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41" r:id="rId3"/>
    <p:sldId id="342" r:id="rId4"/>
    <p:sldId id="332" r:id="rId5"/>
    <p:sldId id="343" r:id="rId6"/>
    <p:sldId id="337" r:id="rId7"/>
    <p:sldId id="338" r:id="rId8"/>
    <p:sldId id="339" r:id="rId9"/>
    <p:sldId id="340" r:id="rId10"/>
    <p:sldId id="344" r:id="rId11"/>
    <p:sldId id="345" r:id="rId12"/>
    <p:sldId id="346" r:id="rId13"/>
    <p:sldId id="347" r:id="rId14"/>
    <p:sldId id="348" r:id="rId15"/>
    <p:sldId id="349" r:id="rId16"/>
    <p:sldId id="384" r:id="rId17"/>
    <p:sldId id="385" r:id="rId18"/>
    <p:sldId id="386" r:id="rId19"/>
    <p:sldId id="350" r:id="rId20"/>
    <p:sldId id="351" r:id="rId21"/>
    <p:sldId id="352" r:id="rId22"/>
    <p:sldId id="353" r:id="rId23"/>
    <p:sldId id="354" r:id="rId24"/>
    <p:sldId id="355" r:id="rId25"/>
    <p:sldId id="356" r:id="rId26"/>
    <p:sldId id="387" r:id="rId27"/>
    <p:sldId id="388" r:id="rId28"/>
    <p:sldId id="389" r:id="rId29"/>
    <p:sldId id="401" r:id="rId30"/>
    <p:sldId id="358" r:id="rId31"/>
    <p:sldId id="391" r:id="rId32"/>
    <p:sldId id="392" r:id="rId33"/>
    <p:sldId id="393" r:id="rId34"/>
    <p:sldId id="411" r:id="rId35"/>
    <p:sldId id="360" r:id="rId36"/>
    <p:sldId id="361" r:id="rId37"/>
    <p:sldId id="362" r:id="rId38"/>
    <p:sldId id="323" r:id="rId39"/>
    <p:sldId id="333" r:id="rId40"/>
    <p:sldId id="334" r:id="rId41"/>
    <p:sldId id="335" r:id="rId42"/>
    <p:sldId id="394" r:id="rId43"/>
    <p:sldId id="374" r:id="rId44"/>
    <p:sldId id="336" r:id="rId45"/>
    <p:sldId id="363" r:id="rId46"/>
    <p:sldId id="364" r:id="rId47"/>
    <p:sldId id="365" r:id="rId48"/>
    <p:sldId id="395" r:id="rId49"/>
    <p:sldId id="396" r:id="rId50"/>
    <p:sldId id="366" r:id="rId51"/>
    <p:sldId id="367" r:id="rId52"/>
    <p:sldId id="368" r:id="rId53"/>
    <p:sldId id="397" r:id="rId54"/>
    <p:sldId id="398" r:id="rId55"/>
    <p:sldId id="369" r:id="rId56"/>
    <p:sldId id="370" r:id="rId57"/>
    <p:sldId id="371" r:id="rId58"/>
    <p:sldId id="372" r:id="rId59"/>
    <p:sldId id="373" r:id="rId60"/>
    <p:sldId id="383" r:id="rId61"/>
    <p:sldId id="376" r:id="rId62"/>
    <p:sldId id="377" r:id="rId63"/>
    <p:sldId id="378" r:id="rId64"/>
    <p:sldId id="379" r:id="rId65"/>
    <p:sldId id="380" r:id="rId66"/>
    <p:sldId id="402" r:id="rId67"/>
    <p:sldId id="403" r:id="rId68"/>
    <p:sldId id="381" r:id="rId69"/>
    <p:sldId id="404" r:id="rId70"/>
    <p:sldId id="382" r:id="rId71"/>
    <p:sldId id="405" r:id="rId72"/>
    <p:sldId id="406" r:id="rId73"/>
    <p:sldId id="399" r:id="rId74"/>
    <p:sldId id="407" r:id="rId75"/>
    <p:sldId id="400" r:id="rId76"/>
    <p:sldId id="409" r:id="rId77"/>
    <p:sldId id="410" r:id="rId7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4" autoAdjust="0"/>
  </p:normalViewPr>
  <p:slideViewPr>
    <p:cSldViewPr snapToGrid="0">
      <p:cViewPr varScale="1">
        <p:scale>
          <a:sx n="59" d="100"/>
          <a:sy n="59" d="100"/>
        </p:scale>
        <p:origin x="474"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D4486E-D90D-4960-AA97-F261EB7523E7}" type="datetimeFigureOut">
              <a:rPr lang="zh-TW" altLang="en-US" smtClean="0"/>
              <a:t>2021/4/17</a:t>
            </a:fld>
            <a:endParaRPr lang="zh-TW"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063D5-4E9C-4476-A882-9E334EE95B7A}" type="slidenum">
              <a:rPr lang="zh-TW" altLang="en-US" smtClean="0"/>
              <a:t>‹#›</a:t>
            </a:fld>
            <a:endParaRPr lang="zh-TW" altLang="en-US"/>
          </a:p>
        </p:txBody>
      </p:sp>
    </p:spTree>
    <p:extLst>
      <p:ext uri="{BB962C8B-B14F-4D97-AF65-F5344CB8AC3E}">
        <p14:creationId xmlns:p14="http://schemas.microsoft.com/office/powerpoint/2010/main" val="225580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039063D5-4E9C-4476-A882-9E334EE95B7A}" type="slidenum">
              <a:rPr lang="zh-TW" altLang="en-US" smtClean="0"/>
              <a:t>13</a:t>
            </a:fld>
            <a:endParaRPr lang="zh-TW" altLang="en-US"/>
          </a:p>
        </p:txBody>
      </p:sp>
    </p:spTree>
    <p:extLst>
      <p:ext uri="{BB962C8B-B14F-4D97-AF65-F5344CB8AC3E}">
        <p14:creationId xmlns:p14="http://schemas.microsoft.com/office/powerpoint/2010/main" val="13365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ECC50-0B8E-42FB-AB40-F929460E09A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404A3B58-DCD0-428E-887C-11E215643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01180432-DEED-4F67-B195-DD8B16B88703}"/>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5" name="頁尾版面配置區 4">
            <a:extLst>
              <a:ext uri="{FF2B5EF4-FFF2-40B4-BE49-F238E27FC236}">
                <a16:creationId xmlns:a16="http://schemas.microsoft.com/office/drawing/2014/main" id="{CE84CD15-5AFF-4590-B190-5F9B362242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9F8ABF5-BBD6-414F-987C-84C7007109CB}"/>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9322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0E25A-0CD6-4618-9287-C93A33AA10F8}"/>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DF531017-5E58-44FF-B6E2-007E04AAF88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D306E06-47BF-468F-B93E-4EF930A8F224}"/>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5" name="頁尾版面配置區 4">
            <a:extLst>
              <a:ext uri="{FF2B5EF4-FFF2-40B4-BE49-F238E27FC236}">
                <a16:creationId xmlns:a16="http://schemas.microsoft.com/office/drawing/2014/main" id="{C46846C6-D123-4475-B16F-20D803D424A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3C2DEC1-BDAA-4E3A-BEA7-DA8D0B03EE78}"/>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7164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BFFFF9A-672B-4546-AF14-B4E85BAE94F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7F7A585D-FF42-45A2-8D0D-3EE2B05FE47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3E1B0FF-9E81-4DED-878F-1E9C3E436C7E}"/>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5" name="頁尾版面配置區 4">
            <a:extLst>
              <a:ext uri="{FF2B5EF4-FFF2-40B4-BE49-F238E27FC236}">
                <a16:creationId xmlns:a16="http://schemas.microsoft.com/office/drawing/2014/main" id="{E56B9924-2D4F-411D-BD75-CD86699E9928}"/>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8886FA0-5D65-43B8-89EE-E6B1EA388007}"/>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5271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CD40B1-D5B0-4066-9A1C-069BE9EDCE4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937901C0-4B47-4717-B54B-E9E8EBE5BF0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73D74A6-E7D1-4573-B948-EB26D524CDF0}"/>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5" name="頁尾版面配置區 4">
            <a:extLst>
              <a:ext uri="{FF2B5EF4-FFF2-40B4-BE49-F238E27FC236}">
                <a16:creationId xmlns:a16="http://schemas.microsoft.com/office/drawing/2014/main" id="{01879D41-E6CE-4128-B232-036664C4C25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E444DE2-2C11-45A1-A24C-C762DFA74304}"/>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4104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800097-39D2-491E-A43C-35F7BE2FD6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C020A0DF-6A74-423D-9740-5FA90FD4D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D925438-D9B8-4434-8500-15642114F0FC}"/>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5" name="頁尾版面配置區 4">
            <a:extLst>
              <a:ext uri="{FF2B5EF4-FFF2-40B4-BE49-F238E27FC236}">
                <a16:creationId xmlns:a16="http://schemas.microsoft.com/office/drawing/2014/main" id="{F970F23C-72A3-4A9C-BA5C-501B19D35D9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2141A45-71F9-4992-87C5-7E31F53BAAC3}"/>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75005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A28B64-87E2-4973-A387-39ED1867D940}"/>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A039549B-DC66-4977-B328-506F8EEB082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23656745-491F-4A18-9176-8CF2E95D964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3477BCD7-CBAC-49B6-8117-BED925A203F1}"/>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6" name="頁尾版面配置區 5">
            <a:extLst>
              <a:ext uri="{FF2B5EF4-FFF2-40B4-BE49-F238E27FC236}">
                <a16:creationId xmlns:a16="http://schemas.microsoft.com/office/drawing/2014/main" id="{5434AEFB-87ED-4092-B8BC-8E9C5F8662A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E3547BC-E4DD-48D5-8D0B-351E06CD1051}"/>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0175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66905-DD54-45F4-A7AE-92B273D1A686}"/>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3D6FD708-9C33-4B9B-8174-755D4925F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D52C86C-F594-4703-94CC-9316BD0623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B60591D6-2B02-4C2B-A8F6-BFA685DC8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EDA711B-BC49-42F4-A8CF-C6158051742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280F0C6C-E4E3-4A4D-9946-1B6746C3C95B}"/>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8" name="頁尾版面配置區 7">
            <a:extLst>
              <a:ext uri="{FF2B5EF4-FFF2-40B4-BE49-F238E27FC236}">
                <a16:creationId xmlns:a16="http://schemas.microsoft.com/office/drawing/2014/main" id="{F2738480-7D38-48FE-9007-E3C9AADF4870}"/>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6652F8CF-EC2D-461F-949D-0BD1F8A7C7E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15228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036C9-B780-435E-B5A1-DF283544162E}"/>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1983DE4-533F-427D-86D6-CCCD1F86DC60}"/>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4" name="頁尾版面配置區 3">
            <a:extLst>
              <a:ext uri="{FF2B5EF4-FFF2-40B4-BE49-F238E27FC236}">
                <a16:creationId xmlns:a16="http://schemas.microsoft.com/office/drawing/2014/main" id="{E4B05C22-8687-4A4F-A91D-3B6F1DD6D9F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9C20C25D-A31C-4F42-A463-D04540F96845}"/>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4863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AE7A62-443F-459E-948D-BA03AE0A8BEE}"/>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3" name="頁尾版面配置區 2">
            <a:extLst>
              <a:ext uri="{FF2B5EF4-FFF2-40B4-BE49-F238E27FC236}">
                <a16:creationId xmlns:a16="http://schemas.microsoft.com/office/drawing/2014/main" id="{7D792E04-DF8F-41BD-921F-6C666CC823E7}"/>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A76664F8-3301-455B-A9CA-1B9386A0F46F}"/>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8803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C9F99-D177-43DB-9243-2ADAB78CA76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43C3BF5A-AD79-4ADD-A080-A18261EF7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D7929DE6-93CC-4713-A15F-9727FC28D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9650F9-EF47-4802-BC22-96E2FCABC880}"/>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6" name="頁尾版面配置區 5">
            <a:extLst>
              <a:ext uri="{FF2B5EF4-FFF2-40B4-BE49-F238E27FC236}">
                <a16:creationId xmlns:a16="http://schemas.microsoft.com/office/drawing/2014/main" id="{45A10E5F-2180-4B97-AE2D-A8B5199948DD}"/>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61FF5FE-D9A3-4F9D-8B33-B1D0EB4E81B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1278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1AF28-FA02-4404-8337-348610D4458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07FD5659-0741-4925-A2F5-7BEB6081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6AA6D5A4-948F-468C-BC82-8BF1B14AB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EB1A00-55B4-4D8E-8942-094AB95323E6}"/>
              </a:ext>
            </a:extLst>
          </p:cNvPr>
          <p:cNvSpPr>
            <a:spLocks noGrp="1"/>
          </p:cNvSpPr>
          <p:nvPr>
            <p:ph type="dt" sz="half" idx="10"/>
          </p:nvPr>
        </p:nvSpPr>
        <p:spPr/>
        <p:txBody>
          <a:bodyPr/>
          <a:lstStyle/>
          <a:p>
            <a:fld id="{3DD5BDEB-E1DB-4311-8A4E-0EDCB5D818E5}" type="datetimeFigureOut">
              <a:rPr lang="en-US" smtClean="0"/>
              <a:t>4/17/2021</a:t>
            </a:fld>
            <a:endParaRPr lang="en-US"/>
          </a:p>
        </p:txBody>
      </p:sp>
      <p:sp>
        <p:nvSpPr>
          <p:cNvPr id="6" name="頁尾版面配置區 5">
            <a:extLst>
              <a:ext uri="{FF2B5EF4-FFF2-40B4-BE49-F238E27FC236}">
                <a16:creationId xmlns:a16="http://schemas.microsoft.com/office/drawing/2014/main" id="{998A93D6-F462-48D5-B23C-F1A943C6C43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9F54DD88-1924-4956-87E7-24A69E786570}"/>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02105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D0FFF5-CB93-466E-B7B6-9C47D1D93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C574872-EE62-4B3F-82B6-B353D7217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F2DC10FA-C58E-4F77-9A67-57C148DE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5BDEB-E1DB-4311-8A4E-0EDCB5D818E5}" type="datetimeFigureOut">
              <a:rPr lang="en-US" smtClean="0"/>
              <a:t>4/17/2021</a:t>
            </a:fld>
            <a:endParaRPr lang="en-US"/>
          </a:p>
        </p:txBody>
      </p:sp>
      <p:sp>
        <p:nvSpPr>
          <p:cNvPr id="5" name="頁尾版面配置區 4">
            <a:extLst>
              <a:ext uri="{FF2B5EF4-FFF2-40B4-BE49-F238E27FC236}">
                <a16:creationId xmlns:a16="http://schemas.microsoft.com/office/drawing/2014/main" id="{34059BBF-9CED-40F1-A5BE-AE30C276B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0F46A42E-DBD2-48A8-8907-DE84F0419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A1018-BAAB-4EEB-9356-FEE2595DA989}" type="slidenum">
              <a:rPr lang="en-US" smtClean="0"/>
              <a:t>‹#›</a:t>
            </a:fld>
            <a:endParaRPr lang="en-US"/>
          </a:p>
        </p:txBody>
      </p:sp>
    </p:spTree>
    <p:extLst>
      <p:ext uri="{BB962C8B-B14F-4D97-AF65-F5344CB8AC3E}">
        <p14:creationId xmlns:p14="http://schemas.microsoft.com/office/powerpoint/2010/main" val="408240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32626" y="1027605"/>
            <a:ext cx="9144000" cy="2905052"/>
          </a:xfrm>
        </p:spPr>
        <p:txBody>
          <a:bodyPr/>
          <a:lstStyle/>
          <a:p>
            <a:r>
              <a:rPr lang="en-US"/>
              <a:t>E205F</a:t>
            </a:r>
            <a:br>
              <a:rPr lang="en-US" dirty="0"/>
            </a:br>
            <a:r>
              <a:rPr lang="en-US" dirty="0"/>
              <a:t>Preparing for IELTS</a:t>
            </a:r>
            <a:br>
              <a:rPr lang="en-US" dirty="0"/>
            </a:br>
            <a:r>
              <a:rPr lang="en-US" dirty="0"/>
              <a:t>Unit 3.1</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58505" y="3981600"/>
            <a:ext cx="9144000" cy="1655762"/>
          </a:xfrm>
        </p:spPr>
        <p:txBody>
          <a:bodyPr/>
          <a:lstStyle/>
          <a:p>
            <a:endParaRPr lang="en-US" dirty="0"/>
          </a:p>
          <a:p>
            <a:r>
              <a:rPr lang="en-US" dirty="0" err="1"/>
              <a:t>Hazal</a:t>
            </a:r>
            <a:r>
              <a:rPr lang="en-US" dirty="0"/>
              <a:t> WONG</a:t>
            </a:r>
          </a:p>
          <a:p>
            <a:r>
              <a:rPr lang="en-US">
                <a:hlinkClick r:id="rId2"/>
              </a:rPr>
              <a:t>hatwong@ouhk.edu.hk</a:t>
            </a:r>
            <a:endParaRPr lang="en-US"/>
          </a:p>
          <a:p>
            <a:endParaRPr lang="en-US" dirty="0"/>
          </a:p>
          <a:p>
            <a:endParaRPr lang="en-US" dirty="0"/>
          </a:p>
        </p:txBody>
      </p:sp>
    </p:spTree>
    <p:extLst>
      <p:ext uri="{BB962C8B-B14F-4D97-AF65-F5344CB8AC3E}">
        <p14:creationId xmlns:p14="http://schemas.microsoft.com/office/powerpoint/2010/main" val="22217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0B1972-5420-4F6F-882A-A83E62E92DB0}"/>
              </a:ext>
            </a:extLst>
          </p:cNvPr>
          <p:cNvSpPr>
            <a:spLocks noGrp="1"/>
          </p:cNvSpPr>
          <p:nvPr>
            <p:ph type="title"/>
          </p:nvPr>
        </p:nvSpPr>
        <p:spPr/>
        <p:txBody>
          <a:bodyPr/>
          <a:lstStyle/>
          <a:p>
            <a:r>
              <a:rPr lang="en-US" altLang="zh-HK" dirty="0"/>
              <a:t>Activity 3.3 (p.6)</a:t>
            </a:r>
            <a:endParaRPr lang="zh-HK" altLang="en-US" dirty="0"/>
          </a:p>
        </p:txBody>
      </p:sp>
      <p:sp>
        <p:nvSpPr>
          <p:cNvPr id="3" name="內容版面配置區 2">
            <a:extLst>
              <a:ext uri="{FF2B5EF4-FFF2-40B4-BE49-F238E27FC236}">
                <a16:creationId xmlns:a16="http://schemas.microsoft.com/office/drawing/2014/main" id="{DBD68DF7-5746-46AB-99EF-779F17F92E1A}"/>
              </a:ext>
            </a:extLst>
          </p:cNvPr>
          <p:cNvSpPr>
            <a:spLocks noGrp="1"/>
          </p:cNvSpPr>
          <p:nvPr>
            <p:ph idx="1"/>
          </p:nvPr>
        </p:nvSpPr>
        <p:spPr>
          <a:xfrm>
            <a:off x="838200" y="1825625"/>
            <a:ext cx="11049000" cy="4884664"/>
          </a:xfrm>
        </p:spPr>
        <p:txBody>
          <a:bodyPr/>
          <a:lstStyle/>
          <a:p>
            <a:pPr marL="0" indent="0">
              <a:buNone/>
            </a:pPr>
            <a:r>
              <a:rPr lang="en-US" altLang="zh-HK" dirty="0"/>
              <a:t>Look again at the types of texts you came across in Activity 3.1, and </a:t>
            </a:r>
            <a:r>
              <a:rPr lang="en-US" altLang="zh-HK" dirty="0">
                <a:solidFill>
                  <a:srgbClr val="FF0000"/>
                </a:solidFill>
              </a:rPr>
              <a:t>think about the kinds of structures, layouts, content and language.</a:t>
            </a:r>
          </a:p>
          <a:p>
            <a:pPr marL="0" indent="0">
              <a:buNone/>
            </a:pPr>
            <a:endParaRPr lang="en-US" altLang="zh-HK" dirty="0"/>
          </a:p>
          <a:p>
            <a:pPr marL="0" indent="0">
              <a:buNone/>
            </a:pPr>
            <a:r>
              <a:rPr lang="en-US" altLang="zh-HK" dirty="0"/>
              <a:t>In each case, </a:t>
            </a:r>
            <a:r>
              <a:rPr lang="en-US" altLang="zh-HK" dirty="0">
                <a:solidFill>
                  <a:srgbClr val="0070C0"/>
                </a:solidFill>
              </a:rPr>
              <a:t>consider</a:t>
            </a:r>
            <a:r>
              <a:rPr lang="en-US" altLang="zh-HK" dirty="0"/>
              <a:t> whether the text is likely to include </a:t>
            </a:r>
            <a:r>
              <a:rPr lang="en-US" altLang="zh-HK" dirty="0">
                <a:solidFill>
                  <a:srgbClr val="00B050"/>
                </a:solidFill>
              </a:rPr>
              <a:t>graphics, bullets or numbers</a:t>
            </a:r>
            <a:r>
              <a:rPr lang="en-US" altLang="zh-HK" dirty="0"/>
              <a:t>; how </a:t>
            </a:r>
            <a:r>
              <a:rPr lang="en-US" altLang="zh-HK" dirty="0">
                <a:solidFill>
                  <a:srgbClr val="00B050"/>
                </a:solidFill>
              </a:rPr>
              <a:t>headings and paragraphs </a:t>
            </a:r>
            <a:r>
              <a:rPr lang="en-US" altLang="zh-HK" dirty="0"/>
              <a:t>might be organized; </a:t>
            </a:r>
          </a:p>
          <a:p>
            <a:pPr marL="0" indent="0">
              <a:buNone/>
            </a:pPr>
            <a:endParaRPr lang="en-US" altLang="zh-HK" dirty="0"/>
          </a:p>
          <a:p>
            <a:pPr marL="0" indent="0">
              <a:buNone/>
            </a:pPr>
            <a:r>
              <a:rPr lang="en-US" altLang="zh-HK" dirty="0">
                <a:solidFill>
                  <a:srgbClr val="00B050"/>
                </a:solidFill>
              </a:rPr>
              <a:t>Whether the language will be persuasive or factual</a:t>
            </a:r>
            <a:r>
              <a:rPr lang="en-US" altLang="zh-HK" dirty="0"/>
              <a:t>; and what sorts of </a:t>
            </a:r>
            <a:r>
              <a:rPr lang="en-US" altLang="zh-HK" dirty="0">
                <a:solidFill>
                  <a:srgbClr val="00B050"/>
                </a:solidFill>
              </a:rPr>
              <a:t>grammatical forms </a:t>
            </a:r>
            <a:r>
              <a:rPr lang="en-US" altLang="zh-HK" dirty="0"/>
              <a:t>(e.g. different kinds of verb tenses) are likely to be used. </a:t>
            </a:r>
          </a:p>
          <a:p>
            <a:pPr marL="0" indent="0">
              <a:buNone/>
            </a:pPr>
            <a:endParaRPr lang="en-US" altLang="zh-HK" dirty="0"/>
          </a:p>
          <a:p>
            <a:pPr marL="0" indent="0">
              <a:buNone/>
            </a:pPr>
            <a:r>
              <a:rPr lang="en-US" altLang="zh-HK" dirty="0">
                <a:highlight>
                  <a:srgbClr val="FFFF00"/>
                </a:highlight>
              </a:rPr>
              <a:t>3 minutes; pair work / Q1 &amp; Q4 only</a:t>
            </a:r>
            <a:endParaRPr lang="zh-HK" altLang="en-US" dirty="0">
              <a:highlight>
                <a:srgbClr val="FFFF00"/>
              </a:highlight>
            </a:endParaRPr>
          </a:p>
        </p:txBody>
      </p:sp>
    </p:spTree>
    <p:extLst>
      <p:ext uri="{BB962C8B-B14F-4D97-AF65-F5344CB8AC3E}">
        <p14:creationId xmlns:p14="http://schemas.microsoft.com/office/powerpoint/2010/main" val="319683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799-9CF9-4A64-9667-C7D4E0D0E8FC}"/>
              </a:ext>
            </a:extLst>
          </p:cNvPr>
          <p:cNvSpPr>
            <a:spLocks noGrp="1"/>
          </p:cNvSpPr>
          <p:nvPr>
            <p:ph type="title"/>
          </p:nvPr>
        </p:nvSpPr>
        <p:spPr/>
        <p:txBody>
          <a:bodyPr/>
          <a:lstStyle/>
          <a:p>
            <a:r>
              <a:rPr lang="en-US" altLang="zh-HK" dirty="0"/>
              <a:t>Activity 3.3 (p.6)</a:t>
            </a:r>
            <a:endParaRPr lang="zh-HK" altLang="en-US" dirty="0"/>
          </a:p>
        </p:txBody>
      </p:sp>
      <p:sp>
        <p:nvSpPr>
          <p:cNvPr id="3" name="內容版面配置區 2">
            <a:extLst>
              <a:ext uri="{FF2B5EF4-FFF2-40B4-BE49-F238E27FC236}">
                <a16:creationId xmlns:a16="http://schemas.microsoft.com/office/drawing/2014/main" id="{E79982DB-7B6F-477B-9BB8-E6B2D120E965}"/>
              </a:ext>
            </a:extLst>
          </p:cNvPr>
          <p:cNvSpPr>
            <a:spLocks noGrp="1"/>
          </p:cNvSpPr>
          <p:nvPr>
            <p:ph idx="1"/>
          </p:nvPr>
        </p:nvSpPr>
        <p:spPr>
          <a:xfrm>
            <a:off x="838199" y="1825625"/>
            <a:ext cx="11105271" cy="4667250"/>
          </a:xfrm>
        </p:spPr>
        <p:txBody>
          <a:bodyPr/>
          <a:lstStyle/>
          <a:p>
            <a:pPr marL="0" indent="0">
              <a:buNone/>
            </a:pPr>
            <a:r>
              <a:rPr lang="en-US" altLang="zh-HK" dirty="0"/>
              <a:t>1 a newspaper editorial that is critical of a new government immigration policy </a:t>
            </a:r>
          </a:p>
          <a:p>
            <a:pPr marL="0" indent="0">
              <a:buNone/>
            </a:pPr>
            <a:endParaRPr lang="en-US" altLang="zh-HK" dirty="0"/>
          </a:p>
          <a:p>
            <a:pPr marL="0" indent="0">
              <a:buNone/>
            </a:pPr>
            <a:r>
              <a:rPr lang="en-GB" altLang="zh-HK" dirty="0"/>
              <a:t>A newspaper editorial usually has a </a:t>
            </a:r>
            <a:r>
              <a:rPr lang="en-GB" altLang="zh-HK" dirty="0">
                <a:solidFill>
                  <a:srgbClr val="FF0000"/>
                </a:solidFill>
              </a:rPr>
              <a:t>headline</a:t>
            </a:r>
            <a:r>
              <a:rPr lang="en-GB" altLang="zh-HK" dirty="0"/>
              <a:t> that </a:t>
            </a:r>
            <a:r>
              <a:rPr lang="en-GB" altLang="zh-HK" dirty="0">
                <a:solidFill>
                  <a:srgbClr val="0070C0"/>
                </a:solidFill>
              </a:rPr>
              <a:t>explicitly signals the author’s main opinion</a:t>
            </a:r>
            <a:r>
              <a:rPr lang="en-GB" altLang="zh-HK" dirty="0"/>
              <a:t>. There are </a:t>
            </a:r>
            <a:r>
              <a:rPr lang="en-GB" altLang="zh-HK" dirty="0">
                <a:solidFill>
                  <a:srgbClr val="FF0000"/>
                </a:solidFill>
              </a:rPr>
              <a:t>no graphics </a:t>
            </a:r>
            <a:r>
              <a:rPr lang="en-GB" altLang="zh-HK" dirty="0"/>
              <a:t>and it is normally </a:t>
            </a:r>
            <a:r>
              <a:rPr lang="en-GB" altLang="zh-HK" dirty="0">
                <a:solidFill>
                  <a:srgbClr val="FF0000"/>
                </a:solidFill>
              </a:rPr>
              <a:t>written in prose</a:t>
            </a:r>
            <a:r>
              <a:rPr lang="en-GB" altLang="zh-HK" dirty="0"/>
              <a:t> rather than with bullet points. Paragraphs are short and </a:t>
            </a:r>
            <a:r>
              <a:rPr lang="en-GB" altLang="zh-HK" dirty="0">
                <a:solidFill>
                  <a:srgbClr val="FF0000"/>
                </a:solidFill>
              </a:rPr>
              <a:t>the first paragraph usually states the writer’s opinion</a:t>
            </a:r>
            <a:r>
              <a:rPr lang="en-GB" altLang="zh-HK" dirty="0"/>
              <a:t>, and </a:t>
            </a:r>
            <a:r>
              <a:rPr lang="en-GB" altLang="zh-HK" dirty="0">
                <a:solidFill>
                  <a:srgbClr val="00B050"/>
                </a:solidFill>
              </a:rPr>
              <a:t>subsequent paragraphs </a:t>
            </a:r>
            <a:r>
              <a:rPr lang="en-GB" altLang="zh-HK" dirty="0">
                <a:solidFill>
                  <a:srgbClr val="0070C0"/>
                </a:solidFill>
              </a:rPr>
              <a:t>support, explain or justify it</a:t>
            </a:r>
            <a:r>
              <a:rPr lang="en-GB" altLang="zh-HK" dirty="0"/>
              <a:t>.</a:t>
            </a:r>
            <a:endParaRPr lang="zh-HK" altLang="en-US" dirty="0"/>
          </a:p>
        </p:txBody>
      </p:sp>
    </p:spTree>
    <p:extLst>
      <p:ext uri="{BB962C8B-B14F-4D97-AF65-F5344CB8AC3E}">
        <p14:creationId xmlns:p14="http://schemas.microsoft.com/office/powerpoint/2010/main" val="248501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DAF3FC-3044-40BB-A7A6-2251C6DC9C78}"/>
              </a:ext>
            </a:extLst>
          </p:cNvPr>
          <p:cNvSpPr>
            <a:spLocks noGrp="1"/>
          </p:cNvSpPr>
          <p:nvPr>
            <p:ph type="title"/>
          </p:nvPr>
        </p:nvSpPr>
        <p:spPr/>
        <p:txBody>
          <a:bodyPr/>
          <a:lstStyle/>
          <a:p>
            <a:r>
              <a:rPr lang="en-US" altLang="zh-HK" dirty="0"/>
              <a:t>Activity 3.3 (p.6)</a:t>
            </a:r>
            <a:endParaRPr lang="zh-HK" altLang="en-US" dirty="0"/>
          </a:p>
        </p:txBody>
      </p:sp>
      <p:sp>
        <p:nvSpPr>
          <p:cNvPr id="3" name="內容版面配置區 2">
            <a:extLst>
              <a:ext uri="{FF2B5EF4-FFF2-40B4-BE49-F238E27FC236}">
                <a16:creationId xmlns:a16="http://schemas.microsoft.com/office/drawing/2014/main" id="{8487F55F-FCCA-425C-B6E5-5B782C10F41A}"/>
              </a:ext>
            </a:extLst>
          </p:cNvPr>
          <p:cNvSpPr>
            <a:spLocks noGrp="1"/>
          </p:cNvSpPr>
          <p:nvPr>
            <p:ph idx="1"/>
          </p:nvPr>
        </p:nvSpPr>
        <p:spPr>
          <a:xfrm>
            <a:off x="838199" y="1825625"/>
            <a:ext cx="11091203" cy="4814326"/>
          </a:xfrm>
        </p:spPr>
        <p:txBody>
          <a:bodyPr>
            <a:normAutofit fontScale="92500"/>
          </a:bodyPr>
          <a:lstStyle/>
          <a:p>
            <a:pPr marL="0" indent="0">
              <a:buNone/>
            </a:pPr>
            <a:r>
              <a:rPr lang="en-US" altLang="zh-HK" dirty="0"/>
              <a:t>Q4 a </a:t>
            </a:r>
            <a:r>
              <a:rPr lang="en-US" altLang="zh-HK" dirty="0">
                <a:highlight>
                  <a:srgbClr val="FFFF00"/>
                </a:highlight>
              </a:rPr>
              <a:t>journal article </a:t>
            </a:r>
            <a:r>
              <a:rPr lang="en-US" altLang="zh-HK" dirty="0"/>
              <a:t>that </a:t>
            </a:r>
            <a:r>
              <a:rPr lang="en-US" altLang="zh-HK" dirty="0">
                <a:solidFill>
                  <a:srgbClr val="0070C0"/>
                </a:solidFill>
              </a:rPr>
              <a:t>reports on research into the hole in the ozone layer</a:t>
            </a:r>
            <a:r>
              <a:rPr lang="en-US" altLang="zh-HK" dirty="0"/>
              <a:t>. </a:t>
            </a:r>
          </a:p>
          <a:p>
            <a:pPr marL="0" indent="0">
              <a:buNone/>
            </a:pPr>
            <a:endParaRPr lang="en-US" altLang="zh-HK" dirty="0"/>
          </a:p>
          <a:p>
            <a:pPr marL="0" indent="0">
              <a:buNone/>
            </a:pPr>
            <a:r>
              <a:rPr lang="en-US" altLang="zh-HK" dirty="0"/>
              <a:t>A journal article that reports on research often has </a:t>
            </a:r>
            <a:r>
              <a:rPr lang="en-US" altLang="zh-HK" dirty="0">
                <a:solidFill>
                  <a:srgbClr val="00B050"/>
                </a:solidFill>
              </a:rPr>
              <a:t>the following separate parts</a:t>
            </a:r>
            <a:r>
              <a:rPr lang="en-US" altLang="zh-HK" dirty="0"/>
              <a:t>: </a:t>
            </a:r>
            <a:endParaRPr lang="zh-TW" altLang="zh-HK" dirty="0"/>
          </a:p>
          <a:p>
            <a:pPr marL="0" indent="0">
              <a:buNone/>
            </a:pPr>
            <a:r>
              <a:rPr lang="en-US" altLang="zh-HK" dirty="0"/>
              <a:t>•	an </a:t>
            </a:r>
            <a:r>
              <a:rPr lang="en-US" altLang="zh-HK" i="1" dirty="0">
                <a:solidFill>
                  <a:srgbClr val="FF0000"/>
                </a:solidFill>
              </a:rPr>
              <a:t>abstract</a:t>
            </a:r>
            <a:r>
              <a:rPr lang="en-US" altLang="zh-HK" dirty="0"/>
              <a:t> that </a:t>
            </a:r>
            <a:r>
              <a:rPr lang="en-US" altLang="zh-HK" dirty="0">
                <a:solidFill>
                  <a:srgbClr val="00B050"/>
                </a:solidFill>
              </a:rPr>
              <a:t>summarizes the research </a:t>
            </a:r>
            <a:r>
              <a:rPr lang="en-US" altLang="zh-HK" dirty="0"/>
              <a:t>briefly</a:t>
            </a:r>
            <a:endParaRPr lang="zh-TW" altLang="zh-HK" dirty="0"/>
          </a:p>
          <a:p>
            <a:pPr marL="0" indent="0">
              <a:buNone/>
            </a:pPr>
            <a:r>
              <a:rPr lang="en-US" altLang="zh-HK" dirty="0"/>
              <a:t>•	an </a:t>
            </a:r>
            <a:r>
              <a:rPr lang="en-US" altLang="zh-HK" i="1" dirty="0">
                <a:solidFill>
                  <a:srgbClr val="FF0000"/>
                </a:solidFill>
              </a:rPr>
              <a:t>introduction</a:t>
            </a:r>
            <a:r>
              <a:rPr lang="en-US" altLang="zh-HK" dirty="0"/>
              <a:t> that talks about </a:t>
            </a:r>
            <a:r>
              <a:rPr lang="en-US" altLang="zh-HK" dirty="0">
                <a:solidFill>
                  <a:srgbClr val="00B050"/>
                </a:solidFill>
              </a:rPr>
              <a:t>research already done in the field </a:t>
            </a:r>
            <a:r>
              <a:rPr lang="en-US" altLang="zh-HK" dirty="0"/>
              <a:t>and 	then describes the research question(s) to be answered by the study </a:t>
            </a:r>
            <a:endParaRPr lang="zh-TW" altLang="zh-HK" dirty="0"/>
          </a:p>
          <a:p>
            <a:pPr marL="0" indent="0">
              <a:buNone/>
            </a:pPr>
            <a:r>
              <a:rPr lang="en-US" altLang="zh-HK" dirty="0"/>
              <a:t>•	a </a:t>
            </a:r>
            <a:r>
              <a:rPr lang="en-US" altLang="zh-HK" i="1" dirty="0">
                <a:solidFill>
                  <a:srgbClr val="FF0000"/>
                </a:solidFill>
              </a:rPr>
              <a:t>methodology</a:t>
            </a:r>
            <a:r>
              <a:rPr lang="en-US" altLang="zh-HK" dirty="0"/>
              <a:t> section</a:t>
            </a:r>
            <a:endParaRPr lang="zh-TW" altLang="zh-HK" dirty="0"/>
          </a:p>
          <a:p>
            <a:pPr marL="0" indent="0">
              <a:buNone/>
            </a:pPr>
            <a:r>
              <a:rPr lang="en-US" altLang="zh-HK" dirty="0"/>
              <a:t>•	a </a:t>
            </a:r>
            <a:r>
              <a:rPr lang="en-US" altLang="zh-HK" i="1" dirty="0">
                <a:solidFill>
                  <a:srgbClr val="FF0000"/>
                </a:solidFill>
              </a:rPr>
              <a:t>results</a:t>
            </a:r>
            <a:r>
              <a:rPr lang="en-US" altLang="zh-HK" dirty="0"/>
              <a:t> section </a:t>
            </a:r>
            <a:endParaRPr lang="zh-TW" altLang="zh-HK" dirty="0"/>
          </a:p>
          <a:p>
            <a:pPr marL="0" indent="0">
              <a:buNone/>
            </a:pPr>
            <a:r>
              <a:rPr lang="en-US" altLang="zh-HK" dirty="0"/>
              <a:t>•	a </a:t>
            </a:r>
            <a:r>
              <a:rPr lang="en-US" altLang="zh-HK" i="1" dirty="0">
                <a:solidFill>
                  <a:srgbClr val="FF0000"/>
                </a:solidFill>
              </a:rPr>
              <a:t>discussion</a:t>
            </a:r>
            <a:r>
              <a:rPr lang="en-US" altLang="zh-HK" dirty="0"/>
              <a:t> of the </a:t>
            </a:r>
            <a:r>
              <a:rPr lang="en-US" altLang="zh-HK" dirty="0">
                <a:solidFill>
                  <a:srgbClr val="00B050"/>
                </a:solidFill>
              </a:rPr>
              <a:t>results and future research </a:t>
            </a:r>
            <a:r>
              <a:rPr lang="en-US" altLang="zh-HK" dirty="0"/>
              <a:t>that may be needed. </a:t>
            </a:r>
            <a:endParaRPr lang="zh-TW" altLang="zh-HK" dirty="0"/>
          </a:p>
          <a:p>
            <a:pPr marL="0" indent="0">
              <a:buNone/>
            </a:pPr>
            <a:r>
              <a:rPr lang="en-GB" altLang="zh-HK" dirty="0"/>
              <a:t>Language in all parts is usually </a:t>
            </a:r>
            <a:r>
              <a:rPr lang="en-GB" altLang="zh-HK" dirty="0">
                <a:solidFill>
                  <a:srgbClr val="7030A0"/>
                </a:solidFill>
              </a:rPr>
              <a:t>impersonal and unemotional</a:t>
            </a:r>
            <a:r>
              <a:rPr lang="en-GB" altLang="zh-HK" dirty="0"/>
              <a:t>.</a:t>
            </a:r>
            <a:r>
              <a:rPr lang="en-US" altLang="zh-HK" dirty="0"/>
              <a:t> </a:t>
            </a:r>
            <a:endParaRPr lang="zh-HK" altLang="en-US" dirty="0"/>
          </a:p>
        </p:txBody>
      </p:sp>
    </p:spTree>
    <p:extLst>
      <p:ext uri="{BB962C8B-B14F-4D97-AF65-F5344CB8AC3E}">
        <p14:creationId xmlns:p14="http://schemas.microsoft.com/office/powerpoint/2010/main" val="1012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28AB6E-0C6E-4226-A92B-DAF8A48EE675}"/>
              </a:ext>
            </a:extLst>
          </p:cNvPr>
          <p:cNvSpPr>
            <a:spLocks noGrp="1"/>
          </p:cNvSpPr>
          <p:nvPr>
            <p:ph type="title"/>
          </p:nvPr>
        </p:nvSpPr>
        <p:spPr/>
        <p:txBody>
          <a:bodyPr/>
          <a:lstStyle/>
          <a:p>
            <a:r>
              <a:rPr lang="en-US" altLang="zh-HK" dirty="0"/>
              <a:t>Skimming a text for its general meaning (P.7)</a:t>
            </a:r>
            <a:endParaRPr lang="zh-HK" altLang="en-US" dirty="0"/>
          </a:p>
        </p:txBody>
      </p:sp>
      <p:sp>
        <p:nvSpPr>
          <p:cNvPr id="3" name="內容版面配置區 2">
            <a:extLst>
              <a:ext uri="{FF2B5EF4-FFF2-40B4-BE49-F238E27FC236}">
                <a16:creationId xmlns:a16="http://schemas.microsoft.com/office/drawing/2014/main" id="{6BA47060-2131-4324-9ECD-7499D4FB420B}"/>
              </a:ext>
            </a:extLst>
          </p:cNvPr>
          <p:cNvSpPr>
            <a:spLocks noGrp="1"/>
          </p:cNvSpPr>
          <p:nvPr>
            <p:ph idx="1"/>
          </p:nvPr>
        </p:nvSpPr>
        <p:spPr>
          <a:xfrm>
            <a:off x="838199" y="1825624"/>
            <a:ext cx="11175610" cy="5032376"/>
          </a:xfrm>
        </p:spPr>
        <p:txBody>
          <a:bodyPr>
            <a:normAutofit lnSpcReduction="10000"/>
          </a:bodyPr>
          <a:lstStyle/>
          <a:p>
            <a:pPr marL="0" indent="0">
              <a:buNone/>
            </a:pPr>
            <a:r>
              <a:rPr lang="en-US" altLang="zh-HK" dirty="0"/>
              <a:t>Skimming a reading passage means </a:t>
            </a:r>
            <a:r>
              <a:rPr lang="en-US" altLang="zh-HK" dirty="0">
                <a:solidFill>
                  <a:srgbClr val="0070C0"/>
                </a:solidFill>
              </a:rPr>
              <a:t>reading it quickly to get the main idea of the text</a:t>
            </a:r>
            <a:r>
              <a:rPr lang="en-US" altLang="zh-HK" dirty="0"/>
              <a:t>.  </a:t>
            </a:r>
            <a:r>
              <a:rPr lang="en-US" altLang="zh-HK" dirty="0">
                <a:solidFill>
                  <a:srgbClr val="FF0000"/>
                </a:solidFill>
                <a:highlight>
                  <a:srgbClr val="FFFF00"/>
                </a:highlight>
              </a:rPr>
              <a:t>RAPID EYEBALL MOVEMENT</a:t>
            </a:r>
          </a:p>
          <a:p>
            <a:pPr marL="0" indent="0">
              <a:buNone/>
            </a:pPr>
            <a:endParaRPr lang="en-US" altLang="zh-HK" dirty="0"/>
          </a:p>
          <a:p>
            <a:pPr marL="0" indent="0">
              <a:buNone/>
            </a:pPr>
            <a:r>
              <a:rPr lang="en-US" altLang="zh-HK" dirty="0">
                <a:highlight>
                  <a:srgbClr val="00FF00"/>
                </a:highlight>
              </a:rPr>
              <a:t>1 Look at the title. </a:t>
            </a:r>
          </a:p>
          <a:p>
            <a:pPr marL="0" indent="0">
              <a:buNone/>
            </a:pPr>
            <a:r>
              <a:rPr lang="en-US" altLang="zh-HK" dirty="0"/>
              <a:t>What </a:t>
            </a:r>
            <a:r>
              <a:rPr lang="en-US" altLang="zh-HK" dirty="0">
                <a:solidFill>
                  <a:srgbClr val="0070C0"/>
                </a:solidFill>
              </a:rPr>
              <a:t>key words </a:t>
            </a:r>
            <a:r>
              <a:rPr lang="en-US" altLang="zh-HK" dirty="0"/>
              <a:t>does it include? </a:t>
            </a:r>
            <a:r>
              <a:rPr lang="en-US" altLang="zh-HK" dirty="0">
                <a:solidFill>
                  <a:srgbClr val="0070C0"/>
                </a:solidFill>
              </a:rPr>
              <a:t>What does it suggest </a:t>
            </a:r>
            <a:r>
              <a:rPr lang="en-US" altLang="zh-HK" dirty="0"/>
              <a:t>about the passage?</a:t>
            </a:r>
          </a:p>
          <a:p>
            <a:pPr marL="0" indent="0">
              <a:buNone/>
            </a:pPr>
            <a:r>
              <a:rPr lang="en-US" altLang="zh-HK" dirty="0"/>
              <a:t> </a:t>
            </a:r>
          </a:p>
          <a:p>
            <a:pPr marL="0" indent="0">
              <a:buNone/>
            </a:pPr>
            <a:r>
              <a:rPr lang="en-US" altLang="zh-HK" dirty="0">
                <a:highlight>
                  <a:srgbClr val="00FF00"/>
                </a:highlight>
              </a:rPr>
              <a:t>2 Look at the text’s layout and structure. </a:t>
            </a:r>
          </a:p>
          <a:p>
            <a:pPr marL="0" indent="0">
              <a:buNone/>
            </a:pPr>
            <a:r>
              <a:rPr lang="en-US" altLang="zh-HK" dirty="0"/>
              <a:t>Are there </a:t>
            </a:r>
            <a:r>
              <a:rPr lang="en-US" altLang="zh-HK" dirty="0">
                <a:solidFill>
                  <a:srgbClr val="0070C0"/>
                </a:solidFill>
              </a:rPr>
              <a:t>numbered parts</a:t>
            </a:r>
            <a:r>
              <a:rPr lang="en-US" altLang="zh-HK" dirty="0"/>
              <a:t>? Are there </a:t>
            </a:r>
            <a:r>
              <a:rPr lang="en-US" altLang="zh-HK" dirty="0">
                <a:solidFill>
                  <a:srgbClr val="0070C0"/>
                </a:solidFill>
              </a:rPr>
              <a:t>sub-headings</a:t>
            </a:r>
            <a:r>
              <a:rPr lang="en-US" altLang="zh-HK" dirty="0"/>
              <a:t>? Are there boxed pieces of information? Are these labelled? How do sub-headings and </a:t>
            </a:r>
            <a:r>
              <a:rPr lang="en-US" altLang="zh-HK" dirty="0">
                <a:solidFill>
                  <a:srgbClr val="0070C0"/>
                </a:solidFill>
              </a:rPr>
              <a:t>any boxed pieces of information </a:t>
            </a:r>
            <a:r>
              <a:rPr lang="en-US" altLang="zh-HK" dirty="0"/>
              <a:t>relate to the main title? Can you see any </a:t>
            </a:r>
            <a:r>
              <a:rPr lang="en-US" altLang="zh-HK" dirty="0">
                <a:solidFill>
                  <a:srgbClr val="FF0000"/>
                </a:solidFill>
              </a:rPr>
              <a:t>progression of ideas</a:t>
            </a:r>
            <a:r>
              <a:rPr lang="en-US" altLang="zh-HK" dirty="0"/>
              <a:t>? </a:t>
            </a:r>
          </a:p>
        </p:txBody>
      </p:sp>
    </p:spTree>
    <p:extLst>
      <p:ext uri="{BB962C8B-B14F-4D97-AF65-F5344CB8AC3E}">
        <p14:creationId xmlns:p14="http://schemas.microsoft.com/office/powerpoint/2010/main" val="351096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CB674A4-073D-4F5C-8513-5F56C8F8D1D0}"/>
              </a:ext>
            </a:extLst>
          </p:cNvPr>
          <p:cNvSpPr>
            <a:spLocks noGrp="1"/>
          </p:cNvSpPr>
          <p:nvPr>
            <p:ph idx="1"/>
          </p:nvPr>
        </p:nvSpPr>
        <p:spPr>
          <a:xfrm>
            <a:off x="838199" y="661182"/>
            <a:ext cx="11189677" cy="6196817"/>
          </a:xfrm>
        </p:spPr>
        <p:txBody>
          <a:bodyPr>
            <a:normAutofit/>
          </a:bodyPr>
          <a:lstStyle/>
          <a:p>
            <a:pPr marL="0" indent="0">
              <a:buNone/>
            </a:pPr>
            <a:r>
              <a:rPr lang="en-US" altLang="zh-HK" dirty="0">
                <a:highlight>
                  <a:srgbClr val="00FF00"/>
                </a:highlight>
              </a:rPr>
              <a:t>3 Look at any figures or graphics. </a:t>
            </a:r>
          </a:p>
          <a:p>
            <a:pPr marL="0" indent="0">
              <a:buNone/>
            </a:pPr>
            <a:r>
              <a:rPr lang="en-US" altLang="zh-HK" dirty="0"/>
              <a:t>What do they </a:t>
            </a:r>
            <a:r>
              <a:rPr lang="en-US" altLang="zh-HK" dirty="0">
                <a:solidFill>
                  <a:srgbClr val="FF0000"/>
                </a:solidFill>
              </a:rPr>
              <a:t>illustrate</a:t>
            </a:r>
            <a:r>
              <a:rPr lang="en-US" altLang="zh-HK" dirty="0"/>
              <a:t>? Do they </a:t>
            </a:r>
            <a:r>
              <a:rPr lang="en-US" altLang="zh-HK" dirty="0">
                <a:solidFill>
                  <a:srgbClr val="FF0000"/>
                </a:solidFill>
              </a:rPr>
              <a:t>relate to the key words </a:t>
            </a:r>
            <a:r>
              <a:rPr lang="en-US" altLang="zh-HK" dirty="0"/>
              <a:t>in the title and sub-headings? </a:t>
            </a:r>
          </a:p>
          <a:p>
            <a:pPr marL="0" indent="0">
              <a:buNone/>
            </a:pPr>
            <a:endParaRPr lang="en-US" altLang="zh-HK" dirty="0"/>
          </a:p>
          <a:p>
            <a:pPr marL="0" indent="0">
              <a:buNone/>
            </a:pPr>
            <a:r>
              <a:rPr lang="en-US" altLang="zh-HK" dirty="0">
                <a:highlight>
                  <a:srgbClr val="00FF00"/>
                </a:highlight>
              </a:rPr>
              <a:t>4 Read the first and last paragraphs quickly. </a:t>
            </a:r>
          </a:p>
          <a:p>
            <a:pPr marL="0" indent="0">
              <a:buNone/>
            </a:pPr>
            <a:r>
              <a:rPr lang="en-US" altLang="zh-HK" dirty="0"/>
              <a:t>These often contain the </a:t>
            </a:r>
            <a:r>
              <a:rPr lang="en-US" altLang="zh-HK" dirty="0">
                <a:solidFill>
                  <a:srgbClr val="FF0000"/>
                </a:solidFill>
              </a:rPr>
              <a:t>main ideas</a:t>
            </a:r>
            <a:r>
              <a:rPr lang="en-US" altLang="zh-HK" dirty="0"/>
              <a:t>.  </a:t>
            </a:r>
          </a:p>
          <a:p>
            <a:pPr marL="0" indent="0">
              <a:buNone/>
            </a:pPr>
            <a:endParaRPr lang="en-US" altLang="zh-HK" dirty="0"/>
          </a:p>
          <a:p>
            <a:pPr marL="0" indent="0">
              <a:buNone/>
            </a:pPr>
            <a:r>
              <a:rPr lang="en-US" altLang="zh-HK" dirty="0">
                <a:highlight>
                  <a:srgbClr val="00FF00"/>
                </a:highlight>
              </a:rPr>
              <a:t>5 Read quickly the topic sentences (usually the first sentence) of the other paragraphs. </a:t>
            </a:r>
          </a:p>
          <a:p>
            <a:pPr marL="0" indent="0">
              <a:buNone/>
            </a:pPr>
            <a:r>
              <a:rPr lang="en-US" altLang="zh-HK" dirty="0"/>
              <a:t>These sentences usually </a:t>
            </a:r>
            <a:r>
              <a:rPr lang="en-US" altLang="zh-HK" dirty="0">
                <a:solidFill>
                  <a:srgbClr val="FF0000"/>
                </a:solidFill>
              </a:rPr>
              <a:t>contain the main idea </a:t>
            </a:r>
            <a:r>
              <a:rPr lang="en-US" altLang="zh-HK" dirty="0"/>
              <a:t>of a paragraph. </a:t>
            </a:r>
          </a:p>
          <a:p>
            <a:pPr marL="0" indent="0">
              <a:buNone/>
            </a:pPr>
            <a:endParaRPr lang="en-US" altLang="zh-HK" dirty="0"/>
          </a:p>
          <a:p>
            <a:pPr marL="0" indent="0">
              <a:buNone/>
            </a:pPr>
            <a:r>
              <a:rPr lang="en-US" altLang="zh-HK" dirty="0">
                <a:highlight>
                  <a:srgbClr val="00FF00"/>
                </a:highlight>
              </a:rPr>
              <a:t>6 Set yourself a time limit.</a:t>
            </a:r>
            <a:endParaRPr lang="zh-HK" altLang="en-US" dirty="0">
              <a:highlight>
                <a:srgbClr val="00FF00"/>
              </a:highlight>
            </a:endParaRPr>
          </a:p>
        </p:txBody>
      </p:sp>
    </p:spTree>
    <p:extLst>
      <p:ext uri="{BB962C8B-B14F-4D97-AF65-F5344CB8AC3E}">
        <p14:creationId xmlns:p14="http://schemas.microsoft.com/office/powerpoint/2010/main" val="246451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B17714-A2C1-4214-8309-4B2A3733913F}"/>
              </a:ext>
            </a:extLst>
          </p:cNvPr>
          <p:cNvSpPr>
            <a:spLocks noGrp="1"/>
          </p:cNvSpPr>
          <p:nvPr>
            <p:ph type="title"/>
          </p:nvPr>
        </p:nvSpPr>
        <p:spPr/>
        <p:txBody>
          <a:bodyPr/>
          <a:lstStyle/>
          <a:p>
            <a:r>
              <a:rPr lang="en-US" altLang="zh-HK" dirty="0"/>
              <a:t>Skimming a text for its general meaning (P.7)</a:t>
            </a:r>
            <a:endParaRPr lang="zh-HK" altLang="en-US" dirty="0"/>
          </a:p>
        </p:txBody>
      </p:sp>
      <p:sp>
        <p:nvSpPr>
          <p:cNvPr id="3" name="內容版面配置區 2">
            <a:extLst>
              <a:ext uri="{FF2B5EF4-FFF2-40B4-BE49-F238E27FC236}">
                <a16:creationId xmlns:a16="http://schemas.microsoft.com/office/drawing/2014/main" id="{C3B60241-C86C-4478-A4A0-D25220221ADF}"/>
              </a:ext>
            </a:extLst>
          </p:cNvPr>
          <p:cNvSpPr>
            <a:spLocks noGrp="1"/>
          </p:cNvSpPr>
          <p:nvPr>
            <p:ph idx="1"/>
          </p:nvPr>
        </p:nvSpPr>
        <p:spPr>
          <a:xfrm>
            <a:off x="838199" y="1825625"/>
            <a:ext cx="11105271" cy="4814326"/>
          </a:xfrm>
        </p:spPr>
        <p:txBody>
          <a:bodyPr/>
          <a:lstStyle/>
          <a:p>
            <a:pPr marL="0" indent="0">
              <a:buNone/>
            </a:pPr>
            <a:r>
              <a:rPr lang="en-US" altLang="zh-HK" dirty="0"/>
              <a:t>You are now going to </a:t>
            </a:r>
            <a:r>
              <a:rPr lang="en-US" altLang="zh-HK" dirty="0" err="1"/>
              <a:t>practise</a:t>
            </a:r>
            <a:r>
              <a:rPr lang="en-US" altLang="zh-HK" dirty="0"/>
              <a:t> </a:t>
            </a:r>
            <a:r>
              <a:rPr lang="en-US" altLang="zh-HK" dirty="0">
                <a:highlight>
                  <a:srgbClr val="FFFF00"/>
                </a:highlight>
              </a:rPr>
              <a:t>skimming a book review about acupuncture</a:t>
            </a:r>
            <a:r>
              <a:rPr lang="en-US" altLang="zh-HK" dirty="0"/>
              <a:t>.</a:t>
            </a:r>
          </a:p>
          <a:p>
            <a:pPr marL="0" indent="0">
              <a:buNone/>
            </a:pPr>
            <a:endParaRPr lang="en-US" altLang="zh-HK" dirty="0"/>
          </a:p>
          <a:p>
            <a:pPr marL="0" indent="0">
              <a:buNone/>
            </a:pPr>
            <a:r>
              <a:rPr lang="en-US" altLang="zh-HK" dirty="0"/>
              <a:t>Remember that your aim is to </a:t>
            </a:r>
            <a:r>
              <a:rPr lang="en-US" altLang="zh-HK" dirty="0">
                <a:solidFill>
                  <a:srgbClr val="FF0000"/>
                </a:solidFill>
              </a:rPr>
              <a:t>discover the main ideas quickly</a:t>
            </a:r>
            <a:r>
              <a:rPr lang="en-US" altLang="zh-HK" dirty="0"/>
              <a:t>, </a:t>
            </a:r>
            <a:r>
              <a:rPr lang="en-US" altLang="zh-HK" u="sng" dirty="0">
                <a:solidFill>
                  <a:srgbClr val="FF0000"/>
                </a:solidFill>
              </a:rPr>
              <a:t>not</a:t>
            </a:r>
            <a:r>
              <a:rPr lang="en-US" altLang="zh-HK" dirty="0">
                <a:solidFill>
                  <a:srgbClr val="FF0000"/>
                </a:solidFill>
              </a:rPr>
              <a:t> read and understand every word</a:t>
            </a:r>
            <a:r>
              <a:rPr lang="en-US" altLang="zh-HK" dirty="0"/>
              <a:t> in the passage.</a:t>
            </a:r>
          </a:p>
          <a:p>
            <a:pPr marL="0" indent="0">
              <a:buNone/>
            </a:pPr>
            <a:endParaRPr lang="en-US" altLang="zh-HK" dirty="0"/>
          </a:p>
          <a:p>
            <a:pPr marL="0" indent="0">
              <a:buNone/>
            </a:pPr>
            <a:r>
              <a:rPr lang="en-US" altLang="zh-HK" dirty="0"/>
              <a:t>Before you begin the activity, take a moment to orient yourself to the text and think about the following questions: </a:t>
            </a:r>
          </a:p>
          <a:p>
            <a:pPr marL="0" indent="0">
              <a:buNone/>
            </a:pPr>
            <a:r>
              <a:rPr lang="en-US" altLang="zh-HK" dirty="0">
                <a:highlight>
                  <a:srgbClr val="00FFFF"/>
                </a:highlight>
              </a:rPr>
              <a:t>1 What do you expect to find in a book review? </a:t>
            </a:r>
          </a:p>
          <a:p>
            <a:pPr marL="0" indent="0">
              <a:buNone/>
            </a:pPr>
            <a:r>
              <a:rPr lang="en-US" altLang="zh-HK" dirty="0">
                <a:highlight>
                  <a:srgbClr val="00FFFF"/>
                </a:highlight>
              </a:rPr>
              <a:t>2 What do you know about acupuncture</a:t>
            </a:r>
            <a:r>
              <a:rPr lang="en-US" altLang="zh-HK" dirty="0"/>
              <a:t>? What </a:t>
            </a:r>
            <a:r>
              <a:rPr lang="en-US" altLang="zh-HK" dirty="0">
                <a:highlight>
                  <a:srgbClr val="00FFFF"/>
                </a:highlight>
              </a:rPr>
              <a:t>vocabulary</a:t>
            </a:r>
            <a:r>
              <a:rPr lang="en-US" altLang="zh-HK" dirty="0"/>
              <a:t> do you think you might find in this passage? </a:t>
            </a:r>
            <a:endParaRPr lang="zh-HK" altLang="en-US" dirty="0"/>
          </a:p>
        </p:txBody>
      </p:sp>
    </p:spTree>
    <p:extLst>
      <p:ext uri="{BB962C8B-B14F-4D97-AF65-F5344CB8AC3E}">
        <p14:creationId xmlns:p14="http://schemas.microsoft.com/office/powerpoint/2010/main" val="71493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1" y="218534"/>
            <a:ext cx="5350114" cy="65971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184" y="659113"/>
            <a:ext cx="6272341" cy="5980353"/>
          </a:xfrm>
          <a:prstGeom prst="rect">
            <a:avLst/>
          </a:prstGeom>
        </p:spPr>
      </p:pic>
    </p:spTree>
    <p:extLst>
      <p:ext uri="{BB962C8B-B14F-4D97-AF65-F5344CB8AC3E}">
        <p14:creationId xmlns:p14="http://schemas.microsoft.com/office/powerpoint/2010/main" val="3526340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55413"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181" y="977219"/>
            <a:ext cx="6022285" cy="4903562"/>
          </a:xfrm>
          <a:prstGeom prst="rect">
            <a:avLst/>
          </a:prstGeom>
        </p:spPr>
      </p:pic>
    </p:spTree>
    <p:extLst>
      <p:ext uri="{BB962C8B-B14F-4D97-AF65-F5344CB8AC3E}">
        <p14:creationId xmlns:p14="http://schemas.microsoft.com/office/powerpoint/2010/main" val="194880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31" y="776736"/>
            <a:ext cx="7219322" cy="5154871"/>
          </a:xfrm>
          <a:prstGeom prst="rect">
            <a:avLst/>
          </a:prstGeom>
        </p:spPr>
      </p:pic>
    </p:spTree>
    <p:extLst>
      <p:ext uri="{BB962C8B-B14F-4D97-AF65-F5344CB8AC3E}">
        <p14:creationId xmlns:p14="http://schemas.microsoft.com/office/powerpoint/2010/main" val="261710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11BDF-AAE5-412B-8EA7-7FEAC3F401F6}"/>
              </a:ext>
            </a:extLst>
          </p:cNvPr>
          <p:cNvSpPr>
            <a:spLocks noGrp="1"/>
          </p:cNvSpPr>
          <p:nvPr>
            <p:ph type="title"/>
          </p:nvPr>
        </p:nvSpPr>
        <p:spPr/>
        <p:txBody>
          <a:bodyPr/>
          <a:lstStyle/>
          <a:p>
            <a:r>
              <a:rPr lang="en-US" altLang="zh-HK" dirty="0"/>
              <a:t>Skimming a text for its general meaning (P.7)</a:t>
            </a:r>
            <a:endParaRPr lang="zh-HK" altLang="en-US" dirty="0"/>
          </a:p>
        </p:txBody>
      </p:sp>
      <p:sp>
        <p:nvSpPr>
          <p:cNvPr id="3" name="內容版面配置區 2">
            <a:extLst>
              <a:ext uri="{FF2B5EF4-FFF2-40B4-BE49-F238E27FC236}">
                <a16:creationId xmlns:a16="http://schemas.microsoft.com/office/drawing/2014/main" id="{6EC39274-D811-4540-A33F-26B3197EB212}"/>
              </a:ext>
            </a:extLst>
          </p:cNvPr>
          <p:cNvSpPr>
            <a:spLocks noGrp="1"/>
          </p:cNvSpPr>
          <p:nvPr>
            <p:ph idx="1"/>
          </p:nvPr>
        </p:nvSpPr>
        <p:spPr/>
        <p:txBody>
          <a:bodyPr/>
          <a:lstStyle/>
          <a:p>
            <a:pPr marL="0" indent="0">
              <a:buNone/>
            </a:pPr>
            <a:r>
              <a:rPr lang="en-US" altLang="zh-HK" dirty="0"/>
              <a:t>A book review will </a:t>
            </a:r>
            <a:r>
              <a:rPr lang="en-US" altLang="zh-HK" dirty="0">
                <a:solidFill>
                  <a:srgbClr val="0070C0"/>
                </a:solidFill>
              </a:rPr>
              <a:t>describe a book and its contents</a:t>
            </a:r>
            <a:r>
              <a:rPr lang="en-US" altLang="zh-HK" dirty="0"/>
              <a:t>, move on to a more general discussion of </a:t>
            </a:r>
            <a:r>
              <a:rPr lang="en-US" altLang="zh-HK" dirty="0">
                <a:solidFill>
                  <a:srgbClr val="0070C0"/>
                </a:solidFill>
              </a:rPr>
              <a:t>some of the issues raised</a:t>
            </a:r>
            <a:r>
              <a:rPr lang="en-US" altLang="zh-HK" dirty="0"/>
              <a:t>, </a:t>
            </a:r>
            <a:r>
              <a:rPr lang="en-US" altLang="zh-HK" dirty="0">
                <a:solidFill>
                  <a:srgbClr val="00B050"/>
                </a:solidFill>
              </a:rPr>
              <a:t>comment on the strengths and weaknesses of the book</a:t>
            </a:r>
            <a:r>
              <a:rPr lang="en-US" altLang="zh-HK" dirty="0"/>
              <a:t>, and suggest what sort of </a:t>
            </a:r>
            <a:r>
              <a:rPr lang="en-US" altLang="zh-HK" dirty="0">
                <a:solidFill>
                  <a:srgbClr val="00B050"/>
                </a:solidFill>
              </a:rPr>
              <a:t>reader might benefit</a:t>
            </a:r>
            <a:r>
              <a:rPr lang="en-US" altLang="zh-HK" dirty="0"/>
              <a:t> from/enjoy it. </a:t>
            </a:r>
          </a:p>
          <a:p>
            <a:pPr marL="0" indent="0">
              <a:buNone/>
            </a:pPr>
            <a:endParaRPr lang="en-US" altLang="zh-HK" dirty="0"/>
          </a:p>
          <a:p>
            <a:pPr marL="0" indent="0">
              <a:buNone/>
            </a:pPr>
            <a:r>
              <a:rPr lang="en-US" altLang="zh-HK" dirty="0"/>
              <a:t>Of course, you may be an expert on </a:t>
            </a:r>
            <a:r>
              <a:rPr lang="en-US" altLang="zh-HK" dirty="0">
                <a:highlight>
                  <a:srgbClr val="FFFF00"/>
                </a:highlight>
              </a:rPr>
              <a:t>acupuncture</a:t>
            </a:r>
            <a:r>
              <a:rPr lang="en-US" altLang="zh-HK" dirty="0"/>
              <a:t>, but an ordinary person faced with the word ‘acupuncture’ might predict that the following words could appear in the passage: </a:t>
            </a:r>
            <a:r>
              <a:rPr lang="en-US" altLang="zh-HK" dirty="0">
                <a:highlight>
                  <a:srgbClr val="FFFF00"/>
                </a:highlight>
              </a:rPr>
              <a:t>‘needles’, ‘Chinese’, ‘aches and pains’, ‘giving up smoking’, and ‘alternative/nonmainstream medicine’. </a:t>
            </a:r>
            <a:endParaRPr lang="zh-HK" altLang="en-US" dirty="0">
              <a:highlight>
                <a:srgbClr val="FFFF00"/>
              </a:highlight>
            </a:endParaRPr>
          </a:p>
        </p:txBody>
      </p:sp>
    </p:spTree>
    <p:extLst>
      <p:ext uri="{BB962C8B-B14F-4D97-AF65-F5344CB8AC3E}">
        <p14:creationId xmlns:p14="http://schemas.microsoft.com/office/powerpoint/2010/main" val="257828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EDADE0-B6AB-42D8-87F0-37D3E12FFEF1}"/>
              </a:ext>
            </a:extLst>
          </p:cNvPr>
          <p:cNvSpPr>
            <a:spLocks noGrp="1"/>
          </p:cNvSpPr>
          <p:nvPr>
            <p:ph type="title"/>
          </p:nvPr>
        </p:nvSpPr>
        <p:spPr/>
        <p:txBody>
          <a:bodyPr/>
          <a:lstStyle/>
          <a:p>
            <a:r>
              <a:rPr lang="en-US" altLang="zh-HK" dirty="0"/>
              <a:t>Introduction (p.1)</a:t>
            </a:r>
            <a:endParaRPr lang="zh-HK" altLang="en-US" dirty="0"/>
          </a:p>
        </p:txBody>
      </p:sp>
      <p:sp>
        <p:nvSpPr>
          <p:cNvPr id="3" name="內容版面配置區 2">
            <a:extLst>
              <a:ext uri="{FF2B5EF4-FFF2-40B4-BE49-F238E27FC236}">
                <a16:creationId xmlns:a16="http://schemas.microsoft.com/office/drawing/2014/main" id="{9FE02A7C-94FC-4320-BFE4-46A83CE45D36}"/>
              </a:ext>
            </a:extLst>
          </p:cNvPr>
          <p:cNvSpPr>
            <a:spLocks noGrp="1"/>
          </p:cNvSpPr>
          <p:nvPr>
            <p:ph idx="1"/>
          </p:nvPr>
        </p:nvSpPr>
        <p:spPr>
          <a:xfrm>
            <a:off x="838200" y="1825625"/>
            <a:ext cx="11231880" cy="4814326"/>
          </a:xfrm>
        </p:spPr>
        <p:txBody>
          <a:bodyPr/>
          <a:lstStyle/>
          <a:p>
            <a:pPr marL="0" indent="0">
              <a:buNone/>
            </a:pPr>
            <a:r>
              <a:rPr lang="en-US" altLang="zh-HK" dirty="0"/>
              <a:t>This module aims to give you practice in a variety of </a:t>
            </a:r>
            <a:r>
              <a:rPr lang="en-US" altLang="zh-HK" dirty="0">
                <a:solidFill>
                  <a:srgbClr val="FF0000"/>
                </a:solidFill>
              </a:rPr>
              <a:t>skills and strategies for dealing with academic texts</a:t>
            </a:r>
            <a:r>
              <a:rPr lang="en-US" altLang="zh-HK" dirty="0"/>
              <a:t>. </a:t>
            </a:r>
          </a:p>
          <a:p>
            <a:pPr marL="0" indent="0">
              <a:buNone/>
            </a:pPr>
            <a:endParaRPr lang="en-US" altLang="zh-HK" dirty="0"/>
          </a:p>
          <a:p>
            <a:pPr marL="0" indent="0">
              <a:buNone/>
            </a:pPr>
            <a:r>
              <a:rPr lang="en-US" altLang="zh-HK" dirty="0"/>
              <a:t>In </a:t>
            </a:r>
            <a:r>
              <a:rPr lang="en-US" altLang="zh-HK" dirty="0">
                <a:solidFill>
                  <a:srgbClr val="00B0F0"/>
                </a:solidFill>
              </a:rPr>
              <a:t>Module 7</a:t>
            </a:r>
            <a:r>
              <a:rPr lang="en-US" altLang="zh-HK" dirty="0"/>
              <a:t>, you will be asked to </a:t>
            </a:r>
            <a:r>
              <a:rPr lang="en-US" altLang="zh-HK" dirty="0">
                <a:solidFill>
                  <a:srgbClr val="00B0F0"/>
                </a:solidFill>
              </a:rPr>
              <a:t>apply this ability </a:t>
            </a:r>
            <a:r>
              <a:rPr lang="en-US" altLang="zh-HK" dirty="0"/>
              <a:t>to reading passages similar to those that might be used in the </a:t>
            </a:r>
            <a:r>
              <a:rPr lang="en-US" altLang="zh-HK" dirty="0">
                <a:solidFill>
                  <a:srgbClr val="00B0F0"/>
                </a:solidFill>
              </a:rPr>
              <a:t>IELTS reading test</a:t>
            </a:r>
            <a:r>
              <a:rPr lang="en-US" altLang="zh-HK" dirty="0"/>
              <a:t>. </a:t>
            </a:r>
          </a:p>
          <a:p>
            <a:pPr marL="0" indent="0">
              <a:buNone/>
            </a:pPr>
            <a:endParaRPr lang="en-US" altLang="zh-HK" dirty="0"/>
          </a:p>
          <a:p>
            <a:pPr marL="0" indent="0">
              <a:buNone/>
            </a:pPr>
            <a:r>
              <a:rPr lang="en-US" altLang="zh-HK" dirty="0">
                <a:solidFill>
                  <a:srgbClr val="00B050"/>
                </a:solidFill>
              </a:rPr>
              <a:t>Module 3 </a:t>
            </a:r>
            <a:r>
              <a:rPr lang="en-US" altLang="zh-HK" dirty="0"/>
              <a:t>introduces you to some </a:t>
            </a:r>
            <a:r>
              <a:rPr lang="en-US" altLang="zh-HK" dirty="0">
                <a:solidFill>
                  <a:srgbClr val="00B050"/>
                </a:solidFill>
              </a:rPr>
              <a:t>skills and strategies </a:t>
            </a:r>
            <a:r>
              <a:rPr lang="en-US" altLang="zh-HK" dirty="0"/>
              <a:t>which should help you to </a:t>
            </a:r>
            <a:r>
              <a:rPr lang="en-US" altLang="zh-HK" dirty="0">
                <a:solidFill>
                  <a:srgbClr val="00B050"/>
                </a:solidFill>
              </a:rPr>
              <a:t>improve your comprehension </a:t>
            </a:r>
            <a:r>
              <a:rPr lang="en-US" altLang="zh-HK" dirty="0"/>
              <a:t>of various kinds of academic texts. </a:t>
            </a:r>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427460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845B63-6BF9-410E-AC64-BB9CDC5200B0}"/>
              </a:ext>
            </a:extLst>
          </p:cNvPr>
          <p:cNvSpPr>
            <a:spLocks noGrp="1"/>
          </p:cNvSpPr>
          <p:nvPr>
            <p:ph type="title"/>
          </p:nvPr>
        </p:nvSpPr>
        <p:spPr/>
        <p:txBody>
          <a:bodyPr/>
          <a:lstStyle/>
          <a:p>
            <a:r>
              <a:rPr lang="en-US" altLang="zh-HK" dirty="0"/>
              <a:t>Activity 3.4 (p.8-10)</a:t>
            </a:r>
            <a:endParaRPr lang="zh-HK" altLang="en-US" dirty="0"/>
          </a:p>
        </p:txBody>
      </p:sp>
      <p:sp>
        <p:nvSpPr>
          <p:cNvPr id="3" name="內容版面配置區 2">
            <a:extLst>
              <a:ext uri="{FF2B5EF4-FFF2-40B4-BE49-F238E27FC236}">
                <a16:creationId xmlns:a16="http://schemas.microsoft.com/office/drawing/2014/main" id="{3554864D-5EF3-44B1-B5E7-E59ABC15CA4A}"/>
              </a:ext>
            </a:extLst>
          </p:cNvPr>
          <p:cNvSpPr>
            <a:spLocks noGrp="1"/>
          </p:cNvSpPr>
          <p:nvPr>
            <p:ph idx="1"/>
          </p:nvPr>
        </p:nvSpPr>
        <p:spPr>
          <a:xfrm>
            <a:off x="838200" y="1547446"/>
            <a:ext cx="11353800" cy="5310554"/>
          </a:xfrm>
        </p:spPr>
        <p:txBody>
          <a:bodyPr>
            <a:normAutofit lnSpcReduction="10000"/>
          </a:bodyPr>
          <a:lstStyle/>
          <a:p>
            <a:pPr marL="0" indent="0">
              <a:buNone/>
            </a:pPr>
            <a:r>
              <a:rPr lang="en-US" altLang="zh-HK" dirty="0"/>
              <a:t>Set yourself a maximum time limit of </a:t>
            </a:r>
            <a:r>
              <a:rPr lang="en-US" altLang="zh-HK" dirty="0">
                <a:highlight>
                  <a:srgbClr val="FFFF00"/>
                </a:highlight>
              </a:rPr>
              <a:t>two minutes for reading</a:t>
            </a:r>
            <a:r>
              <a:rPr lang="en-US" altLang="zh-HK" dirty="0"/>
              <a:t>, and </a:t>
            </a:r>
            <a:r>
              <a:rPr lang="en-US" altLang="zh-HK" dirty="0">
                <a:highlight>
                  <a:srgbClr val="FFFF00"/>
                </a:highlight>
              </a:rPr>
              <a:t>skim the review</a:t>
            </a:r>
            <a:r>
              <a:rPr lang="en-US" altLang="zh-HK" dirty="0"/>
              <a:t>, using the suggestions above. </a:t>
            </a:r>
          </a:p>
          <a:p>
            <a:pPr marL="0" indent="0">
              <a:buNone/>
            </a:pPr>
            <a:endParaRPr lang="en-US" altLang="zh-HK" dirty="0"/>
          </a:p>
          <a:p>
            <a:pPr marL="0" indent="0">
              <a:buNone/>
            </a:pPr>
            <a:r>
              <a:rPr lang="en-US" altLang="zh-HK" dirty="0"/>
              <a:t>After you have skimmed the book review, answer the questions that follow.</a:t>
            </a:r>
          </a:p>
          <a:p>
            <a:pPr marL="0" indent="0">
              <a:buNone/>
            </a:pPr>
            <a:r>
              <a:rPr lang="en-US" altLang="zh-HK" dirty="0">
                <a:highlight>
                  <a:srgbClr val="00FF00"/>
                </a:highlight>
              </a:rPr>
              <a:t>Questions on p.10:</a:t>
            </a:r>
          </a:p>
          <a:p>
            <a:pPr marL="0" indent="0">
              <a:buNone/>
            </a:pPr>
            <a:endParaRPr lang="en-US" altLang="zh-HK" dirty="0"/>
          </a:p>
          <a:p>
            <a:pPr marL="0" indent="0">
              <a:buNone/>
            </a:pPr>
            <a:r>
              <a:rPr lang="en-US" altLang="zh-HK" dirty="0">
                <a:solidFill>
                  <a:srgbClr val="0070C0"/>
                </a:solidFill>
              </a:rPr>
              <a:t>1 What do the picture, the sub-headings and the layout tell us in this book review?  </a:t>
            </a:r>
          </a:p>
          <a:p>
            <a:pPr marL="0" indent="0">
              <a:buNone/>
            </a:pPr>
            <a:r>
              <a:rPr lang="en-US" altLang="zh-HK" dirty="0">
                <a:solidFill>
                  <a:srgbClr val="7030A0"/>
                </a:solidFill>
              </a:rPr>
              <a:t>2 What does the title tell us? Do you think it’s a helpful title for describing the main ideas in the review? </a:t>
            </a:r>
            <a:r>
              <a:rPr lang="en-US" altLang="zh-HK" dirty="0"/>
              <a:t>Why/why not? </a:t>
            </a:r>
          </a:p>
          <a:p>
            <a:pPr marL="0" indent="0">
              <a:buNone/>
            </a:pPr>
            <a:r>
              <a:rPr lang="en-US" altLang="zh-HK" dirty="0">
                <a:solidFill>
                  <a:srgbClr val="00B050"/>
                </a:solidFill>
              </a:rPr>
              <a:t>3 Having read the first and last paragraphs, what is the reviewer’s general view of the book? </a:t>
            </a:r>
            <a:endParaRPr lang="zh-HK" altLang="en-US" dirty="0">
              <a:solidFill>
                <a:srgbClr val="00B050"/>
              </a:solidFill>
            </a:endParaRPr>
          </a:p>
        </p:txBody>
      </p:sp>
    </p:spTree>
    <p:extLst>
      <p:ext uri="{BB962C8B-B14F-4D97-AF65-F5344CB8AC3E}">
        <p14:creationId xmlns:p14="http://schemas.microsoft.com/office/powerpoint/2010/main" val="111968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A1441-47DF-48EF-A231-62899E11675C}"/>
              </a:ext>
            </a:extLst>
          </p:cNvPr>
          <p:cNvSpPr>
            <a:spLocks noGrp="1"/>
          </p:cNvSpPr>
          <p:nvPr>
            <p:ph type="title"/>
          </p:nvPr>
        </p:nvSpPr>
        <p:spPr/>
        <p:txBody>
          <a:bodyPr/>
          <a:lstStyle/>
          <a:p>
            <a:r>
              <a:rPr lang="en-US" altLang="zh-HK" dirty="0"/>
              <a:t>Activity 3.4 (p.8-10) </a:t>
            </a:r>
            <a:r>
              <a:rPr lang="en-US" altLang="zh-TW" dirty="0"/>
              <a:t>(Key)</a:t>
            </a:r>
            <a:endParaRPr lang="zh-HK" altLang="en-US" dirty="0"/>
          </a:p>
        </p:txBody>
      </p:sp>
      <p:sp>
        <p:nvSpPr>
          <p:cNvPr id="3" name="內容版面配置區 2">
            <a:extLst>
              <a:ext uri="{FF2B5EF4-FFF2-40B4-BE49-F238E27FC236}">
                <a16:creationId xmlns:a16="http://schemas.microsoft.com/office/drawing/2014/main" id="{6340667A-D031-4064-886A-877D467E0265}"/>
              </a:ext>
            </a:extLst>
          </p:cNvPr>
          <p:cNvSpPr>
            <a:spLocks noGrp="1"/>
          </p:cNvSpPr>
          <p:nvPr>
            <p:ph idx="1"/>
          </p:nvPr>
        </p:nvSpPr>
        <p:spPr>
          <a:xfrm>
            <a:off x="838199" y="1825625"/>
            <a:ext cx="11105271" cy="4667250"/>
          </a:xfrm>
        </p:spPr>
        <p:txBody>
          <a:bodyPr>
            <a:normAutofit/>
          </a:bodyPr>
          <a:lstStyle/>
          <a:p>
            <a:pPr marL="0" indent="0">
              <a:buNone/>
            </a:pPr>
            <a:r>
              <a:rPr lang="en-US" altLang="zh-HK" dirty="0"/>
              <a:t>1 What do the picture, the sub-headings and the layout tell us in this book review?  </a:t>
            </a:r>
          </a:p>
          <a:p>
            <a:pPr marL="0" indent="0">
              <a:buNone/>
            </a:pPr>
            <a:endParaRPr lang="en-US" altLang="zh-HK" dirty="0"/>
          </a:p>
          <a:p>
            <a:pPr marL="0" indent="0">
              <a:buNone/>
            </a:pPr>
            <a:r>
              <a:rPr lang="en-GB" altLang="zh-HK" dirty="0">
                <a:highlight>
                  <a:srgbClr val="FFFF00"/>
                </a:highlight>
              </a:rPr>
              <a:t>The picture, sub-headings and layout </a:t>
            </a:r>
            <a:r>
              <a:rPr lang="en-GB" altLang="zh-HK" dirty="0"/>
              <a:t>tell us </a:t>
            </a:r>
            <a:r>
              <a:rPr lang="en-GB" altLang="zh-HK" dirty="0">
                <a:solidFill>
                  <a:srgbClr val="FF0000"/>
                </a:solidFill>
              </a:rPr>
              <a:t>this is a book review such as you might find in a magazine</a:t>
            </a:r>
            <a:r>
              <a:rPr lang="en-GB" altLang="zh-HK" dirty="0"/>
              <a:t>. </a:t>
            </a:r>
            <a:r>
              <a:rPr lang="en-GB" altLang="zh-HK" dirty="0">
                <a:highlight>
                  <a:srgbClr val="FFFF00"/>
                </a:highlight>
              </a:rPr>
              <a:t>The short paragraphs </a:t>
            </a:r>
            <a:r>
              <a:rPr lang="en-GB" altLang="zh-HK" dirty="0"/>
              <a:t>suggest a </a:t>
            </a:r>
            <a:r>
              <a:rPr lang="en-GB" altLang="zh-HK" dirty="0">
                <a:solidFill>
                  <a:srgbClr val="FF0000"/>
                </a:solidFill>
              </a:rPr>
              <a:t>journalistic style designed for easy reading</a:t>
            </a:r>
            <a:r>
              <a:rPr lang="en-GB" altLang="zh-HK" dirty="0"/>
              <a:t>. The book being reviewed is about acupuncture. </a:t>
            </a:r>
            <a:endParaRPr lang="en-US" altLang="zh-HK" dirty="0"/>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371014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104FBE-D4EA-4CCB-92BB-D4B6180152C3}"/>
              </a:ext>
            </a:extLst>
          </p:cNvPr>
          <p:cNvSpPr>
            <a:spLocks noGrp="1"/>
          </p:cNvSpPr>
          <p:nvPr>
            <p:ph type="title"/>
          </p:nvPr>
        </p:nvSpPr>
        <p:spPr/>
        <p:txBody>
          <a:bodyPr/>
          <a:lstStyle/>
          <a:p>
            <a:r>
              <a:rPr lang="en-US" altLang="zh-HK" dirty="0"/>
              <a:t>Activity 3.4 (p.8-10) </a:t>
            </a:r>
            <a:r>
              <a:rPr lang="en-US" altLang="zh-TW" dirty="0"/>
              <a:t>(Key)</a:t>
            </a:r>
            <a:endParaRPr lang="zh-HK" altLang="en-US" dirty="0"/>
          </a:p>
        </p:txBody>
      </p:sp>
      <p:sp>
        <p:nvSpPr>
          <p:cNvPr id="3" name="內容版面配置區 2">
            <a:extLst>
              <a:ext uri="{FF2B5EF4-FFF2-40B4-BE49-F238E27FC236}">
                <a16:creationId xmlns:a16="http://schemas.microsoft.com/office/drawing/2014/main" id="{968DF1A9-6FDB-4905-874B-C284CF305341}"/>
              </a:ext>
            </a:extLst>
          </p:cNvPr>
          <p:cNvSpPr>
            <a:spLocks noGrp="1"/>
          </p:cNvSpPr>
          <p:nvPr>
            <p:ph idx="1"/>
          </p:nvPr>
        </p:nvSpPr>
        <p:spPr>
          <a:xfrm>
            <a:off x="838199" y="1825624"/>
            <a:ext cx="10739511" cy="4504837"/>
          </a:xfrm>
        </p:spPr>
        <p:txBody>
          <a:bodyPr>
            <a:normAutofit/>
          </a:bodyPr>
          <a:lstStyle/>
          <a:p>
            <a:pPr marL="0" indent="0">
              <a:buNone/>
            </a:pPr>
            <a:r>
              <a:rPr lang="en-US" altLang="zh-HK" dirty="0"/>
              <a:t>2 What does the title tell us? Do you think it’s a helpful title for describing the main ideas in the review? Why/why not? </a:t>
            </a:r>
          </a:p>
          <a:p>
            <a:pPr marL="0" indent="0">
              <a:buNone/>
            </a:pPr>
            <a:endParaRPr lang="en-US" altLang="zh-HK" dirty="0"/>
          </a:p>
          <a:p>
            <a:pPr marL="0" indent="0">
              <a:buNone/>
            </a:pPr>
            <a:r>
              <a:rPr lang="en-GB" altLang="zh-HK" dirty="0">
                <a:solidFill>
                  <a:srgbClr val="0070C0"/>
                </a:solidFill>
              </a:rPr>
              <a:t>The title didn’t help much with establishing the topic</a:t>
            </a:r>
            <a:r>
              <a:rPr lang="en-GB" altLang="zh-HK" dirty="0"/>
              <a:t>, </a:t>
            </a:r>
            <a:r>
              <a:rPr lang="en-GB" altLang="zh-HK" dirty="0">
                <a:solidFill>
                  <a:srgbClr val="FF0000"/>
                </a:solidFill>
              </a:rPr>
              <a:t>but</a:t>
            </a:r>
            <a:r>
              <a:rPr lang="en-GB" altLang="zh-HK" dirty="0"/>
              <a:t> it does help us in </a:t>
            </a:r>
            <a:r>
              <a:rPr lang="en-GB" altLang="zh-HK" dirty="0">
                <a:solidFill>
                  <a:srgbClr val="00B050"/>
                </a:solidFill>
              </a:rPr>
              <a:t>anticipating</a:t>
            </a:r>
            <a:r>
              <a:rPr lang="en-GB" altLang="zh-HK" dirty="0"/>
              <a:t> some of the content. The sub-editor, or whoever chose the title, obviously feels that an </a:t>
            </a:r>
            <a:r>
              <a:rPr lang="en-GB" altLang="zh-HK" dirty="0">
                <a:highlight>
                  <a:srgbClr val="FFFF00"/>
                </a:highlight>
              </a:rPr>
              <a:t>important theme in the review </a:t>
            </a:r>
            <a:r>
              <a:rPr lang="en-GB" altLang="zh-HK" dirty="0"/>
              <a:t>is the question of </a:t>
            </a:r>
            <a:r>
              <a:rPr lang="en-GB" altLang="zh-HK" dirty="0">
                <a:solidFill>
                  <a:srgbClr val="FF0000"/>
                </a:solidFill>
              </a:rPr>
              <a:t>whether acupuncture really works or not</a:t>
            </a:r>
            <a:r>
              <a:rPr lang="en-GB" altLang="zh-HK" dirty="0"/>
              <a:t>. If so, </a:t>
            </a:r>
            <a:r>
              <a:rPr lang="en-GB" altLang="zh-HK" dirty="0">
                <a:solidFill>
                  <a:srgbClr val="7030A0"/>
                </a:solidFill>
              </a:rPr>
              <a:t>we can expect to find arguments on both sides </a:t>
            </a:r>
            <a:r>
              <a:rPr lang="en-GB" altLang="zh-HK" dirty="0"/>
              <a:t>of the question and </a:t>
            </a:r>
            <a:r>
              <a:rPr lang="en-GB" altLang="zh-HK" dirty="0">
                <a:solidFill>
                  <a:srgbClr val="7030A0"/>
                </a:solidFill>
              </a:rPr>
              <a:t>a dialogue between the author and the reviewer </a:t>
            </a:r>
            <a:r>
              <a:rPr lang="en-GB" altLang="zh-HK" dirty="0"/>
              <a:t>on the topic.</a:t>
            </a:r>
            <a:endParaRPr lang="en-US" altLang="zh-HK" dirty="0"/>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18505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AC340-1D5D-4B54-AA65-F72AAAFD0B6B}"/>
              </a:ext>
            </a:extLst>
          </p:cNvPr>
          <p:cNvSpPr>
            <a:spLocks noGrp="1"/>
          </p:cNvSpPr>
          <p:nvPr>
            <p:ph type="title"/>
          </p:nvPr>
        </p:nvSpPr>
        <p:spPr/>
        <p:txBody>
          <a:bodyPr/>
          <a:lstStyle/>
          <a:p>
            <a:r>
              <a:rPr lang="en-US" altLang="zh-HK" dirty="0"/>
              <a:t>Activity 3.4 (p.8-10) </a:t>
            </a:r>
            <a:r>
              <a:rPr lang="en-US" altLang="zh-TW" dirty="0"/>
              <a:t>(Key)</a:t>
            </a:r>
            <a:endParaRPr lang="zh-HK" altLang="en-US" dirty="0"/>
          </a:p>
        </p:txBody>
      </p:sp>
      <p:sp>
        <p:nvSpPr>
          <p:cNvPr id="3" name="內容版面配置區 2">
            <a:extLst>
              <a:ext uri="{FF2B5EF4-FFF2-40B4-BE49-F238E27FC236}">
                <a16:creationId xmlns:a16="http://schemas.microsoft.com/office/drawing/2014/main" id="{F8AF3C6B-07E6-4990-A898-12A5F04602B4}"/>
              </a:ext>
            </a:extLst>
          </p:cNvPr>
          <p:cNvSpPr>
            <a:spLocks noGrp="1"/>
          </p:cNvSpPr>
          <p:nvPr>
            <p:ph idx="1"/>
          </p:nvPr>
        </p:nvSpPr>
        <p:spPr>
          <a:xfrm>
            <a:off x="838199" y="1825624"/>
            <a:ext cx="10992729" cy="5032375"/>
          </a:xfrm>
        </p:spPr>
        <p:txBody>
          <a:bodyPr/>
          <a:lstStyle/>
          <a:p>
            <a:pPr marL="0" indent="0">
              <a:buNone/>
            </a:pPr>
            <a:r>
              <a:rPr lang="en-US" altLang="zh-HK" dirty="0"/>
              <a:t>3 Having read the first and last paragraphs, what is the reviewer’s general view of the book? </a:t>
            </a:r>
            <a:endParaRPr lang="zh-HK" altLang="en-US" dirty="0"/>
          </a:p>
          <a:p>
            <a:pPr marL="0" indent="0">
              <a:buNone/>
            </a:pPr>
            <a:endParaRPr lang="en-US" altLang="zh-HK" dirty="0"/>
          </a:p>
          <a:p>
            <a:pPr marL="0" indent="0">
              <a:buNone/>
            </a:pPr>
            <a:r>
              <a:rPr lang="en-GB" altLang="zh-HK" dirty="0"/>
              <a:t>The reviewer’s general opinion is that the book is </a:t>
            </a:r>
            <a:r>
              <a:rPr lang="en-GB" altLang="zh-HK" dirty="0">
                <a:solidFill>
                  <a:srgbClr val="0070C0"/>
                </a:solidFill>
              </a:rPr>
              <a:t>attractive and well-written</a:t>
            </a:r>
            <a:r>
              <a:rPr lang="en-GB" altLang="zh-HK" dirty="0"/>
              <a:t> </a:t>
            </a:r>
            <a:r>
              <a:rPr lang="en-GB" altLang="zh-HK" dirty="0">
                <a:solidFill>
                  <a:srgbClr val="FF0000"/>
                </a:solidFill>
              </a:rPr>
              <a:t>but</a:t>
            </a:r>
            <a:r>
              <a:rPr lang="en-GB" altLang="zh-HK" dirty="0"/>
              <a:t> is </a:t>
            </a:r>
            <a:r>
              <a:rPr lang="en-GB" altLang="zh-HK" dirty="0">
                <a:solidFill>
                  <a:srgbClr val="00B050"/>
                </a:solidFill>
              </a:rPr>
              <a:t>meant for non-experts</a:t>
            </a:r>
            <a:r>
              <a:rPr lang="en-GB" altLang="zh-HK" dirty="0"/>
              <a:t>. </a:t>
            </a:r>
            <a:r>
              <a:rPr lang="en-GB" altLang="zh-HK" dirty="0">
                <a:highlight>
                  <a:srgbClr val="FFFF00"/>
                </a:highlight>
              </a:rPr>
              <a:t>The reviewer also feels that the book’s author is somewhat biased</a:t>
            </a:r>
            <a:r>
              <a:rPr lang="en-GB" altLang="zh-HK" dirty="0"/>
              <a:t> in that he or she </a:t>
            </a:r>
            <a:r>
              <a:rPr lang="en-GB" altLang="zh-HK" dirty="0">
                <a:highlight>
                  <a:srgbClr val="00FFFF"/>
                </a:highlight>
              </a:rPr>
              <a:t>only takes a positive view of acupuncture</a:t>
            </a:r>
            <a:r>
              <a:rPr lang="en-GB" altLang="zh-HK" dirty="0"/>
              <a:t>. </a:t>
            </a:r>
            <a:endParaRPr lang="zh-HK" altLang="en-US" dirty="0"/>
          </a:p>
        </p:txBody>
      </p:sp>
    </p:spTree>
    <p:extLst>
      <p:ext uri="{BB962C8B-B14F-4D97-AF65-F5344CB8AC3E}">
        <p14:creationId xmlns:p14="http://schemas.microsoft.com/office/powerpoint/2010/main" val="269836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E6F88F-0752-4162-BE33-CEED6DBE8CDF}"/>
              </a:ext>
            </a:extLst>
          </p:cNvPr>
          <p:cNvSpPr>
            <a:spLocks noGrp="1"/>
          </p:cNvSpPr>
          <p:nvPr>
            <p:ph type="title"/>
          </p:nvPr>
        </p:nvSpPr>
        <p:spPr/>
        <p:txBody>
          <a:bodyPr/>
          <a:lstStyle/>
          <a:p>
            <a:r>
              <a:rPr lang="en-US" altLang="zh-HK" dirty="0"/>
              <a:t>Locating key ideas in a paragraph: using topic sentences (p.11)</a:t>
            </a:r>
            <a:endParaRPr lang="zh-HK" altLang="en-US" dirty="0"/>
          </a:p>
        </p:txBody>
      </p:sp>
      <p:sp>
        <p:nvSpPr>
          <p:cNvPr id="3" name="內容版面配置區 2">
            <a:extLst>
              <a:ext uri="{FF2B5EF4-FFF2-40B4-BE49-F238E27FC236}">
                <a16:creationId xmlns:a16="http://schemas.microsoft.com/office/drawing/2014/main" id="{F7BCB80F-7C67-468E-925C-8EC8922B55C1}"/>
              </a:ext>
            </a:extLst>
          </p:cNvPr>
          <p:cNvSpPr>
            <a:spLocks noGrp="1"/>
          </p:cNvSpPr>
          <p:nvPr>
            <p:ph idx="1"/>
          </p:nvPr>
        </p:nvSpPr>
        <p:spPr>
          <a:xfrm>
            <a:off x="838200" y="2085877"/>
            <a:ext cx="11105271" cy="4772123"/>
          </a:xfrm>
        </p:spPr>
        <p:txBody>
          <a:bodyPr/>
          <a:lstStyle/>
          <a:p>
            <a:pPr marL="0" indent="0">
              <a:buNone/>
            </a:pPr>
            <a:r>
              <a:rPr lang="en-US" altLang="zh-HK" dirty="0"/>
              <a:t>Apart from relying on the key information in the other paragraphs to get the main ideas of the text, sometimes you can </a:t>
            </a:r>
            <a:r>
              <a:rPr lang="en-US" altLang="zh-HK" dirty="0">
                <a:solidFill>
                  <a:srgbClr val="FF0000"/>
                </a:solidFill>
              </a:rPr>
              <a:t>look at the topic sentences </a:t>
            </a:r>
            <a:r>
              <a:rPr lang="en-US" altLang="zh-HK" dirty="0"/>
              <a:t>of the passage to </a:t>
            </a:r>
            <a:r>
              <a:rPr lang="en-US" altLang="zh-HK" dirty="0">
                <a:solidFill>
                  <a:srgbClr val="FF0000"/>
                </a:solidFill>
              </a:rPr>
              <a:t>identify key ideas</a:t>
            </a:r>
            <a:r>
              <a:rPr lang="en-US" altLang="zh-HK" dirty="0"/>
              <a:t>.</a:t>
            </a:r>
          </a:p>
          <a:p>
            <a:pPr marL="0" indent="0">
              <a:buNone/>
            </a:pPr>
            <a:endParaRPr lang="en-US" altLang="zh-HK" dirty="0"/>
          </a:p>
          <a:p>
            <a:pPr marL="0" indent="0">
              <a:buNone/>
            </a:pPr>
            <a:r>
              <a:rPr lang="en-US" altLang="zh-HK" dirty="0"/>
              <a:t>It depends on </a:t>
            </a:r>
            <a:r>
              <a:rPr lang="en-US" altLang="zh-HK" dirty="0">
                <a:highlight>
                  <a:srgbClr val="00FFFF"/>
                </a:highlight>
              </a:rPr>
              <a:t>the style of the text</a:t>
            </a:r>
            <a:r>
              <a:rPr lang="en-US" altLang="zh-HK" dirty="0"/>
              <a:t>; </a:t>
            </a:r>
            <a:r>
              <a:rPr lang="en-US" altLang="zh-HK" dirty="0">
                <a:solidFill>
                  <a:srgbClr val="0070C0"/>
                </a:solidFill>
              </a:rPr>
              <a:t>whether topics sentences are explicit enough </a:t>
            </a:r>
            <a:r>
              <a:rPr lang="en-US" altLang="zh-HK" dirty="0"/>
              <a:t>to make predictions regarding key ideas.</a:t>
            </a:r>
          </a:p>
          <a:p>
            <a:pPr marL="0" indent="0">
              <a:buNone/>
            </a:pPr>
            <a:endParaRPr lang="en-US" altLang="zh-HK" dirty="0"/>
          </a:p>
          <a:p>
            <a:pPr marL="0" indent="0">
              <a:buNone/>
            </a:pPr>
            <a:r>
              <a:rPr lang="en-US" altLang="zh-HK" dirty="0"/>
              <a:t>Topic sentences are </a:t>
            </a:r>
            <a:r>
              <a:rPr lang="en-US" altLang="zh-HK" dirty="0">
                <a:solidFill>
                  <a:srgbClr val="00B050"/>
                </a:solidFill>
              </a:rPr>
              <a:t>usually the first sentences </a:t>
            </a:r>
            <a:r>
              <a:rPr lang="en-US" altLang="zh-HK" dirty="0"/>
              <a:t>in each body paragraph, </a:t>
            </a:r>
            <a:r>
              <a:rPr lang="en-US" altLang="zh-HK" dirty="0">
                <a:solidFill>
                  <a:srgbClr val="00B050"/>
                </a:solidFill>
              </a:rPr>
              <a:t>though there are exceptions </a:t>
            </a:r>
            <a:r>
              <a:rPr lang="en-US" altLang="zh-HK" dirty="0"/>
              <a:t>for this.</a:t>
            </a:r>
          </a:p>
          <a:p>
            <a:pPr marL="0" indent="0">
              <a:buNone/>
            </a:pPr>
            <a:endParaRPr lang="zh-HK" altLang="en-US" dirty="0"/>
          </a:p>
        </p:txBody>
      </p:sp>
    </p:spTree>
    <p:extLst>
      <p:ext uri="{BB962C8B-B14F-4D97-AF65-F5344CB8AC3E}">
        <p14:creationId xmlns:p14="http://schemas.microsoft.com/office/powerpoint/2010/main" val="425390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C0B40A-4E52-475A-B78D-DBD6FB7F6BEA}"/>
              </a:ext>
            </a:extLst>
          </p:cNvPr>
          <p:cNvSpPr>
            <a:spLocks noGrp="1"/>
          </p:cNvSpPr>
          <p:nvPr>
            <p:ph type="title"/>
          </p:nvPr>
        </p:nvSpPr>
        <p:spPr/>
        <p:txBody>
          <a:bodyPr/>
          <a:lstStyle/>
          <a:p>
            <a:r>
              <a:rPr lang="en-US" altLang="zh-HK" dirty="0"/>
              <a:t>Activity 3.6 (p.14)</a:t>
            </a:r>
            <a:endParaRPr lang="zh-HK" altLang="en-US" dirty="0"/>
          </a:p>
        </p:txBody>
      </p:sp>
      <p:sp>
        <p:nvSpPr>
          <p:cNvPr id="3" name="內容版面配置區 2">
            <a:extLst>
              <a:ext uri="{FF2B5EF4-FFF2-40B4-BE49-F238E27FC236}">
                <a16:creationId xmlns:a16="http://schemas.microsoft.com/office/drawing/2014/main" id="{1FDC9D24-4E83-4CA2-A8B9-2F897847A451}"/>
              </a:ext>
            </a:extLst>
          </p:cNvPr>
          <p:cNvSpPr>
            <a:spLocks noGrp="1"/>
          </p:cNvSpPr>
          <p:nvPr>
            <p:ph idx="1"/>
          </p:nvPr>
        </p:nvSpPr>
        <p:spPr>
          <a:xfrm>
            <a:off x="838200" y="1941341"/>
            <a:ext cx="11049000" cy="5078437"/>
          </a:xfrm>
        </p:spPr>
        <p:txBody>
          <a:bodyPr/>
          <a:lstStyle/>
          <a:p>
            <a:pPr marL="0" indent="0">
              <a:buNone/>
            </a:pPr>
            <a:r>
              <a:rPr lang="en-US" altLang="zh-HK" dirty="0"/>
              <a:t>Look at the </a:t>
            </a:r>
            <a:r>
              <a:rPr lang="en-US" altLang="zh-HK" dirty="0">
                <a:solidFill>
                  <a:srgbClr val="FF0000"/>
                </a:solidFill>
              </a:rPr>
              <a:t>key ideas in each of the topic sentences </a:t>
            </a:r>
            <a:r>
              <a:rPr lang="en-US" altLang="zh-HK" dirty="0"/>
              <a:t>in the </a:t>
            </a:r>
            <a:r>
              <a:rPr lang="en-US" altLang="zh-HK" dirty="0">
                <a:highlight>
                  <a:srgbClr val="00FFFF"/>
                </a:highlight>
              </a:rPr>
              <a:t>nanotechnology</a:t>
            </a:r>
            <a:r>
              <a:rPr lang="en-US" altLang="zh-HK" dirty="0"/>
              <a:t> passage. Then </a:t>
            </a:r>
            <a:r>
              <a:rPr lang="en-US" altLang="zh-HK" dirty="0">
                <a:solidFill>
                  <a:srgbClr val="FF0000"/>
                </a:solidFill>
              </a:rPr>
              <a:t>match each of the paragraph summaries </a:t>
            </a:r>
            <a:r>
              <a:rPr lang="en-US" altLang="zh-HK" dirty="0"/>
              <a:t>in the left column below with the paragraph that it describes. </a:t>
            </a:r>
          </a:p>
          <a:p>
            <a:pPr marL="0" indent="0">
              <a:buNone/>
            </a:pPr>
            <a:endParaRPr lang="en-US" altLang="zh-HK" dirty="0"/>
          </a:p>
          <a:p>
            <a:pPr marL="0" indent="0">
              <a:buNone/>
            </a:pPr>
            <a:r>
              <a:rPr lang="en-US" altLang="zh-HK" dirty="0"/>
              <a:t>4 minutes; individual </a:t>
            </a:r>
          </a:p>
          <a:p>
            <a:pPr marL="0" indent="0">
              <a:buNone/>
            </a:pPr>
            <a:endParaRPr lang="en-US" altLang="zh-HK" dirty="0"/>
          </a:p>
          <a:p>
            <a:pPr marL="0" indent="0">
              <a:buNone/>
            </a:pPr>
            <a:r>
              <a:rPr lang="en-US" altLang="zh-HK" dirty="0">
                <a:highlight>
                  <a:srgbClr val="FFFF00"/>
                </a:highlight>
              </a:rPr>
              <a:t>Passage is from p.11-13.</a:t>
            </a:r>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395271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29864"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382" y="1601369"/>
            <a:ext cx="5874117" cy="4255968"/>
          </a:xfrm>
          <a:prstGeom prst="rect">
            <a:avLst/>
          </a:prstGeom>
        </p:spPr>
      </p:pic>
    </p:spTree>
    <p:extLst>
      <p:ext uri="{BB962C8B-B14F-4D97-AF65-F5344CB8AC3E}">
        <p14:creationId xmlns:p14="http://schemas.microsoft.com/office/powerpoint/2010/main" val="420125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55848"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516" y="0"/>
            <a:ext cx="6292484" cy="6858000"/>
          </a:xfrm>
          <a:prstGeom prst="rect">
            <a:avLst/>
          </a:prstGeom>
        </p:spPr>
      </p:pic>
    </p:spTree>
    <p:extLst>
      <p:ext uri="{BB962C8B-B14F-4D97-AF65-F5344CB8AC3E}">
        <p14:creationId xmlns:p14="http://schemas.microsoft.com/office/powerpoint/2010/main" val="2994733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770" y="2326421"/>
            <a:ext cx="8720970" cy="2927066"/>
          </a:xfrm>
        </p:spPr>
      </p:pic>
    </p:spTree>
    <p:extLst>
      <p:ext uri="{BB962C8B-B14F-4D97-AF65-F5344CB8AC3E}">
        <p14:creationId xmlns:p14="http://schemas.microsoft.com/office/powerpoint/2010/main" val="851264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87767C-2725-4DD6-9DE3-F845D3D8E8D4}"/>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9B9451EA-8244-4BF2-8F79-CE70CA9DC9A6}"/>
              </a:ext>
            </a:extLst>
          </p:cNvPr>
          <p:cNvSpPr>
            <a:spLocks noGrp="1"/>
          </p:cNvSpPr>
          <p:nvPr>
            <p:ph idx="1"/>
          </p:nvPr>
        </p:nvSpPr>
        <p:spPr/>
        <p:txBody>
          <a:bodyPr/>
          <a:lstStyle/>
          <a:p>
            <a:endParaRPr lang="zh-HK" altLang="en-US"/>
          </a:p>
        </p:txBody>
      </p:sp>
      <p:graphicFrame>
        <p:nvGraphicFramePr>
          <p:cNvPr id="4" name="內容版面配置區 3">
            <a:extLst>
              <a:ext uri="{FF2B5EF4-FFF2-40B4-BE49-F238E27FC236}">
                <a16:creationId xmlns:a16="http://schemas.microsoft.com/office/drawing/2014/main" id="{00719578-4C23-495E-B2B6-4C6B1FF71629}"/>
              </a:ext>
            </a:extLst>
          </p:cNvPr>
          <p:cNvGraphicFramePr>
            <a:graphicFrameLocks/>
          </p:cNvGraphicFramePr>
          <p:nvPr>
            <p:extLst>
              <p:ext uri="{D42A27DB-BD31-4B8C-83A1-F6EECF244321}">
                <p14:modId xmlns:p14="http://schemas.microsoft.com/office/powerpoint/2010/main" val="2046470815"/>
              </p:ext>
            </p:extLst>
          </p:nvPr>
        </p:nvGraphicFramePr>
        <p:xfrm>
          <a:off x="1221545" y="681037"/>
          <a:ext cx="9748909" cy="5355507"/>
        </p:xfrm>
        <a:graphic>
          <a:graphicData uri="http://schemas.openxmlformats.org/drawingml/2006/table">
            <a:tbl>
              <a:tblPr>
                <a:tableStyleId>{5C22544A-7EE6-4342-B048-85BDC9FD1C3A}</a:tableStyleId>
              </a:tblPr>
              <a:tblGrid>
                <a:gridCol w="7587226">
                  <a:extLst>
                    <a:ext uri="{9D8B030D-6E8A-4147-A177-3AD203B41FA5}">
                      <a16:colId xmlns:a16="http://schemas.microsoft.com/office/drawing/2014/main" val="3948965238"/>
                    </a:ext>
                  </a:extLst>
                </a:gridCol>
                <a:gridCol w="2161683">
                  <a:extLst>
                    <a:ext uri="{9D8B030D-6E8A-4147-A177-3AD203B41FA5}">
                      <a16:colId xmlns:a16="http://schemas.microsoft.com/office/drawing/2014/main" val="3595654742"/>
                    </a:ext>
                  </a:extLst>
                </a:gridCol>
              </a:tblGrid>
              <a:tr h="711552">
                <a:tc>
                  <a:txBody>
                    <a:bodyPr/>
                    <a:lstStyle/>
                    <a:p>
                      <a:pPr>
                        <a:lnSpc>
                          <a:spcPts val="1350"/>
                        </a:lnSpc>
                        <a:spcBef>
                          <a:spcPts val="425"/>
                        </a:spcBef>
                        <a:spcAft>
                          <a:spcPts val="425"/>
                        </a:spcAft>
                        <a:tabLst>
                          <a:tab pos="215900" algn="l"/>
                          <a:tab pos="431800" algn="l"/>
                          <a:tab pos="648335" algn="l"/>
                        </a:tabLst>
                      </a:pPr>
                      <a:endParaRPr lang="en-US" sz="1800" b="1" dirty="0">
                        <a:effectLst/>
                        <a:highlight>
                          <a:srgbClr val="FFFF00"/>
                        </a:highlight>
                      </a:endParaRPr>
                    </a:p>
                    <a:p>
                      <a:pPr>
                        <a:lnSpc>
                          <a:spcPts val="1350"/>
                        </a:lnSpc>
                        <a:spcBef>
                          <a:spcPts val="425"/>
                        </a:spcBef>
                        <a:spcAft>
                          <a:spcPts val="425"/>
                        </a:spcAft>
                        <a:tabLst>
                          <a:tab pos="215900" algn="l"/>
                          <a:tab pos="431800" algn="l"/>
                          <a:tab pos="648335" algn="l"/>
                        </a:tabLst>
                      </a:pPr>
                      <a:r>
                        <a:rPr lang="en-US" sz="1800" b="1" dirty="0">
                          <a:effectLst/>
                          <a:highlight>
                            <a:srgbClr val="FFFF00"/>
                          </a:highlight>
                        </a:rPr>
                        <a:t>Paragraph summaries</a:t>
                      </a:r>
                    </a:p>
                    <a:p>
                      <a:pPr>
                        <a:lnSpc>
                          <a:spcPts val="1350"/>
                        </a:lnSpc>
                        <a:spcBef>
                          <a:spcPts val="425"/>
                        </a:spcBef>
                        <a:spcAft>
                          <a:spcPts val="425"/>
                        </a:spcAft>
                        <a:tabLst>
                          <a:tab pos="215900" algn="l"/>
                          <a:tab pos="431800" algn="l"/>
                          <a:tab pos="648335" algn="l"/>
                        </a:tabLst>
                      </a:pPr>
                      <a:endParaRPr lang="zh-TW" sz="1800" b="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en-US" sz="1800" b="1" dirty="0">
                        <a:effectLst/>
                        <a:highlight>
                          <a:srgbClr val="FFFF00"/>
                        </a:highlight>
                      </a:endParaRPr>
                    </a:p>
                    <a:p>
                      <a:pPr algn="ctr">
                        <a:lnSpc>
                          <a:spcPts val="1350"/>
                        </a:lnSpc>
                        <a:spcBef>
                          <a:spcPts val="425"/>
                        </a:spcBef>
                        <a:spcAft>
                          <a:spcPts val="425"/>
                        </a:spcAft>
                        <a:tabLst>
                          <a:tab pos="215900" algn="l"/>
                          <a:tab pos="431800" algn="l"/>
                          <a:tab pos="648335" algn="l"/>
                        </a:tabLst>
                      </a:pPr>
                      <a:r>
                        <a:rPr lang="en-US" sz="1800" b="1" dirty="0">
                          <a:effectLst/>
                          <a:highlight>
                            <a:srgbClr val="FFFF00"/>
                          </a:highlight>
                        </a:rPr>
                        <a:t>Paragraph #</a:t>
                      </a:r>
                      <a:endParaRPr lang="zh-TW" sz="1800" b="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6050104"/>
                  </a:ext>
                </a:extLst>
              </a:tr>
              <a:tr h="44999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a	Current applications of nanotechnology</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1779464"/>
                  </a:ext>
                </a:extLst>
              </a:tr>
              <a:tr h="619640">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b	Nanotechnology is a very new kind of technology </a:t>
                      </a:r>
                      <a:r>
                        <a:rPr lang="en-US" sz="1800" b="1" spc="-10" dirty="0">
                          <a:effectLst/>
                        </a:rPr>
                        <a:t>which some people are ignorant and even fearful of.</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3069488"/>
                  </a:ext>
                </a:extLst>
              </a:tr>
              <a:tr h="51847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c	Other fears and potential health and safety concerns</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46933"/>
                  </a:ext>
                </a:extLst>
              </a:tr>
              <a:tr h="44999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d	Initial worries and fears about nanotechnology</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5120733"/>
                  </a:ext>
                </a:extLst>
              </a:tr>
              <a:tr h="51847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e	Ultimately, the benefits outweigh the potential risks.</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9302596"/>
                  </a:ext>
                </a:extLst>
              </a:tr>
              <a:tr h="44999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f	Definition of nanotechnology</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3347839"/>
                  </a:ext>
                </a:extLst>
              </a:tr>
              <a:tr h="44999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g	New and possible future developments</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910685"/>
                  </a:ext>
                </a:extLst>
              </a:tr>
              <a:tr h="51847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a:effectLst/>
                        </a:rPr>
                        <a:t>h	History of the emergence and development of nanotechnology</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2247399"/>
                  </a:ext>
                </a:extLst>
              </a:tr>
              <a:tr h="518472">
                <a:tc>
                  <a:txBody>
                    <a:bodyPr/>
                    <a:lstStyle/>
                    <a:p>
                      <a:pPr marL="215900" indent="-215900">
                        <a:lnSpc>
                          <a:spcPts val="1350"/>
                        </a:lnSpc>
                        <a:spcBef>
                          <a:spcPts val="425"/>
                        </a:spcBef>
                        <a:spcAft>
                          <a:spcPts val="425"/>
                        </a:spcAft>
                        <a:tabLst>
                          <a:tab pos="215900" algn="l"/>
                          <a:tab pos="431800" algn="l"/>
                          <a:tab pos="648335" algn="l"/>
                        </a:tabLst>
                      </a:pPr>
                      <a:endParaRPr lang="en-US" sz="1800" b="1" dirty="0">
                        <a:effectLst/>
                      </a:endParaRPr>
                    </a:p>
                    <a:p>
                      <a:pPr marL="215900" indent="-215900">
                        <a:lnSpc>
                          <a:spcPts val="1350"/>
                        </a:lnSpc>
                        <a:spcBef>
                          <a:spcPts val="425"/>
                        </a:spcBef>
                        <a:spcAft>
                          <a:spcPts val="425"/>
                        </a:spcAft>
                        <a:tabLst>
                          <a:tab pos="215900" algn="l"/>
                          <a:tab pos="431800" algn="l"/>
                          <a:tab pos="648335" algn="l"/>
                        </a:tabLst>
                      </a:pPr>
                      <a:r>
                        <a:rPr lang="en-US" sz="1800" b="1" dirty="0" err="1">
                          <a:effectLst/>
                        </a:rPr>
                        <a:t>i</a:t>
                      </a:r>
                      <a:r>
                        <a:rPr lang="en-US" sz="1800" b="1" dirty="0">
                          <a:effectLst/>
                        </a:rPr>
                        <a:t>	Fears are valid but they should not stop us from embracing the technology.</a:t>
                      </a:r>
                      <a:endParaRPr lang="zh-TW"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350"/>
                        </a:lnSpc>
                        <a:spcBef>
                          <a:spcPts val="425"/>
                        </a:spcBef>
                        <a:spcAft>
                          <a:spcPts val="425"/>
                        </a:spcAft>
                        <a:tabLst>
                          <a:tab pos="215900" algn="l"/>
                          <a:tab pos="431800" algn="l"/>
                          <a:tab pos="648335" algn="l"/>
                        </a:tabLst>
                      </a:pPr>
                      <a:endParaRPr lang="zh-TW" sz="2200" b="1" dirty="0">
                        <a:solidFill>
                          <a:srgbClr val="00000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4779962"/>
                  </a:ext>
                </a:extLst>
              </a:tr>
            </a:tbl>
          </a:graphicData>
        </a:graphic>
      </p:graphicFrame>
      <p:pic>
        <p:nvPicPr>
          <p:cNvPr id="6" name="Picture 5">
            <a:extLst>
              <a:ext uri="{FF2B5EF4-FFF2-40B4-BE49-F238E27FC236}">
                <a16:creationId xmlns:a16="http://schemas.microsoft.com/office/drawing/2014/main" id="{A2B122FF-2EDC-438B-AD7A-B3F3D3DD1431}"/>
              </a:ext>
            </a:extLst>
          </p:cNvPr>
          <p:cNvPicPr>
            <a:picLocks noChangeAspect="1"/>
          </p:cNvPicPr>
          <p:nvPr/>
        </p:nvPicPr>
        <p:blipFill>
          <a:blip r:embed="rId2"/>
          <a:stretch>
            <a:fillRect/>
          </a:stretch>
        </p:blipFill>
        <p:spPr>
          <a:xfrm>
            <a:off x="9443678" y="1446546"/>
            <a:ext cx="568618" cy="379079"/>
          </a:xfrm>
          <a:prstGeom prst="rect">
            <a:avLst/>
          </a:prstGeom>
        </p:spPr>
      </p:pic>
      <p:pic>
        <p:nvPicPr>
          <p:cNvPr id="8" name="Picture 7">
            <a:extLst>
              <a:ext uri="{FF2B5EF4-FFF2-40B4-BE49-F238E27FC236}">
                <a16:creationId xmlns:a16="http://schemas.microsoft.com/office/drawing/2014/main" id="{F31EB24E-F0D2-4EA2-B270-BFC11746DF71}"/>
              </a:ext>
            </a:extLst>
          </p:cNvPr>
          <p:cNvPicPr>
            <a:picLocks noChangeAspect="1"/>
          </p:cNvPicPr>
          <p:nvPr/>
        </p:nvPicPr>
        <p:blipFill>
          <a:blip r:embed="rId3"/>
          <a:stretch>
            <a:fillRect/>
          </a:stretch>
        </p:blipFill>
        <p:spPr>
          <a:xfrm>
            <a:off x="9581453" y="1960562"/>
            <a:ext cx="388593" cy="388593"/>
          </a:xfrm>
          <a:prstGeom prst="rect">
            <a:avLst/>
          </a:prstGeom>
        </p:spPr>
      </p:pic>
      <p:pic>
        <p:nvPicPr>
          <p:cNvPr id="10" name="Picture 9">
            <a:extLst>
              <a:ext uri="{FF2B5EF4-FFF2-40B4-BE49-F238E27FC236}">
                <a16:creationId xmlns:a16="http://schemas.microsoft.com/office/drawing/2014/main" id="{0A24C023-6ECE-479C-A9C9-49B28AF28F21}"/>
              </a:ext>
            </a:extLst>
          </p:cNvPr>
          <p:cNvPicPr>
            <a:picLocks noChangeAspect="1"/>
          </p:cNvPicPr>
          <p:nvPr/>
        </p:nvPicPr>
        <p:blipFill>
          <a:blip r:embed="rId4"/>
          <a:stretch>
            <a:fillRect/>
          </a:stretch>
        </p:blipFill>
        <p:spPr>
          <a:xfrm>
            <a:off x="9474600" y="2591134"/>
            <a:ext cx="602298" cy="406747"/>
          </a:xfrm>
          <a:prstGeom prst="rect">
            <a:avLst/>
          </a:prstGeom>
        </p:spPr>
      </p:pic>
      <p:pic>
        <p:nvPicPr>
          <p:cNvPr id="12" name="Picture 11">
            <a:extLst>
              <a:ext uri="{FF2B5EF4-FFF2-40B4-BE49-F238E27FC236}">
                <a16:creationId xmlns:a16="http://schemas.microsoft.com/office/drawing/2014/main" id="{D19E6FCF-87C7-4232-A06D-0838800A196D}"/>
              </a:ext>
            </a:extLst>
          </p:cNvPr>
          <p:cNvPicPr>
            <a:picLocks noChangeAspect="1"/>
          </p:cNvPicPr>
          <p:nvPr/>
        </p:nvPicPr>
        <p:blipFill>
          <a:blip r:embed="rId5"/>
          <a:stretch>
            <a:fillRect/>
          </a:stretch>
        </p:blipFill>
        <p:spPr>
          <a:xfrm>
            <a:off x="9474600" y="3140948"/>
            <a:ext cx="460884" cy="288052"/>
          </a:xfrm>
          <a:prstGeom prst="rect">
            <a:avLst/>
          </a:prstGeom>
        </p:spPr>
      </p:pic>
      <p:pic>
        <p:nvPicPr>
          <p:cNvPr id="14" name="Picture 13">
            <a:extLst>
              <a:ext uri="{FF2B5EF4-FFF2-40B4-BE49-F238E27FC236}">
                <a16:creationId xmlns:a16="http://schemas.microsoft.com/office/drawing/2014/main" id="{FBDDC6BF-E957-4F58-A522-7E3E28160A39}"/>
              </a:ext>
            </a:extLst>
          </p:cNvPr>
          <p:cNvPicPr>
            <a:picLocks noChangeAspect="1"/>
          </p:cNvPicPr>
          <p:nvPr/>
        </p:nvPicPr>
        <p:blipFill>
          <a:blip r:embed="rId6"/>
          <a:stretch>
            <a:fillRect/>
          </a:stretch>
        </p:blipFill>
        <p:spPr>
          <a:xfrm>
            <a:off x="9539647" y="3596930"/>
            <a:ext cx="376679" cy="295963"/>
          </a:xfrm>
          <a:prstGeom prst="rect">
            <a:avLst/>
          </a:prstGeom>
        </p:spPr>
      </p:pic>
      <p:pic>
        <p:nvPicPr>
          <p:cNvPr id="16" name="Picture 15">
            <a:extLst>
              <a:ext uri="{FF2B5EF4-FFF2-40B4-BE49-F238E27FC236}">
                <a16:creationId xmlns:a16="http://schemas.microsoft.com/office/drawing/2014/main" id="{A72AC40D-3521-4AAD-BA7F-242B9027FE41}"/>
              </a:ext>
            </a:extLst>
          </p:cNvPr>
          <p:cNvPicPr>
            <a:picLocks noChangeAspect="1"/>
          </p:cNvPicPr>
          <p:nvPr/>
        </p:nvPicPr>
        <p:blipFill>
          <a:blip r:embed="rId7"/>
          <a:stretch>
            <a:fillRect/>
          </a:stretch>
        </p:blipFill>
        <p:spPr>
          <a:xfrm>
            <a:off x="9539647" y="4125170"/>
            <a:ext cx="388983" cy="352966"/>
          </a:xfrm>
          <a:prstGeom prst="rect">
            <a:avLst/>
          </a:prstGeom>
        </p:spPr>
      </p:pic>
      <p:pic>
        <p:nvPicPr>
          <p:cNvPr id="18" name="Picture 17">
            <a:extLst>
              <a:ext uri="{FF2B5EF4-FFF2-40B4-BE49-F238E27FC236}">
                <a16:creationId xmlns:a16="http://schemas.microsoft.com/office/drawing/2014/main" id="{BEECFB21-D045-4696-936B-8978E31AEB08}"/>
              </a:ext>
            </a:extLst>
          </p:cNvPr>
          <p:cNvPicPr>
            <a:picLocks noChangeAspect="1"/>
          </p:cNvPicPr>
          <p:nvPr/>
        </p:nvPicPr>
        <p:blipFill>
          <a:blip r:embed="rId8"/>
          <a:stretch>
            <a:fillRect/>
          </a:stretch>
        </p:blipFill>
        <p:spPr>
          <a:xfrm>
            <a:off x="9474600" y="4658546"/>
            <a:ext cx="428267" cy="277469"/>
          </a:xfrm>
          <a:prstGeom prst="rect">
            <a:avLst/>
          </a:prstGeom>
        </p:spPr>
      </p:pic>
      <p:pic>
        <p:nvPicPr>
          <p:cNvPr id="20" name="Picture 19">
            <a:extLst>
              <a:ext uri="{FF2B5EF4-FFF2-40B4-BE49-F238E27FC236}">
                <a16:creationId xmlns:a16="http://schemas.microsoft.com/office/drawing/2014/main" id="{5DEF806E-FE4A-4886-8661-105D16E70314}"/>
              </a:ext>
            </a:extLst>
          </p:cNvPr>
          <p:cNvPicPr>
            <a:picLocks noChangeAspect="1"/>
          </p:cNvPicPr>
          <p:nvPr/>
        </p:nvPicPr>
        <p:blipFill>
          <a:blip r:embed="rId9"/>
          <a:stretch>
            <a:fillRect/>
          </a:stretch>
        </p:blipFill>
        <p:spPr>
          <a:xfrm>
            <a:off x="9479109" y="5109359"/>
            <a:ext cx="497754" cy="295962"/>
          </a:xfrm>
          <a:prstGeom prst="rect">
            <a:avLst/>
          </a:prstGeom>
        </p:spPr>
      </p:pic>
      <p:pic>
        <p:nvPicPr>
          <p:cNvPr id="22" name="Picture 21">
            <a:extLst>
              <a:ext uri="{FF2B5EF4-FFF2-40B4-BE49-F238E27FC236}">
                <a16:creationId xmlns:a16="http://schemas.microsoft.com/office/drawing/2014/main" id="{C3753800-3E4A-4639-B404-F1889ED6FEE0}"/>
              </a:ext>
            </a:extLst>
          </p:cNvPr>
          <p:cNvPicPr>
            <a:picLocks noChangeAspect="1"/>
          </p:cNvPicPr>
          <p:nvPr/>
        </p:nvPicPr>
        <p:blipFill>
          <a:blip r:embed="rId10"/>
          <a:stretch>
            <a:fillRect/>
          </a:stretch>
        </p:blipFill>
        <p:spPr>
          <a:xfrm>
            <a:off x="9455366" y="5701668"/>
            <a:ext cx="480118" cy="295963"/>
          </a:xfrm>
          <a:prstGeom prst="rect">
            <a:avLst/>
          </a:prstGeom>
        </p:spPr>
      </p:pic>
    </p:spTree>
    <p:extLst>
      <p:ext uri="{BB962C8B-B14F-4D97-AF65-F5344CB8AC3E}">
        <p14:creationId xmlns:p14="http://schemas.microsoft.com/office/powerpoint/2010/main" val="35333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83D582-A508-4FB9-8E88-D31DDF1D8390}"/>
              </a:ext>
            </a:extLst>
          </p:cNvPr>
          <p:cNvSpPr>
            <a:spLocks noGrp="1"/>
          </p:cNvSpPr>
          <p:nvPr>
            <p:ph idx="1"/>
          </p:nvPr>
        </p:nvSpPr>
        <p:spPr>
          <a:xfrm>
            <a:off x="351692" y="239150"/>
            <a:ext cx="11732456" cy="6618849"/>
          </a:xfrm>
        </p:spPr>
        <p:txBody>
          <a:bodyPr>
            <a:normAutofit fontScale="92500" lnSpcReduction="10000"/>
          </a:bodyPr>
          <a:lstStyle/>
          <a:p>
            <a:pPr marL="0" indent="0">
              <a:buNone/>
            </a:pPr>
            <a:r>
              <a:rPr lang="en-US" altLang="zh-HK" dirty="0"/>
              <a:t>Specifically, you will learn how to: </a:t>
            </a:r>
          </a:p>
          <a:p>
            <a:pPr marL="0" indent="0">
              <a:buNone/>
            </a:pPr>
            <a:endParaRPr lang="en-US" altLang="zh-HK" dirty="0"/>
          </a:p>
          <a:p>
            <a:pPr marL="0" indent="0">
              <a:buNone/>
            </a:pPr>
            <a:r>
              <a:rPr lang="en-US" altLang="zh-HK" dirty="0"/>
              <a:t>• orient yourself towards a reading passage and </a:t>
            </a:r>
            <a:r>
              <a:rPr lang="en-US" altLang="zh-HK" dirty="0">
                <a:solidFill>
                  <a:srgbClr val="FF0000"/>
                </a:solidFill>
              </a:rPr>
              <a:t>predict</a:t>
            </a:r>
            <a:r>
              <a:rPr lang="en-US" altLang="zh-HK" dirty="0"/>
              <a:t> its likely </a:t>
            </a:r>
            <a:r>
              <a:rPr lang="en-US" altLang="zh-HK" dirty="0">
                <a:solidFill>
                  <a:srgbClr val="00B050"/>
                </a:solidFill>
              </a:rPr>
              <a:t>content and structure</a:t>
            </a:r>
            <a:r>
              <a:rPr lang="en-US" altLang="zh-HK" dirty="0"/>
              <a:t>;  </a:t>
            </a:r>
          </a:p>
          <a:p>
            <a:pPr marL="0" indent="0">
              <a:buNone/>
            </a:pPr>
            <a:r>
              <a:rPr lang="en-US" altLang="zh-HK" dirty="0"/>
              <a:t>• </a:t>
            </a:r>
            <a:r>
              <a:rPr lang="en-US" altLang="zh-HK" dirty="0">
                <a:solidFill>
                  <a:srgbClr val="FF0000"/>
                </a:solidFill>
              </a:rPr>
              <a:t>read quickly for main points </a:t>
            </a:r>
            <a:r>
              <a:rPr lang="en-US" altLang="zh-HK" dirty="0"/>
              <a:t>by focusing on </a:t>
            </a:r>
            <a:r>
              <a:rPr lang="en-US" altLang="zh-HK" dirty="0">
                <a:solidFill>
                  <a:srgbClr val="00B050"/>
                </a:solidFill>
              </a:rPr>
              <a:t>first and last paragraphs </a:t>
            </a:r>
            <a:r>
              <a:rPr lang="en-US" altLang="zh-HK" dirty="0"/>
              <a:t>and </a:t>
            </a:r>
            <a:r>
              <a:rPr lang="en-US" altLang="zh-HK" dirty="0">
                <a:solidFill>
                  <a:srgbClr val="00B050"/>
                </a:solidFill>
              </a:rPr>
              <a:t>topic sentences</a:t>
            </a:r>
            <a:r>
              <a:rPr lang="en-US" altLang="zh-HK" dirty="0"/>
              <a:t>;  </a:t>
            </a:r>
          </a:p>
          <a:p>
            <a:pPr marL="0" indent="0">
              <a:buNone/>
            </a:pPr>
            <a:r>
              <a:rPr lang="en-US" altLang="zh-HK" dirty="0"/>
              <a:t>• </a:t>
            </a:r>
            <a:r>
              <a:rPr lang="en-US" altLang="zh-HK" dirty="0">
                <a:solidFill>
                  <a:srgbClr val="FF0000"/>
                </a:solidFill>
              </a:rPr>
              <a:t>read intensively </a:t>
            </a:r>
            <a:r>
              <a:rPr lang="en-US" altLang="zh-HK" dirty="0"/>
              <a:t>for </a:t>
            </a:r>
            <a:r>
              <a:rPr lang="en-US" altLang="zh-HK" dirty="0">
                <a:solidFill>
                  <a:srgbClr val="00B050"/>
                </a:solidFill>
              </a:rPr>
              <a:t>specific information</a:t>
            </a:r>
            <a:r>
              <a:rPr lang="en-US" altLang="zh-HK" dirty="0"/>
              <a:t>; </a:t>
            </a:r>
          </a:p>
          <a:p>
            <a:pPr marL="0" indent="0">
              <a:buNone/>
            </a:pPr>
            <a:r>
              <a:rPr lang="en-US" altLang="zh-HK" dirty="0"/>
              <a:t>• assess how </a:t>
            </a:r>
            <a:r>
              <a:rPr lang="en-US" altLang="zh-HK" dirty="0">
                <a:solidFill>
                  <a:srgbClr val="FF0000"/>
                </a:solidFill>
              </a:rPr>
              <a:t>relationships between ideas </a:t>
            </a:r>
            <a:r>
              <a:rPr lang="en-US" altLang="zh-HK" dirty="0"/>
              <a:t>and paragraphs are </a:t>
            </a:r>
            <a:r>
              <a:rPr lang="en-US" altLang="zh-HK" dirty="0">
                <a:solidFill>
                  <a:srgbClr val="00B050"/>
                </a:solidFill>
              </a:rPr>
              <a:t>ordered and organized</a:t>
            </a:r>
            <a:r>
              <a:rPr lang="en-US" altLang="zh-HK" dirty="0"/>
              <a:t>, and note how discourse markers are used; </a:t>
            </a:r>
          </a:p>
          <a:p>
            <a:pPr marL="0" indent="0">
              <a:buNone/>
            </a:pPr>
            <a:r>
              <a:rPr lang="en-US" altLang="zh-HK" dirty="0"/>
              <a:t>• determine the </a:t>
            </a:r>
            <a:r>
              <a:rPr lang="en-US" altLang="zh-HK" dirty="0">
                <a:solidFill>
                  <a:srgbClr val="FF0000"/>
                </a:solidFill>
              </a:rPr>
              <a:t>meaning of unfamiliar words from context</a:t>
            </a:r>
            <a:r>
              <a:rPr lang="en-US" altLang="zh-HK" dirty="0"/>
              <a:t>, and knowledge of </a:t>
            </a:r>
            <a:r>
              <a:rPr lang="en-US" altLang="zh-HK" dirty="0">
                <a:solidFill>
                  <a:srgbClr val="00B050"/>
                </a:solidFill>
              </a:rPr>
              <a:t>word forms, word roots, prefixes and suffixes</a:t>
            </a:r>
            <a:r>
              <a:rPr lang="en-US" altLang="zh-HK" dirty="0"/>
              <a:t>; </a:t>
            </a:r>
          </a:p>
          <a:p>
            <a:pPr marL="0" indent="0">
              <a:buNone/>
            </a:pPr>
            <a:r>
              <a:rPr lang="en-US" altLang="zh-HK" dirty="0"/>
              <a:t>• identify possible </a:t>
            </a:r>
            <a:r>
              <a:rPr lang="en-US" altLang="zh-HK" dirty="0">
                <a:solidFill>
                  <a:srgbClr val="FF0000"/>
                </a:solidFill>
              </a:rPr>
              <a:t>synonyms</a:t>
            </a:r>
            <a:r>
              <a:rPr lang="en-US" altLang="zh-HK" dirty="0"/>
              <a:t> for key words and phrases; </a:t>
            </a:r>
          </a:p>
          <a:p>
            <a:pPr marL="0" indent="0">
              <a:buNone/>
            </a:pPr>
            <a:r>
              <a:rPr lang="en-US" altLang="zh-HK" dirty="0"/>
              <a:t>• </a:t>
            </a:r>
            <a:r>
              <a:rPr lang="en-US" altLang="zh-HK" dirty="0" err="1">
                <a:solidFill>
                  <a:srgbClr val="FF0000"/>
                </a:solidFill>
              </a:rPr>
              <a:t>analyse</a:t>
            </a:r>
            <a:r>
              <a:rPr lang="en-US" altLang="zh-HK" dirty="0">
                <a:solidFill>
                  <a:srgbClr val="FF0000"/>
                </a:solidFill>
              </a:rPr>
              <a:t> complex sentences </a:t>
            </a:r>
            <a:r>
              <a:rPr lang="en-US" altLang="zh-HK" dirty="0"/>
              <a:t>to identify their key ideas;  </a:t>
            </a:r>
          </a:p>
          <a:p>
            <a:pPr marL="0" indent="0">
              <a:buNone/>
            </a:pPr>
            <a:r>
              <a:rPr lang="en-US" altLang="zh-HK" dirty="0"/>
              <a:t>• identify </a:t>
            </a:r>
            <a:r>
              <a:rPr lang="en-US" altLang="zh-HK" dirty="0">
                <a:solidFill>
                  <a:srgbClr val="FF0000"/>
                </a:solidFill>
              </a:rPr>
              <a:t>examples</a:t>
            </a:r>
            <a:r>
              <a:rPr lang="en-US" altLang="zh-HK" dirty="0"/>
              <a:t> and distinguish supporting information from main points;  </a:t>
            </a:r>
          </a:p>
          <a:p>
            <a:pPr marL="0" indent="0">
              <a:buNone/>
            </a:pPr>
            <a:r>
              <a:rPr lang="en-US" altLang="zh-HK" dirty="0"/>
              <a:t>• identify </a:t>
            </a:r>
            <a:r>
              <a:rPr lang="en-US" altLang="zh-HK" dirty="0">
                <a:solidFill>
                  <a:srgbClr val="FF0000"/>
                </a:solidFill>
              </a:rPr>
              <a:t>an author’s opinions, attitudes and bias</a:t>
            </a:r>
            <a:r>
              <a:rPr lang="en-US" altLang="zh-HK" dirty="0"/>
              <a:t>; and  </a:t>
            </a:r>
          </a:p>
          <a:p>
            <a:pPr marL="0" indent="0">
              <a:buNone/>
            </a:pPr>
            <a:r>
              <a:rPr lang="en-US" altLang="zh-HK" dirty="0"/>
              <a:t>• assess the </a:t>
            </a:r>
            <a:r>
              <a:rPr lang="en-US" altLang="zh-HK" dirty="0">
                <a:solidFill>
                  <a:srgbClr val="FF0000"/>
                </a:solidFill>
              </a:rPr>
              <a:t>intended audience </a:t>
            </a:r>
            <a:r>
              <a:rPr lang="en-US" altLang="zh-HK" dirty="0"/>
              <a:t>of a text.</a:t>
            </a:r>
            <a:endParaRPr lang="zh-HK" altLang="en-US" dirty="0"/>
          </a:p>
        </p:txBody>
      </p:sp>
    </p:spTree>
    <p:extLst>
      <p:ext uri="{BB962C8B-B14F-4D97-AF65-F5344CB8AC3E}">
        <p14:creationId xmlns:p14="http://schemas.microsoft.com/office/powerpoint/2010/main" val="1475312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8D79CE-BE0D-4926-A156-DF3544A41FFE}"/>
              </a:ext>
            </a:extLst>
          </p:cNvPr>
          <p:cNvSpPr>
            <a:spLocks noGrp="1"/>
          </p:cNvSpPr>
          <p:nvPr>
            <p:ph type="title"/>
          </p:nvPr>
        </p:nvSpPr>
        <p:spPr/>
        <p:txBody>
          <a:bodyPr/>
          <a:lstStyle/>
          <a:p>
            <a:r>
              <a:rPr lang="en-US" altLang="zh-HK" dirty="0"/>
              <a:t>Activity 3.7 (p.15)</a:t>
            </a:r>
            <a:endParaRPr lang="zh-HK" altLang="en-US" dirty="0"/>
          </a:p>
        </p:txBody>
      </p:sp>
      <p:sp>
        <p:nvSpPr>
          <p:cNvPr id="3" name="內容版面配置區 2">
            <a:extLst>
              <a:ext uri="{FF2B5EF4-FFF2-40B4-BE49-F238E27FC236}">
                <a16:creationId xmlns:a16="http://schemas.microsoft.com/office/drawing/2014/main" id="{BFA49AB8-8CF1-4142-BF0C-2C743EAEF8A2}"/>
              </a:ext>
            </a:extLst>
          </p:cNvPr>
          <p:cNvSpPr>
            <a:spLocks noGrp="1"/>
          </p:cNvSpPr>
          <p:nvPr>
            <p:ph idx="1"/>
          </p:nvPr>
        </p:nvSpPr>
        <p:spPr>
          <a:xfrm>
            <a:off x="838199" y="1825624"/>
            <a:ext cx="10992729" cy="4926867"/>
          </a:xfrm>
        </p:spPr>
        <p:txBody>
          <a:bodyPr/>
          <a:lstStyle/>
          <a:p>
            <a:pPr marL="0" indent="0">
              <a:buNone/>
            </a:pPr>
            <a:r>
              <a:rPr lang="en-US" altLang="zh-HK" dirty="0"/>
              <a:t>Now, go back to </a:t>
            </a:r>
            <a:r>
              <a:rPr lang="en-US" altLang="zh-HK" dirty="0">
                <a:highlight>
                  <a:srgbClr val="00FFFF"/>
                </a:highlight>
              </a:rPr>
              <a:t>Reading passage 2 [p.8-10</a:t>
            </a:r>
            <a:r>
              <a:rPr lang="en-US" altLang="zh-HK" dirty="0"/>
              <a:t>] (the book review ‘</a:t>
            </a:r>
            <a:r>
              <a:rPr lang="en-US" altLang="zh-HK" dirty="0">
                <a:solidFill>
                  <a:srgbClr val="FF0000"/>
                </a:solidFill>
              </a:rPr>
              <a:t>Does it really work: The History of Acupuncture</a:t>
            </a:r>
            <a:r>
              <a:rPr lang="en-US" altLang="zh-HK" dirty="0"/>
              <a:t>’) and </a:t>
            </a:r>
            <a:r>
              <a:rPr lang="en-US" altLang="zh-HK" dirty="0">
                <a:highlight>
                  <a:srgbClr val="FFFF00"/>
                </a:highlight>
              </a:rPr>
              <a:t>skim the topic sentences of the paragraphs.</a:t>
            </a:r>
            <a:r>
              <a:rPr lang="en-US" altLang="zh-HK" dirty="0"/>
              <a:t> </a:t>
            </a:r>
          </a:p>
          <a:p>
            <a:pPr marL="0" indent="0">
              <a:buNone/>
            </a:pPr>
            <a:endParaRPr lang="en-US" altLang="zh-HK" dirty="0"/>
          </a:p>
          <a:p>
            <a:pPr marL="0" indent="0">
              <a:buNone/>
            </a:pPr>
            <a:r>
              <a:rPr lang="en-US" altLang="zh-HK" dirty="0"/>
              <a:t>Try to </a:t>
            </a:r>
            <a:r>
              <a:rPr lang="en-US" altLang="zh-HK" dirty="0">
                <a:solidFill>
                  <a:srgbClr val="FF0000"/>
                </a:solidFill>
              </a:rPr>
              <a:t>make a skeleton or outline of the text </a:t>
            </a:r>
            <a:r>
              <a:rPr lang="en-US" altLang="zh-HK" dirty="0"/>
              <a:t>by </a:t>
            </a:r>
            <a:r>
              <a:rPr lang="en-US" altLang="zh-HK" dirty="0">
                <a:solidFill>
                  <a:srgbClr val="FF0000"/>
                </a:solidFill>
              </a:rPr>
              <a:t>completing the table </a:t>
            </a:r>
            <a:r>
              <a:rPr lang="en-US" altLang="zh-HK" dirty="0"/>
              <a:t>below. </a:t>
            </a:r>
          </a:p>
          <a:p>
            <a:pPr marL="0" indent="0">
              <a:buNone/>
            </a:pPr>
            <a:endParaRPr lang="en-US" altLang="zh-HK" dirty="0"/>
          </a:p>
          <a:p>
            <a:pPr marL="0" indent="0">
              <a:buNone/>
            </a:pPr>
            <a:r>
              <a:rPr lang="en-US" altLang="zh-HK" dirty="0"/>
              <a:t>Use </a:t>
            </a:r>
            <a:r>
              <a:rPr lang="en-US" altLang="zh-HK" dirty="0">
                <a:solidFill>
                  <a:srgbClr val="00B050"/>
                </a:solidFill>
              </a:rPr>
              <a:t>just a few words or a short sentence to describe the main point </a:t>
            </a:r>
            <a:r>
              <a:rPr lang="en-US" altLang="zh-HK" dirty="0"/>
              <a:t>in each paragraph. </a:t>
            </a:r>
          </a:p>
          <a:p>
            <a:pPr marL="0" indent="0">
              <a:buNone/>
            </a:pPr>
            <a:endParaRPr lang="en-US" altLang="zh-HK" dirty="0"/>
          </a:p>
          <a:p>
            <a:pPr marL="0" indent="0">
              <a:buNone/>
            </a:pPr>
            <a:r>
              <a:rPr lang="en-US" altLang="zh-HK" dirty="0"/>
              <a:t>4 minutes; pair work</a:t>
            </a:r>
            <a:endParaRPr lang="zh-HK" altLang="en-US" dirty="0"/>
          </a:p>
        </p:txBody>
      </p:sp>
    </p:spTree>
    <p:extLst>
      <p:ext uri="{BB962C8B-B14F-4D97-AF65-F5344CB8AC3E}">
        <p14:creationId xmlns:p14="http://schemas.microsoft.com/office/powerpoint/2010/main" val="3354958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1" y="218535"/>
            <a:ext cx="5067300" cy="624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784" y="924732"/>
            <a:ext cx="5810250" cy="5539773"/>
          </a:xfrm>
          <a:prstGeom prst="rect">
            <a:avLst/>
          </a:prstGeom>
        </p:spPr>
      </p:pic>
    </p:spTree>
    <p:extLst>
      <p:ext uri="{BB962C8B-B14F-4D97-AF65-F5344CB8AC3E}">
        <p14:creationId xmlns:p14="http://schemas.microsoft.com/office/powerpoint/2010/main" val="3373707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55413"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30" y="1074617"/>
            <a:ext cx="5486400" cy="4467225"/>
          </a:xfrm>
          <a:prstGeom prst="rect">
            <a:avLst/>
          </a:prstGeom>
        </p:spPr>
      </p:pic>
    </p:spTree>
    <p:extLst>
      <p:ext uri="{BB962C8B-B14F-4D97-AF65-F5344CB8AC3E}">
        <p14:creationId xmlns:p14="http://schemas.microsoft.com/office/powerpoint/2010/main" val="281461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31" y="776736"/>
            <a:ext cx="7219322" cy="5154871"/>
          </a:xfrm>
          <a:prstGeom prst="rect">
            <a:avLst/>
          </a:prstGeom>
        </p:spPr>
      </p:pic>
    </p:spTree>
    <p:extLst>
      <p:ext uri="{BB962C8B-B14F-4D97-AF65-F5344CB8AC3E}">
        <p14:creationId xmlns:p14="http://schemas.microsoft.com/office/powerpoint/2010/main" val="743201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0C4CA-A7BE-4147-9C58-759C0E7C207F}"/>
              </a:ext>
            </a:extLst>
          </p:cNvPr>
          <p:cNvSpPr>
            <a:spLocks noGrp="1"/>
          </p:cNvSpPr>
          <p:nvPr>
            <p:ph type="title"/>
          </p:nvPr>
        </p:nvSpPr>
        <p:spPr>
          <a:xfrm>
            <a:off x="863029" y="1012004"/>
            <a:ext cx="3416158" cy="4795408"/>
          </a:xfrm>
        </p:spPr>
        <p:txBody>
          <a:bodyPr>
            <a:normAutofit/>
          </a:bodyPr>
          <a:lstStyle/>
          <a:p>
            <a:r>
              <a:rPr lang="en-US" altLang="zh-HK">
                <a:solidFill>
                  <a:srgbClr val="FFFFFF"/>
                </a:solidFill>
              </a:rPr>
              <a:t>Activity 3.7 (p.15) (Key)</a:t>
            </a:r>
            <a:endParaRPr lang="zh-HK" altLang="en-US">
              <a:solidFill>
                <a:srgbClr val="FFFFFF"/>
              </a:solidFill>
            </a:endParaRPr>
          </a:p>
        </p:txBody>
      </p:sp>
      <p:graphicFrame>
        <p:nvGraphicFramePr>
          <p:cNvPr id="4" name="內容版面配置區 3">
            <a:extLst>
              <a:ext uri="{FF2B5EF4-FFF2-40B4-BE49-F238E27FC236}">
                <a16:creationId xmlns:a16="http://schemas.microsoft.com/office/drawing/2014/main" id="{579BFEE5-F408-41CB-BE18-AF866B4C116D}"/>
              </a:ext>
            </a:extLst>
          </p:cNvPr>
          <p:cNvGraphicFramePr>
            <a:graphicFrameLocks noGrp="1"/>
          </p:cNvGraphicFramePr>
          <p:nvPr>
            <p:ph idx="1"/>
            <p:extLst>
              <p:ext uri="{D42A27DB-BD31-4B8C-83A1-F6EECF244321}">
                <p14:modId xmlns:p14="http://schemas.microsoft.com/office/powerpoint/2010/main" val="3738473453"/>
              </p:ext>
            </p:extLst>
          </p:nvPr>
        </p:nvGraphicFramePr>
        <p:xfrm>
          <a:off x="338097" y="134921"/>
          <a:ext cx="11549105" cy="6603981"/>
        </p:xfrm>
        <a:graphic>
          <a:graphicData uri="http://schemas.openxmlformats.org/drawingml/2006/table">
            <a:tbl>
              <a:tblPr firstRow="1" bandRow="1">
                <a:noFill/>
                <a:tableStyleId>{5C22544A-7EE6-4342-B048-85BDC9FD1C3A}</a:tableStyleId>
              </a:tblPr>
              <a:tblGrid>
                <a:gridCol w="3416898">
                  <a:extLst>
                    <a:ext uri="{9D8B030D-6E8A-4147-A177-3AD203B41FA5}">
                      <a16:colId xmlns:a16="http://schemas.microsoft.com/office/drawing/2014/main" val="3650917646"/>
                    </a:ext>
                  </a:extLst>
                </a:gridCol>
                <a:gridCol w="8132207">
                  <a:extLst>
                    <a:ext uri="{9D8B030D-6E8A-4147-A177-3AD203B41FA5}">
                      <a16:colId xmlns:a16="http://schemas.microsoft.com/office/drawing/2014/main" val="288306608"/>
                    </a:ext>
                  </a:extLst>
                </a:gridCol>
              </a:tblGrid>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Paragraph #</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Paragraph summaries</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128049941"/>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1</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83132772"/>
                  </a:ext>
                </a:extLst>
              </a:tr>
              <a:tr h="716474">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2</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516281895"/>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3</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070662893"/>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4</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242619263"/>
                  </a:ext>
                </a:extLst>
              </a:tr>
              <a:tr h="494951">
                <a:tc>
                  <a:txBody>
                    <a:bodyPr/>
                    <a:lstStyle/>
                    <a:p>
                      <a:pPr algn="ctr">
                        <a:lnSpc>
                          <a:spcPts val="1350"/>
                        </a:lnSpc>
                        <a:spcBef>
                          <a:spcPts val="425"/>
                        </a:spcBef>
                        <a:spcAft>
                          <a:spcPts val="425"/>
                        </a:spcAft>
                        <a:tabLst>
                          <a:tab pos="215900" algn="l"/>
                          <a:tab pos="431800" algn="l"/>
                          <a:tab pos="648335" algn="l"/>
                        </a:tabLst>
                      </a:pPr>
                      <a:r>
                        <a:rPr lang="en-US" sz="1800" b="1" dirty="0">
                          <a:solidFill>
                            <a:schemeClr val="tx1">
                              <a:lumMod val="75000"/>
                              <a:lumOff val="25000"/>
                            </a:schemeClr>
                          </a:solidFill>
                          <a:effectLst/>
                        </a:rPr>
                        <a:t>5</a:t>
                      </a: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65227716"/>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6</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480325171"/>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7</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565780732"/>
                  </a:ext>
                </a:extLst>
              </a:tr>
              <a:tr h="716474">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8</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619272394"/>
                  </a:ext>
                </a:extLst>
              </a:tr>
              <a:tr h="716474">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9</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64929406"/>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10</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784224795"/>
                  </a:ext>
                </a:extLst>
              </a:tr>
              <a:tr h="494951">
                <a:tc>
                  <a:txBody>
                    <a:bodyPr/>
                    <a:lstStyle/>
                    <a:p>
                      <a:pPr algn="ctr">
                        <a:lnSpc>
                          <a:spcPts val="1350"/>
                        </a:lnSpc>
                        <a:spcBef>
                          <a:spcPts val="425"/>
                        </a:spcBef>
                        <a:spcAft>
                          <a:spcPts val="425"/>
                        </a:spcAft>
                        <a:tabLst>
                          <a:tab pos="215900" algn="l"/>
                          <a:tab pos="431800" algn="l"/>
                          <a:tab pos="648335" algn="l"/>
                        </a:tabLst>
                      </a:pPr>
                      <a:r>
                        <a:rPr lang="en-US" sz="1800" b="1">
                          <a:solidFill>
                            <a:schemeClr val="tx1">
                              <a:lumMod val="75000"/>
                              <a:lumOff val="25000"/>
                            </a:schemeClr>
                          </a:solidFill>
                          <a:effectLst/>
                        </a:rPr>
                        <a:t>11</a:t>
                      </a:r>
                      <a:endParaRPr lang="zh-TW" sz="18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ts val="1350"/>
                        </a:lnSpc>
                        <a:spcBef>
                          <a:spcPts val="425"/>
                        </a:spcBef>
                        <a:spcAft>
                          <a:spcPts val="425"/>
                        </a:spcAft>
                        <a:tabLst>
                          <a:tab pos="215900" algn="l"/>
                          <a:tab pos="431800" algn="l"/>
                          <a:tab pos="648335" algn="l"/>
                        </a:tabLst>
                      </a:pPr>
                      <a:endParaRPr lang="zh-TW" sz="1800" b="1" dirty="0">
                        <a:solidFill>
                          <a:schemeClr val="tx1">
                            <a:lumMod val="75000"/>
                            <a:lumOff val="25000"/>
                          </a:schemeClr>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174319" marR="65370" marT="87159" marB="871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190122907"/>
                  </a:ext>
                </a:extLst>
              </a:tr>
            </a:tbl>
          </a:graphicData>
        </a:graphic>
      </p:graphicFrame>
      <p:pic>
        <p:nvPicPr>
          <p:cNvPr id="5" name="Picture 4">
            <a:extLst>
              <a:ext uri="{FF2B5EF4-FFF2-40B4-BE49-F238E27FC236}">
                <a16:creationId xmlns:a16="http://schemas.microsoft.com/office/drawing/2014/main" id="{AEA97B67-07E0-41E4-BA41-C8A089CC0EB7}"/>
              </a:ext>
            </a:extLst>
          </p:cNvPr>
          <p:cNvPicPr>
            <a:picLocks noChangeAspect="1"/>
          </p:cNvPicPr>
          <p:nvPr/>
        </p:nvPicPr>
        <p:blipFill>
          <a:blip r:embed="rId2"/>
          <a:stretch>
            <a:fillRect/>
          </a:stretch>
        </p:blipFill>
        <p:spPr>
          <a:xfrm>
            <a:off x="3791997" y="695440"/>
            <a:ext cx="5136849" cy="419652"/>
          </a:xfrm>
          <a:prstGeom prst="rect">
            <a:avLst/>
          </a:prstGeom>
        </p:spPr>
      </p:pic>
      <p:pic>
        <p:nvPicPr>
          <p:cNvPr id="7" name="Picture 6">
            <a:extLst>
              <a:ext uri="{FF2B5EF4-FFF2-40B4-BE49-F238E27FC236}">
                <a16:creationId xmlns:a16="http://schemas.microsoft.com/office/drawing/2014/main" id="{DBA3DDDE-493C-4910-94AD-2A0C28F856A5}"/>
              </a:ext>
            </a:extLst>
          </p:cNvPr>
          <p:cNvPicPr>
            <a:picLocks noChangeAspect="1"/>
          </p:cNvPicPr>
          <p:nvPr/>
        </p:nvPicPr>
        <p:blipFill>
          <a:blip r:embed="rId3"/>
          <a:stretch>
            <a:fillRect/>
          </a:stretch>
        </p:blipFill>
        <p:spPr>
          <a:xfrm>
            <a:off x="3791997" y="1314973"/>
            <a:ext cx="6152914" cy="360637"/>
          </a:xfrm>
          <a:prstGeom prst="rect">
            <a:avLst/>
          </a:prstGeom>
        </p:spPr>
      </p:pic>
      <p:pic>
        <p:nvPicPr>
          <p:cNvPr id="10" name="Picture 9">
            <a:extLst>
              <a:ext uri="{FF2B5EF4-FFF2-40B4-BE49-F238E27FC236}">
                <a16:creationId xmlns:a16="http://schemas.microsoft.com/office/drawing/2014/main" id="{3D4582F4-791A-43C0-A6E2-D3B2112DA876}"/>
              </a:ext>
            </a:extLst>
          </p:cNvPr>
          <p:cNvPicPr>
            <a:picLocks noChangeAspect="1"/>
          </p:cNvPicPr>
          <p:nvPr/>
        </p:nvPicPr>
        <p:blipFill>
          <a:blip r:embed="rId4"/>
          <a:stretch>
            <a:fillRect/>
          </a:stretch>
        </p:blipFill>
        <p:spPr>
          <a:xfrm>
            <a:off x="3850329" y="1931802"/>
            <a:ext cx="4970942" cy="325479"/>
          </a:xfrm>
          <a:prstGeom prst="rect">
            <a:avLst/>
          </a:prstGeom>
        </p:spPr>
      </p:pic>
      <p:pic>
        <p:nvPicPr>
          <p:cNvPr id="12" name="Picture 11">
            <a:extLst>
              <a:ext uri="{FF2B5EF4-FFF2-40B4-BE49-F238E27FC236}">
                <a16:creationId xmlns:a16="http://schemas.microsoft.com/office/drawing/2014/main" id="{B8B82003-B891-4AAF-8755-8C9FE4B012AC}"/>
              </a:ext>
            </a:extLst>
          </p:cNvPr>
          <p:cNvPicPr>
            <a:picLocks noChangeAspect="1"/>
          </p:cNvPicPr>
          <p:nvPr/>
        </p:nvPicPr>
        <p:blipFill>
          <a:blip r:embed="rId5"/>
          <a:stretch>
            <a:fillRect/>
          </a:stretch>
        </p:blipFill>
        <p:spPr>
          <a:xfrm>
            <a:off x="3850328" y="2438391"/>
            <a:ext cx="4725053" cy="342603"/>
          </a:xfrm>
          <a:prstGeom prst="rect">
            <a:avLst/>
          </a:prstGeom>
        </p:spPr>
      </p:pic>
      <p:pic>
        <p:nvPicPr>
          <p:cNvPr id="14" name="Picture 13">
            <a:extLst>
              <a:ext uri="{FF2B5EF4-FFF2-40B4-BE49-F238E27FC236}">
                <a16:creationId xmlns:a16="http://schemas.microsoft.com/office/drawing/2014/main" id="{FAABE930-00B7-48C3-9F69-D55D563F85E0}"/>
              </a:ext>
            </a:extLst>
          </p:cNvPr>
          <p:cNvPicPr>
            <a:picLocks noChangeAspect="1"/>
          </p:cNvPicPr>
          <p:nvPr/>
        </p:nvPicPr>
        <p:blipFill>
          <a:blip r:embed="rId6"/>
          <a:stretch>
            <a:fillRect/>
          </a:stretch>
        </p:blipFill>
        <p:spPr>
          <a:xfrm>
            <a:off x="3850327" y="2911138"/>
            <a:ext cx="3134459" cy="353396"/>
          </a:xfrm>
          <a:prstGeom prst="rect">
            <a:avLst/>
          </a:prstGeom>
        </p:spPr>
      </p:pic>
      <p:pic>
        <p:nvPicPr>
          <p:cNvPr id="16" name="Picture 15">
            <a:extLst>
              <a:ext uri="{FF2B5EF4-FFF2-40B4-BE49-F238E27FC236}">
                <a16:creationId xmlns:a16="http://schemas.microsoft.com/office/drawing/2014/main" id="{4473DF40-C618-423A-B7CE-E857D621B2E6}"/>
              </a:ext>
            </a:extLst>
          </p:cNvPr>
          <p:cNvPicPr>
            <a:picLocks noChangeAspect="1"/>
          </p:cNvPicPr>
          <p:nvPr/>
        </p:nvPicPr>
        <p:blipFill>
          <a:blip r:embed="rId7"/>
          <a:stretch>
            <a:fillRect/>
          </a:stretch>
        </p:blipFill>
        <p:spPr>
          <a:xfrm>
            <a:off x="3860323" y="3423176"/>
            <a:ext cx="2786366" cy="307100"/>
          </a:xfrm>
          <a:prstGeom prst="rect">
            <a:avLst/>
          </a:prstGeom>
        </p:spPr>
      </p:pic>
      <p:pic>
        <p:nvPicPr>
          <p:cNvPr id="18" name="Picture 17">
            <a:extLst>
              <a:ext uri="{FF2B5EF4-FFF2-40B4-BE49-F238E27FC236}">
                <a16:creationId xmlns:a16="http://schemas.microsoft.com/office/drawing/2014/main" id="{C9949CEA-3A12-4988-99E5-E79A3AF5FACC}"/>
              </a:ext>
            </a:extLst>
          </p:cNvPr>
          <p:cNvPicPr>
            <a:picLocks noChangeAspect="1"/>
          </p:cNvPicPr>
          <p:nvPr/>
        </p:nvPicPr>
        <p:blipFill>
          <a:blip r:embed="rId8"/>
          <a:stretch>
            <a:fillRect/>
          </a:stretch>
        </p:blipFill>
        <p:spPr>
          <a:xfrm>
            <a:off x="3883049" y="3936196"/>
            <a:ext cx="5254158" cy="325478"/>
          </a:xfrm>
          <a:prstGeom prst="rect">
            <a:avLst/>
          </a:prstGeom>
        </p:spPr>
      </p:pic>
      <p:pic>
        <p:nvPicPr>
          <p:cNvPr id="20" name="Picture 19">
            <a:extLst>
              <a:ext uri="{FF2B5EF4-FFF2-40B4-BE49-F238E27FC236}">
                <a16:creationId xmlns:a16="http://schemas.microsoft.com/office/drawing/2014/main" id="{D5484616-43C1-4A8C-8615-BBBDD1D77579}"/>
              </a:ext>
            </a:extLst>
          </p:cNvPr>
          <p:cNvPicPr>
            <a:picLocks noChangeAspect="1"/>
          </p:cNvPicPr>
          <p:nvPr/>
        </p:nvPicPr>
        <p:blipFill>
          <a:blip r:embed="rId9"/>
          <a:stretch>
            <a:fillRect/>
          </a:stretch>
        </p:blipFill>
        <p:spPr>
          <a:xfrm>
            <a:off x="3860323" y="4401938"/>
            <a:ext cx="7558151" cy="402029"/>
          </a:xfrm>
          <a:prstGeom prst="rect">
            <a:avLst/>
          </a:prstGeom>
        </p:spPr>
      </p:pic>
      <p:pic>
        <p:nvPicPr>
          <p:cNvPr id="22" name="Picture 21">
            <a:extLst>
              <a:ext uri="{FF2B5EF4-FFF2-40B4-BE49-F238E27FC236}">
                <a16:creationId xmlns:a16="http://schemas.microsoft.com/office/drawing/2014/main" id="{75896AB3-ED14-4F5F-B6C5-06F010A7C1EF}"/>
              </a:ext>
            </a:extLst>
          </p:cNvPr>
          <p:cNvPicPr>
            <a:picLocks noChangeAspect="1"/>
          </p:cNvPicPr>
          <p:nvPr/>
        </p:nvPicPr>
        <p:blipFill>
          <a:blip r:embed="rId10"/>
          <a:stretch>
            <a:fillRect/>
          </a:stretch>
        </p:blipFill>
        <p:spPr>
          <a:xfrm>
            <a:off x="3876995" y="5254908"/>
            <a:ext cx="5912464" cy="396658"/>
          </a:xfrm>
          <a:prstGeom prst="rect">
            <a:avLst/>
          </a:prstGeom>
        </p:spPr>
      </p:pic>
      <p:pic>
        <p:nvPicPr>
          <p:cNvPr id="24" name="Picture 23">
            <a:extLst>
              <a:ext uri="{FF2B5EF4-FFF2-40B4-BE49-F238E27FC236}">
                <a16:creationId xmlns:a16="http://schemas.microsoft.com/office/drawing/2014/main" id="{46D69072-5903-4134-8914-ADD89D43AC32}"/>
              </a:ext>
            </a:extLst>
          </p:cNvPr>
          <p:cNvPicPr>
            <a:picLocks noChangeAspect="1"/>
          </p:cNvPicPr>
          <p:nvPr/>
        </p:nvPicPr>
        <p:blipFill>
          <a:blip r:embed="rId11"/>
          <a:stretch>
            <a:fillRect/>
          </a:stretch>
        </p:blipFill>
        <p:spPr>
          <a:xfrm>
            <a:off x="3876996" y="5845899"/>
            <a:ext cx="5382266" cy="376054"/>
          </a:xfrm>
          <a:prstGeom prst="rect">
            <a:avLst/>
          </a:prstGeom>
        </p:spPr>
      </p:pic>
      <p:pic>
        <p:nvPicPr>
          <p:cNvPr id="26" name="Picture 25">
            <a:extLst>
              <a:ext uri="{FF2B5EF4-FFF2-40B4-BE49-F238E27FC236}">
                <a16:creationId xmlns:a16="http://schemas.microsoft.com/office/drawing/2014/main" id="{501BBA28-4806-40EE-9FB0-7E591CA21758}"/>
              </a:ext>
            </a:extLst>
          </p:cNvPr>
          <p:cNvPicPr>
            <a:picLocks noChangeAspect="1"/>
          </p:cNvPicPr>
          <p:nvPr/>
        </p:nvPicPr>
        <p:blipFill>
          <a:blip r:embed="rId12"/>
          <a:stretch>
            <a:fillRect/>
          </a:stretch>
        </p:blipFill>
        <p:spPr>
          <a:xfrm>
            <a:off x="3876995" y="6341032"/>
            <a:ext cx="2039011" cy="231143"/>
          </a:xfrm>
          <a:prstGeom prst="rect">
            <a:avLst/>
          </a:prstGeom>
        </p:spPr>
      </p:pic>
    </p:spTree>
    <p:extLst>
      <p:ext uri="{BB962C8B-B14F-4D97-AF65-F5344CB8AC3E}">
        <p14:creationId xmlns:p14="http://schemas.microsoft.com/office/powerpoint/2010/main" val="221588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E4B5D8-4340-4875-B161-012712713247}"/>
              </a:ext>
            </a:extLst>
          </p:cNvPr>
          <p:cNvSpPr>
            <a:spLocks noGrp="1"/>
          </p:cNvSpPr>
          <p:nvPr>
            <p:ph type="title"/>
          </p:nvPr>
        </p:nvSpPr>
        <p:spPr/>
        <p:txBody>
          <a:bodyPr/>
          <a:lstStyle/>
          <a:p>
            <a:r>
              <a:rPr lang="en-US" altLang="zh-HK" dirty="0"/>
              <a:t>Understanding the logic and sequence of ideas in a text (p.16)</a:t>
            </a:r>
            <a:endParaRPr lang="zh-HK" altLang="en-US" dirty="0"/>
          </a:p>
        </p:txBody>
      </p:sp>
      <p:sp>
        <p:nvSpPr>
          <p:cNvPr id="3" name="內容版面配置區 2">
            <a:extLst>
              <a:ext uri="{FF2B5EF4-FFF2-40B4-BE49-F238E27FC236}">
                <a16:creationId xmlns:a16="http://schemas.microsoft.com/office/drawing/2014/main" id="{DD0BD541-C289-4881-885A-83C7B0AD2B8B}"/>
              </a:ext>
            </a:extLst>
          </p:cNvPr>
          <p:cNvSpPr>
            <a:spLocks noGrp="1"/>
          </p:cNvSpPr>
          <p:nvPr>
            <p:ph idx="1"/>
          </p:nvPr>
        </p:nvSpPr>
        <p:spPr>
          <a:xfrm>
            <a:off x="838200" y="1825624"/>
            <a:ext cx="11245948" cy="5032376"/>
          </a:xfrm>
        </p:spPr>
        <p:txBody>
          <a:bodyPr>
            <a:normAutofit lnSpcReduction="10000"/>
          </a:bodyPr>
          <a:lstStyle/>
          <a:p>
            <a:pPr marL="0" indent="0">
              <a:buNone/>
            </a:pPr>
            <a:r>
              <a:rPr lang="en-US" altLang="zh-HK" b="1" dirty="0"/>
              <a:t>Some conventions for organizing writing logically </a:t>
            </a:r>
          </a:p>
          <a:p>
            <a:pPr marL="0" indent="0">
              <a:buNone/>
            </a:pPr>
            <a:endParaRPr lang="en-US" altLang="zh-HK" dirty="0"/>
          </a:p>
          <a:p>
            <a:pPr marL="0" indent="0">
              <a:buNone/>
            </a:pPr>
            <a:r>
              <a:rPr lang="en-US" altLang="zh-HK" dirty="0"/>
              <a:t>In most </a:t>
            </a:r>
            <a:r>
              <a:rPr lang="en-US" altLang="zh-HK" dirty="0">
                <a:solidFill>
                  <a:srgbClr val="00B050"/>
                </a:solidFill>
              </a:rPr>
              <a:t>academic reading texts</a:t>
            </a:r>
            <a:r>
              <a:rPr lang="en-US" altLang="zh-HK" dirty="0"/>
              <a:t>, writers follow </a:t>
            </a:r>
            <a:r>
              <a:rPr lang="en-US" altLang="zh-HK" dirty="0">
                <a:solidFill>
                  <a:srgbClr val="FF0000"/>
                </a:solidFill>
              </a:rPr>
              <a:t>some set rules or conventions for organizing their ideas</a:t>
            </a:r>
            <a:r>
              <a:rPr lang="en-US" altLang="zh-HK" dirty="0"/>
              <a:t>. For example, </a:t>
            </a:r>
            <a:r>
              <a:rPr lang="en-US" altLang="zh-HK" dirty="0">
                <a:highlight>
                  <a:srgbClr val="00FF00"/>
                </a:highlight>
              </a:rPr>
              <a:t>a definition</a:t>
            </a:r>
            <a:r>
              <a:rPr lang="en-US" altLang="zh-HK" dirty="0"/>
              <a:t> of a key topic is usually given at the </a:t>
            </a:r>
            <a:r>
              <a:rPr lang="en-US" altLang="zh-HK" dirty="0">
                <a:highlight>
                  <a:srgbClr val="00FF00"/>
                </a:highlight>
              </a:rPr>
              <a:t>beginning of a passage</a:t>
            </a:r>
            <a:r>
              <a:rPr lang="en-US" altLang="zh-HK" dirty="0"/>
              <a:t>, and the </a:t>
            </a:r>
            <a:r>
              <a:rPr lang="en-US" altLang="zh-HK" dirty="0">
                <a:highlight>
                  <a:srgbClr val="00FFFF"/>
                </a:highlight>
              </a:rPr>
              <a:t>historical background</a:t>
            </a:r>
            <a:r>
              <a:rPr lang="en-US" altLang="zh-HK" dirty="0"/>
              <a:t> to a topic is described </a:t>
            </a:r>
            <a:r>
              <a:rPr lang="en-US" altLang="zh-HK" dirty="0">
                <a:highlight>
                  <a:srgbClr val="00FFFF"/>
                </a:highlight>
              </a:rPr>
              <a:t>before</a:t>
            </a:r>
            <a:r>
              <a:rPr lang="en-US" altLang="zh-HK" dirty="0"/>
              <a:t> its potential </a:t>
            </a:r>
            <a:r>
              <a:rPr lang="en-US" altLang="zh-HK" dirty="0">
                <a:highlight>
                  <a:srgbClr val="00FFFF"/>
                </a:highlight>
              </a:rPr>
              <a:t>future development </a:t>
            </a:r>
            <a:r>
              <a:rPr lang="en-US" altLang="zh-HK" dirty="0"/>
              <a:t>is discussed. </a:t>
            </a:r>
          </a:p>
          <a:p>
            <a:pPr marL="0" indent="0">
              <a:buNone/>
            </a:pPr>
            <a:endParaRPr lang="en-US" altLang="zh-HK" dirty="0"/>
          </a:p>
          <a:p>
            <a:pPr marL="0" indent="0">
              <a:buNone/>
            </a:pPr>
            <a:r>
              <a:rPr lang="en-US" altLang="zh-HK" dirty="0"/>
              <a:t>Also, </a:t>
            </a:r>
            <a:r>
              <a:rPr lang="en-US" altLang="zh-HK" dirty="0">
                <a:highlight>
                  <a:srgbClr val="FFFF00"/>
                </a:highlight>
              </a:rPr>
              <a:t>general points </a:t>
            </a:r>
            <a:r>
              <a:rPr lang="en-US" altLang="zh-HK" dirty="0"/>
              <a:t>are usually made </a:t>
            </a:r>
            <a:r>
              <a:rPr lang="en-US" altLang="zh-HK" dirty="0">
                <a:highlight>
                  <a:srgbClr val="FFFF00"/>
                </a:highlight>
              </a:rPr>
              <a:t>before</a:t>
            </a:r>
            <a:r>
              <a:rPr lang="en-US" altLang="zh-HK" dirty="0"/>
              <a:t> </a:t>
            </a:r>
            <a:r>
              <a:rPr lang="en-US" altLang="zh-HK" dirty="0">
                <a:highlight>
                  <a:srgbClr val="FFFF00"/>
                </a:highlight>
              </a:rPr>
              <a:t>specific details </a:t>
            </a:r>
            <a:r>
              <a:rPr lang="en-US" altLang="zh-HK" dirty="0"/>
              <a:t>are provided. Likewise, writers usually discuss </a:t>
            </a:r>
            <a:r>
              <a:rPr lang="en-US" altLang="zh-HK" dirty="0">
                <a:highlight>
                  <a:srgbClr val="FF00FF"/>
                </a:highlight>
              </a:rPr>
              <a:t>solutions</a:t>
            </a:r>
            <a:r>
              <a:rPr lang="en-US" altLang="zh-HK" dirty="0"/>
              <a:t> </a:t>
            </a:r>
            <a:r>
              <a:rPr lang="en-US" altLang="zh-HK" dirty="0">
                <a:highlight>
                  <a:srgbClr val="FF00FF"/>
                </a:highlight>
              </a:rPr>
              <a:t>after</a:t>
            </a:r>
            <a:r>
              <a:rPr lang="en-US" altLang="zh-HK" dirty="0"/>
              <a:t> they describe </a:t>
            </a:r>
            <a:r>
              <a:rPr lang="en-US" altLang="zh-HK" dirty="0">
                <a:highlight>
                  <a:srgbClr val="FF00FF"/>
                </a:highlight>
              </a:rPr>
              <a:t>a problem</a:t>
            </a:r>
            <a:r>
              <a:rPr lang="en-US" altLang="zh-HK" dirty="0"/>
              <a:t>. If writers are discussing more than one problem, they often describe and explain each one in a separate paragraph and usually describe </a:t>
            </a:r>
            <a:r>
              <a:rPr lang="en-US" altLang="zh-HK" dirty="0">
                <a:highlight>
                  <a:srgbClr val="C0C0C0"/>
                </a:highlight>
              </a:rPr>
              <a:t>a more serious problem after a less serious one</a:t>
            </a:r>
            <a:r>
              <a:rPr lang="en-US" altLang="zh-HK" dirty="0"/>
              <a:t>. </a:t>
            </a:r>
          </a:p>
        </p:txBody>
      </p:sp>
    </p:spTree>
    <p:extLst>
      <p:ext uri="{BB962C8B-B14F-4D97-AF65-F5344CB8AC3E}">
        <p14:creationId xmlns:p14="http://schemas.microsoft.com/office/powerpoint/2010/main" val="3601060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7C6313-6D93-415E-9BE6-B2D84E5C99B0}"/>
              </a:ext>
            </a:extLst>
          </p:cNvPr>
          <p:cNvSpPr>
            <a:spLocks noGrp="1"/>
          </p:cNvSpPr>
          <p:nvPr>
            <p:ph type="title"/>
          </p:nvPr>
        </p:nvSpPr>
        <p:spPr>
          <a:xfrm>
            <a:off x="838200" y="0"/>
            <a:ext cx="10515600" cy="1325563"/>
          </a:xfrm>
        </p:spPr>
        <p:txBody>
          <a:bodyPr/>
          <a:lstStyle/>
          <a:p>
            <a:r>
              <a:rPr lang="en-US" altLang="zh-HK" dirty="0"/>
              <a:t>Discourse markers (p.21)</a:t>
            </a:r>
            <a:endParaRPr lang="zh-HK" altLang="en-US" dirty="0"/>
          </a:p>
        </p:txBody>
      </p:sp>
      <p:graphicFrame>
        <p:nvGraphicFramePr>
          <p:cNvPr id="4" name="表格 4">
            <a:extLst>
              <a:ext uri="{FF2B5EF4-FFF2-40B4-BE49-F238E27FC236}">
                <a16:creationId xmlns:a16="http://schemas.microsoft.com/office/drawing/2014/main" id="{EC71C2B8-6D5F-44DE-AD1D-F3E9A00ED2B0}"/>
              </a:ext>
            </a:extLst>
          </p:cNvPr>
          <p:cNvGraphicFramePr>
            <a:graphicFrameLocks noGrp="1"/>
          </p:cNvGraphicFramePr>
          <p:nvPr>
            <p:ph idx="1"/>
            <p:extLst>
              <p:ext uri="{D42A27DB-BD31-4B8C-83A1-F6EECF244321}">
                <p14:modId xmlns:p14="http://schemas.microsoft.com/office/powerpoint/2010/main" val="1416970888"/>
              </p:ext>
            </p:extLst>
          </p:nvPr>
        </p:nvGraphicFramePr>
        <p:xfrm>
          <a:off x="838200" y="1136308"/>
          <a:ext cx="10515600" cy="5446578"/>
        </p:xfrm>
        <a:graphic>
          <a:graphicData uri="http://schemas.openxmlformats.org/drawingml/2006/table">
            <a:tbl>
              <a:tblPr firstRow="1" bandRow="1">
                <a:tableStyleId>{5C22544A-7EE6-4342-B048-85BDC9FD1C3A}</a:tableStyleId>
              </a:tblPr>
              <a:tblGrid>
                <a:gridCol w="2692791">
                  <a:extLst>
                    <a:ext uri="{9D8B030D-6E8A-4147-A177-3AD203B41FA5}">
                      <a16:colId xmlns:a16="http://schemas.microsoft.com/office/drawing/2014/main" val="593265480"/>
                    </a:ext>
                  </a:extLst>
                </a:gridCol>
                <a:gridCol w="7822809">
                  <a:extLst>
                    <a:ext uri="{9D8B030D-6E8A-4147-A177-3AD203B41FA5}">
                      <a16:colId xmlns:a16="http://schemas.microsoft.com/office/drawing/2014/main" val="3436331945"/>
                    </a:ext>
                  </a:extLst>
                </a:gridCol>
              </a:tblGrid>
              <a:tr h="542003">
                <a:tc>
                  <a:txBody>
                    <a:bodyPr/>
                    <a:lstStyle/>
                    <a:p>
                      <a:r>
                        <a:rPr lang="en-US" altLang="zh-HK" sz="2100" b="1" dirty="0"/>
                        <a:t>Function</a:t>
                      </a:r>
                      <a:endParaRPr lang="zh-HK" altLang="en-US" sz="2100" b="1" dirty="0"/>
                    </a:p>
                  </a:txBody>
                  <a:tcPr/>
                </a:tc>
                <a:tc>
                  <a:txBody>
                    <a:bodyPr/>
                    <a:lstStyle/>
                    <a:p>
                      <a:r>
                        <a:rPr lang="en-US" altLang="zh-HK" sz="2100" b="1" dirty="0"/>
                        <a:t>Discourse markers </a:t>
                      </a:r>
                      <a:endParaRPr lang="zh-HK" altLang="en-US" sz="2100" b="1" dirty="0"/>
                    </a:p>
                  </a:txBody>
                  <a:tcPr/>
                </a:tc>
                <a:extLst>
                  <a:ext uri="{0D108BD9-81ED-4DB2-BD59-A6C34878D82A}">
                    <a16:rowId xmlns:a16="http://schemas.microsoft.com/office/drawing/2014/main" val="3647127164"/>
                  </a:ext>
                </a:extLst>
              </a:tr>
              <a:tr h="542003">
                <a:tc>
                  <a:txBody>
                    <a:bodyPr/>
                    <a:lstStyle/>
                    <a:p>
                      <a:r>
                        <a:rPr lang="en-US" altLang="zh-HK" sz="2100" b="1" dirty="0">
                          <a:highlight>
                            <a:srgbClr val="00FFFF"/>
                          </a:highlight>
                        </a:rPr>
                        <a:t>Exemplifying</a:t>
                      </a:r>
                      <a:endParaRPr lang="zh-HK" altLang="en-US" sz="2100" b="1" dirty="0">
                        <a:highlight>
                          <a:srgbClr val="00FFFF"/>
                        </a:highlight>
                      </a:endParaRPr>
                    </a:p>
                  </a:txBody>
                  <a:tcPr/>
                </a:tc>
                <a:tc>
                  <a:txBody>
                    <a:bodyPr/>
                    <a:lstStyle/>
                    <a:p>
                      <a:r>
                        <a:rPr lang="en-US" altLang="zh-HK" sz="2100" b="1" dirty="0"/>
                        <a:t>for example’, ‘for instance’, ‘such as’</a:t>
                      </a:r>
                      <a:endParaRPr lang="zh-HK" altLang="en-US" sz="2100" b="1" dirty="0"/>
                    </a:p>
                  </a:txBody>
                  <a:tcPr/>
                </a:tc>
                <a:extLst>
                  <a:ext uri="{0D108BD9-81ED-4DB2-BD59-A6C34878D82A}">
                    <a16:rowId xmlns:a16="http://schemas.microsoft.com/office/drawing/2014/main" val="3839578551"/>
                  </a:ext>
                </a:extLst>
              </a:tr>
              <a:tr h="542003">
                <a:tc>
                  <a:txBody>
                    <a:bodyPr/>
                    <a:lstStyle/>
                    <a:p>
                      <a:r>
                        <a:rPr lang="en-US" altLang="zh-HK" sz="2100" b="1" dirty="0">
                          <a:highlight>
                            <a:srgbClr val="00FFFF"/>
                          </a:highlight>
                        </a:rPr>
                        <a:t>Generalizing</a:t>
                      </a:r>
                      <a:endParaRPr lang="zh-HK" altLang="en-US" sz="2100" b="1" dirty="0">
                        <a:highlight>
                          <a:srgbClr val="00FFFF"/>
                        </a:highlight>
                      </a:endParaRPr>
                    </a:p>
                  </a:txBody>
                  <a:tcPr/>
                </a:tc>
                <a:tc>
                  <a:txBody>
                    <a:bodyPr/>
                    <a:lstStyle/>
                    <a:p>
                      <a:r>
                        <a:rPr lang="en-US" altLang="zh-HK" sz="2100" b="1" dirty="0"/>
                        <a:t>‘on the whole’, ‘by and large’, ‘basically’, ‘in general’ </a:t>
                      </a:r>
                      <a:endParaRPr lang="zh-HK" altLang="en-US" sz="2100" b="1" dirty="0"/>
                    </a:p>
                  </a:txBody>
                  <a:tcPr/>
                </a:tc>
                <a:extLst>
                  <a:ext uri="{0D108BD9-81ED-4DB2-BD59-A6C34878D82A}">
                    <a16:rowId xmlns:a16="http://schemas.microsoft.com/office/drawing/2014/main" val="655855003"/>
                  </a:ext>
                </a:extLst>
              </a:tr>
              <a:tr h="542003">
                <a:tc>
                  <a:txBody>
                    <a:bodyPr/>
                    <a:lstStyle/>
                    <a:p>
                      <a:r>
                        <a:rPr lang="en-US" altLang="zh-HK" sz="2100" b="1" dirty="0">
                          <a:highlight>
                            <a:srgbClr val="00FFFF"/>
                          </a:highlight>
                        </a:rPr>
                        <a:t>Joining or adding ideas </a:t>
                      </a:r>
                      <a:endParaRPr lang="zh-HK" altLang="en-US" sz="2100" b="1" dirty="0">
                        <a:highlight>
                          <a:srgbClr val="00FFFF"/>
                        </a:highlight>
                      </a:endParaRPr>
                    </a:p>
                  </a:txBody>
                  <a:tcPr/>
                </a:tc>
                <a:tc>
                  <a:txBody>
                    <a:bodyPr/>
                    <a:lstStyle/>
                    <a:p>
                      <a:r>
                        <a:rPr lang="en-US" altLang="zh-HK" sz="2100" b="1" dirty="0"/>
                        <a:t>‘and’ ‘also’ ’, ‘additionally’, ‘furthermore’, ‘moreover’, ‘as well’ </a:t>
                      </a:r>
                      <a:endParaRPr lang="zh-HK" altLang="en-US" sz="2100" b="1" dirty="0"/>
                    </a:p>
                  </a:txBody>
                  <a:tcPr/>
                </a:tc>
                <a:extLst>
                  <a:ext uri="{0D108BD9-81ED-4DB2-BD59-A6C34878D82A}">
                    <a16:rowId xmlns:a16="http://schemas.microsoft.com/office/drawing/2014/main" val="2104663182"/>
                  </a:ext>
                </a:extLst>
              </a:tr>
              <a:tr h="542003">
                <a:tc>
                  <a:txBody>
                    <a:bodyPr/>
                    <a:lstStyle/>
                    <a:p>
                      <a:r>
                        <a:rPr lang="en-US" altLang="zh-HK" sz="2100" b="1" dirty="0">
                          <a:highlight>
                            <a:srgbClr val="00FFFF"/>
                          </a:highlight>
                        </a:rPr>
                        <a:t>Noting similarity</a:t>
                      </a:r>
                      <a:endParaRPr lang="zh-HK" altLang="en-US" sz="2100" b="1" dirty="0">
                        <a:highlight>
                          <a:srgbClr val="00FFFF"/>
                        </a:highlight>
                      </a:endParaRPr>
                    </a:p>
                  </a:txBody>
                  <a:tcPr/>
                </a:tc>
                <a:tc>
                  <a:txBody>
                    <a:bodyPr/>
                    <a:lstStyle/>
                    <a:p>
                      <a:r>
                        <a:rPr lang="en-US" altLang="zh-HK" sz="2100" b="1" dirty="0"/>
                        <a:t>‘similarly’, ‘in the same way’, ‘likewise’ </a:t>
                      </a:r>
                      <a:endParaRPr lang="zh-HK" altLang="en-US" sz="2100" b="1" dirty="0"/>
                    </a:p>
                  </a:txBody>
                  <a:tcPr/>
                </a:tc>
                <a:extLst>
                  <a:ext uri="{0D108BD9-81ED-4DB2-BD59-A6C34878D82A}">
                    <a16:rowId xmlns:a16="http://schemas.microsoft.com/office/drawing/2014/main" val="2353779032"/>
                  </a:ext>
                </a:extLst>
              </a:tr>
              <a:tr h="542003">
                <a:tc>
                  <a:txBody>
                    <a:bodyPr/>
                    <a:lstStyle/>
                    <a:p>
                      <a:r>
                        <a:rPr lang="en-US" altLang="zh-HK" sz="2100" b="1" dirty="0">
                          <a:highlight>
                            <a:srgbClr val="00FFFF"/>
                          </a:highlight>
                        </a:rPr>
                        <a:t>Noting difference</a:t>
                      </a:r>
                      <a:endParaRPr lang="zh-HK" altLang="en-US" sz="2100" b="1" dirty="0">
                        <a:highlight>
                          <a:srgbClr val="00FFFF"/>
                        </a:highlight>
                      </a:endParaRPr>
                    </a:p>
                  </a:txBody>
                  <a:tcPr/>
                </a:tc>
                <a:tc>
                  <a:txBody>
                    <a:bodyPr/>
                    <a:lstStyle/>
                    <a:p>
                      <a:r>
                        <a:rPr lang="en-US" altLang="zh-HK" sz="2100" b="1" dirty="0"/>
                        <a:t>‘however’, ‘in contrast’, ‘on the other hand’, ‘though’</a:t>
                      </a:r>
                      <a:endParaRPr lang="zh-HK" altLang="en-US" sz="2100" b="1" dirty="0"/>
                    </a:p>
                  </a:txBody>
                  <a:tcPr/>
                </a:tc>
                <a:extLst>
                  <a:ext uri="{0D108BD9-81ED-4DB2-BD59-A6C34878D82A}">
                    <a16:rowId xmlns:a16="http://schemas.microsoft.com/office/drawing/2014/main" val="2787815631"/>
                  </a:ext>
                </a:extLst>
              </a:tr>
              <a:tr h="542003">
                <a:tc>
                  <a:txBody>
                    <a:bodyPr/>
                    <a:lstStyle/>
                    <a:p>
                      <a:r>
                        <a:rPr lang="en-US" altLang="zh-HK" sz="2100" b="1" dirty="0" err="1">
                          <a:highlight>
                            <a:srgbClr val="00FFFF"/>
                          </a:highlight>
                        </a:rPr>
                        <a:t>Signalling</a:t>
                      </a:r>
                      <a:r>
                        <a:rPr lang="en-US" altLang="zh-HK" sz="2100" b="1" dirty="0">
                          <a:highlight>
                            <a:srgbClr val="00FFFF"/>
                          </a:highlight>
                        </a:rPr>
                        <a:t> cause and effect </a:t>
                      </a:r>
                      <a:endParaRPr lang="zh-HK" altLang="en-US" sz="2100" b="1" dirty="0">
                        <a:highlight>
                          <a:srgbClr val="00FFFF"/>
                        </a:highlight>
                      </a:endParaRPr>
                    </a:p>
                  </a:txBody>
                  <a:tcPr/>
                </a:tc>
                <a:tc>
                  <a:txBody>
                    <a:bodyPr/>
                    <a:lstStyle/>
                    <a:p>
                      <a:r>
                        <a:rPr lang="en-US" altLang="zh-HK" sz="2100" b="1" dirty="0"/>
                        <a:t>‘therefore’, ‘so’, ‘as a consequence’, ‘consequently’, ‘as a result’, ‘thus</a:t>
                      </a:r>
                      <a:endParaRPr lang="zh-HK" altLang="en-US" sz="2100" b="1" dirty="0"/>
                    </a:p>
                  </a:txBody>
                  <a:tcPr/>
                </a:tc>
                <a:extLst>
                  <a:ext uri="{0D108BD9-81ED-4DB2-BD59-A6C34878D82A}">
                    <a16:rowId xmlns:a16="http://schemas.microsoft.com/office/drawing/2014/main" val="3073247999"/>
                  </a:ext>
                </a:extLst>
              </a:tr>
              <a:tr h="542003">
                <a:tc>
                  <a:txBody>
                    <a:bodyPr/>
                    <a:lstStyle/>
                    <a:p>
                      <a:r>
                        <a:rPr lang="en-US" altLang="zh-HK" sz="2100" b="1" dirty="0">
                          <a:highlight>
                            <a:srgbClr val="00FFFF"/>
                          </a:highlight>
                        </a:rPr>
                        <a:t>Sequencing stages or procedures </a:t>
                      </a:r>
                      <a:endParaRPr lang="zh-HK" altLang="en-US" sz="2100" b="1" dirty="0">
                        <a:highlight>
                          <a:srgbClr val="00FFFF"/>
                        </a:highlight>
                      </a:endParaRPr>
                    </a:p>
                  </a:txBody>
                  <a:tcPr/>
                </a:tc>
                <a:tc>
                  <a:txBody>
                    <a:bodyPr/>
                    <a:lstStyle/>
                    <a:p>
                      <a:r>
                        <a:rPr lang="en-US" altLang="zh-HK" sz="2100" b="1" dirty="0"/>
                        <a:t>‘first’, ‘secondly’, ‘fifthly’, ‘lastly’, ‘after this’, ‘then’</a:t>
                      </a:r>
                      <a:endParaRPr lang="zh-HK" altLang="en-US" sz="2100" b="1" dirty="0"/>
                    </a:p>
                  </a:txBody>
                  <a:tcPr/>
                </a:tc>
                <a:extLst>
                  <a:ext uri="{0D108BD9-81ED-4DB2-BD59-A6C34878D82A}">
                    <a16:rowId xmlns:a16="http://schemas.microsoft.com/office/drawing/2014/main" val="3914932190"/>
                  </a:ext>
                </a:extLst>
              </a:tr>
              <a:tr h="542003">
                <a:tc>
                  <a:txBody>
                    <a:bodyPr/>
                    <a:lstStyle/>
                    <a:p>
                      <a:r>
                        <a:rPr lang="en-US" altLang="zh-HK" sz="2100" b="1" dirty="0">
                          <a:highlight>
                            <a:srgbClr val="00FFFF"/>
                          </a:highlight>
                        </a:rPr>
                        <a:t>Summing up</a:t>
                      </a:r>
                      <a:endParaRPr lang="zh-HK" altLang="en-US" sz="2100" b="1" dirty="0">
                        <a:highlight>
                          <a:srgbClr val="00FFFF"/>
                        </a:highlight>
                      </a:endParaRPr>
                    </a:p>
                  </a:txBody>
                  <a:tcPr/>
                </a:tc>
                <a:tc>
                  <a:txBody>
                    <a:bodyPr/>
                    <a:lstStyle/>
                    <a:p>
                      <a:r>
                        <a:rPr lang="en-US" altLang="zh-HK" sz="2100" b="1" dirty="0"/>
                        <a:t>‘in short’, ‘in conclusion’ </a:t>
                      </a:r>
                      <a:endParaRPr lang="zh-HK" altLang="en-US" sz="2100" b="1" dirty="0"/>
                    </a:p>
                  </a:txBody>
                  <a:tcPr/>
                </a:tc>
                <a:extLst>
                  <a:ext uri="{0D108BD9-81ED-4DB2-BD59-A6C34878D82A}">
                    <a16:rowId xmlns:a16="http://schemas.microsoft.com/office/drawing/2014/main" val="869599401"/>
                  </a:ext>
                </a:extLst>
              </a:tr>
            </a:tbl>
          </a:graphicData>
        </a:graphic>
      </p:graphicFrame>
    </p:spTree>
    <p:extLst>
      <p:ext uri="{BB962C8B-B14F-4D97-AF65-F5344CB8AC3E}">
        <p14:creationId xmlns:p14="http://schemas.microsoft.com/office/powerpoint/2010/main" val="2240398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CF9ED-04A3-42C6-822D-7A1194B15BEF}"/>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A4A3B366-2464-469A-962B-6A094750C894}"/>
              </a:ext>
            </a:extLst>
          </p:cNvPr>
          <p:cNvSpPr>
            <a:spLocks noGrp="1"/>
          </p:cNvSpPr>
          <p:nvPr>
            <p:ph idx="1"/>
          </p:nvPr>
        </p:nvSpPr>
        <p:spPr/>
        <p:txBody>
          <a:bodyPr/>
          <a:lstStyle/>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End of first half of Unit 3 </a:t>
            </a:r>
            <a:r>
              <a:rPr lang="en-US" altLang="zh-HK" dirty="0">
                <a:sym typeface="Wingdings" panose="05000000000000000000" pitchFamily="2" charset="2"/>
              </a:rPr>
              <a:t></a:t>
            </a:r>
            <a:endParaRPr lang="zh-HK" altLang="en-US" dirty="0"/>
          </a:p>
        </p:txBody>
      </p:sp>
    </p:spTree>
    <p:extLst>
      <p:ext uri="{BB962C8B-B14F-4D97-AF65-F5344CB8AC3E}">
        <p14:creationId xmlns:p14="http://schemas.microsoft.com/office/powerpoint/2010/main" val="2856009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32626" y="1027605"/>
            <a:ext cx="9144000" cy="2905052"/>
          </a:xfrm>
        </p:spPr>
        <p:txBody>
          <a:bodyPr/>
          <a:lstStyle/>
          <a:p>
            <a:r>
              <a:rPr lang="en-US" dirty="0"/>
              <a:t>ENGL E205F</a:t>
            </a:r>
            <a:br>
              <a:rPr lang="en-US" dirty="0"/>
            </a:br>
            <a:r>
              <a:rPr lang="en-US" dirty="0"/>
              <a:t>Preparing for IELTS</a:t>
            </a:r>
            <a:br>
              <a:rPr lang="en-US" dirty="0"/>
            </a:br>
            <a:r>
              <a:rPr lang="en-US" dirty="0"/>
              <a:t>Unit 3.2</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58505" y="3981600"/>
            <a:ext cx="9144000" cy="1655762"/>
          </a:xfrm>
        </p:spPr>
        <p:txBody>
          <a:bodyPr/>
          <a:lstStyle/>
          <a:p>
            <a:endParaRPr lang="en-US" dirty="0"/>
          </a:p>
          <a:p>
            <a:r>
              <a:rPr lang="en-US" dirty="0"/>
              <a:t>Hazal Wong</a:t>
            </a:r>
          </a:p>
          <a:p>
            <a:r>
              <a:rPr lang="en-US" dirty="0">
                <a:hlinkClick r:id="rId2"/>
              </a:rPr>
              <a:t>hatwong@ouhk.edu.hk</a:t>
            </a:r>
            <a:endParaRPr lang="en-US" dirty="0"/>
          </a:p>
          <a:p>
            <a:endParaRPr lang="en-US" dirty="0"/>
          </a:p>
          <a:p>
            <a:endParaRPr lang="en-US" dirty="0"/>
          </a:p>
        </p:txBody>
      </p:sp>
    </p:spTree>
    <p:extLst>
      <p:ext uri="{BB962C8B-B14F-4D97-AF65-F5344CB8AC3E}">
        <p14:creationId xmlns:p14="http://schemas.microsoft.com/office/powerpoint/2010/main" val="382837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2734A0-18D7-4A20-A564-F3BD45F6C2F3}"/>
              </a:ext>
            </a:extLst>
          </p:cNvPr>
          <p:cNvSpPr>
            <a:spLocks noGrp="1"/>
          </p:cNvSpPr>
          <p:nvPr>
            <p:ph type="title"/>
          </p:nvPr>
        </p:nvSpPr>
        <p:spPr/>
        <p:txBody>
          <a:bodyPr/>
          <a:lstStyle/>
          <a:p>
            <a:r>
              <a:rPr lang="en-US" altLang="zh-HK" dirty="0"/>
              <a:t>Reading intensively: Scanning (p.23)</a:t>
            </a:r>
            <a:endParaRPr lang="zh-HK" altLang="en-US" dirty="0"/>
          </a:p>
        </p:txBody>
      </p:sp>
      <p:sp>
        <p:nvSpPr>
          <p:cNvPr id="3" name="內容版面配置區 2">
            <a:extLst>
              <a:ext uri="{FF2B5EF4-FFF2-40B4-BE49-F238E27FC236}">
                <a16:creationId xmlns:a16="http://schemas.microsoft.com/office/drawing/2014/main" id="{B348688A-C3DD-41F0-A834-9F057FFEB580}"/>
              </a:ext>
            </a:extLst>
          </p:cNvPr>
          <p:cNvSpPr>
            <a:spLocks noGrp="1"/>
          </p:cNvSpPr>
          <p:nvPr>
            <p:ph idx="1"/>
          </p:nvPr>
        </p:nvSpPr>
        <p:spPr>
          <a:xfrm>
            <a:off x="838199" y="1690687"/>
            <a:ext cx="11077135" cy="5047737"/>
          </a:xfrm>
        </p:spPr>
        <p:txBody>
          <a:bodyPr/>
          <a:lstStyle/>
          <a:p>
            <a:pPr marL="0" indent="0">
              <a:buNone/>
            </a:pPr>
            <a:r>
              <a:rPr lang="en-US" altLang="zh-HK" dirty="0"/>
              <a:t>Having used a number of strategies to grasp the main points of a text, we now look at how to </a:t>
            </a:r>
            <a:r>
              <a:rPr lang="en-US" altLang="zh-HK" dirty="0">
                <a:solidFill>
                  <a:srgbClr val="FF0000"/>
                </a:solidFill>
                <a:highlight>
                  <a:srgbClr val="FFFF00"/>
                </a:highlight>
              </a:rPr>
              <a:t>read more intensively</a:t>
            </a:r>
            <a:r>
              <a:rPr lang="en-US" altLang="zh-HK" dirty="0"/>
              <a:t>. Reading intensively also involves a number of particular skills, which include: </a:t>
            </a:r>
          </a:p>
          <a:p>
            <a:pPr marL="0" indent="0">
              <a:buNone/>
            </a:pPr>
            <a:endParaRPr lang="en-US" altLang="zh-HK" dirty="0"/>
          </a:p>
          <a:p>
            <a:pPr marL="0" indent="0">
              <a:buNone/>
            </a:pPr>
            <a:r>
              <a:rPr lang="en-US" altLang="zh-HK" dirty="0"/>
              <a:t>• being able to </a:t>
            </a:r>
            <a:r>
              <a:rPr lang="en-US" altLang="zh-HK" dirty="0">
                <a:solidFill>
                  <a:srgbClr val="FF0000"/>
                </a:solidFill>
              </a:rPr>
              <a:t>scan</a:t>
            </a:r>
            <a:r>
              <a:rPr lang="en-US" altLang="zh-HK" dirty="0"/>
              <a:t> (or </a:t>
            </a:r>
            <a:r>
              <a:rPr lang="en-US" altLang="zh-HK" dirty="0">
                <a:solidFill>
                  <a:srgbClr val="0070C0"/>
                </a:solidFill>
              </a:rPr>
              <a:t>locate specific information</a:t>
            </a:r>
            <a:r>
              <a:rPr lang="en-US" altLang="zh-HK" dirty="0"/>
              <a:t>);  </a:t>
            </a:r>
          </a:p>
          <a:p>
            <a:pPr marL="0" indent="0">
              <a:buNone/>
            </a:pPr>
            <a:r>
              <a:rPr lang="en-US" altLang="zh-HK" dirty="0"/>
              <a:t>• using strategies for </a:t>
            </a:r>
            <a:r>
              <a:rPr lang="en-US" altLang="zh-HK" dirty="0">
                <a:solidFill>
                  <a:srgbClr val="FF0000"/>
                </a:solidFill>
              </a:rPr>
              <a:t>understanding the meanings of unfamiliar words</a:t>
            </a:r>
            <a:r>
              <a:rPr lang="en-US" altLang="zh-HK" dirty="0"/>
              <a:t>;  </a:t>
            </a:r>
          </a:p>
          <a:p>
            <a:pPr marL="0" indent="0">
              <a:buNone/>
            </a:pPr>
            <a:r>
              <a:rPr lang="en-US" altLang="zh-HK" dirty="0"/>
              <a:t>• identifying </a:t>
            </a:r>
            <a:r>
              <a:rPr lang="en-US" altLang="zh-HK" dirty="0">
                <a:solidFill>
                  <a:srgbClr val="FF0000"/>
                </a:solidFill>
              </a:rPr>
              <a:t>synonyms </a:t>
            </a:r>
            <a:r>
              <a:rPr lang="en-US" altLang="zh-HK" dirty="0"/>
              <a:t>and </a:t>
            </a:r>
            <a:r>
              <a:rPr lang="en-US" altLang="zh-HK" dirty="0">
                <a:solidFill>
                  <a:srgbClr val="FF0000"/>
                </a:solidFill>
              </a:rPr>
              <a:t>related words </a:t>
            </a:r>
            <a:r>
              <a:rPr lang="en-US" altLang="zh-HK" dirty="0"/>
              <a:t>in a passage;  </a:t>
            </a:r>
          </a:p>
          <a:p>
            <a:pPr marL="0" indent="0">
              <a:buNone/>
            </a:pPr>
            <a:r>
              <a:rPr lang="en-US" altLang="zh-HK" dirty="0"/>
              <a:t>• gaining meaning from </a:t>
            </a:r>
            <a:r>
              <a:rPr lang="en-US" altLang="zh-HK" dirty="0">
                <a:solidFill>
                  <a:srgbClr val="FF0000"/>
                </a:solidFill>
              </a:rPr>
              <a:t>long and complex sentences</a:t>
            </a:r>
            <a:r>
              <a:rPr lang="en-US" altLang="zh-HK" dirty="0"/>
              <a:t>; and  </a:t>
            </a:r>
          </a:p>
          <a:p>
            <a:pPr marL="0" indent="0">
              <a:buNone/>
            </a:pPr>
            <a:r>
              <a:rPr lang="en-US" altLang="zh-HK" dirty="0"/>
              <a:t>• being able to identify </a:t>
            </a:r>
            <a:r>
              <a:rPr lang="en-US" altLang="zh-HK" dirty="0">
                <a:solidFill>
                  <a:srgbClr val="FF0000"/>
                </a:solidFill>
              </a:rPr>
              <a:t>examples and supporting information</a:t>
            </a:r>
            <a:r>
              <a:rPr lang="en-US" altLang="zh-HK" dirty="0"/>
              <a:t>. </a:t>
            </a:r>
            <a:endParaRPr lang="zh-HK" altLang="en-US" dirty="0"/>
          </a:p>
        </p:txBody>
      </p:sp>
    </p:spTree>
    <p:extLst>
      <p:ext uri="{BB962C8B-B14F-4D97-AF65-F5344CB8AC3E}">
        <p14:creationId xmlns:p14="http://schemas.microsoft.com/office/powerpoint/2010/main" val="302821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13AE-8F0F-4019-90ED-B82FF14FD5DF}"/>
              </a:ext>
            </a:extLst>
          </p:cNvPr>
          <p:cNvSpPr>
            <a:spLocks noGrp="1"/>
          </p:cNvSpPr>
          <p:nvPr>
            <p:ph type="title"/>
          </p:nvPr>
        </p:nvSpPr>
        <p:spPr/>
        <p:txBody>
          <a:bodyPr/>
          <a:lstStyle/>
          <a:p>
            <a:r>
              <a:rPr lang="en-US" altLang="zh-HK" dirty="0"/>
              <a:t>Understanding your reading purpose (p.2)</a:t>
            </a:r>
            <a:endParaRPr lang="zh-HK" altLang="en-US" dirty="0"/>
          </a:p>
        </p:txBody>
      </p:sp>
      <p:sp>
        <p:nvSpPr>
          <p:cNvPr id="3" name="內容版面配置區 2">
            <a:extLst>
              <a:ext uri="{FF2B5EF4-FFF2-40B4-BE49-F238E27FC236}">
                <a16:creationId xmlns:a16="http://schemas.microsoft.com/office/drawing/2014/main" id="{E40D630B-DA88-402A-8C28-08354AD4F340}"/>
              </a:ext>
            </a:extLst>
          </p:cNvPr>
          <p:cNvSpPr>
            <a:spLocks noGrp="1"/>
          </p:cNvSpPr>
          <p:nvPr>
            <p:ph idx="1"/>
          </p:nvPr>
        </p:nvSpPr>
        <p:spPr>
          <a:xfrm>
            <a:off x="838200" y="1825625"/>
            <a:ext cx="11133406" cy="4884664"/>
          </a:xfrm>
        </p:spPr>
        <p:txBody>
          <a:bodyPr/>
          <a:lstStyle/>
          <a:p>
            <a:pPr marL="0" indent="0">
              <a:buNone/>
            </a:pPr>
            <a:r>
              <a:rPr lang="en-US" altLang="zh-HK" dirty="0"/>
              <a:t>Whenever you begin to read a text, you should try to ask yourself </a:t>
            </a:r>
            <a:r>
              <a:rPr lang="en-US" altLang="zh-HK" dirty="0">
                <a:solidFill>
                  <a:srgbClr val="FF0000"/>
                </a:solidFill>
              </a:rPr>
              <a:t>‘why am I reading this?’</a:t>
            </a:r>
            <a:r>
              <a:rPr lang="en-US" altLang="zh-HK" dirty="0"/>
              <a:t> </a:t>
            </a:r>
          </a:p>
          <a:p>
            <a:pPr marL="0" indent="0">
              <a:buNone/>
            </a:pPr>
            <a:endParaRPr lang="en-US" altLang="zh-HK" dirty="0"/>
          </a:p>
          <a:p>
            <a:pPr marL="0" indent="0">
              <a:buNone/>
            </a:pPr>
            <a:r>
              <a:rPr lang="en-US" altLang="zh-HK" dirty="0"/>
              <a:t>For example, when you read a </a:t>
            </a:r>
            <a:r>
              <a:rPr lang="en-US" altLang="zh-HK" dirty="0">
                <a:solidFill>
                  <a:srgbClr val="00B050"/>
                </a:solidFill>
              </a:rPr>
              <a:t>university course prospectus </a:t>
            </a:r>
            <a:r>
              <a:rPr lang="en-US" altLang="zh-HK" dirty="0"/>
              <a:t>for the next semester, you are probably trying to find out the </a:t>
            </a:r>
            <a:r>
              <a:rPr lang="en-US" altLang="zh-HK" dirty="0">
                <a:solidFill>
                  <a:srgbClr val="00B0F0"/>
                </a:solidFill>
              </a:rPr>
              <a:t>aims, content coverage and assessment requirements </a:t>
            </a:r>
            <a:r>
              <a:rPr lang="en-US" altLang="zh-HK" dirty="0"/>
              <a:t>of a particular </a:t>
            </a:r>
            <a:r>
              <a:rPr lang="en-US" altLang="zh-HK" dirty="0" err="1"/>
              <a:t>programme</a:t>
            </a:r>
            <a:r>
              <a:rPr lang="en-US" altLang="zh-HK" dirty="0"/>
              <a:t> or course.</a:t>
            </a:r>
          </a:p>
          <a:p>
            <a:pPr marL="0" indent="0">
              <a:buNone/>
            </a:pPr>
            <a:endParaRPr lang="en-US" altLang="zh-HK" dirty="0"/>
          </a:p>
          <a:p>
            <a:pPr marL="0" indent="0">
              <a:buNone/>
            </a:pPr>
            <a:r>
              <a:rPr lang="en-US" altLang="zh-HK" dirty="0"/>
              <a:t>Similarly, if you are reading a </a:t>
            </a:r>
            <a:r>
              <a:rPr lang="en-US" altLang="zh-HK" dirty="0">
                <a:solidFill>
                  <a:srgbClr val="00B050"/>
                </a:solidFill>
              </a:rPr>
              <a:t>scientific report on a laboratory experiment</a:t>
            </a:r>
            <a:r>
              <a:rPr lang="en-US" altLang="zh-HK" dirty="0"/>
              <a:t>, your aim is probably to discover the </a:t>
            </a:r>
            <a:r>
              <a:rPr lang="en-US" altLang="zh-HK" dirty="0">
                <a:solidFill>
                  <a:srgbClr val="00B0F0"/>
                </a:solidFill>
              </a:rPr>
              <a:t>results and their implications</a:t>
            </a:r>
            <a:r>
              <a:rPr lang="en-US" altLang="zh-HK" dirty="0"/>
              <a:t>. </a:t>
            </a:r>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1677696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BB7578-33B1-46A1-A045-B9370D47096F}"/>
              </a:ext>
            </a:extLst>
          </p:cNvPr>
          <p:cNvSpPr>
            <a:spLocks noGrp="1"/>
          </p:cNvSpPr>
          <p:nvPr>
            <p:ph type="title"/>
          </p:nvPr>
        </p:nvSpPr>
        <p:spPr/>
        <p:txBody>
          <a:bodyPr/>
          <a:lstStyle/>
          <a:p>
            <a:r>
              <a:rPr lang="en-US" altLang="zh-HK" dirty="0"/>
              <a:t>Scanning (p.23)</a:t>
            </a:r>
            <a:endParaRPr lang="zh-HK" altLang="en-US" dirty="0"/>
          </a:p>
        </p:txBody>
      </p:sp>
      <p:sp>
        <p:nvSpPr>
          <p:cNvPr id="3" name="內容版面配置區 2">
            <a:extLst>
              <a:ext uri="{FF2B5EF4-FFF2-40B4-BE49-F238E27FC236}">
                <a16:creationId xmlns:a16="http://schemas.microsoft.com/office/drawing/2014/main" id="{D65FCDFA-5E4C-484A-AF66-A5047D6F2604}"/>
              </a:ext>
            </a:extLst>
          </p:cNvPr>
          <p:cNvSpPr>
            <a:spLocks noGrp="1"/>
          </p:cNvSpPr>
          <p:nvPr>
            <p:ph idx="1"/>
          </p:nvPr>
        </p:nvSpPr>
        <p:spPr>
          <a:xfrm>
            <a:off x="838200" y="1800664"/>
            <a:ext cx="11161542" cy="5205046"/>
          </a:xfrm>
        </p:spPr>
        <p:txBody>
          <a:bodyPr/>
          <a:lstStyle/>
          <a:p>
            <a:pPr marL="0" indent="0">
              <a:buNone/>
            </a:pPr>
            <a:r>
              <a:rPr lang="en-US" altLang="zh-HK" dirty="0"/>
              <a:t>Scanning involves </a:t>
            </a:r>
            <a:r>
              <a:rPr lang="en-US" altLang="zh-HK" dirty="0">
                <a:highlight>
                  <a:srgbClr val="FFFF00"/>
                </a:highlight>
              </a:rPr>
              <a:t>identifying specific information quickly</a:t>
            </a:r>
            <a:r>
              <a:rPr lang="en-US" altLang="zh-HK" dirty="0"/>
              <a:t>. This information might be </a:t>
            </a:r>
            <a:r>
              <a:rPr lang="en-US" altLang="zh-HK" dirty="0">
                <a:solidFill>
                  <a:srgbClr val="FF0000"/>
                </a:solidFill>
              </a:rPr>
              <a:t>numbers, measurements, a person’s name, a place, or a technical word or phrase</a:t>
            </a:r>
            <a:r>
              <a:rPr lang="en-US" altLang="zh-HK" dirty="0"/>
              <a:t>. </a:t>
            </a:r>
          </a:p>
          <a:p>
            <a:pPr marL="0" indent="0">
              <a:buNone/>
            </a:pPr>
            <a:endParaRPr lang="en-US" altLang="zh-HK" dirty="0"/>
          </a:p>
          <a:p>
            <a:pPr marL="0" indent="0">
              <a:buNone/>
            </a:pPr>
            <a:r>
              <a:rPr lang="en-US" altLang="zh-HK" dirty="0"/>
              <a:t>Scanning is the technique you often use when looking up a name in the telephone book or a word in the dictionary. </a:t>
            </a:r>
          </a:p>
          <a:p>
            <a:pPr marL="0" indent="0">
              <a:buNone/>
            </a:pPr>
            <a:endParaRPr lang="en-US" altLang="zh-HK" dirty="0"/>
          </a:p>
          <a:p>
            <a:pPr marL="0" indent="0">
              <a:buNone/>
            </a:pPr>
            <a:r>
              <a:rPr lang="en-US" altLang="zh-HK" dirty="0"/>
              <a:t>In most cases</a:t>
            </a:r>
            <a:r>
              <a:rPr lang="en-US" altLang="zh-HK" dirty="0">
                <a:solidFill>
                  <a:srgbClr val="00B0F0"/>
                </a:solidFill>
              </a:rPr>
              <a:t>, you know what words you are looking for</a:t>
            </a:r>
            <a:r>
              <a:rPr lang="en-US" altLang="zh-HK" dirty="0"/>
              <a:t>, and so you can concentrate on finding </a:t>
            </a:r>
            <a:r>
              <a:rPr lang="en-US" altLang="zh-HK" dirty="0">
                <a:solidFill>
                  <a:srgbClr val="00B050"/>
                </a:solidFill>
              </a:rPr>
              <a:t>particular information</a:t>
            </a:r>
            <a:r>
              <a:rPr lang="en-US" altLang="zh-HK" dirty="0"/>
              <a:t>, rather than on trying to get the general meaning of a paragraph.</a:t>
            </a:r>
            <a:endParaRPr lang="zh-HK" altLang="en-US" dirty="0"/>
          </a:p>
        </p:txBody>
      </p:sp>
    </p:spTree>
    <p:extLst>
      <p:ext uri="{BB962C8B-B14F-4D97-AF65-F5344CB8AC3E}">
        <p14:creationId xmlns:p14="http://schemas.microsoft.com/office/powerpoint/2010/main" val="240353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88B100-4CB5-4365-99E0-0627EF3CEA1B}"/>
              </a:ext>
            </a:extLst>
          </p:cNvPr>
          <p:cNvSpPr>
            <a:spLocks noGrp="1"/>
          </p:cNvSpPr>
          <p:nvPr>
            <p:ph type="title"/>
          </p:nvPr>
        </p:nvSpPr>
        <p:spPr/>
        <p:txBody>
          <a:bodyPr/>
          <a:lstStyle/>
          <a:p>
            <a:r>
              <a:rPr lang="en-US" altLang="zh-HK" dirty="0"/>
              <a:t>Activity 3.10 (p.24)</a:t>
            </a:r>
            <a:endParaRPr lang="zh-HK" altLang="en-US" dirty="0"/>
          </a:p>
        </p:txBody>
      </p:sp>
      <p:sp>
        <p:nvSpPr>
          <p:cNvPr id="3" name="內容版面配置區 2">
            <a:extLst>
              <a:ext uri="{FF2B5EF4-FFF2-40B4-BE49-F238E27FC236}">
                <a16:creationId xmlns:a16="http://schemas.microsoft.com/office/drawing/2014/main" id="{F8B730D4-6025-4C68-8C9C-3AA6CC914335}"/>
              </a:ext>
            </a:extLst>
          </p:cNvPr>
          <p:cNvSpPr>
            <a:spLocks noGrp="1"/>
          </p:cNvSpPr>
          <p:nvPr>
            <p:ph idx="1"/>
          </p:nvPr>
        </p:nvSpPr>
        <p:spPr>
          <a:xfrm>
            <a:off x="838200" y="1547446"/>
            <a:ext cx="11063068" cy="5050301"/>
          </a:xfrm>
        </p:spPr>
        <p:txBody>
          <a:bodyPr>
            <a:normAutofit lnSpcReduction="10000"/>
          </a:bodyPr>
          <a:lstStyle/>
          <a:p>
            <a:pPr marL="0" indent="0">
              <a:buNone/>
            </a:pPr>
            <a:r>
              <a:rPr lang="en-US" altLang="zh-HK" dirty="0"/>
              <a:t>Scan the excerpt below from Reading passage 3 for the information that answers these questions: </a:t>
            </a:r>
            <a:r>
              <a:rPr lang="en-US" altLang="zh-HK" dirty="0">
                <a:highlight>
                  <a:srgbClr val="FFFF00"/>
                </a:highlight>
              </a:rPr>
              <a:t>(2 minutes)</a:t>
            </a:r>
          </a:p>
          <a:p>
            <a:pPr marL="0" indent="0">
              <a:buNone/>
            </a:pPr>
            <a:endParaRPr lang="en-US" altLang="zh-HK" dirty="0"/>
          </a:p>
          <a:p>
            <a:pPr marL="0" indent="0">
              <a:buNone/>
            </a:pPr>
            <a:r>
              <a:rPr lang="en-US" altLang="zh-HK" dirty="0">
                <a:solidFill>
                  <a:srgbClr val="00B050"/>
                </a:solidFill>
              </a:rPr>
              <a:t>1 What is nanotechnology?</a:t>
            </a:r>
            <a:r>
              <a:rPr lang="en-US" altLang="zh-HK" dirty="0"/>
              <a:t> (Hint: In </a:t>
            </a:r>
            <a:r>
              <a:rPr lang="en-US" altLang="zh-HK" dirty="0">
                <a:solidFill>
                  <a:srgbClr val="FF0000"/>
                </a:solidFill>
              </a:rPr>
              <a:t>which part of the text are you most likely to find a definition </a:t>
            </a:r>
            <a:r>
              <a:rPr lang="en-US" altLang="zh-HK" dirty="0"/>
              <a:t>or an initial explanation of the main topic?) </a:t>
            </a:r>
          </a:p>
          <a:p>
            <a:pPr marL="0" indent="0">
              <a:buNone/>
            </a:pPr>
            <a:r>
              <a:rPr lang="en-US" altLang="zh-HK" dirty="0">
                <a:solidFill>
                  <a:srgbClr val="0070C0"/>
                </a:solidFill>
              </a:rPr>
              <a:t>2 How wide is a strand of DNA? </a:t>
            </a:r>
            <a:r>
              <a:rPr lang="en-US" altLang="zh-HK" dirty="0"/>
              <a:t>(Hint: Note that you are looking for a </a:t>
            </a:r>
            <a:r>
              <a:rPr lang="en-US" altLang="zh-HK" dirty="0">
                <a:solidFill>
                  <a:srgbClr val="FF0000"/>
                </a:solidFill>
              </a:rPr>
              <a:t>number or measurement</a:t>
            </a:r>
            <a:r>
              <a:rPr lang="en-US" altLang="zh-HK" dirty="0"/>
              <a:t>, which will be located close to the words ‘strand’ and ‘</a:t>
            </a:r>
            <a:r>
              <a:rPr lang="en-US" altLang="zh-HK" dirty="0">
                <a:solidFill>
                  <a:srgbClr val="FF0000"/>
                </a:solidFill>
              </a:rPr>
              <a:t>DNA’, or their synonyms</a:t>
            </a:r>
            <a:r>
              <a:rPr lang="en-US" altLang="zh-HK" dirty="0"/>
              <a:t>.)  </a:t>
            </a:r>
          </a:p>
          <a:p>
            <a:pPr marL="0" indent="0">
              <a:buNone/>
            </a:pPr>
            <a:r>
              <a:rPr lang="en-US" altLang="zh-HK" dirty="0">
                <a:solidFill>
                  <a:srgbClr val="00B050"/>
                </a:solidFill>
              </a:rPr>
              <a:t>3 Who was the first scientist to pioneer nanotechnology? </a:t>
            </a:r>
            <a:r>
              <a:rPr lang="en-US" altLang="zh-HK" dirty="0"/>
              <a:t>(Hint: You are looking for a </a:t>
            </a:r>
            <a:r>
              <a:rPr lang="en-US" altLang="zh-HK" dirty="0">
                <a:solidFill>
                  <a:srgbClr val="FF0000"/>
                </a:solidFill>
              </a:rPr>
              <a:t>name with capital letters</a:t>
            </a:r>
            <a:r>
              <a:rPr lang="en-US" altLang="zh-HK" dirty="0"/>
              <a:t>.) </a:t>
            </a:r>
          </a:p>
          <a:p>
            <a:pPr marL="0" indent="0">
              <a:buNone/>
            </a:pPr>
            <a:r>
              <a:rPr lang="en-US" altLang="zh-HK" dirty="0">
                <a:solidFill>
                  <a:srgbClr val="0070C0"/>
                </a:solidFill>
              </a:rPr>
              <a:t>4 When did nanotechnology first emerge as a science? </a:t>
            </a:r>
            <a:r>
              <a:rPr lang="en-US" altLang="zh-HK" dirty="0"/>
              <a:t>(Hint: You are looking for </a:t>
            </a:r>
            <a:r>
              <a:rPr lang="en-US" altLang="zh-HK" dirty="0">
                <a:solidFill>
                  <a:srgbClr val="FF0000"/>
                </a:solidFill>
              </a:rPr>
              <a:t>a date</a:t>
            </a:r>
            <a:r>
              <a:rPr lang="en-US" altLang="zh-HK" dirty="0"/>
              <a:t>.)</a:t>
            </a:r>
            <a:endParaRPr lang="zh-HK" altLang="en-US" dirty="0"/>
          </a:p>
        </p:txBody>
      </p:sp>
    </p:spTree>
    <p:extLst>
      <p:ext uri="{BB962C8B-B14F-4D97-AF65-F5344CB8AC3E}">
        <p14:creationId xmlns:p14="http://schemas.microsoft.com/office/powerpoint/2010/main" val="439421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236" y="218678"/>
            <a:ext cx="7208080" cy="6420643"/>
          </a:xfrm>
          <a:prstGeom prst="rect">
            <a:avLst/>
          </a:prstGeom>
        </p:spPr>
      </p:pic>
    </p:spTree>
    <p:extLst>
      <p:ext uri="{BB962C8B-B14F-4D97-AF65-F5344CB8AC3E}">
        <p14:creationId xmlns:p14="http://schemas.microsoft.com/office/powerpoint/2010/main" val="220234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122B4E-5680-409D-A4F3-57D0975566E6}"/>
              </a:ext>
            </a:extLst>
          </p:cNvPr>
          <p:cNvSpPr>
            <a:spLocks noGrp="1"/>
          </p:cNvSpPr>
          <p:nvPr>
            <p:ph type="title"/>
          </p:nvPr>
        </p:nvSpPr>
        <p:spPr/>
        <p:txBody>
          <a:bodyPr/>
          <a:lstStyle/>
          <a:p>
            <a:r>
              <a:rPr lang="en-US" altLang="zh-HK" dirty="0"/>
              <a:t>Activity 3.10 (p.24) (Key)</a:t>
            </a:r>
            <a:endParaRPr lang="zh-HK" altLang="en-US" dirty="0"/>
          </a:p>
        </p:txBody>
      </p:sp>
      <p:sp>
        <p:nvSpPr>
          <p:cNvPr id="3" name="內容版面配置區 2">
            <a:extLst>
              <a:ext uri="{FF2B5EF4-FFF2-40B4-BE49-F238E27FC236}">
                <a16:creationId xmlns:a16="http://schemas.microsoft.com/office/drawing/2014/main" id="{5F82F1FE-3D3F-482D-A42D-96D2E7E466D1}"/>
              </a:ext>
            </a:extLst>
          </p:cNvPr>
          <p:cNvSpPr>
            <a:spLocks noGrp="1"/>
          </p:cNvSpPr>
          <p:nvPr>
            <p:ph idx="1"/>
          </p:nvPr>
        </p:nvSpPr>
        <p:spPr>
          <a:xfrm>
            <a:off x="838200" y="1825625"/>
            <a:ext cx="11245948" cy="4884664"/>
          </a:xfrm>
        </p:spPr>
        <p:txBody>
          <a:bodyPr/>
          <a:lstStyle/>
          <a:p>
            <a:pPr marL="0" indent="0">
              <a:buNone/>
            </a:pPr>
            <a:r>
              <a:rPr lang="en-US" altLang="zh-HK" dirty="0"/>
              <a:t>1	Nanotechnology is technology </a:t>
            </a:r>
            <a:r>
              <a:rPr lang="en-US" altLang="zh-HK" dirty="0">
                <a:solidFill>
                  <a:srgbClr val="FF0000"/>
                </a:solidFill>
              </a:rPr>
              <a:t>on the scale of the </a:t>
            </a:r>
            <a:r>
              <a:rPr lang="en-US" altLang="zh-HK" dirty="0" err="1">
                <a:solidFill>
                  <a:srgbClr val="FF0000"/>
                </a:solidFill>
              </a:rPr>
              <a:t>nanometre</a:t>
            </a:r>
            <a:r>
              <a:rPr lang="en-US" altLang="zh-HK" dirty="0">
                <a:solidFill>
                  <a:srgbClr val="FF0000"/>
                </a:solidFill>
              </a:rPr>
              <a:t>, one 	billionth of a </a:t>
            </a:r>
            <a:r>
              <a:rPr lang="en-US" altLang="zh-HK" dirty="0" err="1">
                <a:solidFill>
                  <a:srgbClr val="FF0000"/>
                </a:solidFill>
              </a:rPr>
              <a:t>metre</a:t>
            </a:r>
            <a:r>
              <a:rPr lang="en-US" altLang="zh-HK" dirty="0"/>
              <a:t>.</a:t>
            </a:r>
          </a:p>
          <a:p>
            <a:pPr marL="0" indent="0">
              <a:buNone/>
            </a:pPr>
            <a:endParaRPr lang="zh-TW" altLang="zh-HK" dirty="0"/>
          </a:p>
          <a:p>
            <a:pPr marL="0" indent="0">
              <a:buNone/>
            </a:pPr>
            <a:r>
              <a:rPr lang="en-US" altLang="zh-HK" dirty="0"/>
              <a:t>2	A strand of DNA is about </a:t>
            </a:r>
            <a:r>
              <a:rPr lang="en-US" altLang="zh-HK" dirty="0">
                <a:solidFill>
                  <a:srgbClr val="FF0000"/>
                </a:solidFill>
              </a:rPr>
              <a:t>2 nm wide</a:t>
            </a:r>
            <a:r>
              <a:rPr lang="en-US" altLang="zh-HK" dirty="0"/>
              <a:t>.</a:t>
            </a:r>
          </a:p>
          <a:p>
            <a:pPr marL="0" indent="0">
              <a:buNone/>
            </a:pPr>
            <a:endParaRPr lang="zh-TW" altLang="zh-HK" dirty="0"/>
          </a:p>
          <a:p>
            <a:pPr marL="0" indent="0">
              <a:buNone/>
            </a:pPr>
            <a:r>
              <a:rPr lang="en-US" altLang="zh-HK" dirty="0"/>
              <a:t>3	The first scientist to pioneer nanotechnology was the physicist </a:t>
            </a:r>
            <a:r>
              <a:rPr lang="en-US" altLang="zh-HK" dirty="0">
                <a:solidFill>
                  <a:srgbClr val="FF0000"/>
                </a:solidFill>
              </a:rPr>
              <a:t>Richard 	Feynman</a:t>
            </a:r>
            <a:r>
              <a:rPr lang="en-US" altLang="zh-HK" dirty="0"/>
              <a:t>.</a:t>
            </a:r>
          </a:p>
          <a:p>
            <a:pPr marL="0" indent="0">
              <a:buNone/>
            </a:pPr>
            <a:endParaRPr lang="zh-TW" altLang="zh-HK" dirty="0"/>
          </a:p>
          <a:p>
            <a:pPr marL="0" indent="0">
              <a:buNone/>
            </a:pPr>
            <a:r>
              <a:rPr lang="en-US" altLang="zh-HK" dirty="0"/>
              <a:t>4	Nanotechnology first appeared as a science in </a:t>
            </a:r>
            <a:r>
              <a:rPr lang="en-US" altLang="zh-HK" dirty="0">
                <a:solidFill>
                  <a:srgbClr val="FF0000"/>
                </a:solidFill>
              </a:rPr>
              <a:t>1959</a:t>
            </a:r>
            <a:r>
              <a:rPr lang="en-US" altLang="zh-HK" dirty="0"/>
              <a:t>.</a:t>
            </a:r>
            <a:endParaRPr lang="zh-TW" altLang="zh-HK" dirty="0"/>
          </a:p>
          <a:p>
            <a:pPr marL="0" indent="0">
              <a:buNone/>
            </a:pPr>
            <a:endParaRPr lang="zh-HK" altLang="en-US" dirty="0"/>
          </a:p>
        </p:txBody>
      </p:sp>
    </p:spTree>
    <p:extLst>
      <p:ext uri="{BB962C8B-B14F-4D97-AF65-F5344CB8AC3E}">
        <p14:creationId xmlns:p14="http://schemas.microsoft.com/office/powerpoint/2010/main" val="276212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660FAA-0BB8-4CF5-A74B-FE42271BA1FE}"/>
              </a:ext>
            </a:extLst>
          </p:cNvPr>
          <p:cNvSpPr>
            <a:spLocks noGrp="1"/>
          </p:cNvSpPr>
          <p:nvPr>
            <p:ph type="title"/>
          </p:nvPr>
        </p:nvSpPr>
        <p:spPr/>
        <p:txBody>
          <a:bodyPr/>
          <a:lstStyle/>
          <a:p>
            <a:r>
              <a:rPr lang="en-US" altLang="zh-HK" dirty="0"/>
              <a:t>Strategies for understanding the meanings of unfamiliar words (p.25)</a:t>
            </a:r>
            <a:endParaRPr lang="zh-HK" altLang="en-US" dirty="0"/>
          </a:p>
        </p:txBody>
      </p:sp>
      <p:sp>
        <p:nvSpPr>
          <p:cNvPr id="3" name="內容版面配置區 2">
            <a:extLst>
              <a:ext uri="{FF2B5EF4-FFF2-40B4-BE49-F238E27FC236}">
                <a16:creationId xmlns:a16="http://schemas.microsoft.com/office/drawing/2014/main" id="{55582390-7EDC-4A32-9E58-C6785081318E}"/>
              </a:ext>
            </a:extLst>
          </p:cNvPr>
          <p:cNvSpPr>
            <a:spLocks noGrp="1"/>
          </p:cNvSpPr>
          <p:nvPr>
            <p:ph idx="1"/>
          </p:nvPr>
        </p:nvSpPr>
        <p:spPr>
          <a:xfrm>
            <a:off x="950740" y="2416467"/>
            <a:ext cx="11091203" cy="4856529"/>
          </a:xfrm>
        </p:spPr>
        <p:txBody>
          <a:bodyPr/>
          <a:lstStyle/>
          <a:p>
            <a:pPr marL="0" indent="0">
              <a:buNone/>
            </a:pPr>
            <a:r>
              <a:rPr lang="en-US" altLang="zh-HK" dirty="0"/>
              <a:t>• using the </a:t>
            </a:r>
            <a:r>
              <a:rPr lang="en-US" altLang="zh-HK" dirty="0">
                <a:highlight>
                  <a:srgbClr val="FFFF00"/>
                </a:highlight>
              </a:rPr>
              <a:t>context of the word to guess </a:t>
            </a:r>
            <a:r>
              <a:rPr lang="en-US" altLang="zh-HK" dirty="0"/>
              <a:t>its meaning </a:t>
            </a:r>
          </a:p>
          <a:p>
            <a:pPr marL="0" indent="0">
              <a:buNone/>
            </a:pPr>
            <a:r>
              <a:rPr lang="en-US" altLang="zh-HK" dirty="0"/>
              <a:t>• using your </a:t>
            </a:r>
            <a:r>
              <a:rPr lang="en-US" altLang="zh-HK" dirty="0">
                <a:highlight>
                  <a:srgbClr val="00FFFF"/>
                </a:highlight>
              </a:rPr>
              <a:t>existing knowledge of word roots, prefixes and suffixes</a:t>
            </a:r>
          </a:p>
          <a:p>
            <a:pPr marL="0" indent="0">
              <a:buNone/>
            </a:pPr>
            <a:endParaRPr lang="en-US" altLang="zh-HK" dirty="0"/>
          </a:p>
          <a:p>
            <a:pPr marL="0" indent="0">
              <a:buNone/>
            </a:pPr>
            <a:r>
              <a:rPr lang="en-US" altLang="zh-HK" b="1" u="sng" dirty="0">
                <a:highlight>
                  <a:srgbClr val="FFFF00"/>
                </a:highlight>
              </a:rPr>
              <a:t>Using an unfamiliar word’s context </a:t>
            </a:r>
          </a:p>
          <a:p>
            <a:pPr marL="0" indent="0">
              <a:buNone/>
            </a:pPr>
            <a:r>
              <a:rPr lang="en-US" altLang="zh-HK" dirty="0"/>
              <a:t>When you come across an unfamiliar word, you can understand its meaning by looking at the </a:t>
            </a:r>
            <a:r>
              <a:rPr lang="en-US" altLang="zh-HK" dirty="0">
                <a:solidFill>
                  <a:srgbClr val="FF0000"/>
                </a:solidFill>
              </a:rPr>
              <a:t>words before and after it </a:t>
            </a:r>
            <a:r>
              <a:rPr lang="en-US" altLang="zh-HK" dirty="0"/>
              <a:t>and the sentences around it.</a:t>
            </a:r>
            <a:endParaRPr lang="zh-HK" altLang="en-US" dirty="0"/>
          </a:p>
        </p:txBody>
      </p:sp>
    </p:spTree>
    <p:extLst>
      <p:ext uri="{BB962C8B-B14F-4D97-AF65-F5344CB8AC3E}">
        <p14:creationId xmlns:p14="http://schemas.microsoft.com/office/powerpoint/2010/main" val="2092695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69D26-58D8-4BD0-88C4-A8E6C50CFBDB}"/>
              </a:ext>
            </a:extLst>
          </p:cNvPr>
          <p:cNvSpPr>
            <a:spLocks noGrp="1"/>
          </p:cNvSpPr>
          <p:nvPr>
            <p:ph type="title"/>
          </p:nvPr>
        </p:nvSpPr>
        <p:spPr/>
        <p:txBody>
          <a:bodyPr/>
          <a:lstStyle/>
          <a:p>
            <a:r>
              <a:rPr lang="en-US" altLang="zh-HK" dirty="0"/>
              <a:t>Using an unfamiliar word’s context (p.25)</a:t>
            </a:r>
            <a:endParaRPr lang="zh-HK" altLang="en-US" dirty="0"/>
          </a:p>
        </p:txBody>
      </p:sp>
      <p:sp>
        <p:nvSpPr>
          <p:cNvPr id="3" name="內容版面配置區 2">
            <a:extLst>
              <a:ext uri="{FF2B5EF4-FFF2-40B4-BE49-F238E27FC236}">
                <a16:creationId xmlns:a16="http://schemas.microsoft.com/office/drawing/2014/main" id="{71CB1FA9-242C-422C-9159-CD04099BF3DD}"/>
              </a:ext>
            </a:extLst>
          </p:cNvPr>
          <p:cNvSpPr>
            <a:spLocks noGrp="1"/>
          </p:cNvSpPr>
          <p:nvPr>
            <p:ph idx="1"/>
          </p:nvPr>
        </p:nvSpPr>
        <p:spPr>
          <a:xfrm>
            <a:off x="838199" y="1533378"/>
            <a:ext cx="11091203" cy="4959497"/>
          </a:xfrm>
        </p:spPr>
        <p:txBody>
          <a:bodyPr/>
          <a:lstStyle/>
          <a:p>
            <a:pPr marL="0" indent="0">
              <a:buNone/>
            </a:pPr>
            <a:r>
              <a:rPr lang="en-US" altLang="zh-HK" dirty="0"/>
              <a:t>For example, consider the meaning of </a:t>
            </a:r>
            <a:r>
              <a:rPr lang="en-US" altLang="zh-HK" dirty="0">
                <a:highlight>
                  <a:srgbClr val="FFFF00"/>
                </a:highlight>
              </a:rPr>
              <a:t>‘carbon nanotubes’ </a:t>
            </a:r>
            <a:r>
              <a:rPr lang="en-US" altLang="zh-HK" dirty="0"/>
              <a:t>in the following paragraph: </a:t>
            </a:r>
          </a:p>
          <a:p>
            <a:pPr marL="0" indent="0">
              <a:buNone/>
            </a:pPr>
            <a:endParaRPr lang="en-US" altLang="zh-HK" dirty="0"/>
          </a:p>
          <a:p>
            <a:pPr marL="0" indent="0">
              <a:buNone/>
            </a:pPr>
            <a:r>
              <a:rPr lang="en-US" altLang="zh-HK" dirty="0"/>
              <a:t>When did nanotechnology emerge? The great physicist Richard Feynman imagined it in 1959. It didn’t start happening though for another twenty or so years. Two early breakthroughs were the discovery of </a:t>
            </a:r>
            <a:r>
              <a:rPr lang="en-US" altLang="zh-HK" dirty="0">
                <a:highlight>
                  <a:srgbClr val="00FFFF"/>
                </a:highlight>
              </a:rPr>
              <a:t>fullerenes or </a:t>
            </a:r>
            <a:r>
              <a:rPr lang="en-US" altLang="zh-HK" dirty="0" err="1">
                <a:highlight>
                  <a:srgbClr val="00FFFF"/>
                </a:highlight>
              </a:rPr>
              <a:t>buckyballs</a:t>
            </a:r>
            <a:r>
              <a:rPr lang="en-US" altLang="zh-HK" dirty="0"/>
              <a:t> in 1985, and then of </a:t>
            </a:r>
            <a:r>
              <a:rPr lang="en-US" altLang="zh-HK" dirty="0">
                <a:highlight>
                  <a:srgbClr val="FFFF00"/>
                </a:highlight>
              </a:rPr>
              <a:t>carbon nanotubes </a:t>
            </a:r>
            <a:r>
              <a:rPr lang="en-US" altLang="zh-HK" dirty="0"/>
              <a:t>in 1991. The latter are especially exciting as they are very light and very strong with a multitude of applications. </a:t>
            </a:r>
          </a:p>
          <a:p>
            <a:pPr marL="0" indent="0">
              <a:buNone/>
            </a:pPr>
            <a:endParaRPr lang="zh-HK" altLang="en-US" dirty="0"/>
          </a:p>
        </p:txBody>
      </p:sp>
    </p:spTree>
    <p:extLst>
      <p:ext uri="{BB962C8B-B14F-4D97-AF65-F5344CB8AC3E}">
        <p14:creationId xmlns:p14="http://schemas.microsoft.com/office/powerpoint/2010/main" val="342341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7D458-D456-45AA-AB93-374B206E0286}"/>
              </a:ext>
            </a:extLst>
          </p:cNvPr>
          <p:cNvSpPr>
            <a:spLocks noGrp="1"/>
          </p:cNvSpPr>
          <p:nvPr>
            <p:ph type="title"/>
          </p:nvPr>
        </p:nvSpPr>
        <p:spPr/>
        <p:txBody>
          <a:bodyPr/>
          <a:lstStyle/>
          <a:p>
            <a:r>
              <a:rPr lang="en-US" altLang="zh-HK" dirty="0"/>
              <a:t>Using an unfamiliar word’s context (p.25)</a:t>
            </a:r>
            <a:endParaRPr lang="zh-HK" altLang="en-US" dirty="0"/>
          </a:p>
        </p:txBody>
      </p:sp>
      <p:sp>
        <p:nvSpPr>
          <p:cNvPr id="3" name="內容版面配置區 2">
            <a:extLst>
              <a:ext uri="{FF2B5EF4-FFF2-40B4-BE49-F238E27FC236}">
                <a16:creationId xmlns:a16="http://schemas.microsoft.com/office/drawing/2014/main" id="{E9DF4EEF-CFE8-412F-93D5-AA8188E9AB74}"/>
              </a:ext>
            </a:extLst>
          </p:cNvPr>
          <p:cNvSpPr>
            <a:spLocks noGrp="1"/>
          </p:cNvSpPr>
          <p:nvPr>
            <p:ph idx="1"/>
          </p:nvPr>
        </p:nvSpPr>
        <p:spPr>
          <a:xfrm>
            <a:off x="838200" y="1825625"/>
            <a:ext cx="11049000" cy="4667250"/>
          </a:xfrm>
        </p:spPr>
        <p:txBody>
          <a:bodyPr/>
          <a:lstStyle/>
          <a:p>
            <a:pPr marL="0" indent="0">
              <a:buNone/>
            </a:pPr>
            <a:r>
              <a:rPr lang="en-US" altLang="zh-HK" dirty="0">
                <a:highlight>
                  <a:srgbClr val="00FFFF"/>
                </a:highlight>
              </a:rPr>
              <a:t>‘Fullerenes’ and ‘</a:t>
            </a:r>
            <a:r>
              <a:rPr lang="en-US" altLang="zh-HK" dirty="0" err="1">
                <a:highlight>
                  <a:srgbClr val="00FFFF"/>
                </a:highlight>
              </a:rPr>
              <a:t>buckyballs</a:t>
            </a:r>
            <a:r>
              <a:rPr lang="en-US" altLang="zh-HK" dirty="0">
                <a:highlight>
                  <a:srgbClr val="00FFFF"/>
                </a:highlight>
              </a:rPr>
              <a:t>’ </a:t>
            </a:r>
            <a:r>
              <a:rPr lang="en-US" altLang="zh-HK" dirty="0"/>
              <a:t>are also </a:t>
            </a:r>
            <a:r>
              <a:rPr lang="en-US" altLang="zh-HK" dirty="0">
                <a:solidFill>
                  <a:srgbClr val="FF0000"/>
                </a:solidFill>
              </a:rPr>
              <a:t>unfamiliar technical words</a:t>
            </a:r>
            <a:r>
              <a:rPr lang="en-US" altLang="zh-HK" dirty="0"/>
              <a:t> and they </a:t>
            </a:r>
            <a:r>
              <a:rPr lang="en-US" altLang="zh-HK" dirty="0">
                <a:solidFill>
                  <a:srgbClr val="FF0000"/>
                </a:solidFill>
              </a:rPr>
              <a:t>don’t help </a:t>
            </a:r>
            <a:r>
              <a:rPr lang="en-US" altLang="zh-HK" dirty="0"/>
              <a:t>us much, </a:t>
            </a:r>
            <a:r>
              <a:rPr lang="en-US" altLang="zh-HK" dirty="0">
                <a:highlight>
                  <a:srgbClr val="FFFF00"/>
                </a:highlight>
              </a:rPr>
              <a:t>but the next sentence </a:t>
            </a:r>
            <a:r>
              <a:rPr lang="en-US" altLang="zh-HK" dirty="0"/>
              <a:t>gives us some clues and tells us that ‘carbon nanotubes’ have </a:t>
            </a:r>
            <a:r>
              <a:rPr lang="en-US" altLang="zh-HK" dirty="0">
                <a:highlight>
                  <a:srgbClr val="00FF00"/>
                </a:highlight>
              </a:rPr>
              <a:t>particular qualities and uses</a:t>
            </a:r>
            <a:r>
              <a:rPr lang="en-US" altLang="zh-HK" dirty="0"/>
              <a:t>.</a:t>
            </a:r>
          </a:p>
          <a:p>
            <a:pPr marL="0" indent="0">
              <a:buNone/>
            </a:pPr>
            <a:endParaRPr lang="en-US" altLang="zh-HK" dirty="0"/>
          </a:p>
          <a:p>
            <a:pPr marL="0" indent="0">
              <a:buNone/>
            </a:pPr>
            <a:r>
              <a:rPr lang="en-US" altLang="zh-HK" dirty="0"/>
              <a:t> </a:t>
            </a:r>
          </a:p>
          <a:p>
            <a:pPr marL="0" indent="0">
              <a:buNone/>
            </a:pPr>
            <a:r>
              <a:rPr lang="en-US" altLang="zh-HK" dirty="0"/>
              <a:t>Next let’s </a:t>
            </a:r>
            <a:r>
              <a:rPr lang="en-US" altLang="zh-HK" dirty="0" err="1"/>
              <a:t>practise</a:t>
            </a:r>
            <a:r>
              <a:rPr lang="en-US" altLang="zh-HK" dirty="0"/>
              <a:t> our skills to work out the meaning of some less common words in a longer passage. </a:t>
            </a:r>
            <a:endParaRPr lang="zh-HK" altLang="en-US" dirty="0"/>
          </a:p>
        </p:txBody>
      </p:sp>
    </p:spTree>
    <p:extLst>
      <p:ext uri="{BB962C8B-B14F-4D97-AF65-F5344CB8AC3E}">
        <p14:creationId xmlns:p14="http://schemas.microsoft.com/office/powerpoint/2010/main" val="3028482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A95595-E83E-4508-8997-22D79511892A}"/>
              </a:ext>
            </a:extLst>
          </p:cNvPr>
          <p:cNvSpPr>
            <a:spLocks noGrp="1"/>
          </p:cNvSpPr>
          <p:nvPr>
            <p:ph type="title"/>
          </p:nvPr>
        </p:nvSpPr>
        <p:spPr/>
        <p:txBody>
          <a:bodyPr/>
          <a:lstStyle/>
          <a:p>
            <a:r>
              <a:rPr lang="en-US" altLang="zh-HK" dirty="0"/>
              <a:t>Activity 3.11 (p.25-27)</a:t>
            </a:r>
            <a:endParaRPr lang="zh-HK" altLang="en-US" dirty="0"/>
          </a:p>
        </p:txBody>
      </p:sp>
      <p:sp>
        <p:nvSpPr>
          <p:cNvPr id="3" name="內容版面配置區 2">
            <a:extLst>
              <a:ext uri="{FF2B5EF4-FFF2-40B4-BE49-F238E27FC236}">
                <a16:creationId xmlns:a16="http://schemas.microsoft.com/office/drawing/2014/main" id="{16385399-C57F-48DB-96D8-E836CCAB4349}"/>
              </a:ext>
            </a:extLst>
          </p:cNvPr>
          <p:cNvSpPr>
            <a:spLocks noGrp="1"/>
          </p:cNvSpPr>
          <p:nvPr>
            <p:ph idx="1"/>
          </p:nvPr>
        </p:nvSpPr>
        <p:spPr>
          <a:xfrm>
            <a:off x="838199" y="1561514"/>
            <a:ext cx="11077135" cy="5050301"/>
          </a:xfrm>
        </p:spPr>
        <p:txBody>
          <a:bodyPr/>
          <a:lstStyle/>
          <a:p>
            <a:pPr marL="0" indent="0">
              <a:buNone/>
            </a:pPr>
            <a:r>
              <a:rPr lang="en-US" altLang="zh-HK" dirty="0"/>
              <a:t>Refer to Reading passage 4 </a:t>
            </a:r>
            <a:r>
              <a:rPr lang="en-US" altLang="zh-HK" dirty="0">
                <a:highlight>
                  <a:srgbClr val="00FF00"/>
                </a:highlight>
              </a:rPr>
              <a:t>‘America and drugs’ </a:t>
            </a:r>
            <a:r>
              <a:rPr lang="en-US" altLang="zh-HK" dirty="0"/>
              <a:t>below. </a:t>
            </a:r>
          </a:p>
          <a:p>
            <a:pPr marL="0" indent="0">
              <a:buNone/>
            </a:pPr>
            <a:endParaRPr lang="en-US" altLang="zh-HK" dirty="0"/>
          </a:p>
          <a:p>
            <a:pPr marL="0" indent="0">
              <a:buNone/>
            </a:pPr>
            <a:r>
              <a:rPr lang="en-US" altLang="zh-HK" dirty="0"/>
              <a:t>Scan for the following words, then find clues to understand what each word means by looking at the context of each word: </a:t>
            </a:r>
          </a:p>
          <a:p>
            <a:pPr marL="0" indent="0">
              <a:buNone/>
            </a:pPr>
            <a:r>
              <a:rPr lang="en-US" altLang="zh-TW" dirty="0">
                <a:highlight>
                  <a:srgbClr val="00FFFF"/>
                </a:highlight>
              </a:rPr>
              <a:t>(3 minutes)</a:t>
            </a:r>
            <a:endParaRPr lang="en-US" altLang="zh-HK" dirty="0">
              <a:highlight>
                <a:srgbClr val="00FFFF"/>
              </a:highlight>
            </a:endParaRPr>
          </a:p>
          <a:p>
            <a:pPr marL="0" indent="0">
              <a:buNone/>
            </a:pPr>
            <a:endParaRPr lang="en-US" altLang="zh-HK" dirty="0"/>
          </a:p>
          <a:p>
            <a:pPr marL="0" indent="0">
              <a:buNone/>
            </a:pPr>
            <a:r>
              <a:rPr lang="en-US" altLang="zh-HK" dirty="0">
                <a:highlight>
                  <a:srgbClr val="FFFF00"/>
                </a:highlight>
              </a:rPr>
              <a:t>By paragraph: </a:t>
            </a:r>
          </a:p>
          <a:p>
            <a:pPr marL="514350" indent="-514350">
              <a:buAutoNum type="arabicPlain"/>
            </a:pPr>
            <a:r>
              <a:rPr lang="en-US" altLang="zh-HK" dirty="0">
                <a:solidFill>
                  <a:srgbClr val="FF0000"/>
                </a:solidFill>
              </a:rPr>
              <a:t>minimal 		2 sedated 		3 hyperactive, conform, dosage </a:t>
            </a:r>
          </a:p>
          <a:p>
            <a:pPr marL="0" indent="0">
              <a:buNone/>
            </a:pPr>
            <a:r>
              <a:rPr lang="en-US" altLang="zh-HK" dirty="0">
                <a:solidFill>
                  <a:srgbClr val="FF0000"/>
                </a:solidFill>
              </a:rPr>
              <a:t>4 alienate, lavish, advocates 		6 nausea</a:t>
            </a:r>
            <a:endParaRPr lang="zh-HK" altLang="en-US" dirty="0">
              <a:solidFill>
                <a:srgbClr val="FF0000"/>
              </a:solidFill>
            </a:endParaRPr>
          </a:p>
        </p:txBody>
      </p:sp>
    </p:spTree>
    <p:extLst>
      <p:ext uri="{BB962C8B-B14F-4D97-AF65-F5344CB8AC3E}">
        <p14:creationId xmlns:p14="http://schemas.microsoft.com/office/powerpoint/2010/main" val="38631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66" y="0"/>
            <a:ext cx="5115179"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113" y="1131679"/>
            <a:ext cx="5657850" cy="5086350"/>
          </a:xfrm>
          <a:prstGeom prst="rect">
            <a:avLst/>
          </a:prstGeom>
        </p:spPr>
      </p:pic>
    </p:spTree>
    <p:extLst>
      <p:ext uri="{BB962C8B-B14F-4D97-AF65-F5344CB8AC3E}">
        <p14:creationId xmlns:p14="http://schemas.microsoft.com/office/powerpoint/2010/main" val="1017212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367" y="1458582"/>
            <a:ext cx="7324097" cy="3619253"/>
          </a:xfrm>
          <a:prstGeom prst="rect">
            <a:avLst/>
          </a:prstGeom>
        </p:spPr>
      </p:pic>
    </p:spTree>
    <p:extLst>
      <p:ext uri="{BB962C8B-B14F-4D97-AF65-F5344CB8AC3E}">
        <p14:creationId xmlns:p14="http://schemas.microsoft.com/office/powerpoint/2010/main" val="264713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4E9370-EED1-43F7-949A-E00160B158F7}"/>
              </a:ext>
            </a:extLst>
          </p:cNvPr>
          <p:cNvSpPr>
            <a:spLocks noGrp="1"/>
          </p:cNvSpPr>
          <p:nvPr>
            <p:ph type="title"/>
          </p:nvPr>
        </p:nvSpPr>
        <p:spPr/>
        <p:txBody>
          <a:bodyPr/>
          <a:lstStyle/>
          <a:p>
            <a:r>
              <a:rPr lang="en-US" altLang="zh-HK" dirty="0"/>
              <a:t>Activity 3.1 (p.2)</a:t>
            </a:r>
            <a:endParaRPr lang="zh-HK" altLang="en-US" dirty="0"/>
          </a:p>
        </p:txBody>
      </p:sp>
      <p:sp>
        <p:nvSpPr>
          <p:cNvPr id="3" name="內容版面配置區 2">
            <a:extLst>
              <a:ext uri="{FF2B5EF4-FFF2-40B4-BE49-F238E27FC236}">
                <a16:creationId xmlns:a16="http://schemas.microsoft.com/office/drawing/2014/main" id="{DBC2B300-D6FB-4F9F-9496-43B7A046317F}"/>
              </a:ext>
            </a:extLst>
          </p:cNvPr>
          <p:cNvSpPr>
            <a:spLocks noGrp="1"/>
          </p:cNvSpPr>
          <p:nvPr>
            <p:ph idx="1"/>
          </p:nvPr>
        </p:nvSpPr>
        <p:spPr>
          <a:xfrm>
            <a:off x="838200" y="1825624"/>
            <a:ext cx="11119338" cy="4842461"/>
          </a:xfrm>
        </p:spPr>
        <p:txBody>
          <a:bodyPr/>
          <a:lstStyle/>
          <a:p>
            <a:pPr marL="0" indent="0">
              <a:buNone/>
            </a:pPr>
            <a:r>
              <a:rPr lang="en-US" altLang="zh-HK" dirty="0"/>
              <a:t>Think about the following kinds of texts and what your main reading purpose might be as you approach each of them: </a:t>
            </a:r>
            <a:r>
              <a:rPr lang="en-US" altLang="zh-HK" dirty="0">
                <a:solidFill>
                  <a:srgbClr val="FF0000"/>
                </a:solidFill>
              </a:rPr>
              <a:t>(Q2 only)</a:t>
            </a:r>
          </a:p>
          <a:p>
            <a:pPr marL="0" indent="0">
              <a:buNone/>
            </a:pPr>
            <a:endParaRPr lang="en-US" altLang="zh-HK" dirty="0"/>
          </a:p>
          <a:p>
            <a:pPr marL="0" indent="0">
              <a:buNone/>
            </a:pPr>
            <a:r>
              <a:rPr lang="en-US" altLang="zh-HK" dirty="0"/>
              <a:t>2 a newspaper editorial that is critical of a new government immigration policy</a:t>
            </a:r>
          </a:p>
          <a:p>
            <a:pPr marL="0" indent="0">
              <a:buNone/>
            </a:pPr>
            <a:endParaRPr lang="en-US" altLang="zh-HK" dirty="0"/>
          </a:p>
          <a:p>
            <a:pPr marL="0" indent="0">
              <a:buNone/>
            </a:pPr>
            <a:endParaRPr lang="en-US" altLang="zh-HK" dirty="0"/>
          </a:p>
        </p:txBody>
      </p:sp>
      <p:sp>
        <p:nvSpPr>
          <p:cNvPr id="4" name="矩形 3">
            <a:extLst>
              <a:ext uri="{FF2B5EF4-FFF2-40B4-BE49-F238E27FC236}">
                <a16:creationId xmlns:a16="http://schemas.microsoft.com/office/drawing/2014/main" id="{DEF6C450-E5FF-481C-BC2E-76101ECE97BE}"/>
              </a:ext>
            </a:extLst>
          </p:cNvPr>
          <p:cNvSpPr/>
          <p:nvPr/>
        </p:nvSpPr>
        <p:spPr>
          <a:xfrm>
            <a:off x="2082018" y="3826412"/>
            <a:ext cx="9271782" cy="1153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a:extLst>
              <a:ext uri="{FF2B5EF4-FFF2-40B4-BE49-F238E27FC236}">
                <a16:creationId xmlns:a16="http://schemas.microsoft.com/office/drawing/2014/main" id="{116C141D-F2D4-4326-9054-A8B46B6CCD0A}"/>
              </a:ext>
            </a:extLst>
          </p:cNvPr>
          <p:cNvSpPr/>
          <p:nvPr/>
        </p:nvSpPr>
        <p:spPr>
          <a:xfrm>
            <a:off x="2082018" y="3972300"/>
            <a:ext cx="9073662" cy="861774"/>
          </a:xfrm>
          <a:prstGeom prst="rect">
            <a:avLst/>
          </a:prstGeom>
        </p:spPr>
        <p:txBody>
          <a:bodyPr wrap="square">
            <a:spAutoFit/>
          </a:bodyPr>
          <a:lstStyle/>
          <a:p>
            <a:r>
              <a:rPr lang="zh-HK" altLang="en-US" sz="2500" dirty="0">
                <a:highlight>
                  <a:srgbClr val="FFFF00"/>
                </a:highlight>
              </a:rPr>
              <a:t> </a:t>
            </a:r>
            <a:r>
              <a:rPr lang="en-US" altLang="zh-HK" sz="2500" dirty="0">
                <a:highlight>
                  <a:srgbClr val="FFFF00"/>
                </a:highlight>
              </a:rPr>
              <a:t>T</a:t>
            </a:r>
            <a:r>
              <a:rPr lang="zh-HK" altLang="en-US" sz="2500" dirty="0">
                <a:highlight>
                  <a:srgbClr val="FFFF00"/>
                </a:highlight>
              </a:rPr>
              <a:t>he introduction in the editorial quite closely to establish the writer’s views and his/her position on the policy. </a:t>
            </a:r>
          </a:p>
        </p:txBody>
      </p:sp>
    </p:spTree>
    <p:extLst>
      <p:ext uri="{BB962C8B-B14F-4D97-AF65-F5344CB8AC3E}">
        <p14:creationId xmlns:p14="http://schemas.microsoft.com/office/powerpoint/2010/main" val="3051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77DB69-8B8D-4A31-867F-97E37B55F1D9}"/>
              </a:ext>
            </a:extLst>
          </p:cNvPr>
          <p:cNvSpPr>
            <a:spLocks noGrp="1"/>
          </p:cNvSpPr>
          <p:nvPr>
            <p:ph type="title"/>
          </p:nvPr>
        </p:nvSpPr>
        <p:spPr/>
        <p:txBody>
          <a:bodyPr/>
          <a:lstStyle/>
          <a:p>
            <a:r>
              <a:rPr lang="en-US" altLang="zh-HK" dirty="0"/>
              <a:t>Activity 3.11 (p.25-27) (Key)</a:t>
            </a:r>
            <a:endParaRPr lang="zh-HK" altLang="en-US" dirty="0"/>
          </a:p>
        </p:txBody>
      </p:sp>
      <p:sp>
        <p:nvSpPr>
          <p:cNvPr id="3" name="內容版面配置區 2">
            <a:extLst>
              <a:ext uri="{FF2B5EF4-FFF2-40B4-BE49-F238E27FC236}">
                <a16:creationId xmlns:a16="http://schemas.microsoft.com/office/drawing/2014/main" id="{9ED729F9-617E-4A82-B47A-929666882DD1}"/>
              </a:ext>
            </a:extLst>
          </p:cNvPr>
          <p:cNvSpPr>
            <a:spLocks noGrp="1"/>
          </p:cNvSpPr>
          <p:nvPr>
            <p:ph idx="1"/>
          </p:nvPr>
        </p:nvSpPr>
        <p:spPr>
          <a:xfrm>
            <a:off x="838200" y="1547446"/>
            <a:ext cx="11049000" cy="4945429"/>
          </a:xfrm>
        </p:spPr>
        <p:txBody>
          <a:bodyPr/>
          <a:lstStyle/>
          <a:p>
            <a:pPr marL="0" indent="0">
              <a:buNone/>
            </a:pPr>
            <a:r>
              <a:rPr lang="en-US" altLang="zh-HK" dirty="0"/>
              <a:t>1	‘minimal’ – </a:t>
            </a:r>
            <a:r>
              <a:rPr lang="en-US" altLang="zh-HK" dirty="0">
                <a:solidFill>
                  <a:srgbClr val="FF0000"/>
                </a:solidFill>
              </a:rPr>
              <a:t>very small</a:t>
            </a:r>
            <a:endParaRPr lang="zh-TW" altLang="zh-HK" dirty="0">
              <a:solidFill>
                <a:srgbClr val="FF0000"/>
              </a:solidFill>
            </a:endParaRPr>
          </a:p>
          <a:p>
            <a:pPr marL="0" indent="0">
              <a:buNone/>
            </a:pPr>
            <a:r>
              <a:rPr lang="en-US" altLang="zh-HK" dirty="0"/>
              <a:t>2	‘sedated’ – </a:t>
            </a:r>
            <a:r>
              <a:rPr lang="en-US" altLang="zh-HK" dirty="0">
                <a:solidFill>
                  <a:srgbClr val="FF0000"/>
                </a:solidFill>
              </a:rPr>
              <a:t>chemically calmed</a:t>
            </a:r>
            <a:endParaRPr lang="zh-TW" altLang="zh-HK" dirty="0">
              <a:solidFill>
                <a:srgbClr val="FF0000"/>
              </a:solidFill>
            </a:endParaRPr>
          </a:p>
          <a:p>
            <a:pPr marL="0" indent="0">
              <a:buNone/>
            </a:pPr>
            <a:r>
              <a:rPr lang="en-US" altLang="zh-HK" dirty="0"/>
              <a:t>3	</a:t>
            </a:r>
            <a:r>
              <a:rPr lang="en-US" altLang="zh-HK" dirty="0">
                <a:highlight>
                  <a:srgbClr val="00FFFF"/>
                </a:highlight>
              </a:rPr>
              <a:t>‘hyperactive</a:t>
            </a:r>
            <a:r>
              <a:rPr lang="en-US" altLang="zh-HK" dirty="0"/>
              <a:t>’ </a:t>
            </a:r>
            <a:r>
              <a:rPr lang="en-US" altLang="zh-HK" dirty="0">
                <a:solidFill>
                  <a:srgbClr val="00B050"/>
                </a:solidFill>
              </a:rPr>
              <a:t>– very/too lively, unable to keep still</a:t>
            </a:r>
            <a:r>
              <a:rPr lang="en-US" altLang="zh-HK" dirty="0"/>
              <a:t>; </a:t>
            </a:r>
            <a:r>
              <a:rPr lang="en-US" altLang="zh-HK" dirty="0">
                <a:highlight>
                  <a:srgbClr val="00FFFF"/>
                </a:highlight>
              </a:rPr>
              <a:t>‘conform</a:t>
            </a:r>
            <a:r>
              <a:rPr lang="en-US" altLang="zh-HK" dirty="0"/>
              <a:t>’ – 	</a:t>
            </a:r>
            <a:r>
              <a:rPr lang="en-US" altLang="zh-HK" dirty="0">
                <a:solidFill>
                  <a:srgbClr val="00B0F0"/>
                </a:solidFill>
              </a:rPr>
              <a:t>behave well, be like others</a:t>
            </a:r>
            <a:r>
              <a:rPr lang="en-US" altLang="zh-HK" dirty="0"/>
              <a:t>; ‘</a:t>
            </a:r>
            <a:r>
              <a:rPr lang="en-US" altLang="zh-HK" dirty="0">
                <a:highlight>
                  <a:srgbClr val="00FFFF"/>
                </a:highlight>
              </a:rPr>
              <a:t>dosage</a:t>
            </a:r>
            <a:r>
              <a:rPr lang="en-US" altLang="zh-HK" dirty="0"/>
              <a:t>’ – </a:t>
            </a:r>
            <a:r>
              <a:rPr lang="en-US" altLang="zh-HK" dirty="0">
                <a:solidFill>
                  <a:srgbClr val="7030A0"/>
                </a:solidFill>
              </a:rPr>
              <a:t>amount of a medicine taken</a:t>
            </a:r>
          </a:p>
          <a:p>
            <a:pPr marL="0" indent="0">
              <a:buNone/>
            </a:pPr>
            <a:endParaRPr lang="zh-TW" altLang="zh-HK" dirty="0"/>
          </a:p>
          <a:p>
            <a:pPr marL="0" indent="0">
              <a:buNone/>
            </a:pPr>
            <a:r>
              <a:rPr lang="en-US" altLang="zh-HK" dirty="0"/>
              <a:t>4	</a:t>
            </a:r>
            <a:r>
              <a:rPr lang="en-US" altLang="zh-HK" dirty="0">
                <a:highlight>
                  <a:srgbClr val="00FF00"/>
                </a:highlight>
              </a:rPr>
              <a:t>‘alienate’ </a:t>
            </a:r>
            <a:r>
              <a:rPr lang="en-US" altLang="zh-HK" dirty="0"/>
              <a:t>– </a:t>
            </a:r>
            <a:r>
              <a:rPr lang="en-US" altLang="zh-HK" dirty="0">
                <a:solidFill>
                  <a:srgbClr val="00B050"/>
                </a:solidFill>
              </a:rPr>
              <a:t>make unfriendly, upset</a:t>
            </a:r>
            <a:r>
              <a:rPr lang="en-US" altLang="zh-HK" dirty="0"/>
              <a:t>; </a:t>
            </a:r>
            <a:r>
              <a:rPr lang="en-US" altLang="zh-HK" dirty="0">
                <a:highlight>
                  <a:srgbClr val="00FF00"/>
                </a:highlight>
              </a:rPr>
              <a:t>‘lavish’ </a:t>
            </a:r>
            <a:r>
              <a:rPr lang="en-US" altLang="zh-HK" dirty="0"/>
              <a:t>– </a:t>
            </a:r>
            <a:r>
              <a:rPr lang="en-US" altLang="zh-HK" dirty="0">
                <a:solidFill>
                  <a:srgbClr val="00B0F0"/>
                </a:solidFill>
              </a:rPr>
              <a:t>big, generous</a:t>
            </a:r>
            <a:r>
              <a:rPr lang="en-US" altLang="zh-HK" dirty="0"/>
              <a:t>; 	</a:t>
            </a:r>
            <a:r>
              <a:rPr lang="en-US" altLang="zh-HK" dirty="0">
                <a:highlight>
                  <a:srgbClr val="00FF00"/>
                </a:highlight>
              </a:rPr>
              <a:t>‘advocates</a:t>
            </a:r>
            <a:r>
              <a:rPr lang="en-US" altLang="zh-HK" dirty="0"/>
              <a:t>’ – </a:t>
            </a:r>
            <a:r>
              <a:rPr lang="en-US" altLang="zh-HK" dirty="0">
                <a:solidFill>
                  <a:srgbClr val="7030A0"/>
                </a:solidFill>
              </a:rPr>
              <a:t>supporters</a:t>
            </a:r>
            <a:endParaRPr lang="zh-TW" altLang="zh-HK" dirty="0">
              <a:solidFill>
                <a:srgbClr val="7030A0"/>
              </a:solidFill>
            </a:endParaRPr>
          </a:p>
          <a:p>
            <a:pPr marL="0" indent="0">
              <a:buNone/>
            </a:pPr>
            <a:r>
              <a:rPr lang="en-GB" altLang="zh-HK" dirty="0"/>
              <a:t>6	‘</a:t>
            </a:r>
            <a:r>
              <a:rPr lang="en-GB" altLang="zh-HK" dirty="0">
                <a:highlight>
                  <a:srgbClr val="00FFFF"/>
                </a:highlight>
              </a:rPr>
              <a:t>nausea</a:t>
            </a:r>
            <a:r>
              <a:rPr lang="en-GB" altLang="zh-HK" dirty="0"/>
              <a:t>’ – </a:t>
            </a:r>
            <a:r>
              <a:rPr lang="en-GB" altLang="zh-HK" dirty="0">
                <a:solidFill>
                  <a:srgbClr val="FF0000"/>
                </a:solidFill>
              </a:rPr>
              <a:t>sickness, desire to vomit </a:t>
            </a:r>
            <a:r>
              <a:rPr lang="en-GB" altLang="zh-HK" dirty="0"/>
              <a:t>(There is not much help here, 	but you can guess it is one of the unpleasant feelings we get when 	ill.)</a:t>
            </a:r>
            <a:endParaRPr lang="zh-HK" altLang="en-US" dirty="0"/>
          </a:p>
        </p:txBody>
      </p:sp>
    </p:spTree>
    <p:extLst>
      <p:ext uri="{BB962C8B-B14F-4D97-AF65-F5344CB8AC3E}">
        <p14:creationId xmlns:p14="http://schemas.microsoft.com/office/powerpoint/2010/main" val="9232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052F50-4438-465A-B50B-498A98223B16}"/>
              </a:ext>
            </a:extLst>
          </p:cNvPr>
          <p:cNvSpPr>
            <a:spLocks noGrp="1"/>
          </p:cNvSpPr>
          <p:nvPr>
            <p:ph type="title"/>
          </p:nvPr>
        </p:nvSpPr>
        <p:spPr/>
        <p:txBody>
          <a:bodyPr/>
          <a:lstStyle/>
          <a:p>
            <a:r>
              <a:rPr lang="en-US" altLang="zh-HK" dirty="0"/>
              <a:t>Using word form knowledge to guess the meaning of words (p.27)</a:t>
            </a:r>
            <a:endParaRPr lang="zh-HK" altLang="en-US" dirty="0"/>
          </a:p>
        </p:txBody>
      </p:sp>
      <p:sp>
        <p:nvSpPr>
          <p:cNvPr id="3" name="內容版面配置區 2">
            <a:extLst>
              <a:ext uri="{FF2B5EF4-FFF2-40B4-BE49-F238E27FC236}">
                <a16:creationId xmlns:a16="http://schemas.microsoft.com/office/drawing/2014/main" id="{DE972011-9B18-4AE4-8AD5-A64EAEE47D6F}"/>
              </a:ext>
            </a:extLst>
          </p:cNvPr>
          <p:cNvSpPr>
            <a:spLocks noGrp="1"/>
          </p:cNvSpPr>
          <p:nvPr>
            <p:ph idx="1"/>
          </p:nvPr>
        </p:nvSpPr>
        <p:spPr>
          <a:xfrm>
            <a:off x="838199" y="1825624"/>
            <a:ext cx="11091203" cy="4870597"/>
          </a:xfrm>
        </p:spPr>
        <p:txBody>
          <a:bodyPr/>
          <a:lstStyle/>
          <a:p>
            <a:pPr marL="0" indent="0">
              <a:buNone/>
            </a:pPr>
            <a:r>
              <a:rPr lang="en-US" altLang="zh-HK" dirty="0"/>
              <a:t>This means looking for </a:t>
            </a:r>
            <a:r>
              <a:rPr lang="en-US" altLang="zh-HK" dirty="0">
                <a:highlight>
                  <a:srgbClr val="FFFF00"/>
                </a:highlight>
              </a:rPr>
              <a:t>possible similarities</a:t>
            </a:r>
            <a:r>
              <a:rPr lang="en-US" altLang="zh-HK" dirty="0"/>
              <a:t> between </a:t>
            </a:r>
            <a:r>
              <a:rPr lang="en-US" altLang="zh-HK" dirty="0">
                <a:solidFill>
                  <a:srgbClr val="FF0000"/>
                </a:solidFill>
              </a:rPr>
              <a:t>known and unfamiliar words</a:t>
            </a:r>
            <a:r>
              <a:rPr lang="en-US" altLang="zh-HK" dirty="0"/>
              <a:t>. </a:t>
            </a:r>
          </a:p>
          <a:p>
            <a:pPr marL="0" indent="0">
              <a:buNone/>
            </a:pPr>
            <a:endParaRPr lang="en-US" altLang="zh-HK" dirty="0"/>
          </a:p>
          <a:p>
            <a:pPr marL="0" indent="0">
              <a:buNone/>
            </a:pPr>
            <a:r>
              <a:rPr lang="en-US" altLang="zh-HK" dirty="0"/>
              <a:t>It also involves using knowledge of a word’s Latin, French or Greek </a:t>
            </a:r>
            <a:r>
              <a:rPr lang="en-US" altLang="zh-HK" dirty="0">
                <a:highlight>
                  <a:srgbClr val="00FFFF"/>
                </a:highlight>
              </a:rPr>
              <a:t>roots and of its prefix (first syllable) or suffix (last syllable)</a:t>
            </a:r>
            <a:r>
              <a:rPr lang="en-US" altLang="zh-HK" dirty="0"/>
              <a:t>. </a:t>
            </a:r>
          </a:p>
          <a:p>
            <a:pPr marL="0" indent="0">
              <a:buNone/>
            </a:pPr>
            <a:endParaRPr lang="en-US" altLang="zh-HK" dirty="0"/>
          </a:p>
          <a:p>
            <a:pPr marL="0" indent="0">
              <a:buNone/>
            </a:pPr>
            <a:r>
              <a:rPr lang="en-US" altLang="zh-HK" dirty="0"/>
              <a:t>Having some knowledge of the meaning of common </a:t>
            </a:r>
            <a:r>
              <a:rPr lang="en-US" altLang="zh-HK" dirty="0">
                <a:solidFill>
                  <a:srgbClr val="FF0000"/>
                </a:solidFill>
              </a:rPr>
              <a:t>roots, prefixes and suffixes</a:t>
            </a:r>
            <a:r>
              <a:rPr lang="en-US" altLang="zh-HK" dirty="0"/>
              <a:t> can help you to guess the meaning of many unfamiliar and technical words.</a:t>
            </a:r>
            <a:endParaRPr lang="zh-HK" altLang="en-US" dirty="0"/>
          </a:p>
        </p:txBody>
      </p:sp>
    </p:spTree>
    <p:extLst>
      <p:ext uri="{BB962C8B-B14F-4D97-AF65-F5344CB8AC3E}">
        <p14:creationId xmlns:p14="http://schemas.microsoft.com/office/powerpoint/2010/main" val="2353446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679614-E85C-46E9-826C-48D29D9B805B}"/>
              </a:ext>
            </a:extLst>
          </p:cNvPr>
          <p:cNvSpPr>
            <a:spLocks noGrp="1"/>
          </p:cNvSpPr>
          <p:nvPr>
            <p:ph type="title"/>
          </p:nvPr>
        </p:nvSpPr>
        <p:spPr/>
        <p:txBody>
          <a:bodyPr/>
          <a:lstStyle/>
          <a:p>
            <a:r>
              <a:rPr lang="en-US" altLang="zh-HK" dirty="0"/>
              <a:t>Using word form knowledge to guess the meaning of words (p.27-29)</a:t>
            </a:r>
            <a:endParaRPr lang="zh-HK"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36" y="2277911"/>
            <a:ext cx="8089511" cy="3404721"/>
          </a:xfrm>
          <a:prstGeom prst="rect">
            <a:avLst/>
          </a:prstGeom>
        </p:spPr>
      </p:pic>
    </p:spTree>
    <p:extLst>
      <p:ext uri="{BB962C8B-B14F-4D97-AF65-F5344CB8AC3E}">
        <p14:creationId xmlns:p14="http://schemas.microsoft.com/office/powerpoint/2010/main" val="2182399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51" y="0"/>
            <a:ext cx="4782655"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617" y="1317056"/>
            <a:ext cx="5419725" cy="4448175"/>
          </a:xfrm>
          <a:prstGeom prst="rect">
            <a:avLst/>
          </a:prstGeom>
        </p:spPr>
      </p:pic>
    </p:spTree>
    <p:extLst>
      <p:ext uri="{BB962C8B-B14F-4D97-AF65-F5344CB8AC3E}">
        <p14:creationId xmlns:p14="http://schemas.microsoft.com/office/powerpoint/2010/main" val="1419853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22" y="228600"/>
            <a:ext cx="5613730" cy="6400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140" y="547328"/>
            <a:ext cx="5791200" cy="5953125"/>
          </a:xfrm>
          <a:prstGeom prst="rect">
            <a:avLst/>
          </a:prstGeom>
        </p:spPr>
      </p:pic>
    </p:spTree>
    <p:extLst>
      <p:ext uri="{BB962C8B-B14F-4D97-AF65-F5344CB8AC3E}">
        <p14:creationId xmlns:p14="http://schemas.microsoft.com/office/powerpoint/2010/main" val="3238590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551B73-7203-47C6-B70D-AE3B87F39F56}"/>
              </a:ext>
            </a:extLst>
          </p:cNvPr>
          <p:cNvSpPr>
            <a:spLocks noGrp="1"/>
          </p:cNvSpPr>
          <p:nvPr>
            <p:ph type="title"/>
          </p:nvPr>
        </p:nvSpPr>
        <p:spPr/>
        <p:txBody>
          <a:bodyPr/>
          <a:lstStyle/>
          <a:p>
            <a:r>
              <a:rPr lang="en-US" altLang="zh-HK" dirty="0"/>
              <a:t>Identifying possible synonyms for key words and phrases (p.30)</a:t>
            </a:r>
            <a:endParaRPr lang="zh-HK" altLang="en-US" dirty="0"/>
          </a:p>
        </p:txBody>
      </p:sp>
      <p:sp>
        <p:nvSpPr>
          <p:cNvPr id="3" name="內容版面配置區 2">
            <a:extLst>
              <a:ext uri="{FF2B5EF4-FFF2-40B4-BE49-F238E27FC236}">
                <a16:creationId xmlns:a16="http://schemas.microsoft.com/office/drawing/2014/main" id="{D9806E9E-A75B-41CB-A306-43608652337D}"/>
              </a:ext>
            </a:extLst>
          </p:cNvPr>
          <p:cNvSpPr>
            <a:spLocks noGrp="1"/>
          </p:cNvSpPr>
          <p:nvPr>
            <p:ph idx="1"/>
          </p:nvPr>
        </p:nvSpPr>
        <p:spPr>
          <a:xfrm>
            <a:off x="838200" y="2085877"/>
            <a:ext cx="10978662" cy="4772123"/>
          </a:xfrm>
        </p:spPr>
        <p:txBody>
          <a:bodyPr/>
          <a:lstStyle/>
          <a:p>
            <a:pPr marL="0" indent="0">
              <a:buNone/>
            </a:pPr>
            <a:r>
              <a:rPr lang="en-US" altLang="zh-HK" dirty="0"/>
              <a:t>If you are reading a passage to answer a comprehension question or to check a fact, you usually need to read intensively to find </a:t>
            </a:r>
            <a:r>
              <a:rPr lang="en-US" altLang="zh-HK" dirty="0">
                <a:solidFill>
                  <a:srgbClr val="FF0000"/>
                </a:solidFill>
              </a:rPr>
              <a:t>specific information</a:t>
            </a:r>
            <a:r>
              <a:rPr lang="en-US" altLang="zh-HK" dirty="0"/>
              <a:t>. </a:t>
            </a:r>
          </a:p>
          <a:p>
            <a:pPr marL="0" indent="0">
              <a:buNone/>
            </a:pPr>
            <a:endParaRPr lang="en-US" altLang="zh-HK" dirty="0"/>
          </a:p>
          <a:p>
            <a:pPr marL="0" indent="0">
              <a:buNone/>
            </a:pPr>
            <a:r>
              <a:rPr lang="en-US" altLang="zh-HK" dirty="0"/>
              <a:t>Sometimes this process simply involves </a:t>
            </a:r>
            <a:r>
              <a:rPr lang="en-US" altLang="zh-HK" dirty="0">
                <a:solidFill>
                  <a:srgbClr val="FF0000"/>
                </a:solidFill>
              </a:rPr>
              <a:t>scanning for a specific word</a:t>
            </a:r>
            <a:r>
              <a:rPr lang="en-US" altLang="zh-HK" dirty="0"/>
              <a:t>. </a:t>
            </a:r>
          </a:p>
          <a:p>
            <a:pPr marL="0" indent="0">
              <a:buNone/>
            </a:pPr>
            <a:endParaRPr lang="en-US" altLang="zh-HK" dirty="0"/>
          </a:p>
          <a:p>
            <a:pPr marL="0" indent="0">
              <a:buNone/>
            </a:pPr>
            <a:r>
              <a:rPr lang="en-US" altLang="zh-HK" dirty="0"/>
              <a:t>Sometimes, however, it </a:t>
            </a:r>
            <a:r>
              <a:rPr lang="en-US" altLang="zh-HK" dirty="0">
                <a:highlight>
                  <a:srgbClr val="00FFFF"/>
                </a:highlight>
              </a:rPr>
              <a:t>also involves </a:t>
            </a:r>
            <a:r>
              <a:rPr lang="en-US" altLang="zh-HK" dirty="0"/>
              <a:t>scanning a passage </a:t>
            </a:r>
            <a:r>
              <a:rPr lang="en-US" altLang="zh-HK" dirty="0">
                <a:highlight>
                  <a:srgbClr val="FFFF00"/>
                </a:highlight>
              </a:rPr>
              <a:t>for a synonym of a key word or phrase</a:t>
            </a:r>
            <a:r>
              <a:rPr lang="en-US" altLang="zh-HK" dirty="0"/>
              <a:t>. </a:t>
            </a:r>
            <a:endParaRPr lang="zh-HK" altLang="en-US" dirty="0"/>
          </a:p>
        </p:txBody>
      </p:sp>
    </p:spTree>
    <p:extLst>
      <p:ext uri="{BB962C8B-B14F-4D97-AF65-F5344CB8AC3E}">
        <p14:creationId xmlns:p14="http://schemas.microsoft.com/office/powerpoint/2010/main" val="3836204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293F3-0342-4164-8C6F-D75E33FF01F3}"/>
              </a:ext>
            </a:extLst>
          </p:cNvPr>
          <p:cNvSpPr>
            <a:spLocks noGrp="1"/>
          </p:cNvSpPr>
          <p:nvPr>
            <p:ph type="title"/>
          </p:nvPr>
        </p:nvSpPr>
        <p:spPr/>
        <p:txBody>
          <a:bodyPr/>
          <a:lstStyle/>
          <a:p>
            <a:r>
              <a:rPr lang="en-US" altLang="zh-HK" dirty="0"/>
              <a:t>Identifying possible synonyms for key words and phrases (p.30)</a:t>
            </a:r>
            <a:endParaRPr lang="zh-HK" altLang="en-US" dirty="0"/>
          </a:p>
        </p:txBody>
      </p:sp>
      <p:sp>
        <p:nvSpPr>
          <p:cNvPr id="3" name="內容版面配置區 2">
            <a:extLst>
              <a:ext uri="{FF2B5EF4-FFF2-40B4-BE49-F238E27FC236}">
                <a16:creationId xmlns:a16="http://schemas.microsoft.com/office/drawing/2014/main" id="{6F635C99-B487-49DA-B7F0-C83D7B0D47FE}"/>
              </a:ext>
            </a:extLst>
          </p:cNvPr>
          <p:cNvSpPr>
            <a:spLocks noGrp="1"/>
          </p:cNvSpPr>
          <p:nvPr>
            <p:ph idx="1"/>
          </p:nvPr>
        </p:nvSpPr>
        <p:spPr>
          <a:xfrm>
            <a:off x="838200" y="2022573"/>
            <a:ext cx="11063068" cy="4667250"/>
          </a:xfrm>
        </p:spPr>
        <p:txBody>
          <a:bodyPr/>
          <a:lstStyle/>
          <a:p>
            <a:pPr marL="0" indent="0">
              <a:buNone/>
            </a:pPr>
            <a:r>
              <a:rPr lang="en-US" altLang="zh-HK" dirty="0"/>
              <a:t>For example, imagine that you were reading the </a:t>
            </a:r>
            <a:r>
              <a:rPr lang="en-US" altLang="zh-HK" dirty="0">
                <a:solidFill>
                  <a:srgbClr val="00B0F0"/>
                </a:solidFill>
              </a:rPr>
              <a:t>following paragraph </a:t>
            </a:r>
            <a:r>
              <a:rPr lang="en-US" altLang="zh-HK" dirty="0"/>
              <a:t>from the </a:t>
            </a:r>
            <a:r>
              <a:rPr lang="en-US" altLang="zh-HK" dirty="0">
                <a:solidFill>
                  <a:srgbClr val="FF0000"/>
                </a:solidFill>
              </a:rPr>
              <a:t>‘America and drugs’ text [p.31]</a:t>
            </a:r>
            <a:r>
              <a:rPr lang="en-US" altLang="zh-HK" dirty="0"/>
              <a:t> in order to answer the following comprehension question: </a:t>
            </a:r>
          </a:p>
          <a:p>
            <a:pPr marL="0" indent="0">
              <a:buNone/>
            </a:pPr>
            <a:endParaRPr lang="en-US" altLang="zh-HK" dirty="0"/>
          </a:p>
          <a:p>
            <a:pPr marL="0" indent="0">
              <a:buNone/>
            </a:pPr>
            <a:r>
              <a:rPr lang="en-US" altLang="zh-HK" dirty="0">
                <a:highlight>
                  <a:srgbClr val="FFFF00"/>
                </a:highlight>
              </a:rPr>
              <a:t>TRUE or FALSE: </a:t>
            </a:r>
          </a:p>
          <a:p>
            <a:pPr marL="0" indent="0">
              <a:buNone/>
            </a:pPr>
            <a:endParaRPr lang="en-US" altLang="zh-HK" dirty="0"/>
          </a:p>
          <a:p>
            <a:pPr marL="0" indent="0">
              <a:buNone/>
            </a:pPr>
            <a:r>
              <a:rPr lang="en-US" altLang="zh-HK" dirty="0">
                <a:highlight>
                  <a:srgbClr val="00FFFF"/>
                </a:highlight>
              </a:rPr>
              <a:t>‘Anti-depressants are being used in America to make young people better behaved and to make people in their 40s and 50s feel happier.’ </a:t>
            </a:r>
            <a:endParaRPr lang="zh-HK" altLang="en-US" dirty="0">
              <a:highlight>
                <a:srgbClr val="00FFFF"/>
              </a:highlight>
            </a:endParaRPr>
          </a:p>
        </p:txBody>
      </p:sp>
    </p:spTree>
    <p:extLst>
      <p:ext uri="{BB962C8B-B14F-4D97-AF65-F5344CB8AC3E}">
        <p14:creationId xmlns:p14="http://schemas.microsoft.com/office/powerpoint/2010/main" val="850455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530DC-5349-4EA1-992E-65353339B23E}"/>
              </a:ext>
            </a:extLst>
          </p:cNvPr>
          <p:cNvSpPr>
            <a:spLocks noGrp="1"/>
          </p:cNvSpPr>
          <p:nvPr>
            <p:ph type="title"/>
          </p:nvPr>
        </p:nvSpPr>
        <p:spPr/>
        <p:txBody>
          <a:bodyPr/>
          <a:lstStyle/>
          <a:p>
            <a:r>
              <a:rPr lang="en-US" altLang="zh-HK" dirty="0"/>
              <a:t>Identifying possible synonyms for key words and phrases (p.31)</a:t>
            </a:r>
            <a:endParaRPr lang="zh-HK" altLang="en-US" dirty="0"/>
          </a:p>
        </p:txBody>
      </p:sp>
      <p:graphicFrame>
        <p:nvGraphicFramePr>
          <p:cNvPr id="4" name="表格 4">
            <a:extLst>
              <a:ext uri="{FF2B5EF4-FFF2-40B4-BE49-F238E27FC236}">
                <a16:creationId xmlns:a16="http://schemas.microsoft.com/office/drawing/2014/main" id="{0F4EE6A4-E310-4FA8-A093-08A0F6F62B42}"/>
              </a:ext>
            </a:extLst>
          </p:cNvPr>
          <p:cNvGraphicFramePr>
            <a:graphicFrameLocks noGrp="1"/>
          </p:cNvGraphicFramePr>
          <p:nvPr>
            <p:ph idx="1"/>
            <p:extLst>
              <p:ext uri="{D42A27DB-BD31-4B8C-83A1-F6EECF244321}">
                <p14:modId xmlns:p14="http://schemas.microsoft.com/office/powerpoint/2010/main" val="1037406834"/>
              </p:ext>
            </p:extLst>
          </p:nvPr>
        </p:nvGraphicFramePr>
        <p:xfrm>
          <a:off x="838200" y="1825625"/>
          <a:ext cx="10515600" cy="4556760"/>
        </p:xfrm>
        <a:graphic>
          <a:graphicData uri="http://schemas.openxmlformats.org/drawingml/2006/table">
            <a:tbl>
              <a:tblPr firstRow="1" bandRow="1">
                <a:tableStyleId>{1E171933-4619-4E11-9A3F-F7608DF75F80}</a:tableStyleId>
              </a:tblPr>
              <a:tblGrid>
                <a:gridCol w="10515600">
                  <a:extLst>
                    <a:ext uri="{9D8B030D-6E8A-4147-A177-3AD203B41FA5}">
                      <a16:colId xmlns:a16="http://schemas.microsoft.com/office/drawing/2014/main" val="4037330153"/>
                    </a:ext>
                  </a:extLst>
                </a:gridCol>
              </a:tblGrid>
              <a:tr h="370840">
                <a:tc>
                  <a:txBody>
                    <a:bodyPr/>
                    <a:lstStyle/>
                    <a:p>
                      <a:pPr algn="ctr"/>
                      <a:r>
                        <a:rPr lang="en-US" altLang="zh-HK" sz="2500" dirty="0"/>
                        <a:t>America and drugs </a:t>
                      </a:r>
                    </a:p>
                    <a:p>
                      <a:pPr algn="ctr"/>
                      <a:endParaRPr lang="en-US" altLang="zh-HK" sz="2500" dirty="0"/>
                    </a:p>
                    <a:p>
                      <a:r>
                        <a:rPr lang="en-US" altLang="zh-HK" sz="2500" dirty="0"/>
                        <a:t>Are Americans becoming over-dependent on </a:t>
                      </a:r>
                      <a:r>
                        <a:rPr lang="en-US" altLang="zh-HK" sz="2500" dirty="0" err="1"/>
                        <a:t>behaviour</a:t>
                      </a:r>
                      <a:r>
                        <a:rPr lang="en-US" altLang="zh-HK" sz="2500" dirty="0"/>
                        <a:t>-changing chemicals? That is a question that many people in the States are asking. Sales of anti-depressant drugs are now worth more than twelve billion dollars a year. Thirty million people take them regularly and controls on many are minimal. You can log on to an Internet pharmacy, answer a few questions from a medical consultant and then be sent your prescription. Drugs like Prozac, the best known of the family of SSRIs, or selective serotonin reuptake inhibitors, which increase the amount of serotonin in the brain, are used to calm the young, cheer up the middle aged, and tranquillize the aged. </a:t>
                      </a:r>
                    </a:p>
                    <a:p>
                      <a:endParaRPr lang="en-US" altLang="zh-HK" dirty="0"/>
                    </a:p>
                  </a:txBody>
                  <a:tcPr>
                    <a:solidFill>
                      <a:schemeClr val="bg1">
                        <a:lumMod val="65000"/>
                      </a:schemeClr>
                    </a:solidFill>
                  </a:tcPr>
                </a:tc>
                <a:extLst>
                  <a:ext uri="{0D108BD9-81ED-4DB2-BD59-A6C34878D82A}">
                    <a16:rowId xmlns:a16="http://schemas.microsoft.com/office/drawing/2014/main" val="2472557647"/>
                  </a:ext>
                </a:extLst>
              </a:tr>
            </a:tbl>
          </a:graphicData>
        </a:graphic>
      </p:graphicFrame>
    </p:spTree>
    <p:extLst>
      <p:ext uri="{BB962C8B-B14F-4D97-AF65-F5344CB8AC3E}">
        <p14:creationId xmlns:p14="http://schemas.microsoft.com/office/powerpoint/2010/main" val="2087886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FA2E6-2279-4831-A9C3-AFC7B01D63F2}"/>
              </a:ext>
            </a:extLst>
          </p:cNvPr>
          <p:cNvSpPr>
            <a:spLocks noGrp="1"/>
          </p:cNvSpPr>
          <p:nvPr>
            <p:ph type="title"/>
          </p:nvPr>
        </p:nvSpPr>
        <p:spPr/>
        <p:txBody>
          <a:bodyPr/>
          <a:lstStyle/>
          <a:p>
            <a:r>
              <a:rPr lang="en-US" altLang="zh-HK" dirty="0"/>
              <a:t>Identifying possible synonyms for key words and phrases (p.31)</a:t>
            </a:r>
            <a:endParaRPr lang="zh-HK" altLang="en-US" dirty="0"/>
          </a:p>
        </p:txBody>
      </p:sp>
      <p:sp>
        <p:nvSpPr>
          <p:cNvPr id="3" name="內容版面配置區 2">
            <a:extLst>
              <a:ext uri="{FF2B5EF4-FFF2-40B4-BE49-F238E27FC236}">
                <a16:creationId xmlns:a16="http://schemas.microsoft.com/office/drawing/2014/main" id="{726E0DBA-8B22-4DA0-ABBF-BB5F765360EA}"/>
              </a:ext>
            </a:extLst>
          </p:cNvPr>
          <p:cNvSpPr>
            <a:spLocks noGrp="1"/>
          </p:cNvSpPr>
          <p:nvPr>
            <p:ph idx="1"/>
          </p:nvPr>
        </p:nvSpPr>
        <p:spPr>
          <a:xfrm>
            <a:off x="838199" y="1825625"/>
            <a:ext cx="11105271" cy="4800258"/>
          </a:xfrm>
        </p:spPr>
        <p:txBody>
          <a:bodyPr>
            <a:normAutofit/>
          </a:bodyPr>
          <a:lstStyle/>
          <a:p>
            <a:pPr marL="0" indent="0">
              <a:buNone/>
            </a:pPr>
            <a:r>
              <a:rPr lang="en-US" altLang="zh-HK" dirty="0"/>
              <a:t>In the above paragraph, </a:t>
            </a:r>
            <a:r>
              <a:rPr lang="en-US" altLang="zh-HK" dirty="0">
                <a:solidFill>
                  <a:srgbClr val="FF0000"/>
                </a:solidFill>
              </a:rPr>
              <a:t>most of the key words </a:t>
            </a:r>
            <a:r>
              <a:rPr lang="en-US" altLang="zh-HK" dirty="0"/>
              <a:t>in the true-or-false question </a:t>
            </a:r>
            <a:r>
              <a:rPr lang="en-US" altLang="zh-HK" dirty="0">
                <a:solidFill>
                  <a:srgbClr val="FF0000"/>
                </a:solidFill>
              </a:rPr>
              <a:t>weren’t used</a:t>
            </a:r>
            <a:r>
              <a:rPr lang="en-US" altLang="zh-HK" dirty="0"/>
              <a:t>. </a:t>
            </a:r>
          </a:p>
          <a:p>
            <a:pPr marL="0" indent="0">
              <a:buNone/>
            </a:pPr>
            <a:endParaRPr lang="en-US" altLang="zh-HK" dirty="0"/>
          </a:p>
          <a:p>
            <a:pPr marL="0" indent="0">
              <a:buNone/>
            </a:pPr>
            <a:r>
              <a:rPr lang="en-US" altLang="zh-HK" dirty="0"/>
              <a:t>If you were scanning the paragraph for phrases such as </a:t>
            </a:r>
            <a:r>
              <a:rPr lang="en-US" altLang="zh-HK" dirty="0">
                <a:solidFill>
                  <a:srgbClr val="00B0F0"/>
                </a:solidFill>
              </a:rPr>
              <a:t>‘better behaved’, ‘people in their 40s and 50s’ or ‘feel happier’</a:t>
            </a:r>
            <a:r>
              <a:rPr lang="en-US" altLang="zh-HK" dirty="0"/>
              <a:t>, you </a:t>
            </a:r>
            <a:r>
              <a:rPr lang="en-US" altLang="zh-HK" dirty="0">
                <a:solidFill>
                  <a:srgbClr val="00B050"/>
                </a:solidFill>
              </a:rPr>
              <a:t>would not find them</a:t>
            </a:r>
            <a:r>
              <a:rPr lang="en-US" altLang="zh-HK" dirty="0"/>
              <a:t>. </a:t>
            </a:r>
          </a:p>
          <a:p>
            <a:pPr marL="0" indent="0">
              <a:buNone/>
            </a:pPr>
            <a:endParaRPr lang="en-US" altLang="zh-HK" dirty="0"/>
          </a:p>
          <a:p>
            <a:pPr marL="0" indent="0">
              <a:buNone/>
            </a:pPr>
            <a:r>
              <a:rPr lang="en-US" altLang="zh-HK" dirty="0"/>
              <a:t>However, you can </a:t>
            </a:r>
            <a:r>
              <a:rPr lang="en-US" altLang="zh-HK" dirty="0">
                <a:solidFill>
                  <a:srgbClr val="FF0000"/>
                </a:solidFill>
              </a:rPr>
              <a:t>find synonyms for these phrases </a:t>
            </a:r>
            <a:r>
              <a:rPr lang="en-US" altLang="zh-HK" dirty="0"/>
              <a:t>(e.g. </a:t>
            </a:r>
            <a:r>
              <a:rPr lang="en-US" altLang="zh-HK" dirty="0">
                <a:highlight>
                  <a:srgbClr val="00FF00"/>
                </a:highlight>
              </a:rPr>
              <a:t>‘the middle aged</a:t>
            </a:r>
            <a:r>
              <a:rPr lang="en-US" altLang="zh-HK" dirty="0"/>
              <a:t>’ has the same meaning as ‘</a:t>
            </a:r>
            <a:r>
              <a:rPr lang="en-US" altLang="zh-HK" dirty="0">
                <a:highlight>
                  <a:srgbClr val="00FF00"/>
                </a:highlight>
              </a:rPr>
              <a:t>people in their 40s and 50s</a:t>
            </a:r>
            <a:r>
              <a:rPr lang="en-US" altLang="zh-HK" dirty="0"/>
              <a:t>’ and ‘</a:t>
            </a:r>
            <a:r>
              <a:rPr lang="en-US" altLang="zh-HK" dirty="0">
                <a:highlight>
                  <a:srgbClr val="FFFF00"/>
                </a:highlight>
              </a:rPr>
              <a:t>cheer up</a:t>
            </a:r>
            <a:r>
              <a:rPr lang="en-US" altLang="zh-HK" dirty="0"/>
              <a:t>’ has the same meaning as ‘</a:t>
            </a:r>
            <a:r>
              <a:rPr lang="en-US" altLang="zh-HK" dirty="0">
                <a:highlight>
                  <a:srgbClr val="FFFF00"/>
                </a:highlight>
              </a:rPr>
              <a:t>feel happier</a:t>
            </a:r>
            <a:r>
              <a:rPr lang="en-US" altLang="zh-HK" dirty="0"/>
              <a:t>’). </a:t>
            </a:r>
            <a:endParaRPr lang="zh-HK" altLang="en-US" dirty="0"/>
          </a:p>
        </p:txBody>
      </p:sp>
    </p:spTree>
    <p:extLst>
      <p:ext uri="{BB962C8B-B14F-4D97-AF65-F5344CB8AC3E}">
        <p14:creationId xmlns:p14="http://schemas.microsoft.com/office/powerpoint/2010/main" val="383621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48F935-655C-4348-A176-2C3E3140FF5F}"/>
              </a:ext>
            </a:extLst>
          </p:cNvPr>
          <p:cNvSpPr>
            <a:spLocks noGrp="1"/>
          </p:cNvSpPr>
          <p:nvPr>
            <p:ph type="title"/>
          </p:nvPr>
        </p:nvSpPr>
        <p:spPr/>
        <p:txBody>
          <a:bodyPr/>
          <a:lstStyle/>
          <a:p>
            <a:r>
              <a:rPr lang="en-US" altLang="zh-HK" dirty="0"/>
              <a:t>Activity 3.13 (p.31)</a:t>
            </a:r>
            <a:endParaRPr lang="zh-HK" altLang="en-US" dirty="0"/>
          </a:p>
        </p:txBody>
      </p:sp>
      <p:sp>
        <p:nvSpPr>
          <p:cNvPr id="3" name="內容版面配置區 2">
            <a:extLst>
              <a:ext uri="{FF2B5EF4-FFF2-40B4-BE49-F238E27FC236}">
                <a16:creationId xmlns:a16="http://schemas.microsoft.com/office/drawing/2014/main" id="{9F2325A5-CCD1-461B-864A-EA91349CC68E}"/>
              </a:ext>
            </a:extLst>
          </p:cNvPr>
          <p:cNvSpPr>
            <a:spLocks noGrp="1"/>
          </p:cNvSpPr>
          <p:nvPr>
            <p:ph idx="1"/>
          </p:nvPr>
        </p:nvSpPr>
        <p:spPr>
          <a:xfrm>
            <a:off x="838200" y="1825624"/>
            <a:ext cx="11119338" cy="4828393"/>
          </a:xfrm>
        </p:spPr>
        <p:txBody>
          <a:bodyPr/>
          <a:lstStyle/>
          <a:p>
            <a:pPr marL="0" indent="0">
              <a:buNone/>
            </a:pPr>
            <a:r>
              <a:rPr lang="en-US" altLang="zh-HK" dirty="0"/>
              <a:t>The paragraph below discusses </a:t>
            </a:r>
            <a:r>
              <a:rPr lang="en-US" altLang="zh-HK" dirty="0">
                <a:solidFill>
                  <a:srgbClr val="FF0000"/>
                </a:solidFill>
              </a:rPr>
              <a:t>computer viruses</a:t>
            </a:r>
            <a:r>
              <a:rPr lang="en-US" altLang="zh-HK" dirty="0"/>
              <a:t>. </a:t>
            </a:r>
          </a:p>
          <a:p>
            <a:pPr marL="0" indent="0">
              <a:buNone/>
            </a:pPr>
            <a:endParaRPr lang="en-US" altLang="zh-HK" dirty="0"/>
          </a:p>
          <a:p>
            <a:pPr marL="0" indent="0">
              <a:buNone/>
            </a:pPr>
            <a:r>
              <a:rPr lang="en-US" altLang="zh-HK" dirty="0">
                <a:highlight>
                  <a:srgbClr val="FFFF00"/>
                </a:highlight>
              </a:rPr>
              <a:t>Find words and phrases in the paragraph </a:t>
            </a:r>
            <a:r>
              <a:rPr lang="en-US" altLang="zh-HK" dirty="0"/>
              <a:t>that mean the </a:t>
            </a:r>
            <a:r>
              <a:rPr lang="en-US" altLang="zh-HK" dirty="0">
                <a:solidFill>
                  <a:srgbClr val="0070C0"/>
                </a:solidFill>
              </a:rPr>
              <a:t>same as the ten synonyms in the left column below</a:t>
            </a:r>
            <a:r>
              <a:rPr lang="en-US" altLang="zh-HK" dirty="0"/>
              <a:t>. </a:t>
            </a:r>
          </a:p>
          <a:p>
            <a:pPr marL="0" indent="0">
              <a:buNone/>
            </a:pPr>
            <a:endParaRPr lang="en-US" altLang="zh-HK" dirty="0"/>
          </a:p>
          <a:p>
            <a:pPr marL="0" indent="0">
              <a:buNone/>
            </a:pPr>
            <a:r>
              <a:rPr lang="en-US" altLang="zh-HK" dirty="0"/>
              <a:t>The answers should be in the </a:t>
            </a:r>
            <a:r>
              <a:rPr lang="en-US" altLang="zh-HK" dirty="0">
                <a:highlight>
                  <a:srgbClr val="00FF00"/>
                </a:highlight>
              </a:rPr>
              <a:t>same order </a:t>
            </a:r>
            <a:r>
              <a:rPr lang="en-US" altLang="zh-HK" dirty="0"/>
              <a:t>as they appear in the text. </a:t>
            </a:r>
          </a:p>
          <a:p>
            <a:pPr marL="0" indent="0">
              <a:buNone/>
            </a:pPr>
            <a:endParaRPr lang="en-US" altLang="zh-HK" dirty="0"/>
          </a:p>
          <a:p>
            <a:pPr marL="0" indent="0">
              <a:buNone/>
            </a:pPr>
            <a:r>
              <a:rPr lang="en-US" altLang="zh-HK" dirty="0">
                <a:highlight>
                  <a:srgbClr val="00FFFF"/>
                </a:highlight>
              </a:rPr>
              <a:t>3 minutes; individual</a:t>
            </a:r>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103779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C996A-0785-4F2A-B246-5005AF544643}"/>
              </a:ext>
            </a:extLst>
          </p:cNvPr>
          <p:cNvSpPr>
            <a:spLocks noGrp="1"/>
          </p:cNvSpPr>
          <p:nvPr>
            <p:ph type="title"/>
          </p:nvPr>
        </p:nvSpPr>
        <p:spPr/>
        <p:txBody>
          <a:bodyPr/>
          <a:lstStyle/>
          <a:p>
            <a:r>
              <a:rPr lang="en-US" altLang="zh-HK" dirty="0"/>
              <a:t>Reading for main points: </a:t>
            </a:r>
            <a:br>
              <a:rPr lang="en-US" altLang="zh-HK" dirty="0"/>
            </a:br>
            <a:r>
              <a:rPr lang="en-US" altLang="zh-HK" dirty="0"/>
              <a:t>orienting yourself to a text (p.4)</a:t>
            </a:r>
            <a:endParaRPr lang="zh-HK" altLang="en-US" dirty="0"/>
          </a:p>
        </p:txBody>
      </p:sp>
      <p:sp>
        <p:nvSpPr>
          <p:cNvPr id="3" name="內容版面配置區 2">
            <a:extLst>
              <a:ext uri="{FF2B5EF4-FFF2-40B4-BE49-F238E27FC236}">
                <a16:creationId xmlns:a16="http://schemas.microsoft.com/office/drawing/2014/main" id="{9A5ED08F-E1AC-4B96-BBE0-1E94F9875998}"/>
              </a:ext>
            </a:extLst>
          </p:cNvPr>
          <p:cNvSpPr>
            <a:spLocks noGrp="1"/>
          </p:cNvSpPr>
          <p:nvPr>
            <p:ph idx="1"/>
          </p:nvPr>
        </p:nvSpPr>
        <p:spPr>
          <a:xfrm>
            <a:off x="838200" y="1825624"/>
            <a:ext cx="11353800" cy="5032376"/>
          </a:xfrm>
        </p:spPr>
        <p:txBody>
          <a:bodyPr>
            <a:normAutofit lnSpcReduction="10000"/>
          </a:bodyPr>
          <a:lstStyle/>
          <a:p>
            <a:pPr marL="0" indent="0">
              <a:buNone/>
            </a:pPr>
            <a:r>
              <a:rPr lang="en-US" altLang="zh-HK" dirty="0"/>
              <a:t>Reading for the main points entails a number of skills and strategies. </a:t>
            </a:r>
          </a:p>
          <a:p>
            <a:pPr marL="0" indent="0">
              <a:buNone/>
            </a:pPr>
            <a:endParaRPr lang="en-US" altLang="zh-HK" dirty="0"/>
          </a:p>
          <a:p>
            <a:pPr marL="0" indent="0">
              <a:buNone/>
            </a:pPr>
            <a:r>
              <a:rPr lang="en-US" altLang="zh-HK" dirty="0"/>
              <a:t>Many of these are related to </a:t>
            </a:r>
            <a:r>
              <a:rPr lang="en-US" altLang="zh-HK" dirty="0">
                <a:solidFill>
                  <a:srgbClr val="FF0000"/>
                </a:solidFill>
              </a:rPr>
              <a:t>using your prior knowledge </a:t>
            </a:r>
            <a:r>
              <a:rPr lang="en-US" altLang="zh-HK" dirty="0"/>
              <a:t>of the </a:t>
            </a:r>
            <a:r>
              <a:rPr lang="en-US" altLang="zh-HK" dirty="0">
                <a:solidFill>
                  <a:srgbClr val="00B0F0"/>
                </a:solidFill>
              </a:rPr>
              <a:t>structure and language of a text </a:t>
            </a:r>
            <a:r>
              <a:rPr lang="en-US" altLang="zh-HK" dirty="0"/>
              <a:t>to </a:t>
            </a:r>
            <a:r>
              <a:rPr lang="en-US" altLang="zh-HK" dirty="0">
                <a:solidFill>
                  <a:srgbClr val="FF0000"/>
                </a:solidFill>
              </a:rPr>
              <a:t>predict and locate </a:t>
            </a:r>
            <a:r>
              <a:rPr lang="en-US" altLang="zh-HK" dirty="0"/>
              <a:t>key information. </a:t>
            </a:r>
          </a:p>
          <a:p>
            <a:pPr marL="0" indent="0">
              <a:buNone/>
            </a:pPr>
            <a:endParaRPr lang="en-US" altLang="zh-HK" dirty="0"/>
          </a:p>
          <a:p>
            <a:pPr marL="0" indent="0">
              <a:buNone/>
            </a:pPr>
            <a:r>
              <a:rPr lang="en-US" altLang="zh-HK" dirty="0">
                <a:solidFill>
                  <a:srgbClr val="FF0000"/>
                </a:solidFill>
              </a:rPr>
              <a:t>Skimming skills </a:t>
            </a:r>
            <a:r>
              <a:rPr lang="en-US" altLang="zh-HK" dirty="0"/>
              <a:t>– such as looking quickly at the title and paragraph topic sentences – are also critical. </a:t>
            </a:r>
          </a:p>
          <a:p>
            <a:pPr marL="0" indent="0">
              <a:buNone/>
            </a:pPr>
            <a:endParaRPr lang="en-US" altLang="zh-HK" dirty="0"/>
          </a:p>
          <a:p>
            <a:pPr marL="0" indent="0">
              <a:buNone/>
            </a:pPr>
            <a:r>
              <a:rPr lang="en-US" altLang="zh-HK" dirty="0"/>
              <a:t>As you will see in </a:t>
            </a:r>
            <a:r>
              <a:rPr lang="en-US" altLang="zh-HK" dirty="0">
                <a:solidFill>
                  <a:srgbClr val="7030A0"/>
                </a:solidFill>
              </a:rPr>
              <a:t>Module 4</a:t>
            </a:r>
            <a:r>
              <a:rPr lang="en-US" altLang="zh-HK" dirty="0"/>
              <a:t>, many of the </a:t>
            </a:r>
            <a:r>
              <a:rPr lang="en-US" altLang="zh-HK" dirty="0">
                <a:solidFill>
                  <a:srgbClr val="00B0F0"/>
                </a:solidFill>
              </a:rPr>
              <a:t>prediction skills and strategies for reading</a:t>
            </a:r>
            <a:r>
              <a:rPr lang="en-US" altLang="zh-HK" dirty="0"/>
              <a:t> a text effectively </a:t>
            </a:r>
            <a:r>
              <a:rPr lang="en-US" altLang="zh-HK" dirty="0">
                <a:solidFill>
                  <a:srgbClr val="FF0000"/>
                </a:solidFill>
              </a:rPr>
              <a:t>can also be applied</a:t>
            </a:r>
            <a:r>
              <a:rPr lang="en-US" altLang="zh-HK" dirty="0"/>
              <a:t> to improving your </a:t>
            </a:r>
            <a:r>
              <a:rPr lang="en-US" altLang="zh-HK" dirty="0">
                <a:solidFill>
                  <a:srgbClr val="00B050"/>
                </a:solidFill>
              </a:rPr>
              <a:t>listening comprehension</a:t>
            </a:r>
            <a:r>
              <a:rPr lang="en-US" altLang="zh-HK" dirty="0"/>
              <a:t>.</a:t>
            </a:r>
            <a:endParaRPr lang="zh-HK" altLang="en-US" dirty="0"/>
          </a:p>
        </p:txBody>
      </p:sp>
    </p:spTree>
    <p:extLst>
      <p:ext uri="{BB962C8B-B14F-4D97-AF65-F5344CB8AC3E}">
        <p14:creationId xmlns:p14="http://schemas.microsoft.com/office/powerpoint/2010/main" val="2372870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839FF2-2542-42F3-8BEB-EFF8F9CE6213}"/>
              </a:ext>
            </a:extLst>
          </p:cNvPr>
          <p:cNvSpPr>
            <a:spLocks noGrp="1"/>
          </p:cNvSpPr>
          <p:nvPr>
            <p:ph type="title"/>
          </p:nvPr>
        </p:nvSpPr>
        <p:spPr/>
        <p:txBody>
          <a:bodyPr/>
          <a:lstStyle/>
          <a:p>
            <a:r>
              <a:rPr lang="en-US" altLang="zh-HK" dirty="0"/>
              <a:t>Activity 3.13 (p.32)</a:t>
            </a:r>
            <a:endParaRPr lang="zh-HK" altLang="en-US" dirty="0"/>
          </a:p>
        </p:txBody>
      </p:sp>
      <p:graphicFrame>
        <p:nvGraphicFramePr>
          <p:cNvPr id="4" name="表格 4">
            <a:extLst>
              <a:ext uri="{FF2B5EF4-FFF2-40B4-BE49-F238E27FC236}">
                <a16:creationId xmlns:a16="http://schemas.microsoft.com/office/drawing/2014/main" id="{B1258E5C-A3E3-4CB7-9075-D070DC33B8C0}"/>
              </a:ext>
            </a:extLst>
          </p:cNvPr>
          <p:cNvGraphicFramePr>
            <a:graphicFrameLocks noGrp="1"/>
          </p:cNvGraphicFramePr>
          <p:nvPr>
            <p:ph idx="1"/>
            <p:extLst>
              <p:ext uri="{D42A27DB-BD31-4B8C-83A1-F6EECF244321}">
                <p14:modId xmlns:p14="http://schemas.microsoft.com/office/powerpoint/2010/main" val="2887370177"/>
              </p:ext>
            </p:extLst>
          </p:nvPr>
        </p:nvGraphicFramePr>
        <p:xfrm>
          <a:off x="838199" y="1519311"/>
          <a:ext cx="10887635" cy="5044440"/>
        </p:xfrm>
        <a:graphic>
          <a:graphicData uri="http://schemas.openxmlformats.org/drawingml/2006/table">
            <a:tbl>
              <a:tblPr firstRow="1" bandRow="1">
                <a:tableStyleId>{10A1B5D5-9B99-4C35-A422-299274C87663}</a:tableStyleId>
              </a:tblPr>
              <a:tblGrid>
                <a:gridCol w="10887635">
                  <a:extLst>
                    <a:ext uri="{9D8B030D-6E8A-4147-A177-3AD203B41FA5}">
                      <a16:colId xmlns:a16="http://schemas.microsoft.com/office/drawing/2014/main" val="4034214048"/>
                    </a:ext>
                  </a:extLst>
                </a:gridCol>
              </a:tblGrid>
              <a:tr h="4889173">
                <a:tc>
                  <a:txBody>
                    <a:bodyPr/>
                    <a:lstStyle/>
                    <a:p>
                      <a:pPr algn="ctr"/>
                      <a:r>
                        <a:rPr lang="en-US" altLang="zh-HK" sz="2500" dirty="0"/>
                        <a:t>Computer viruses </a:t>
                      </a:r>
                    </a:p>
                    <a:p>
                      <a:pPr algn="ctr"/>
                      <a:endParaRPr lang="en-US" altLang="zh-HK" sz="2500" dirty="0"/>
                    </a:p>
                    <a:p>
                      <a:r>
                        <a:rPr lang="en-US" altLang="zh-HK" sz="2500" dirty="0"/>
                        <a:t>Any computer connected to the Internet is under constant attack. This is a grim fact of cyberlife. Viruses and worms (the distinction is almost lost now) arrive in various guises and can cause serious damage. Messages about email that cannot be delivered and prizes we have won are common ways to get themselves on a computer. The wary know never to open them and to delete at once. Trojan horses are an ever-present danger allowing your machine to be remotely controlled from afar. Spyware is as nasty as it sounds along with its slightly less noxious cousin adware. Downloading free software is a risky business nowadays as often some malware gets in at the same time. These </a:t>
                      </a:r>
                      <a:r>
                        <a:rPr lang="en-US" altLang="zh-HK" sz="2500" dirty="0" err="1"/>
                        <a:t>programmes</a:t>
                      </a:r>
                      <a:r>
                        <a:rPr lang="en-US" altLang="zh-HK" sz="2500" dirty="0"/>
                        <a:t> slow down your computer, make your web browser behave in peculiar ways and generally degrade the performance of your machine.</a:t>
                      </a:r>
                      <a:endParaRPr lang="zh-HK" altLang="en-US" sz="2500" dirty="0"/>
                    </a:p>
                  </a:txBody>
                  <a:tcPr/>
                </a:tc>
                <a:extLst>
                  <a:ext uri="{0D108BD9-81ED-4DB2-BD59-A6C34878D82A}">
                    <a16:rowId xmlns:a16="http://schemas.microsoft.com/office/drawing/2014/main" val="1355007756"/>
                  </a:ext>
                </a:extLst>
              </a:tr>
            </a:tbl>
          </a:graphicData>
        </a:graphic>
      </p:graphicFrame>
    </p:spTree>
    <p:extLst>
      <p:ext uri="{BB962C8B-B14F-4D97-AF65-F5344CB8AC3E}">
        <p14:creationId xmlns:p14="http://schemas.microsoft.com/office/powerpoint/2010/main" val="2776610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7B6847-A101-4BE6-BFD9-9B91C59B29FA}"/>
              </a:ext>
            </a:extLst>
          </p:cNvPr>
          <p:cNvSpPr>
            <a:spLocks noGrp="1"/>
          </p:cNvSpPr>
          <p:nvPr>
            <p:ph type="title"/>
          </p:nvPr>
        </p:nvSpPr>
        <p:spPr>
          <a:xfrm>
            <a:off x="838200" y="0"/>
            <a:ext cx="10515600" cy="1325563"/>
          </a:xfrm>
        </p:spPr>
        <p:txBody>
          <a:bodyPr/>
          <a:lstStyle/>
          <a:p>
            <a:r>
              <a:rPr lang="en-US" altLang="zh-HK" dirty="0"/>
              <a:t>Activity 3.13 (p.31) (Key)</a:t>
            </a:r>
            <a:endParaRPr lang="zh-HK" altLang="en-US" dirty="0"/>
          </a:p>
        </p:txBody>
      </p:sp>
      <p:graphicFrame>
        <p:nvGraphicFramePr>
          <p:cNvPr id="4" name="內容版面配置區 3">
            <a:extLst>
              <a:ext uri="{FF2B5EF4-FFF2-40B4-BE49-F238E27FC236}">
                <a16:creationId xmlns:a16="http://schemas.microsoft.com/office/drawing/2014/main" id="{80B3B519-2B2C-48E1-BE65-A40026748FCD}"/>
              </a:ext>
            </a:extLst>
          </p:cNvPr>
          <p:cNvGraphicFramePr>
            <a:graphicFrameLocks noGrp="1"/>
          </p:cNvGraphicFramePr>
          <p:nvPr>
            <p:ph idx="1"/>
            <p:extLst>
              <p:ext uri="{D42A27DB-BD31-4B8C-83A1-F6EECF244321}">
                <p14:modId xmlns:p14="http://schemas.microsoft.com/office/powerpoint/2010/main" val="2368117504"/>
              </p:ext>
            </p:extLst>
          </p:nvPr>
        </p:nvGraphicFramePr>
        <p:xfrm>
          <a:off x="904434" y="1014292"/>
          <a:ext cx="10449366" cy="5647762"/>
        </p:xfrm>
        <a:graphic>
          <a:graphicData uri="http://schemas.openxmlformats.org/drawingml/2006/table">
            <a:tbl>
              <a:tblPr>
                <a:tableStyleId>{5C22544A-7EE6-4342-B048-85BDC9FD1C3A}</a:tableStyleId>
              </a:tblPr>
              <a:tblGrid>
                <a:gridCol w="824752">
                  <a:extLst>
                    <a:ext uri="{9D8B030D-6E8A-4147-A177-3AD203B41FA5}">
                      <a16:colId xmlns:a16="http://schemas.microsoft.com/office/drawing/2014/main" val="1990412271"/>
                    </a:ext>
                  </a:extLst>
                </a:gridCol>
                <a:gridCol w="3993231">
                  <a:extLst>
                    <a:ext uri="{9D8B030D-6E8A-4147-A177-3AD203B41FA5}">
                      <a16:colId xmlns:a16="http://schemas.microsoft.com/office/drawing/2014/main" val="625677168"/>
                    </a:ext>
                  </a:extLst>
                </a:gridCol>
                <a:gridCol w="5631383">
                  <a:extLst>
                    <a:ext uri="{9D8B030D-6E8A-4147-A177-3AD203B41FA5}">
                      <a16:colId xmlns:a16="http://schemas.microsoft.com/office/drawing/2014/main" val="3678243710"/>
                    </a:ext>
                  </a:extLst>
                </a:gridCol>
              </a:tblGrid>
              <a:tr h="488909">
                <a:tc>
                  <a:txBody>
                    <a:bodyPr/>
                    <a:lstStyle/>
                    <a:p>
                      <a:pPr>
                        <a:lnSpc>
                          <a:spcPts val="1350"/>
                        </a:lnSpc>
                        <a:spcBef>
                          <a:spcPts val="425"/>
                        </a:spcBef>
                        <a:spcAft>
                          <a:spcPts val="425"/>
                        </a:spcAft>
                        <a:tabLst>
                          <a:tab pos="215900" algn="l"/>
                          <a:tab pos="431800" algn="l"/>
                          <a:tab pos="648335" algn="l"/>
                        </a:tabLst>
                      </a:pPr>
                      <a:r>
                        <a:rPr lang="en-US" sz="2000" b="1">
                          <a:effectLst/>
                        </a:rPr>
                        <a:t> </a:t>
                      </a:r>
                      <a:endParaRPr lang="zh-TW"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endParaRPr>
                    </a:p>
                    <a:p>
                      <a:pPr>
                        <a:lnSpc>
                          <a:spcPts val="1350"/>
                        </a:lnSpc>
                        <a:spcBef>
                          <a:spcPts val="425"/>
                        </a:spcBef>
                        <a:spcAft>
                          <a:spcPts val="425"/>
                        </a:spcAft>
                        <a:tabLst>
                          <a:tab pos="215900" algn="l"/>
                          <a:tab pos="431800" algn="l"/>
                          <a:tab pos="648335" algn="l"/>
                        </a:tabLst>
                      </a:pPr>
                      <a:r>
                        <a:rPr lang="en-US" sz="2000" b="1" dirty="0">
                          <a:effectLst/>
                        </a:rPr>
                        <a:t>Synonym</a:t>
                      </a:r>
                      <a:endParaRPr lang="zh-TW"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endParaRPr>
                    </a:p>
                    <a:p>
                      <a:pPr>
                        <a:lnSpc>
                          <a:spcPts val="1350"/>
                        </a:lnSpc>
                        <a:spcBef>
                          <a:spcPts val="425"/>
                        </a:spcBef>
                        <a:spcAft>
                          <a:spcPts val="425"/>
                        </a:spcAft>
                        <a:tabLst>
                          <a:tab pos="215900" algn="l"/>
                          <a:tab pos="431800" algn="l"/>
                          <a:tab pos="648335" algn="l"/>
                        </a:tabLst>
                      </a:pPr>
                      <a:r>
                        <a:rPr lang="en-US" sz="2000" b="1" dirty="0">
                          <a:effectLst/>
                        </a:rPr>
                        <a:t>Word in passage</a:t>
                      </a:r>
                      <a:endParaRPr lang="zh-TW"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5302675"/>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1</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Joined</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2184757098"/>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2</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Continuous</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607045818"/>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3</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Unpleasant</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2365870522"/>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4</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Difference</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699221256"/>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5</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Forms</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2231030703"/>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6</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frequently used</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464155805"/>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7</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Careful</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2995084715"/>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8</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Harmful</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3213275986"/>
                  </a:ext>
                </a:extLst>
              </a:tr>
              <a:tr h="488909">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9</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software that harms</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1801841421"/>
                  </a:ext>
                </a:extLst>
              </a:tr>
              <a:tr h="758672">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10</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dirty="0">
                        <a:effectLst/>
                      </a:endParaRPr>
                    </a:p>
                    <a:p>
                      <a:pPr>
                        <a:lnSpc>
                          <a:spcPts val="1350"/>
                        </a:lnSpc>
                        <a:spcBef>
                          <a:spcPts val="425"/>
                        </a:spcBef>
                        <a:spcAft>
                          <a:spcPts val="425"/>
                        </a:spcAft>
                        <a:tabLst>
                          <a:tab pos="215900" algn="l"/>
                          <a:tab pos="431800" algn="l"/>
                          <a:tab pos="648335" algn="l"/>
                        </a:tabLst>
                      </a:pPr>
                      <a:r>
                        <a:rPr lang="en-US" sz="2000" dirty="0">
                          <a:effectLst/>
                        </a:rPr>
                        <a:t>odd</a:t>
                      </a:r>
                      <a:endParaRPr lang="zh-TW"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350"/>
                        </a:lnSpc>
                        <a:spcBef>
                          <a:spcPts val="425"/>
                        </a:spcBef>
                        <a:spcAft>
                          <a:spcPts val="425"/>
                        </a:spcAft>
                        <a:tabLst>
                          <a:tab pos="215900" algn="l"/>
                          <a:tab pos="431800" algn="l"/>
                          <a:tab pos="648335" algn="l"/>
                        </a:tabLst>
                      </a:pPr>
                      <a:endParaRPr lang="en-US" sz="2000" b="1" dirty="0">
                        <a:effectLst/>
                        <a:highlight>
                          <a:srgbClr val="FFFF00"/>
                        </a:highlight>
                      </a:endParaRPr>
                    </a:p>
                  </a:txBody>
                  <a:tcPr marL="68580" marR="68580" marT="0" marB="0"/>
                </a:tc>
                <a:extLst>
                  <a:ext uri="{0D108BD9-81ED-4DB2-BD59-A6C34878D82A}">
                    <a16:rowId xmlns:a16="http://schemas.microsoft.com/office/drawing/2014/main" val="1354646337"/>
                  </a:ext>
                </a:extLst>
              </a:tr>
            </a:tbl>
          </a:graphicData>
        </a:graphic>
      </p:graphicFrame>
      <p:pic>
        <p:nvPicPr>
          <p:cNvPr id="5" name="Picture 4">
            <a:extLst>
              <a:ext uri="{FF2B5EF4-FFF2-40B4-BE49-F238E27FC236}">
                <a16:creationId xmlns:a16="http://schemas.microsoft.com/office/drawing/2014/main" id="{5719AD14-4327-4C9A-8278-645E50CFFE70}"/>
              </a:ext>
            </a:extLst>
          </p:cNvPr>
          <p:cNvPicPr>
            <a:picLocks noChangeAspect="1"/>
          </p:cNvPicPr>
          <p:nvPr/>
        </p:nvPicPr>
        <p:blipFill>
          <a:blip r:embed="rId2"/>
          <a:stretch>
            <a:fillRect/>
          </a:stretch>
        </p:blipFill>
        <p:spPr>
          <a:xfrm>
            <a:off x="5797680" y="1547371"/>
            <a:ext cx="1194790" cy="349695"/>
          </a:xfrm>
          <a:prstGeom prst="rect">
            <a:avLst/>
          </a:prstGeom>
        </p:spPr>
      </p:pic>
      <p:pic>
        <p:nvPicPr>
          <p:cNvPr id="7" name="Picture 6">
            <a:extLst>
              <a:ext uri="{FF2B5EF4-FFF2-40B4-BE49-F238E27FC236}">
                <a16:creationId xmlns:a16="http://schemas.microsoft.com/office/drawing/2014/main" id="{13D753D7-2E59-4854-9081-C034BA47CF3B}"/>
              </a:ext>
            </a:extLst>
          </p:cNvPr>
          <p:cNvPicPr>
            <a:picLocks noChangeAspect="1"/>
          </p:cNvPicPr>
          <p:nvPr/>
        </p:nvPicPr>
        <p:blipFill>
          <a:blip r:embed="rId3"/>
          <a:stretch>
            <a:fillRect/>
          </a:stretch>
        </p:blipFill>
        <p:spPr>
          <a:xfrm>
            <a:off x="5797680" y="2073489"/>
            <a:ext cx="1002690" cy="306165"/>
          </a:xfrm>
          <a:prstGeom prst="rect">
            <a:avLst/>
          </a:prstGeom>
        </p:spPr>
      </p:pic>
      <p:pic>
        <p:nvPicPr>
          <p:cNvPr id="9" name="Picture 8">
            <a:extLst>
              <a:ext uri="{FF2B5EF4-FFF2-40B4-BE49-F238E27FC236}">
                <a16:creationId xmlns:a16="http://schemas.microsoft.com/office/drawing/2014/main" id="{73AEF605-C35B-444E-B2FD-B355756B0684}"/>
              </a:ext>
            </a:extLst>
          </p:cNvPr>
          <p:cNvPicPr>
            <a:picLocks noChangeAspect="1"/>
          </p:cNvPicPr>
          <p:nvPr/>
        </p:nvPicPr>
        <p:blipFill>
          <a:blip r:embed="rId4"/>
          <a:stretch>
            <a:fillRect/>
          </a:stretch>
        </p:blipFill>
        <p:spPr>
          <a:xfrm>
            <a:off x="5797680" y="2546945"/>
            <a:ext cx="654285" cy="364413"/>
          </a:xfrm>
          <a:prstGeom prst="rect">
            <a:avLst/>
          </a:prstGeom>
        </p:spPr>
      </p:pic>
      <p:pic>
        <p:nvPicPr>
          <p:cNvPr id="11" name="Picture 10">
            <a:extLst>
              <a:ext uri="{FF2B5EF4-FFF2-40B4-BE49-F238E27FC236}">
                <a16:creationId xmlns:a16="http://schemas.microsoft.com/office/drawing/2014/main" id="{A40BEA80-8958-4CF6-BBB1-57B2883DCE6E}"/>
              </a:ext>
            </a:extLst>
          </p:cNvPr>
          <p:cNvPicPr>
            <a:picLocks noChangeAspect="1"/>
          </p:cNvPicPr>
          <p:nvPr/>
        </p:nvPicPr>
        <p:blipFill>
          <a:blip r:embed="rId5"/>
          <a:stretch>
            <a:fillRect/>
          </a:stretch>
        </p:blipFill>
        <p:spPr>
          <a:xfrm>
            <a:off x="5797680" y="3070430"/>
            <a:ext cx="1348472" cy="318730"/>
          </a:xfrm>
          <a:prstGeom prst="rect">
            <a:avLst/>
          </a:prstGeom>
        </p:spPr>
      </p:pic>
      <p:pic>
        <p:nvPicPr>
          <p:cNvPr id="13" name="Picture 12">
            <a:extLst>
              <a:ext uri="{FF2B5EF4-FFF2-40B4-BE49-F238E27FC236}">
                <a16:creationId xmlns:a16="http://schemas.microsoft.com/office/drawing/2014/main" id="{0843F44C-DAD5-4AAA-8211-108BFB9C3CED}"/>
              </a:ext>
            </a:extLst>
          </p:cNvPr>
          <p:cNvPicPr>
            <a:picLocks noChangeAspect="1"/>
          </p:cNvPicPr>
          <p:nvPr/>
        </p:nvPicPr>
        <p:blipFill>
          <a:blip r:embed="rId6"/>
          <a:stretch>
            <a:fillRect/>
          </a:stretch>
        </p:blipFill>
        <p:spPr>
          <a:xfrm>
            <a:off x="5797680" y="3550892"/>
            <a:ext cx="790117" cy="310139"/>
          </a:xfrm>
          <a:prstGeom prst="rect">
            <a:avLst/>
          </a:prstGeom>
        </p:spPr>
      </p:pic>
      <p:pic>
        <p:nvPicPr>
          <p:cNvPr id="15" name="Picture 14">
            <a:extLst>
              <a:ext uri="{FF2B5EF4-FFF2-40B4-BE49-F238E27FC236}">
                <a16:creationId xmlns:a16="http://schemas.microsoft.com/office/drawing/2014/main" id="{C234C888-F4E2-4211-A3B6-35F3E9200AE8}"/>
              </a:ext>
            </a:extLst>
          </p:cNvPr>
          <p:cNvPicPr>
            <a:picLocks noChangeAspect="1"/>
          </p:cNvPicPr>
          <p:nvPr/>
        </p:nvPicPr>
        <p:blipFill>
          <a:blip r:embed="rId7"/>
          <a:stretch>
            <a:fillRect/>
          </a:stretch>
        </p:blipFill>
        <p:spPr>
          <a:xfrm>
            <a:off x="5745953" y="4050074"/>
            <a:ext cx="1054417" cy="308435"/>
          </a:xfrm>
          <a:prstGeom prst="rect">
            <a:avLst/>
          </a:prstGeom>
        </p:spPr>
      </p:pic>
      <p:pic>
        <p:nvPicPr>
          <p:cNvPr id="17" name="Picture 16">
            <a:extLst>
              <a:ext uri="{FF2B5EF4-FFF2-40B4-BE49-F238E27FC236}">
                <a16:creationId xmlns:a16="http://schemas.microsoft.com/office/drawing/2014/main" id="{24C7F60D-6074-4498-A896-44C8F28357CD}"/>
              </a:ext>
            </a:extLst>
          </p:cNvPr>
          <p:cNvPicPr>
            <a:picLocks noChangeAspect="1"/>
          </p:cNvPicPr>
          <p:nvPr/>
        </p:nvPicPr>
        <p:blipFill>
          <a:blip r:embed="rId8"/>
          <a:stretch>
            <a:fillRect/>
          </a:stretch>
        </p:blipFill>
        <p:spPr>
          <a:xfrm>
            <a:off x="5776799" y="4532662"/>
            <a:ext cx="831877" cy="267647"/>
          </a:xfrm>
          <a:prstGeom prst="rect">
            <a:avLst/>
          </a:prstGeom>
        </p:spPr>
      </p:pic>
      <p:pic>
        <p:nvPicPr>
          <p:cNvPr id="19" name="Picture 18">
            <a:extLst>
              <a:ext uri="{FF2B5EF4-FFF2-40B4-BE49-F238E27FC236}">
                <a16:creationId xmlns:a16="http://schemas.microsoft.com/office/drawing/2014/main" id="{61841179-1647-4C72-93D2-13B609386083}"/>
              </a:ext>
            </a:extLst>
          </p:cNvPr>
          <p:cNvPicPr>
            <a:picLocks noChangeAspect="1"/>
          </p:cNvPicPr>
          <p:nvPr/>
        </p:nvPicPr>
        <p:blipFill>
          <a:blip r:embed="rId9"/>
          <a:stretch>
            <a:fillRect/>
          </a:stretch>
        </p:blipFill>
        <p:spPr>
          <a:xfrm>
            <a:off x="5735985" y="5000092"/>
            <a:ext cx="1054417" cy="309190"/>
          </a:xfrm>
          <a:prstGeom prst="rect">
            <a:avLst/>
          </a:prstGeom>
        </p:spPr>
      </p:pic>
      <p:pic>
        <p:nvPicPr>
          <p:cNvPr id="21" name="Picture 20">
            <a:extLst>
              <a:ext uri="{FF2B5EF4-FFF2-40B4-BE49-F238E27FC236}">
                <a16:creationId xmlns:a16="http://schemas.microsoft.com/office/drawing/2014/main" id="{04E59CDE-87EA-4EBB-A059-1D1D35BFCB51}"/>
              </a:ext>
            </a:extLst>
          </p:cNvPr>
          <p:cNvPicPr>
            <a:picLocks noChangeAspect="1"/>
          </p:cNvPicPr>
          <p:nvPr/>
        </p:nvPicPr>
        <p:blipFill>
          <a:blip r:embed="rId10"/>
          <a:stretch>
            <a:fillRect/>
          </a:stretch>
        </p:blipFill>
        <p:spPr>
          <a:xfrm>
            <a:off x="5751014" y="5491462"/>
            <a:ext cx="1039388" cy="287938"/>
          </a:xfrm>
          <a:prstGeom prst="rect">
            <a:avLst/>
          </a:prstGeom>
        </p:spPr>
      </p:pic>
      <p:pic>
        <p:nvPicPr>
          <p:cNvPr id="23" name="Picture 22">
            <a:extLst>
              <a:ext uri="{FF2B5EF4-FFF2-40B4-BE49-F238E27FC236}">
                <a16:creationId xmlns:a16="http://schemas.microsoft.com/office/drawing/2014/main" id="{788532C9-DBC1-466B-B4D9-121C65E0DA33}"/>
              </a:ext>
            </a:extLst>
          </p:cNvPr>
          <p:cNvPicPr>
            <a:picLocks noChangeAspect="1"/>
          </p:cNvPicPr>
          <p:nvPr/>
        </p:nvPicPr>
        <p:blipFill>
          <a:blip r:embed="rId11"/>
          <a:stretch>
            <a:fillRect/>
          </a:stretch>
        </p:blipFill>
        <p:spPr>
          <a:xfrm>
            <a:off x="5776799" y="6028929"/>
            <a:ext cx="1054417" cy="358794"/>
          </a:xfrm>
          <a:prstGeom prst="rect">
            <a:avLst/>
          </a:prstGeom>
        </p:spPr>
      </p:pic>
    </p:spTree>
    <p:extLst>
      <p:ext uri="{BB962C8B-B14F-4D97-AF65-F5344CB8AC3E}">
        <p14:creationId xmlns:p14="http://schemas.microsoft.com/office/powerpoint/2010/main" val="142019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B899FA-D621-4055-8AE4-7F1C87CCAA8D}"/>
              </a:ext>
            </a:extLst>
          </p:cNvPr>
          <p:cNvSpPr>
            <a:spLocks noGrp="1"/>
          </p:cNvSpPr>
          <p:nvPr>
            <p:ph type="title"/>
          </p:nvPr>
        </p:nvSpPr>
        <p:spPr/>
        <p:txBody>
          <a:bodyPr/>
          <a:lstStyle/>
          <a:p>
            <a:r>
              <a:rPr lang="en-US" altLang="zh-TW" dirty="0"/>
              <a:t>Unpacking complex sentences  (p.32)</a:t>
            </a:r>
            <a:endParaRPr lang="zh-HK" altLang="en-US" dirty="0"/>
          </a:p>
        </p:txBody>
      </p:sp>
      <p:sp>
        <p:nvSpPr>
          <p:cNvPr id="3" name="內容版面配置區 2">
            <a:extLst>
              <a:ext uri="{FF2B5EF4-FFF2-40B4-BE49-F238E27FC236}">
                <a16:creationId xmlns:a16="http://schemas.microsoft.com/office/drawing/2014/main" id="{A5F64018-05AA-4DAC-B379-9E2813648BFC}"/>
              </a:ext>
            </a:extLst>
          </p:cNvPr>
          <p:cNvSpPr>
            <a:spLocks noGrp="1"/>
          </p:cNvSpPr>
          <p:nvPr>
            <p:ph idx="1"/>
          </p:nvPr>
        </p:nvSpPr>
        <p:spPr>
          <a:xfrm>
            <a:off x="829572" y="1678975"/>
            <a:ext cx="11221529" cy="5032376"/>
          </a:xfrm>
        </p:spPr>
        <p:txBody>
          <a:bodyPr>
            <a:normAutofit/>
          </a:bodyPr>
          <a:lstStyle/>
          <a:p>
            <a:pPr marL="0" indent="0">
              <a:buNone/>
            </a:pPr>
            <a:r>
              <a:rPr lang="en-US" altLang="zh-TW" b="1" dirty="0">
                <a:highlight>
                  <a:srgbClr val="00FF00"/>
                </a:highlight>
              </a:rPr>
              <a:t>Recognizing concession </a:t>
            </a:r>
            <a:endParaRPr lang="en-US" altLang="zh-TW" dirty="0">
              <a:highlight>
                <a:srgbClr val="00FF00"/>
              </a:highlight>
            </a:endParaRPr>
          </a:p>
          <a:p>
            <a:pPr marL="0" indent="0">
              <a:buNone/>
            </a:pPr>
            <a:r>
              <a:rPr lang="en-US" altLang="zh-TW" dirty="0"/>
              <a:t>In academic arguments, writers often </a:t>
            </a:r>
            <a:r>
              <a:rPr lang="en-US" altLang="zh-TW" dirty="0">
                <a:solidFill>
                  <a:srgbClr val="0070C0"/>
                </a:solidFill>
              </a:rPr>
              <a:t>acknowledge</a:t>
            </a:r>
            <a:r>
              <a:rPr lang="en-US" altLang="zh-TW" dirty="0"/>
              <a:t> (or ‘concede’) that there is </a:t>
            </a:r>
            <a:r>
              <a:rPr lang="en-US" altLang="zh-TW" dirty="0">
                <a:solidFill>
                  <a:srgbClr val="0070C0"/>
                </a:solidFill>
              </a:rPr>
              <a:t>more than one point of view</a:t>
            </a:r>
            <a:r>
              <a:rPr lang="en-US" altLang="zh-TW" dirty="0"/>
              <a:t>. </a:t>
            </a:r>
          </a:p>
          <a:p>
            <a:pPr marL="0" indent="0">
              <a:buNone/>
            </a:pPr>
            <a:endParaRPr lang="en-US" altLang="zh-TW" dirty="0"/>
          </a:p>
          <a:p>
            <a:pPr marL="0" indent="0">
              <a:buNone/>
            </a:pPr>
            <a:r>
              <a:rPr lang="en-US" altLang="zh-TW" dirty="0"/>
              <a:t>To signal differences in opinion, writers often express two points of view by combining </a:t>
            </a:r>
            <a:r>
              <a:rPr lang="en-US" altLang="zh-TW" dirty="0">
                <a:solidFill>
                  <a:srgbClr val="FF0000"/>
                </a:solidFill>
              </a:rPr>
              <a:t>two contrasting clauses in one complex sentence</a:t>
            </a:r>
            <a:r>
              <a:rPr lang="en-US" altLang="zh-TW" dirty="0"/>
              <a:t>. </a:t>
            </a:r>
          </a:p>
          <a:p>
            <a:pPr marL="0" indent="0">
              <a:buNone/>
            </a:pPr>
            <a:endParaRPr lang="en-US" altLang="zh-TW" dirty="0"/>
          </a:p>
          <a:p>
            <a:pPr marL="0" indent="0">
              <a:buNone/>
            </a:pPr>
            <a:r>
              <a:rPr lang="en-US" altLang="zh-TW" dirty="0"/>
              <a:t>They also often signal to the reader that </a:t>
            </a:r>
            <a:r>
              <a:rPr lang="en-US" altLang="zh-TW" dirty="0">
                <a:solidFill>
                  <a:srgbClr val="00B050"/>
                </a:solidFill>
              </a:rPr>
              <a:t>one point of view has </a:t>
            </a:r>
            <a:r>
              <a:rPr lang="en-US" altLang="zh-TW" i="1" dirty="0">
                <a:solidFill>
                  <a:srgbClr val="00B050"/>
                </a:solidFill>
              </a:rPr>
              <a:t>more importance </a:t>
            </a:r>
            <a:r>
              <a:rPr lang="en-US" altLang="zh-TW" dirty="0"/>
              <a:t>than the other by </a:t>
            </a:r>
            <a:r>
              <a:rPr lang="en-US" altLang="zh-TW" dirty="0">
                <a:solidFill>
                  <a:srgbClr val="0070C0"/>
                </a:solidFill>
              </a:rPr>
              <a:t>placing the less important view </a:t>
            </a:r>
            <a:r>
              <a:rPr lang="en-US" altLang="zh-TW" i="1" dirty="0">
                <a:solidFill>
                  <a:srgbClr val="0070C0"/>
                </a:solidFill>
              </a:rPr>
              <a:t>first </a:t>
            </a:r>
            <a:r>
              <a:rPr lang="en-US" altLang="zh-TW" dirty="0">
                <a:solidFill>
                  <a:srgbClr val="0070C0"/>
                </a:solidFill>
              </a:rPr>
              <a:t>in the sentence</a:t>
            </a:r>
            <a:r>
              <a:rPr lang="en-US" altLang="zh-TW" dirty="0"/>
              <a:t> – often preceded by a preposition that indicates some concession to a different or opposing argument. </a:t>
            </a:r>
            <a:endParaRPr lang="zh-HK" altLang="en-US" dirty="0"/>
          </a:p>
        </p:txBody>
      </p:sp>
    </p:spTree>
    <p:extLst>
      <p:ext uri="{BB962C8B-B14F-4D97-AF65-F5344CB8AC3E}">
        <p14:creationId xmlns:p14="http://schemas.microsoft.com/office/powerpoint/2010/main" val="3982584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10088-1229-48D5-89ED-010A4706F030}"/>
              </a:ext>
            </a:extLst>
          </p:cNvPr>
          <p:cNvSpPr>
            <a:spLocks noGrp="1"/>
          </p:cNvSpPr>
          <p:nvPr>
            <p:ph type="title"/>
          </p:nvPr>
        </p:nvSpPr>
        <p:spPr/>
        <p:txBody>
          <a:bodyPr/>
          <a:lstStyle/>
          <a:p>
            <a:r>
              <a:rPr lang="en-US" altLang="zh-TW" dirty="0"/>
              <a:t>Unpacking complex sentences  (p.33)</a:t>
            </a:r>
            <a:endParaRPr lang="zh-HK"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479" y="1721404"/>
            <a:ext cx="6981467" cy="4866560"/>
          </a:xfrm>
        </p:spPr>
      </p:pic>
    </p:spTree>
    <p:extLst>
      <p:ext uri="{BB962C8B-B14F-4D97-AF65-F5344CB8AC3E}">
        <p14:creationId xmlns:p14="http://schemas.microsoft.com/office/powerpoint/2010/main" val="2844941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0121F9-2D63-457B-9AEB-758E1CE31F32}"/>
              </a:ext>
            </a:extLst>
          </p:cNvPr>
          <p:cNvSpPr>
            <a:spLocks noGrp="1"/>
          </p:cNvSpPr>
          <p:nvPr>
            <p:ph type="title"/>
          </p:nvPr>
        </p:nvSpPr>
        <p:spPr/>
        <p:txBody>
          <a:bodyPr/>
          <a:lstStyle/>
          <a:p>
            <a:r>
              <a:rPr lang="en-US" altLang="zh-HK" dirty="0"/>
              <a:t>Activity 3.14 (p.33)</a:t>
            </a:r>
            <a:endParaRPr lang="zh-HK" altLang="en-US" dirty="0"/>
          </a:p>
        </p:txBody>
      </p:sp>
      <p:sp>
        <p:nvSpPr>
          <p:cNvPr id="3" name="內容版面配置區 2">
            <a:extLst>
              <a:ext uri="{FF2B5EF4-FFF2-40B4-BE49-F238E27FC236}">
                <a16:creationId xmlns:a16="http://schemas.microsoft.com/office/drawing/2014/main" id="{D53C79F7-1CFC-4523-A64F-0E65C8F893BB}"/>
              </a:ext>
            </a:extLst>
          </p:cNvPr>
          <p:cNvSpPr>
            <a:spLocks noGrp="1"/>
          </p:cNvSpPr>
          <p:nvPr>
            <p:ph idx="1"/>
          </p:nvPr>
        </p:nvSpPr>
        <p:spPr>
          <a:xfrm>
            <a:off x="838200" y="1575582"/>
            <a:ext cx="10964594" cy="4917293"/>
          </a:xfrm>
        </p:spPr>
        <p:txBody>
          <a:bodyPr/>
          <a:lstStyle/>
          <a:p>
            <a:pPr marL="0" indent="0">
              <a:buNone/>
            </a:pPr>
            <a:r>
              <a:rPr lang="en-US" altLang="zh-HK" dirty="0"/>
              <a:t>Examine the following complex sentences and, in your own words, </a:t>
            </a:r>
            <a:r>
              <a:rPr lang="en-US" altLang="zh-HK" dirty="0">
                <a:solidFill>
                  <a:srgbClr val="FF0000"/>
                </a:solidFill>
              </a:rPr>
              <a:t>paraphrase the main opinion or argument.</a:t>
            </a:r>
          </a:p>
          <a:p>
            <a:pPr marL="0" indent="0">
              <a:buNone/>
            </a:pPr>
            <a:endParaRPr lang="en-US" altLang="zh-HK" dirty="0"/>
          </a:p>
          <a:p>
            <a:pPr marL="0" indent="0">
              <a:buNone/>
            </a:pPr>
            <a:r>
              <a:rPr lang="en-US" altLang="zh-HK" dirty="0"/>
              <a:t>We will finish Q2 &amp; 3. </a:t>
            </a:r>
            <a:r>
              <a:rPr lang="en-US" altLang="zh-HK" dirty="0">
                <a:highlight>
                  <a:srgbClr val="00FF00"/>
                </a:highlight>
              </a:rPr>
              <a:t>(2 minutes)</a:t>
            </a:r>
          </a:p>
          <a:p>
            <a:pPr marL="0" indent="0">
              <a:buNone/>
            </a:pPr>
            <a:endParaRPr lang="en-US" altLang="zh-HK" dirty="0"/>
          </a:p>
          <a:p>
            <a:pPr marL="0" indent="0">
              <a:buNone/>
            </a:pPr>
            <a:r>
              <a:rPr lang="en-US" altLang="zh-HK" dirty="0">
                <a:solidFill>
                  <a:srgbClr val="0070C0"/>
                </a:solidFill>
              </a:rPr>
              <a:t>2 Although it is certainly not impossible, the theory may not strike one as especially plausible. </a:t>
            </a:r>
          </a:p>
          <a:p>
            <a:pPr marL="0" indent="0">
              <a:buNone/>
            </a:pPr>
            <a:r>
              <a:rPr lang="en-US" altLang="zh-HK" dirty="0">
                <a:solidFill>
                  <a:srgbClr val="00B050"/>
                </a:solidFill>
              </a:rPr>
              <a:t>3  Despite many people’s desire to believe that life exists on other planets, there are no clear scientific signs that extra-terrestrial life exists. </a:t>
            </a:r>
          </a:p>
        </p:txBody>
      </p:sp>
    </p:spTree>
    <p:extLst>
      <p:ext uri="{BB962C8B-B14F-4D97-AF65-F5344CB8AC3E}">
        <p14:creationId xmlns:p14="http://schemas.microsoft.com/office/powerpoint/2010/main" val="225783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53D8EB-BE4F-43EE-869B-4F9183A5967E}"/>
              </a:ext>
            </a:extLst>
          </p:cNvPr>
          <p:cNvSpPr>
            <a:spLocks noGrp="1"/>
          </p:cNvSpPr>
          <p:nvPr>
            <p:ph type="title"/>
          </p:nvPr>
        </p:nvSpPr>
        <p:spPr/>
        <p:txBody>
          <a:bodyPr/>
          <a:lstStyle/>
          <a:p>
            <a:r>
              <a:rPr lang="en-US" altLang="zh-HK" dirty="0"/>
              <a:t>Activity 3.14 (p.33) (Key)</a:t>
            </a:r>
            <a:endParaRPr lang="zh-HK" altLang="en-US" dirty="0"/>
          </a:p>
        </p:txBody>
      </p:sp>
      <p:sp>
        <p:nvSpPr>
          <p:cNvPr id="3" name="內容版面配置區 2">
            <a:extLst>
              <a:ext uri="{FF2B5EF4-FFF2-40B4-BE49-F238E27FC236}">
                <a16:creationId xmlns:a16="http://schemas.microsoft.com/office/drawing/2014/main" id="{4C4E9339-D9CB-4C7E-9F6A-FA9B1A9CE3A2}"/>
              </a:ext>
            </a:extLst>
          </p:cNvPr>
          <p:cNvSpPr>
            <a:spLocks noGrp="1"/>
          </p:cNvSpPr>
          <p:nvPr>
            <p:ph idx="1"/>
          </p:nvPr>
        </p:nvSpPr>
        <p:spPr/>
        <p:txBody>
          <a:bodyPr/>
          <a:lstStyle/>
          <a:p>
            <a:pPr marL="0" indent="0">
              <a:buNone/>
            </a:pPr>
            <a:r>
              <a:rPr lang="en-US" altLang="zh-HK" dirty="0">
                <a:solidFill>
                  <a:srgbClr val="0070C0"/>
                </a:solidFill>
              </a:rPr>
              <a:t>2 Although it is certainly not impossible, the theory may not strike one as especially plausible. </a:t>
            </a:r>
            <a:endParaRPr lang="en-US" altLang="zh-HK" dirty="0"/>
          </a:p>
          <a:p>
            <a:pPr marL="0" indent="0">
              <a:buNone/>
            </a:pPr>
            <a:r>
              <a:rPr lang="en-US" altLang="zh-HK" dirty="0"/>
              <a:t>Q2	It’s difficult to believe this theory.</a:t>
            </a:r>
          </a:p>
          <a:p>
            <a:pPr marL="0" indent="0">
              <a:buNone/>
            </a:pPr>
            <a:endParaRPr lang="en-US" altLang="zh-HK" dirty="0"/>
          </a:p>
          <a:p>
            <a:pPr marL="0" indent="0">
              <a:buNone/>
            </a:pPr>
            <a:r>
              <a:rPr lang="en-US" altLang="zh-HK" dirty="0">
                <a:solidFill>
                  <a:srgbClr val="00B050"/>
                </a:solidFill>
              </a:rPr>
              <a:t>3  Despite many people’s desire to believe that life exists on other planets, there are no clear scientific signs that extra-terrestrial life exists. </a:t>
            </a:r>
            <a:endParaRPr lang="en-US" altLang="zh-HK" dirty="0"/>
          </a:p>
          <a:p>
            <a:pPr marL="0" indent="0">
              <a:buNone/>
            </a:pPr>
            <a:r>
              <a:rPr lang="en-US" altLang="zh-HK" dirty="0"/>
              <a:t>Q3	There’s no evidence that life exists on other planets.</a:t>
            </a:r>
            <a:endParaRPr lang="zh-HK" altLang="en-US" dirty="0"/>
          </a:p>
          <a:p>
            <a:pPr marL="0" indent="0">
              <a:buNone/>
            </a:pPr>
            <a:endParaRPr lang="zh-HK" altLang="en-US" dirty="0"/>
          </a:p>
        </p:txBody>
      </p:sp>
    </p:spTree>
    <p:extLst>
      <p:ext uri="{BB962C8B-B14F-4D97-AF65-F5344CB8AC3E}">
        <p14:creationId xmlns:p14="http://schemas.microsoft.com/office/powerpoint/2010/main" val="263223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B848F2-B12C-485C-A9CB-B04F8ABD7745}"/>
              </a:ext>
            </a:extLst>
          </p:cNvPr>
          <p:cNvSpPr>
            <a:spLocks noGrp="1"/>
          </p:cNvSpPr>
          <p:nvPr>
            <p:ph type="title"/>
          </p:nvPr>
        </p:nvSpPr>
        <p:spPr/>
        <p:txBody>
          <a:bodyPr/>
          <a:lstStyle/>
          <a:p>
            <a:r>
              <a:rPr lang="en-US" altLang="zh-HK" dirty="0"/>
              <a:t>Identifying an author’s opinions, attitudes and bias (p.36)</a:t>
            </a:r>
            <a:endParaRPr lang="zh-HK" altLang="en-US" dirty="0"/>
          </a:p>
        </p:txBody>
      </p:sp>
      <p:sp>
        <p:nvSpPr>
          <p:cNvPr id="3" name="內容版面配置區 2">
            <a:extLst>
              <a:ext uri="{FF2B5EF4-FFF2-40B4-BE49-F238E27FC236}">
                <a16:creationId xmlns:a16="http://schemas.microsoft.com/office/drawing/2014/main" id="{8C41B098-7BDA-45E7-95BD-A68479D349DC}"/>
              </a:ext>
            </a:extLst>
          </p:cNvPr>
          <p:cNvSpPr>
            <a:spLocks noGrp="1"/>
          </p:cNvSpPr>
          <p:nvPr>
            <p:ph idx="1"/>
          </p:nvPr>
        </p:nvSpPr>
        <p:spPr>
          <a:xfrm>
            <a:off x="838200" y="1825625"/>
            <a:ext cx="11049000" cy="4786190"/>
          </a:xfrm>
        </p:spPr>
        <p:txBody>
          <a:bodyPr/>
          <a:lstStyle/>
          <a:p>
            <a:pPr marL="0" indent="0">
              <a:buNone/>
            </a:pPr>
            <a:r>
              <a:rPr lang="en-US" altLang="zh-HK" dirty="0"/>
              <a:t>We now consider skills and strategies which help us to</a:t>
            </a:r>
            <a:r>
              <a:rPr lang="en-US" altLang="zh-HK" dirty="0">
                <a:solidFill>
                  <a:srgbClr val="FF0000"/>
                </a:solidFill>
              </a:rPr>
              <a:t> read critically and analytically</a:t>
            </a:r>
            <a:r>
              <a:rPr lang="en-US" altLang="zh-HK" dirty="0"/>
              <a:t>, to determine a writer’s opinion, attitude and bias. </a:t>
            </a:r>
          </a:p>
          <a:p>
            <a:pPr marL="0" indent="0">
              <a:buNone/>
            </a:pPr>
            <a:endParaRPr lang="en-US" altLang="zh-HK" dirty="0"/>
          </a:p>
          <a:p>
            <a:pPr marL="0" indent="0">
              <a:buNone/>
            </a:pPr>
            <a:r>
              <a:rPr lang="en-US" altLang="zh-HK" dirty="0"/>
              <a:t>We look first at how to determine a </a:t>
            </a:r>
            <a:r>
              <a:rPr lang="en-US" altLang="zh-HK" dirty="0">
                <a:highlight>
                  <a:srgbClr val="FFFF00"/>
                </a:highlight>
              </a:rPr>
              <a:t>writer’s attitude </a:t>
            </a:r>
            <a:r>
              <a:rPr lang="en-US" altLang="zh-HK" dirty="0"/>
              <a:t>and assess whether it is </a:t>
            </a:r>
            <a:r>
              <a:rPr lang="en-US" altLang="zh-HK" dirty="0">
                <a:highlight>
                  <a:srgbClr val="00FFFF"/>
                </a:highlight>
              </a:rPr>
              <a:t>positive or negative, subjective or neutral, certain or tentative</a:t>
            </a:r>
            <a:r>
              <a:rPr lang="en-US" altLang="zh-HK" dirty="0"/>
              <a:t>.</a:t>
            </a:r>
          </a:p>
          <a:p>
            <a:pPr marL="0" indent="0">
              <a:buNone/>
            </a:pPr>
            <a:endParaRPr lang="en-US" altLang="zh-HK" dirty="0"/>
          </a:p>
          <a:p>
            <a:pPr marL="0" indent="0">
              <a:buNone/>
            </a:pPr>
            <a:r>
              <a:rPr lang="en-US" altLang="zh-HK" dirty="0"/>
              <a:t>We also look at strategies for identifying the </a:t>
            </a:r>
            <a:r>
              <a:rPr lang="en-US" altLang="zh-HK" dirty="0">
                <a:highlight>
                  <a:srgbClr val="FF00FF"/>
                </a:highlight>
              </a:rPr>
              <a:t>intended audience </a:t>
            </a:r>
            <a:r>
              <a:rPr lang="en-US" altLang="zh-HK" dirty="0"/>
              <a:t>of a piece of writing. </a:t>
            </a:r>
            <a:endParaRPr lang="zh-HK" altLang="en-US" dirty="0"/>
          </a:p>
        </p:txBody>
      </p:sp>
    </p:spTree>
    <p:extLst>
      <p:ext uri="{BB962C8B-B14F-4D97-AF65-F5344CB8AC3E}">
        <p14:creationId xmlns:p14="http://schemas.microsoft.com/office/powerpoint/2010/main" val="3230247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C5A988-C3E7-4E8D-8C82-DB969FF21F6D}"/>
              </a:ext>
            </a:extLst>
          </p:cNvPr>
          <p:cNvSpPr>
            <a:spLocks noGrp="1"/>
          </p:cNvSpPr>
          <p:nvPr>
            <p:ph type="title"/>
          </p:nvPr>
        </p:nvSpPr>
        <p:spPr/>
        <p:txBody>
          <a:bodyPr/>
          <a:lstStyle/>
          <a:p>
            <a:r>
              <a:rPr lang="en-US" altLang="zh-HK" dirty="0"/>
              <a:t>Identifying a writer’s attitude (p.36)</a:t>
            </a:r>
            <a:endParaRPr lang="zh-HK" altLang="en-US" dirty="0"/>
          </a:p>
        </p:txBody>
      </p:sp>
      <p:sp>
        <p:nvSpPr>
          <p:cNvPr id="3" name="內容版面配置區 2">
            <a:extLst>
              <a:ext uri="{FF2B5EF4-FFF2-40B4-BE49-F238E27FC236}">
                <a16:creationId xmlns:a16="http://schemas.microsoft.com/office/drawing/2014/main" id="{289CEF5F-5227-42F0-953F-05A13A7569B5}"/>
              </a:ext>
            </a:extLst>
          </p:cNvPr>
          <p:cNvSpPr>
            <a:spLocks noGrp="1"/>
          </p:cNvSpPr>
          <p:nvPr>
            <p:ph idx="1"/>
          </p:nvPr>
        </p:nvSpPr>
        <p:spPr>
          <a:xfrm>
            <a:off x="838200" y="1825624"/>
            <a:ext cx="11049000" cy="4828393"/>
          </a:xfrm>
        </p:spPr>
        <p:txBody>
          <a:bodyPr/>
          <a:lstStyle/>
          <a:p>
            <a:pPr marL="0" indent="0">
              <a:buNone/>
            </a:pPr>
            <a:r>
              <a:rPr lang="en-US" altLang="zh-HK" b="1" dirty="0"/>
              <a:t>Signals of positive and negative attitudes </a:t>
            </a:r>
          </a:p>
          <a:p>
            <a:pPr marL="0" indent="0">
              <a:buNone/>
            </a:pPr>
            <a:r>
              <a:rPr lang="en-US" altLang="zh-HK" dirty="0">
                <a:solidFill>
                  <a:srgbClr val="FF0000"/>
                </a:solidFill>
              </a:rPr>
              <a:t>Emotive verbs, adjectives and adverbs </a:t>
            </a:r>
            <a:r>
              <a:rPr lang="en-US" altLang="zh-HK" dirty="0"/>
              <a:t>often signal a writer’s attitude to the topic. These may be </a:t>
            </a:r>
            <a:r>
              <a:rPr lang="en-US" altLang="zh-HK" dirty="0">
                <a:highlight>
                  <a:srgbClr val="FFFF00"/>
                </a:highlight>
              </a:rPr>
              <a:t>negative</a:t>
            </a:r>
            <a:r>
              <a:rPr lang="en-US" altLang="zh-HK" dirty="0"/>
              <a:t> </a:t>
            </a:r>
            <a:r>
              <a:rPr lang="en-US" altLang="zh-HK" dirty="0">
                <a:highlight>
                  <a:srgbClr val="00FF00"/>
                </a:highlight>
              </a:rPr>
              <a:t>(‘awful’, ‘regrettable’, ‘nasty’)</a:t>
            </a:r>
            <a:r>
              <a:rPr lang="en-US" altLang="zh-HK" dirty="0"/>
              <a:t> or </a:t>
            </a:r>
            <a:r>
              <a:rPr lang="en-US" altLang="zh-HK" dirty="0">
                <a:highlight>
                  <a:srgbClr val="FFFF00"/>
                </a:highlight>
              </a:rPr>
              <a:t>positive</a:t>
            </a:r>
            <a:r>
              <a:rPr lang="en-US" altLang="zh-HK" dirty="0"/>
              <a:t> </a:t>
            </a:r>
            <a:r>
              <a:rPr lang="en-US" altLang="zh-HK" dirty="0">
                <a:highlight>
                  <a:srgbClr val="00FF00"/>
                </a:highlight>
              </a:rPr>
              <a:t>(‘magnificent’, ‘splendid’)</a:t>
            </a:r>
            <a:r>
              <a:rPr lang="en-US" altLang="zh-HK" dirty="0"/>
              <a:t>. </a:t>
            </a:r>
          </a:p>
          <a:p>
            <a:pPr marL="0" indent="0">
              <a:buNone/>
            </a:pPr>
            <a:endParaRPr lang="en-US" altLang="zh-HK" dirty="0"/>
          </a:p>
          <a:p>
            <a:pPr marL="0" indent="0">
              <a:buNone/>
            </a:pPr>
            <a:r>
              <a:rPr lang="en-US" altLang="zh-HK" dirty="0"/>
              <a:t>For example, look at </a:t>
            </a:r>
            <a:r>
              <a:rPr lang="en-US" altLang="zh-HK" dirty="0">
                <a:solidFill>
                  <a:srgbClr val="FF0000"/>
                </a:solidFill>
              </a:rPr>
              <a:t>how the negative and emotive underlined words</a:t>
            </a:r>
            <a:r>
              <a:rPr lang="en-US" altLang="zh-HK" dirty="0"/>
              <a:t> in </a:t>
            </a:r>
            <a:r>
              <a:rPr lang="en-US" altLang="zh-HK" dirty="0">
                <a:solidFill>
                  <a:schemeClr val="accent1"/>
                </a:solidFill>
              </a:rPr>
              <a:t>the passage below</a:t>
            </a:r>
            <a:r>
              <a:rPr lang="en-US" altLang="zh-HK" dirty="0"/>
              <a:t> </a:t>
            </a:r>
            <a:r>
              <a:rPr lang="en-US" altLang="zh-HK" dirty="0">
                <a:highlight>
                  <a:srgbClr val="00FFFF"/>
                </a:highlight>
              </a:rPr>
              <a:t>connote the author’s belief</a:t>
            </a:r>
            <a:r>
              <a:rPr lang="en-US" altLang="zh-HK" dirty="0"/>
              <a:t> that </a:t>
            </a:r>
            <a:r>
              <a:rPr lang="en-US" altLang="zh-HK" dirty="0">
                <a:highlight>
                  <a:srgbClr val="00FFFF"/>
                </a:highlight>
              </a:rPr>
              <a:t>viruses are dangerous and a serious problem</a:t>
            </a:r>
            <a:r>
              <a:rPr lang="en-US" altLang="zh-HK" dirty="0"/>
              <a:t>. </a:t>
            </a:r>
            <a:endParaRPr lang="zh-HK" altLang="en-US" dirty="0"/>
          </a:p>
        </p:txBody>
      </p:sp>
    </p:spTree>
    <p:extLst>
      <p:ext uri="{BB962C8B-B14F-4D97-AF65-F5344CB8AC3E}">
        <p14:creationId xmlns:p14="http://schemas.microsoft.com/office/powerpoint/2010/main" val="3894178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D4737-A66E-48DB-9C61-CFB2ADD758FF}"/>
              </a:ext>
            </a:extLst>
          </p:cNvPr>
          <p:cNvSpPr>
            <a:spLocks noGrp="1"/>
          </p:cNvSpPr>
          <p:nvPr>
            <p:ph type="title"/>
          </p:nvPr>
        </p:nvSpPr>
        <p:spPr/>
        <p:txBody>
          <a:bodyPr/>
          <a:lstStyle/>
          <a:p>
            <a:r>
              <a:rPr lang="en-US" altLang="zh-HK" dirty="0"/>
              <a:t>Identifying a writer’s attitude (p.36)</a:t>
            </a:r>
            <a:endParaRPr lang="zh-HK"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822" y="1471612"/>
            <a:ext cx="8918544" cy="5021263"/>
          </a:xfrm>
        </p:spPr>
      </p:pic>
    </p:spTree>
    <p:extLst>
      <p:ext uri="{BB962C8B-B14F-4D97-AF65-F5344CB8AC3E}">
        <p14:creationId xmlns:p14="http://schemas.microsoft.com/office/powerpoint/2010/main" val="1840860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D3960A-AE20-4F39-AD6B-C79EBD583DF8}"/>
              </a:ext>
            </a:extLst>
          </p:cNvPr>
          <p:cNvSpPr>
            <a:spLocks noGrp="1"/>
          </p:cNvSpPr>
          <p:nvPr>
            <p:ph type="title"/>
          </p:nvPr>
        </p:nvSpPr>
        <p:spPr/>
        <p:txBody>
          <a:bodyPr/>
          <a:lstStyle/>
          <a:p>
            <a:r>
              <a:rPr lang="en-US" altLang="zh-HK" dirty="0"/>
              <a:t>Identifying a writer’s attitude (p.36-37)</a:t>
            </a:r>
            <a:endParaRPr lang="zh-HK" altLang="en-US" dirty="0"/>
          </a:p>
        </p:txBody>
      </p:sp>
      <p:sp>
        <p:nvSpPr>
          <p:cNvPr id="3" name="內容版面配置區 2">
            <a:extLst>
              <a:ext uri="{FF2B5EF4-FFF2-40B4-BE49-F238E27FC236}">
                <a16:creationId xmlns:a16="http://schemas.microsoft.com/office/drawing/2014/main" id="{09A90BB4-617D-4A9A-9D51-BA24642142D2}"/>
              </a:ext>
            </a:extLst>
          </p:cNvPr>
          <p:cNvSpPr>
            <a:spLocks noGrp="1"/>
          </p:cNvSpPr>
          <p:nvPr>
            <p:ph idx="1"/>
          </p:nvPr>
        </p:nvSpPr>
        <p:spPr>
          <a:xfrm>
            <a:off x="838200" y="1825625"/>
            <a:ext cx="11049000" cy="4912800"/>
          </a:xfrm>
        </p:spPr>
        <p:txBody>
          <a:bodyPr/>
          <a:lstStyle/>
          <a:p>
            <a:pPr marL="0" indent="0">
              <a:buNone/>
            </a:pPr>
            <a:r>
              <a:rPr lang="en-US" altLang="zh-HK" dirty="0"/>
              <a:t>Sometimes, however, a writer takes </a:t>
            </a:r>
            <a:r>
              <a:rPr lang="en-US" altLang="zh-HK" dirty="0">
                <a:highlight>
                  <a:srgbClr val="FFFF00"/>
                </a:highlight>
              </a:rPr>
              <a:t>neither</a:t>
            </a:r>
            <a:r>
              <a:rPr lang="en-US" altLang="zh-HK" dirty="0"/>
              <a:t> a strongly </a:t>
            </a:r>
            <a:r>
              <a:rPr lang="en-US" altLang="zh-HK" dirty="0">
                <a:highlight>
                  <a:srgbClr val="00FFFF"/>
                </a:highlight>
              </a:rPr>
              <a:t>negative nor strongly positive</a:t>
            </a:r>
            <a:r>
              <a:rPr lang="en-US" altLang="zh-HK" dirty="0"/>
              <a:t> attitude. In these cases, the writer’s opinion can be called </a:t>
            </a:r>
            <a:r>
              <a:rPr lang="en-US" altLang="zh-HK" dirty="0">
                <a:solidFill>
                  <a:srgbClr val="FF0000"/>
                </a:solidFill>
              </a:rPr>
              <a:t>‘neutral’. </a:t>
            </a:r>
          </a:p>
          <a:p>
            <a:pPr marL="0" indent="0">
              <a:buNone/>
            </a:pPr>
            <a:endParaRPr lang="en-US" altLang="zh-HK" dirty="0"/>
          </a:p>
          <a:p>
            <a:pPr marL="0" indent="0">
              <a:buNone/>
            </a:pPr>
            <a:r>
              <a:rPr lang="en-US" altLang="zh-HK" dirty="0">
                <a:highlight>
                  <a:srgbClr val="FF00FF"/>
                </a:highlight>
              </a:rPr>
              <a:t>Compare</a:t>
            </a:r>
            <a:r>
              <a:rPr lang="en-US" altLang="zh-HK" dirty="0"/>
              <a:t> the strongly </a:t>
            </a:r>
            <a:r>
              <a:rPr lang="en-US" altLang="zh-HK" dirty="0">
                <a:highlight>
                  <a:srgbClr val="00FF00"/>
                </a:highlight>
              </a:rPr>
              <a:t>negative tone </a:t>
            </a:r>
            <a:r>
              <a:rPr lang="en-US" altLang="zh-HK" dirty="0"/>
              <a:t>in the paragraph above with the </a:t>
            </a:r>
            <a:r>
              <a:rPr lang="en-US" altLang="zh-HK" dirty="0">
                <a:highlight>
                  <a:srgbClr val="00FF00"/>
                </a:highlight>
              </a:rPr>
              <a:t>neutral tone</a:t>
            </a:r>
            <a:r>
              <a:rPr lang="en-US" altLang="zh-HK" dirty="0"/>
              <a:t> in the following paragraph.</a:t>
            </a:r>
            <a:endParaRPr lang="zh-HK" altLang="en-US" dirty="0"/>
          </a:p>
        </p:txBody>
      </p:sp>
    </p:spTree>
    <p:extLst>
      <p:ext uri="{BB962C8B-B14F-4D97-AF65-F5344CB8AC3E}">
        <p14:creationId xmlns:p14="http://schemas.microsoft.com/office/powerpoint/2010/main" val="67700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97F412-9A6F-4E59-94E4-6A40FE2333B5}"/>
              </a:ext>
            </a:extLst>
          </p:cNvPr>
          <p:cNvSpPr>
            <a:spLocks noGrp="1"/>
          </p:cNvSpPr>
          <p:nvPr>
            <p:ph type="title"/>
          </p:nvPr>
        </p:nvSpPr>
        <p:spPr>
          <a:xfrm>
            <a:off x="838198" y="89532"/>
            <a:ext cx="10515600" cy="1325563"/>
          </a:xfrm>
        </p:spPr>
        <p:txBody>
          <a:bodyPr/>
          <a:lstStyle/>
          <a:p>
            <a:r>
              <a:rPr lang="en-US" altLang="zh-HK" dirty="0"/>
              <a:t>Orienting yourself to a text (P.4)</a:t>
            </a:r>
            <a:endParaRPr lang="zh-HK" altLang="en-US" dirty="0"/>
          </a:p>
        </p:txBody>
      </p:sp>
      <p:sp>
        <p:nvSpPr>
          <p:cNvPr id="3" name="內容版面配置區 2">
            <a:extLst>
              <a:ext uri="{FF2B5EF4-FFF2-40B4-BE49-F238E27FC236}">
                <a16:creationId xmlns:a16="http://schemas.microsoft.com/office/drawing/2014/main" id="{847B97A6-4EB9-4DC1-A8B8-BBF910C9FE44}"/>
              </a:ext>
            </a:extLst>
          </p:cNvPr>
          <p:cNvSpPr>
            <a:spLocks noGrp="1"/>
          </p:cNvSpPr>
          <p:nvPr>
            <p:ph idx="1"/>
          </p:nvPr>
        </p:nvSpPr>
        <p:spPr>
          <a:xfrm>
            <a:off x="838199" y="1083449"/>
            <a:ext cx="11006797" cy="5645155"/>
          </a:xfrm>
        </p:spPr>
        <p:txBody>
          <a:bodyPr/>
          <a:lstStyle/>
          <a:p>
            <a:pPr marL="0" indent="0">
              <a:buNone/>
            </a:pPr>
            <a:r>
              <a:rPr lang="en-US" altLang="zh-HK" dirty="0"/>
              <a:t>Look for a minute at the following passage which tells users of </a:t>
            </a:r>
            <a:r>
              <a:rPr lang="en-US" altLang="zh-HK" dirty="0">
                <a:solidFill>
                  <a:srgbClr val="00B050"/>
                </a:solidFill>
              </a:rPr>
              <a:t>the OUHK’s Online Learning Environment (OLE) how to save OLE email messages to their hard disks</a:t>
            </a:r>
            <a:r>
              <a:rPr lang="en-US" altLang="zh-HK" dirty="0"/>
              <a:t>.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solidFill>
                  <a:srgbClr val="FF0000"/>
                </a:solidFill>
              </a:rPr>
              <a:t>What do you think would be your main purpose when reading this? </a:t>
            </a:r>
          </a:p>
          <a:p>
            <a:pPr marL="0" indent="0">
              <a:buNone/>
            </a:pPr>
            <a:endParaRPr lang="en-US" altLang="zh-HK" dirty="0"/>
          </a:p>
        </p:txBody>
      </p:sp>
      <p:sp>
        <p:nvSpPr>
          <p:cNvPr id="4" name="矩形 3">
            <a:extLst>
              <a:ext uri="{FF2B5EF4-FFF2-40B4-BE49-F238E27FC236}">
                <a16:creationId xmlns:a16="http://schemas.microsoft.com/office/drawing/2014/main" id="{D632FEA8-5CC5-4C43-AFAB-C73C286B4904}"/>
              </a:ext>
            </a:extLst>
          </p:cNvPr>
          <p:cNvSpPr/>
          <p:nvPr/>
        </p:nvSpPr>
        <p:spPr>
          <a:xfrm>
            <a:off x="838198" y="5428655"/>
            <a:ext cx="8004517" cy="11925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2600" b="1" dirty="0"/>
              <a:t>What format and structure is it?</a:t>
            </a:r>
          </a:p>
          <a:p>
            <a:r>
              <a:rPr lang="en-US" altLang="zh-HK" sz="2600" b="1" dirty="0"/>
              <a:t>What words should I be paying attention to?</a:t>
            </a:r>
            <a:endParaRPr lang="zh-HK" altLang="en-US" sz="2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23" y="2014695"/>
            <a:ext cx="4452203" cy="29848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63" y="1970522"/>
            <a:ext cx="2542283" cy="2986636"/>
          </a:xfrm>
          <a:prstGeom prst="rect">
            <a:avLst/>
          </a:prstGeom>
        </p:spPr>
      </p:pic>
    </p:spTree>
    <p:extLst>
      <p:ext uri="{BB962C8B-B14F-4D97-AF65-F5344CB8AC3E}">
        <p14:creationId xmlns:p14="http://schemas.microsoft.com/office/powerpoint/2010/main" val="3190627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034985-C6EB-437B-A7FA-1529D7789EFF}"/>
              </a:ext>
            </a:extLst>
          </p:cNvPr>
          <p:cNvSpPr>
            <a:spLocks noGrp="1"/>
          </p:cNvSpPr>
          <p:nvPr>
            <p:ph type="title"/>
          </p:nvPr>
        </p:nvSpPr>
        <p:spPr/>
        <p:txBody>
          <a:bodyPr/>
          <a:lstStyle/>
          <a:p>
            <a:r>
              <a:rPr lang="en-US" altLang="zh-HK" dirty="0"/>
              <a:t>Identifying a writer’s attitude (p.36-37)</a:t>
            </a:r>
            <a:endParaRPr lang="zh-HK"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885" y="2064434"/>
            <a:ext cx="10410285" cy="3421966"/>
          </a:xfrm>
        </p:spPr>
      </p:pic>
    </p:spTree>
    <p:extLst>
      <p:ext uri="{BB962C8B-B14F-4D97-AF65-F5344CB8AC3E}">
        <p14:creationId xmlns:p14="http://schemas.microsoft.com/office/powerpoint/2010/main" val="2925590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29A76E-3003-409A-A3D7-5B30CBF5D979}"/>
              </a:ext>
            </a:extLst>
          </p:cNvPr>
          <p:cNvSpPr>
            <a:spLocks noGrp="1"/>
          </p:cNvSpPr>
          <p:nvPr>
            <p:ph type="title"/>
          </p:nvPr>
        </p:nvSpPr>
        <p:spPr/>
        <p:txBody>
          <a:bodyPr/>
          <a:lstStyle/>
          <a:p>
            <a:r>
              <a:rPr lang="en-US" altLang="zh-HK" dirty="0"/>
              <a:t>Assessing a writer’s level of certainty (p.37)</a:t>
            </a:r>
            <a:endParaRPr lang="zh-HK" altLang="en-US" dirty="0"/>
          </a:p>
        </p:txBody>
      </p:sp>
      <p:sp>
        <p:nvSpPr>
          <p:cNvPr id="3" name="內容版面配置區 2">
            <a:extLst>
              <a:ext uri="{FF2B5EF4-FFF2-40B4-BE49-F238E27FC236}">
                <a16:creationId xmlns:a16="http://schemas.microsoft.com/office/drawing/2014/main" id="{AB545BD2-D188-42A5-930E-9917B6BE61BD}"/>
              </a:ext>
            </a:extLst>
          </p:cNvPr>
          <p:cNvSpPr>
            <a:spLocks noGrp="1"/>
          </p:cNvSpPr>
          <p:nvPr>
            <p:ph idx="1"/>
          </p:nvPr>
        </p:nvSpPr>
        <p:spPr>
          <a:xfrm>
            <a:off x="838199" y="1690688"/>
            <a:ext cx="11189677" cy="5167312"/>
          </a:xfrm>
        </p:spPr>
        <p:txBody>
          <a:bodyPr>
            <a:normAutofit fontScale="92500" lnSpcReduction="10000"/>
          </a:bodyPr>
          <a:lstStyle/>
          <a:p>
            <a:pPr marL="0" indent="0">
              <a:buNone/>
            </a:pPr>
            <a:r>
              <a:rPr lang="en-US" altLang="zh-HK" dirty="0"/>
              <a:t>A writer’s attitude may be </a:t>
            </a:r>
            <a:r>
              <a:rPr lang="en-US" altLang="zh-HK" dirty="0">
                <a:highlight>
                  <a:srgbClr val="FFFF00"/>
                </a:highlight>
              </a:rPr>
              <a:t>certain or uncertain</a:t>
            </a:r>
            <a:r>
              <a:rPr lang="en-US" altLang="zh-HK" dirty="0"/>
              <a:t>.  </a:t>
            </a:r>
          </a:p>
          <a:p>
            <a:pPr marL="0" indent="0">
              <a:buNone/>
            </a:pPr>
            <a:endParaRPr lang="en-US" altLang="zh-HK" dirty="0"/>
          </a:p>
          <a:p>
            <a:pPr marL="0" indent="0">
              <a:buNone/>
            </a:pPr>
            <a:r>
              <a:rPr lang="en-US" altLang="zh-HK" dirty="0"/>
              <a:t>Adverbs and prepositional phrases that signal </a:t>
            </a:r>
            <a:r>
              <a:rPr lang="en-US" altLang="zh-HK" dirty="0">
                <a:highlight>
                  <a:srgbClr val="00FF00"/>
                </a:highlight>
              </a:rPr>
              <a:t>certainty</a:t>
            </a:r>
            <a:r>
              <a:rPr lang="en-US" altLang="zh-HK" dirty="0"/>
              <a:t> include:  </a:t>
            </a:r>
          </a:p>
          <a:p>
            <a:pPr marL="0" indent="0">
              <a:buNone/>
            </a:pPr>
            <a:r>
              <a:rPr lang="en-US" altLang="zh-HK" dirty="0"/>
              <a:t> </a:t>
            </a:r>
            <a:r>
              <a:rPr lang="en-US" altLang="zh-HK" dirty="0">
                <a:solidFill>
                  <a:srgbClr val="FF0000"/>
                </a:solidFill>
              </a:rPr>
              <a:t>Undoubtedly, …  Clearly, …  Without question, …</a:t>
            </a:r>
            <a:r>
              <a:rPr lang="en-US" altLang="zh-HK" dirty="0"/>
              <a:t> </a:t>
            </a:r>
          </a:p>
          <a:p>
            <a:pPr marL="0" indent="0">
              <a:buNone/>
            </a:pPr>
            <a:endParaRPr lang="en-US" altLang="zh-HK" dirty="0"/>
          </a:p>
          <a:p>
            <a:pPr marL="0" indent="0">
              <a:buNone/>
            </a:pPr>
            <a:r>
              <a:rPr lang="en-US" altLang="zh-HK" dirty="0"/>
              <a:t>Noun phrases that use strong adjectives such as ‘</a:t>
            </a:r>
            <a:r>
              <a:rPr lang="en-US" altLang="zh-HK" dirty="0">
                <a:solidFill>
                  <a:srgbClr val="FF0000"/>
                </a:solidFill>
              </a:rPr>
              <a:t>a definite problem</a:t>
            </a:r>
            <a:r>
              <a:rPr lang="en-US" altLang="zh-HK" dirty="0"/>
              <a:t>’, ‘</a:t>
            </a:r>
            <a:r>
              <a:rPr lang="en-US" altLang="zh-HK" dirty="0">
                <a:solidFill>
                  <a:srgbClr val="FF0000"/>
                </a:solidFill>
              </a:rPr>
              <a:t>clear facts’, </a:t>
            </a:r>
            <a:r>
              <a:rPr lang="en-US" altLang="zh-HK" dirty="0"/>
              <a:t>or ‘</a:t>
            </a:r>
            <a:r>
              <a:rPr lang="en-US" altLang="zh-HK" dirty="0">
                <a:solidFill>
                  <a:srgbClr val="FF0000"/>
                </a:solidFill>
              </a:rPr>
              <a:t>undeniable and indisputable evidence</a:t>
            </a:r>
            <a:r>
              <a:rPr lang="en-US" altLang="zh-HK" dirty="0"/>
              <a:t>’ signal a </a:t>
            </a:r>
            <a:r>
              <a:rPr lang="en-US" altLang="zh-HK" dirty="0">
                <a:highlight>
                  <a:srgbClr val="00FF00"/>
                </a:highlight>
              </a:rPr>
              <a:t>high degree of certainty</a:t>
            </a:r>
            <a:r>
              <a:rPr lang="en-US" altLang="zh-HK" dirty="0"/>
              <a:t>.  </a:t>
            </a:r>
          </a:p>
          <a:p>
            <a:pPr marL="0" indent="0">
              <a:buNone/>
            </a:pPr>
            <a:endParaRPr lang="en-US" altLang="zh-HK" dirty="0"/>
          </a:p>
          <a:p>
            <a:pPr marL="0" indent="0">
              <a:buNone/>
            </a:pPr>
            <a:r>
              <a:rPr lang="en-US" altLang="zh-HK" dirty="0"/>
              <a:t>In contrast, </a:t>
            </a:r>
            <a:r>
              <a:rPr lang="en-US" altLang="zh-HK" dirty="0">
                <a:solidFill>
                  <a:srgbClr val="FF0000"/>
                </a:solidFill>
              </a:rPr>
              <a:t>auxiliary modal verbs</a:t>
            </a:r>
            <a:r>
              <a:rPr lang="en-US" altLang="zh-HK" dirty="0"/>
              <a:t> such </a:t>
            </a:r>
            <a:r>
              <a:rPr lang="en-US" altLang="zh-HK" dirty="0">
                <a:solidFill>
                  <a:srgbClr val="FF0000"/>
                </a:solidFill>
              </a:rPr>
              <a:t>‘seem’, ‘may’, ‘appear’, ‘might</a:t>
            </a:r>
            <a:r>
              <a:rPr lang="en-US" altLang="zh-HK" dirty="0"/>
              <a:t>’, and adverbs such as ‘</a:t>
            </a:r>
            <a:r>
              <a:rPr lang="en-US" altLang="zh-HK" dirty="0">
                <a:solidFill>
                  <a:srgbClr val="FF0000"/>
                </a:solidFill>
              </a:rPr>
              <a:t>perhaps’ </a:t>
            </a:r>
            <a:r>
              <a:rPr lang="en-US" altLang="zh-HK" dirty="0"/>
              <a:t>soften an argument and make the writer seem </a:t>
            </a:r>
            <a:r>
              <a:rPr lang="en-US" altLang="zh-HK" dirty="0">
                <a:highlight>
                  <a:srgbClr val="00FF00"/>
                </a:highlight>
              </a:rPr>
              <a:t>less certain</a:t>
            </a:r>
            <a:r>
              <a:rPr lang="en-US" altLang="zh-HK" dirty="0"/>
              <a:t>. Also, verbs such as ‘</a:t>
            </a:r>
            <a:r>
              <a:rPr lang="en-US" altLang="zh-HK" dirty="0">
                <a:solidFill>
                  <a:srgbClr val="FF0000"/>
                </a:solidFill>
              </a:rPr>
              <a:t>suggest’ and ‘indicate</a:t>
            </a:r>
            <a:r>
              <a:rPr lang="en-US" altLang="zh-HK" dirty="0"/>
              <a:t>’ can also make a statement more </a:t>
            </a:r>
            <a:r>
              <a:rPr lang="en-US" altLang="zh-HK" dirty="0">
                <a:highlight>
                  <a:srgbClr val="00FF00"/>
                </a:highlight>
              </a:rPr>
              <a:t>tentative and less certain</a:t>
            </a:r>
            <a:r>
              <a:rPr lang="en-US" altLang="zh-HK" dirty="0"/>
              <a:t>.  </a:t>
            </a:r>
          </a:p>
        </p:txBody>
      </p:sp>
    </p:spTree>
    <p:extLst>
      <p:ext uri="{BB962C8B-B14F-4D97-AF65-F5344CB8AC3E}">
        <p14:creationId xmlns:p14="http://schemas.microsoft.com/office/powerpoint/2010/main" val="238135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F6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FD18881-5B19-4B19-B8BA-B99486A5489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zh-HK" sz="2600" dirty="0">
                <a:solidFill>
                  <a:srgbClr val="FFFFFF"/>
                </a:solidFill>
              </a:rPr>
              <a:t>Activity 3.16 (p.37-38)</a:t>
            </a:r>
            <a:endParaRPr lang="zh-HK" altLang="en-US" sz="2600" dirty="0">
              <a:solidFill>
                <a:srgbClr val="FFFFFF"/>
              </a:solidFill>
            </a:endParaRPr>
          </a:p>
        </p:txBody>
      </p:sp>
      <p:pic>
        <p:nvPicPr>
          <p:cNvPr id="4" name="Content Placeholder 3">
            <a:extLst>
              <a:ext uri="{FF2B5EF4-FFF2-40B4-BE49-F238E27FC236}">
                <a16:creationId xmlns:a16="http://schemas.microsoft.com/office/drawing/2014/main" id="{16859AA3-D10C-4FA0-BCF3-3C63386D4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195" y="681037"/>
            <a:ext cx="8586805" cy="3584991"/>
          </a:xfrm>
          <a:prstGeom prst="rect">
            <a:avLst/>
          </a:prstGeom>
        </p:spPr>
      </p:pic>
      <p:sp>
        <p:nvSpPr>
          <p:cNvPr id="3" name="內容版面配置區 2">
            <a:extLst>
              <a:ext uri="{FF2B5EF4-FFF2-40B4-BE49-F238E27FC236}">
                <a16:creationId xmlns:a16="http://schemas.microsoft.com/office/drawing/2014/main" id="{853DB7E7-62EC-426B-8D03-4B6940741897}"/>
              </a:ext>
            </a:extLst>
          </p:cNvPr>
          <p:cNvSpPr>
            <a:spLocks noGrp="1"/>
          </p:cNvSpPr>
          <p:nvPr>
            <p:ph idx="1"/>
          </p:nvPr>
        </p:nvSpPr>
        <p:spPr>
          <a:xfrm>
            <a:off x="2639994" y="4614203"/>
            <a:ext cx="9148732" cy="1913206"/>
          </a:xfrm>
        </p:spPr>
        <p:txBody>
          <a:bodyPr>
            <a:normAutofit/>
          </a:bodyPr>
          <a:lstStyle/>
          <a:p>
            <a:pPr marL="0" indent="0">
              <a:buNone/>
            </a:pPr>
            <a:r>
              <a:rPr lang="en-US" altLang="zh-HK" sz="2300" dirty="0"/>
              <a:t>The paragraph below </a:t>
            </a:r>
            <a:r>
              <a:rPr lang="en-US" altLang="zh-HK" sz="2300" b="1" dirty="0">
                <a:highlight>
                  <a:srgbClr val="00FFFF"/>
                </a:highlight>
              </a:rPr>
              <a:t>discusses whether life exists on other planets</a:t>
            </a:r>
            <a:r>
              <a:rPr lang="en-US" altLang="zh-HK" sz="2300" dirty="0"/>
              <a:t>. What is the </a:t>
            </a:r>
            <a:r>
              <a:rPr lang="en-US" altLang="zh-HK" sz="2300" dirty="0">
                <a:solidFill>
                  <a:srgbClr val="FF0000"/>
                </a:solidFill>
              </a:rPr>
              <a:t>author’s attitude </a:t>
            </a:r>
            <a:r>
              <a:rPr lang="en-US" altLang="zh-HK" sz="2300" dirty="0"/>
              <a:t>to this issue? </a:t>
            </a:r>
          </a:p>
          <a:p>
            <a:pPr marL="0" indent="0">
              <a:buNone/>
            </a:pPr>
            <a:r>
              <a:rPr lang="en-US" altLang="zh-HK" sz="2300" dirty="0">
                <a:solidFill>
                  <a:srgbClr val="FF0000"/>
                </a:solidFill>
              </a:rPr>
              <a:t>Underline any words that help you </a:t>
            </a:r>
            <a:r>
              <a:rPr lang="en-US" altLang="zh-HK" sz="2300" dirty="0"/>
              <a:t>to determine the writer’s attitude to the question of life on other planets. </a:t>
            </a:r>
            <a:r>
              <a:rPr lang="en-US" altLang="zh-HK" sz="2300" dirty="0">
                <a:solidFill>
                  <a:srgbClr val="FF0000"/>
                </a:solidFill>
              </a:rPr>
              <a:t>How certain </a:t>
            </a:r>
            <a:r>
              <a:rPr lang="en-US" altLang="zh-HK" sz="2300" dirty="0"/>
              <a:t>is the author of his/her opinions?</a:t>
            </a:r>
            <a:endParaRPr lang="zh-HK" altLang="en-US" sz="2300" dirty="0"/>
          </a:p>
        </p:txBody>
      </p:sp>
    </p:spTree>
    <p:extLst>
      <p:ext uri="{BB962C8B-B14F-4D97-AF65-F5344CB8AC3E}">
        <p14:creationId xmlns:p14="http://schemas.microsoft.com/office/powerpoint/2010/main" val="3575147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3.16 (p.37-38) (Key)</a:t>
            </a:r>
            <a:endParaRPr lang="zh-TW" altLang="en-US" dirty="0"/>
          </a:p>
        </p:txBody>
      </p:sp>
      <p:graphicFrame>
        <p:nvGraphicFramePr>
          <p:cNvPr id="6" name="表格 6">
            <a:extLst>
              <a:ext uri="{FF2B5EF4-FFF2-40B4-BE49-F238E27FC236}">
                <a16:creationId xmlns:a16="http://schemas.microsoft.com/office/drawing/2014/main" id="{36D067C2-B5D4-4643-885E-01982AEADE56}"/>
              </a:ext>
            </a:extLst>
          </p:cNvPr>
          <p:cNvGraphicFramePr>
            <a:graphicFrameLocks noGrp="1"/>
          </p:cNvGraphicFramePr>
          <p:nvPr>
            <p:ph idx="1"/>
            <p:extLst>
              <p:ext uri="{D42A27DB-BD31-4B8C-83A1-F6EECF244321}">
                <p14:modId xmlns:p14="http://schemas.microsoft.com/office/powerpoint/2010/main" val="291373543"/>
              </p:ext>
            </p:extLst>
          </p:nvPr>
        </p:nvGraphicFramePr>
        <p:xfrm>
          <a:off x="838200" y="1514035"/>
          <a:ext cx="10515600" cy="3520440"/>
        </p:xfrm>
        <a:graphic>
          <a:graphicData uri="http://schemas.openxmlformats.org/drawingml/2006/table">
            <a:tbl>
              <a:tblPr firstRow="1" bandRow="1">
                <a:tableStyleId>{00A15C55-8517-42AA-B614-E9B94910E393}</a:tableStyleId>
              </a:tblPr>
              <a:tblGrid>
                <a:gridCol w="10515600">
                  <a:extLst>
                    <a:ext uri="{9D8B030D-6E8A-4147-A177-3AD203B41FA5}">
                      <a16:colId xmlns:a16="http://schemas.microsoft.com/office/drawing/2014/main" val="152934335"/>
                    </a:ext>
                  </a:extLst>
                </a:gridCol>
              </a:tblGrid>
              <a:tr h="2577563">
                <a:tc>
                  <a:txBody>
                    <a:bodyPr/>
                    <a:lstStyle/>
                    <a:p>
                      <a:pPr algn="ctr"/>
                      <a:r>
                        <a:rPr lang="en-US" altLang="zh-HK" sz="2300" kern="1200" dirty="0">
                          <a:effectLst/>
                        </a:rPr>
                        <a:t>Astrobiology</a:t>
                      </a:r>
                    </a:p>
                    <a:p>
                      <a:pPr algn="ctr"/>
                      <a:endParaRPr lang="zh-TW" altLang="zh-HK" sz="2300" kern="1200" dirty="0">
                        <a:effectLst/>
                      </a:endParaRPr>
                    </a:p>
                    <a:p>
                      <a:r>
                        <a:rPr lang="en-US" altLang="zh-HK" sz="2300" kern="1200" dirty="0">
                          <a:effectLst/>
                        </a:rPr>
                        <a:t>In the history of humankind’s thinking about itself, </a:t>
                      </a:r>
                      <a:r>
                        <a:rPr lang="en-US" altLang="zh-HK" sz="2300" u="sng" kern="1200" dirty="0">
                          <a:effectLst/>
                        </a:rPr>
                        <a:t>one thing is very clear</a:t>
                      </a:r>
                      <a:r>
                        <a:rPr lang="en-US" altLang="zh-HK" sz="2300" kern="1200" dirty="0">
                          <a:effectLst/>
                        </a:rPr>
                        <a:t>. We began by assuming we were unique and we have gradually </a:t>
                      </a:r>
                      <a:r>
                        <a:rPr lang="en-US" altLang="zh-HK" sz="2300" kern="1200" dirty="0" err="1">
                          <a:effectLst/>
                        </a:rPr>
                        <a:t>realised</a:t>
                      </a:r>
                      <a:r>
                        <a:rPr lang="en-US" altLang="zh-HK" sz="2300" kern="1200" dirty="0">
                          <a:effectLst/>
                        </a:rPr>
                        <a:t> this is an </a:t>
                      </a:r>
                      <a:r>
                        <a:rPr lang="en-US" altLang="zh-HK" sz="2300" u="sng" kern="1200" dirty="0">
                          <a:effectLst/>
                        </a:rPr>
                        <a:t>illusion</a:t>
                      </a:r>
                      <a:r>
                        <a:rPr lang="en-US" altLang="zh-HK" sz="2300" kern="1200" dirty="0">
                          <a:effectLst/>
                        </a:rPr>
                        <a:t>. Earth is </a:t>
                      </a:r>
                      <a:r>
                        <a:rPr lang="en-US" altLang="zh-HK" sz="2300" u="sng" kern="1200" dirty="0">
                          <a:effectLst/>
                        </a:rPr>
                        <a:t>not</a:t>
                      </a:r>
                      <a:r>
                        <a:rPr lang="en-US" altLang="zh-HK" sz="2300" kern="1200" dirty="0">
                          <a:effectLst/>
                        </a:rPr>
                        <a:t> the </a:t>
                      </a:r>
                      <a:r>
                        <a:rPr lang="en-US" altLang="zh-HK" sz="2300" kern="1200" dirty="0" err="1">
                          <a:effectLst/>
                        </a:rPr>
                        <a:t>centre</a:t>
                      </a:r>
                      <a:r>
                        <a:rPr lang="en-US" altLang="zh-HK" sz="2300" kern="1200" dirty="0">
                          <a:effectLst/>
                        </a:rPr>
                        <a:t> of the Solar System. We are </a:t>
                      </a:r>
                      <a:r>
                        <a:rPr lang="en-US" altLang="zh-HK" sz="2300" u="sng" kern="1200" dirty="0">
                          <a:effectLst/>
                        </a:rPr>
                        <a:t>not</a:t>
                      </a:r>
                      <a:r>
                        <a:rPr lang="en-US" altLang="zh-HK" sz="2300" kern="1200" dirty="0">
                          <a:effectLst/>
                        </a:rPr>
                        <a:t> unrelated to other animals. We are </a:t>
                      </a:r>
                      <a:r>
                        <a:rPr lang="en-US" altLang="zh-HK" sz="2300" u="sng" kern="1200" dirty="0">
                          <a:effectLst/>
                        </a:rPr>
                        <a:t>not</a:t>
                      </a:r>
                      <a:r>
                        <a:rPr lang="en-US" altLang="zh-HK" sz="2300" kern="1200" dirty="0">
                          <a:effectLst/>
                        </a:rPr>
                        <a:t> the only animals that use tools and have ways of communicating. Our Sun is </a:t>
                      </a:r>
                      <a:r>
                        <a:rPr lang="en-US" altLang="zh-HK" sz="2300" u="sng" kern="1200" dirty="0">
                          <a:effectLst/>
                        </a:rPr>
                        <a:t>not</a:t>
                      </a:r>
                      <a:r>
                        <a:rPr lang="en-US" altLang="zh-HK" sz="2300" kern="1200" dirty="0">
                          <a:effectLst/>
                        </a:rPr>
                        <a:t> an especially impressive star. There are </a:t>
                      </a:r>
                      <a:r>
                        <a:rPr lang="en-US" altLang="zh-HK" sz="2300" u="sng" kern="1200" dirty="0">
                          <a:effectLst/>
                        </a:rPr>
                        <a:t>inconceivably</a:t>
                      </a:r>
                      <a:r>
                        <a:rPr lang="en-US" altLang="zh-HK" sz="2300" kern="1200" dirty="0">
                          <a:effectLst/>
                        </a:rPr>
                        <a:t> many more galaxies than ours. Many stars have planets. It is </a:t>
                      </a:r>
                      <a:r>
                        <a:rPr lang="en-US" altLang="zh-HK" sz="2300" u="sng" kern="1200" dirty="0">
                          <a:effectLst/>
                        </a:rPr>
                        <a:t>highly likely</a:t>
                      </a:r>
                      <a:r>
                        <a:rPr lang="en-US" altLang="zh-HK" sz="2300" kern="1200" dirty="0">
                          <a:effectLst/>
                        </a:rPr>
                        <a:t> that our belief that life is unique to Earth is also going </a:t>
                      </a:r>
                      <a:r>
                        <a:rPr lang="en-US" altLang="zh-HK" sz="2300" u="sng" kern="1200" dirty="0">
                          <a:effectLst/>
                        </a:rPr>
                        <a:t>to be proved wrong</a:t>
                      </a:r>
                      <a:r>
                        <a:rPr lang="en-US" altLang="zh-HK" sz="2300" kern="1200" dirty="0">
                          <a:effectLst/>
                        </a:rPr>
                        <a:t>. The signs are already there.</a:t>
                      </a:r>
                      <a:endParaRPr lang="zh-TW" altLang="zh-HK" sz="2300" kern="1200" dirty="0">
                        <a:effectLst/>
                      </a:endParaRPr>
                    </a:p>
                    <a:p>
                      <a:endParaRPr lang="zh-HK" altLang="en-US" dirty="0"/>
                    </a:p>
                  </a:txBody>
                  <a:tcPr/>
                </a:tc>
                <a:extLst>
                  <a:ext uri="{0D108BD9-81ED-4DB2-BD59-A6C34878D82A}">
                    <a16:rowId xmlns:a16="http://schemas.microsoft.com/office/drawing/2014/main" val="3232254073"/>
                  </a:ext>
                </a:extLst>
              </a:tr>
            </a:tbl>
          </a:graphicData>
        </a:graphic>
      </p:graphicFrame>
      <p:sp>
        <p:nvSpPr>
          <p:cNvPr id="8" name="矩形 7">
            <a:extLst>
              <a:ext uri="{FF2B5EF4-FFF2-40B4-BE49-F238E27FC236}">
                <a16:creationId xmlns:a16="http://schemas.microsoft.com/office/drawing/2014/main" id="{0081715A-0671-46CE-A832-ECF75CD95DD2}"/>
              </a:ext>
            </a:extLst>
          </p:cNvPr>
          <p:cNvSpPr/>
          <p:nvPr/>
        </p:nvSpPr>
        <p:spPr>
          <a:xfrm>
            <a:off x="838200" y="5224682"/>
            <a:ext cx="10515600" cy="1508105"/>
          </a:xfrm>
          <a:prstGeom prst="rect">
            <a:avLst/>
          </a:prstGeom>
        </p:spPr>
        <p:txBody>
          <a:bodyPr wrap="square">
            <a:spAutoFit/>
          </a:bodyPr>
          <a:lstStyle/>
          <a:p>
            <a:r>
              <a:rPr lang="en-GB" altLang="zh-HK" sz="2300" dirty="0">
                <a:latin typeface="Times New Roman" panose="02020603050405020304" pitchFamily="18" charset="0"/>
              </a:rPr>
              <a:t>In this passage, the writer </a:t>
            </a:r>
            <a:r>
              <a:rPr lang="en-GB" altLang="zh-HK" sz="2300" dirty="0">
                <a:highlight>
                  <a:srgbClr val="FFFF00"/>
                </a:highlight>
                <a:latin typeface="Times New Roman" panose="02020603050405020304" pitchFamily="18" charset="0"/>
              </a:rPr>
              <a:t>takes a strong position.</a:t>
            </a:r>
            <a:r>
              <a:rPr lang="en-GB" altLang="zh-HK" sz="2300" dirty="0">
                <a:latin typeface="Times New Roman" panose="02020603050405020304" pitchFamily="18" charset="0"/>
              </a:rPr>
              <a:t> Use of words such as ‘very clear’, ‘illusion’ and ‘highly likely’ indicate that the writer is </a:t>
            </a:r>
            <a:r>
              <a:rPr lang="en-GB" altLang="zh-HK" sz="2300" dirty="0">
                <a:highlight>
                  <a:srgbClr val="FFFF00"/>
                </a:highlight>
                <a:latin typeface="Times New Roman" panose="02020603050405020304" pitchFamily="18" charset="0"/>
              </a:rPr>
              <a:t>making his/her claim with quite a lot of certainty.</a:t>
            </a:r>
            <a:r>
              <a:rPr lang="en-GB" altLang="zh-HK" sz="2300" dirty="0">
                <a:latin typeface="Times New Roman" panose="02020603050405020304" pitchFamily="18" charset="0"/>
              </a:rPr>
              <a:t> Also, the </a:t>
            </a:r>
            <a:r>
              <a:rPr lang="en-GB" altLang="zh-HK" sz="2300" dirty="0">
                <a:highlight>
                  <a:srgbClr val="FFFF00"/>
                </a:highlight>
                <a:latin typeface="Times New Roman" panose="02020603050405020304" pitchFamily="18" charset="0"/>
              </a:rPr>
              <a:t>repeated use of ‘not’</a:t>
            </a:r>
            <a:r>
              <a:rPr lang="en-GB" altLang="zh-HK" sz="2300" dirty="0">
                <a:latin typeface="Times New Roman" panose="02020603050405020304" pitchFamily="18" charset="0"/>
              </a:rPr>
              <a:t> to </a:t>
            </a:r>
            <a:r>
              <a:rPr lang="en-GB" altLang="zh-HK" sz="2300" dirty="0">
                <a:highlight>
                  <a:srgbClr val="FFFF00"/>
                </a:highlight>
                <a:latin typeface="Times New Roman" panose="02020603050405020304" pitchFamily="18" charset="0"/>
              </a:rPr>
              <a:t>refute contradictory argument</a:t>
            </a:r>
            <a:r>
              <a:rPr lang="en-GB" altLang="zh-HK" sz="2300" dirty="0">
                <a:latin typeface="Times New Roman" panose="02020603050405020304" pitchFamily="18" charset="0"/>
              </a:rPr>
              <a:t>s reinforces the writer’s strong position.</a:t>
            </a:r>
            <a:endParaRPr lang="zh-HK" altLang="en-US" sz="2300" dirty="0"/>
          </a:p>
        </p:txBody>
      </p:sp>
    </p:spTree>
    <p:extLst>
      <p:ext uri="{BB962C8B-B14F-4D97-AF65-F5344CB8AC3E}">
        <p14:creationId xmlns:p14="http://schemas.microsoft.com/office/powerpoint/2010/main" val="1182636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93A02-4EF7-4810-B4A9-64714DF770A1}"/>
              </a:ext>
            </a:extLst>
          </p:cNvPr>
          <p:cNvSpPr>
            <a:spLocks noGrp="1"/>
          </p:cNvSpPr>
          <p:nvPr>
            <p:ph type="title"/>
          </p:nvPr>
        </p:nvSpPr>
        <p:spPr/>
        <p:txBody>
          <a:bodyPr/>
          <a:lstStyle/>
          <a:p>
            <a:r>
              <a:rPr lang="en-US" altLang="zh-HK" dirty="0"/>
              <a:t>Activity 3.17 </a:t>
            </a:r>
            <a:r>
              <a:rPr lang="en-US" altLang="zh-TW" dirty="0"/>
              <a:t>(p.38-40)</a:t>
            </a:r>
            <a:endParaRPr lang="zh-HK" altLang="en-US" dirty="0"/>
          </a:p>
        </p:txBody>
      </p:sp>
      <p:sp>
        <p:nvSpPr>
          <p:cNvPr id="3" name="內容版面配置區 2">
            <a:extLst>
              <a:ext uri="{FF2B5EF4-FFF2-40B4-BE49-F238E27FC236}">
                <a16:creationId xmlns:a16="http://schemas.microsoft.com/office/drawing/2014/main" id="{EC778AE1-748E-42AD-8B04-75B7D89687B2}"/>
              </a:ext>
            </a:extLst>
          </p:cNvPr>
          <p:cNvSpPr>
            <a:spLocks noGrp="1"/>
          </p:cNvSpPr>
          <p:nvPr>
            <p:ph idx="1"/>
          </p:nvPr>
        </p:nvSpPr>
        <p:spPr>
          <a:xfrm>
            <a:off x="838200" y="1575582"/>
            <a:ext cx="11063068" cy="5036233"/>
          </a:xfrm>
        </p:spPr>
        <p:txBody>
          <a:bodyPr>
            <a:normAutofit lnSpcReduction="10000"/>
          </a:bodyPr>
          <a:lstStyle/>
          <a:p>
            <a:pPr marL="0" indent="0">
              <a:buNone/>
            </a:pPr>
            <a:r>
              <a:rPr lang="en-US" altLang="zh-HK" dirty="0"/>
              <a:t>Now read the passage that the above paragraph was taken from (Reading passage 5 below) and </a:t>
            </a:r>
            <a:r>
              <a:rPr lang="en-US" altLang="zh-HK" dirty="0">
                <a:solidFill>
                  <a:srgbClr val="FF0000"/>
                </a:solidFill>
              </a:rPr>
              <a:t>note the degree of certainty </a:t>
            </a:r>
            <a:r>
              <a:rPr lang="en-US" altLang="zh-HK" dirty="0"/>
              <a:t>in the other paragraphs. </a:t>
            </a:r>
          </a:p>
          <a:p>
            <a:pPr marL="0" indent="0">
              <a:buNone/>
            </a:pPr>
            <a:endParaRPr lang="en-US" altLang="zh-HK" dirty="0"/>
          </a:p>
          <a:p>
            <a:pPr marL="0" indent="0">
              <a:buNone/>
            </a:pPr>
            <a:r>
              <a:rPr lang="en-US" altLang="zh-HK" dirty="0"/>
              <a:t>Mark the following statements as </a:t>
            </a:r>
            <a:r>
              <a:rPr lang="en-US" altLang="zh-HK" dirty="0">
                <a:highlight>
                  <a:srgbClr val="00FFFF"/>
                </a:highlight>
              </a:rPr>
              <a:t>‘very sure</a:t>
            </a:r>
            <a:r>
              <a:rPr lang="en-US" altLang="zh-HK" dirty="0"/>
              <a:t>’ or ‘</a:t>
            </a:r>
            <a:r>
              <a:rPr lang="en-US" altLang="zh-HK" dirty="0">
                <a:highlight>
                  <a:srgbClr val="00FFFF"/>
                </a:highlight>
              </a:rPr>
              <a:t>not completely sure’ </a:t>
            </a:r>
            <a:r>
              <a:rPr lang="en-US" altLang="zh-HK" dirty="0"/>
              <a:t>according to the passage. </a:t>
            </a:r>
          </a:p>
          <a:p>
            <a:pPr marL="0" indent="0">
              <a:buNone/>
            </a:pPr>
            <a:endParaRPr lang="en-US" altLang="zh-HK" dirty="0"/>
          </a:p>
          <a:p>
            <a:pPr marL="0" indent="0">
              <a:buNone/>
            </a:pPr>
            <a:r>
              <a:rPr lang="en-US" altLang="zh-HK" dirty="0"/>
              <a:t>Remember to look for words that </a:t>
            </a:r>
            <a:r>
              <a:rPr lang="en-US" altLang="zh-HK" dirty="0">
                <a:highlight>
                  <a:srgbClr val="FFFF00"/>
                </a:highlight>
              </a:rPr>
              <a:t>express doubt </a:t>
            </a:r>
            <a:r>
              <a:rPr lang="en-US" altLang="zh-HK" dirty="0"/>
              <a:t>– for example, ‘</a:t>
            </a:r>
            <a:r>
              <a:rPr lang="en-US" altLang="zh-HK" dirty="0">
                <a:solidFill>
                  <a:srgbClr val="FF0000"/>
                </a:solidFill>
              </a:rPr>
              <a:t>maybe’, ‘possibly’, ‘could’, ‘might’ and ‘seem</a:t>
            </a:r>
            <a:r>
              <a:rPr lang="en-US" altLang="zh-HK" dirty="0"/>
              <a:t>’ – or </a:t>
            </a:r>
            <a:r>
              <a:rPr lang="en-US" altLang="zh-HK" dirty="0">
                <a:highlight>
                  <a:srgbClr val="FFFF00"/>
                </a:highlight>
              </a:rPr>
              <a:t>certainty</a:t>
            </a:r>
            <a:r>
              <a:rPr lang="en-US" altLang="zh-HK" dirty="0"/>
              <a:t>, such as ‘</a:t>
            </a:r>
            <a:r>
              <a:rPr lang="en-US" altLang="zh-HK" dirty="0">
                <a:solidFill>
                  <a:srgbClr val="FF0000"/>
                </a:solidFill>
              </a:rPr>
              <a:t>definitely’, ‘it is clear that’, ‘obviously’ and ‘fact</a:t>
            </a:r>
            <a:r>
              <a:rPr lang="en-US" altLang="zh-HK" dirty="0"/>
              <a:t>’. </a:t>
            </a:r>
          </a:p>
          <a:p>
            <a:pPr marL="0" indent="0">
              <a:buNone/>
            </a:pPr>
            <a:endParaRPr lang="en-US" altLang="zh-HK" dirty="0"/>
          </a:p>
          <a:p>
            <a:pPr marL="0" indent="0">
              <a:buNone/>
            </a:pPr>
            <a:r>
              <a:rPr lang="en-US" altLang="zh-HK" dirty="0">
                <a:highlight>
                  <a:srgbClr val="00FF00"/>
                </a:highlight>
              </a:rPr>
              <a:t>Reading passage is from p.38-40</a:t>
            </a:r>
            <a:endParaRPr lang="zh-HK" altLang="en-US" dirty="0">
              <a:highlight>
                <a:srgbClr val="00FF00"/>
              </a:highlight>
            </a:endParaRPr>
          </a:p>
        </p:txBody>
      </p:sp>
    </p:spTree>
    <p:extLst>
      <p:ext uri="{BB962C8B-B14F-4D97-AF65-F5344CB8AC3E}">
        <p14:creationId xmlns:p14="http://schemas.microsoft.com/office/powerpoint/2010/main" val="1980554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307" y="142319"/>
            <a:ext cx="10515600" cy="1325563"/>
          </a:xfrm>
        </p:spPr>
        <p:txBody>
          <a:bodyPr/>
          <a:lstStyle/>
          <a:p>
            <a:r>
              <a:rPr lang="en-US" altLang="zh-HK" dirty="0"/>
              <a:t>Activity 3.17 </a:t>
            </a:r>
            <a:r>
              <a:rPr lang="en-US" altLang="zh-TW" dirty="0"/>
              <a:t>(p.38-40)</a:t>
            </a:r>
            <a:endParaRPr lang="zh-TW"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592" y="1325562"/>
            <a:ext cx="6244415" cy="5432133"/>
          </a:xfrm>
        </p:spPr>
      </p:pic>
      <p:pic>
        <p:nvPicPr>
          <p:cNvPr id="5" name="Picture 4">
            <a:extLst>
              <a:ext uri="{FF2B5EF4-FFF2-40B4-BE49-F238E27FC236}">
                <a16:creationId xmlns:a16="http://schemas.microsoft.com/office/drawing/2014/main" id="{5A3BEBCF-F57F-4E97-966E-8B0441489263}"/>
              </a:ext>
            </a:extLst>
          </p:cNvPr>
          <p:cNvPicPr>
            <a:picLocks noChangeAspect="1"/>
          </p:cNvPicPr>
          <p:nvPr/>
        </p:nvPicPr>
        <p:blipFill>
          <a:blip r:embed="rId3"/>
          <a:stretch>
            <a:fillRect/>
          </a:stretch>
        </p:blipFill>
        <p:spPr>
          <a:xfrm>
            <a:off x="7999207" y="2313930"/>
            <a:ext cx="395468" cy="329557"/>
          </a:xfrm>
          <a:prstGeom prst="rect">
            <a:avLst/>
          </a:prstGeom>
        </p:spPr>
      </p:pic>
      <p:pic>
        <p:nvPicPr>
          <p:cNvPr id="6" name="Picture 5">
            <a:extLst>
              <a:ext uri="{FF2B5EF4-FFF2-40B4-BE49-F238E27FC236}">
                <a16:creationId xmlns:a16="http://schemas.microsoft.com/office/drawing/2014/main" id="{110C5E71-5EDF-471A-BEB2-2E0CAB07B653}"/>
              </a:ext>
            </a:extLst>
          </p:cNvPr>
          <p:cNvPicPr>
            <a:picLocks noChangeAspect="1"/>
          </p:cNvPicPr>
          <p:nvPr/>
        </p:nvPicPr>
        <p:blipFill>
          <a:blip r:embed="rId3"/>
          <a:stretch>
            <a:fillRect/>
          </a:stretch>
        </p:blipFill>
        <p:spPr>
          <a:xfrm>
            <a:off x="7999207" y="3264221"/>
            <a:ext cx="395468" cy="329557"/>
          </a:xfrm>
          <a:prstGeom prst="rect">
            <a:avLst/>
          </a:prstGeom>
        </p:spPr>
      </p:pic>
      <p:pic>
        <p:nvPicPr>
          <p:cNvPr id="7" name="Picture 6">
            <a:extLst>
              <a:ext uri="{FF2B5EF4-FFF2-40B4-BE49-F238E27FC236}">
                <a16:creationId xmlns:a16="http://schemas.microsoft.com/office/drawing/2014/main" id="{EA604C21-1E68-47C8-B200-CC1E03E17C7D}"/>
              </a:ext>
            </a:extLst>
          </p:cNvPr>
          <p:cNvPicPr>
            <a:picLocks noChangeAspect="1"/>
          </p:cNvPicPr>
          <p:nvPr/>
        </p:nvPicPr>
        <p:blipFill>
          <a:blip r:embed="rId3"/>
          <a:stretch>
            <a:fillRect/>
          </a:stretch>
        </p:blipFill>
        <p:spPr>
          <a:xfrm>
            <a:off x="7999207" y="4387993"/>
            <a:ext cx="395468" cy="329557"/>
          </a:xfrm>
          <a:prstGeom prst="rect">
            <a:avLst/>
          </a:prstGeom>
        </p:spPr>
      </p:pic>
      <p:pic>
        <p:nvPicPr>
          <p:cNvPr id="8" name="Picture 7">
            <a:extLst>
              <a:ext uri="{FF2B5EF4-FFF2-40B4-BE49-F238E27FC236}">
                <a16:creationId xmlns:a16="http://schemas.microsoft.com/office/drawing/2014/main" id="{4FBEA61B-AB3E-4B47-AD33-A2865A4CB360}"/>
              </a:ext>
            </a:extLst>
          </p:cNvPr>
          <p:cNvPicPr>
            <a:picLocks noChangeAspect="1"/>
          </p:cNvPicPr>
          <p:nvPr/>
        </p:nvPicPr>
        <p:blipFill>
          <a:blip r:embed="rId3"/>
          <a:stretch>
            <a:fillRect/>
          </a:stretch>
        </p:blipFill>
        <p:spPr>
          <a:xfrm>
            <a:off x="7999207" y="5064675"/>
            <a:ext cx="395468" cy="329557"/>
          </a:xfrm>
          <a:prstGeom prst="rect">
            <a:avLst/>
          </a:prstGeom>
        </p:spPr>
      </p:pic>
      <p:pic>
        <p:nvPicPr>
          <p:cNvPr id="9" name="Picture 8">
            <a:extLst>
              <a:ext uri="{FF2B5EF4-FFF2-40B4-BE49-F238E27FC236}">
                <a16:creationId xmlns:a16="http://schemas.microsoft.com/office/drawing/2014/main" id="{571BAEE5-0E92-430C-B92D-062417943335}"/>
              </a:ext>
            </a:extLst>
          </p:cNvPr>
          <p:cNvPicPr>
            <a:picLocks noChangeAspect="1"/>
          </p:cNvPicPr>
          <p:nvPr/>
        </p:nvPicPr>
        <p:blipFill>
          <a:blip r:embed="rId3"/>
          <a:stretch>
            <a:fillRect/>
          </a:stretch>
        </p:blipFill>
        <p:spPr>
          <a:xfrm>
            <a:off x="7999207" y="6406092"/>
            <a:ext cx="395468" cy="329557"/>
          </a:xfrm>
          <a:prstGeom prst="rect">
            <a:avLst/>
          </a:prstGeom>
        </p:spPr>
      </p:pic>
      <p:pic>
        <p:nvPicPr>
          <p:cNvPr id="11" name="Picture 10">
            <a:extLst>
              <a:ext uri="{FF2B5EF4-FFF2-40B4-BE49-F238E27FC236}">
                <a16:creationId xmlns:a16="http://schemas.microsoft.com/office/drawing/2014/main" id="{A1206087-9BCB-44C6-96D5-8D8C1A1B8DAF}"/>
              </a:ext>
            </a:extLst>
          </p:cNvPr>
          <p:cNvPicPr>
            <a:picLocks noChangeAspect="1"/>
          </p:cNvPicPr>
          <p:nvPr/>
        </p:nvPicPr>
        <p:blipFill>
          <a:blip r:embed="rId4"/>
          <a:stretch>
            <a:fillRect/>
          </a:stretch>
        </p:blipFill>
        <p:spPr>
          <a:xfrm>
            <a:off x="6964494" y="2796732"/>
            <a:ext cx="466201" cy="262410"/>
          </a:xfrm>
          <a:prstGeom prst="rect">
            <a:avLst/>
          </a:prstGeom>
        </p:spPr>
      </p:pic>
      <p:pic>
        <p:nvPicPr>
          <p:cNvPr id="12" name="Picture 11">
            <a:extLst>
              <a:ext uri="{FF2B5EF4-FFF2-40B4-BE49-F238E27FC236}">
                <a16:creationId xmlns:a16="http://schemas.microsoft.com/office/drawing/2014/main" id="{B1F5E98E-484D-42DD-8289-A9016FB57945}"/>
              </a:ext>
            </a:extLst>
          </p:cNvPr>
          <p:cNvPicPr>
            <a:picLocks noChangeAspect="1"/>
          </p:cNvPicPr>
          <p:nvPr/>
        </p:nvPicPr>
        <p:blipFill>
          <a:blip r:embed="rId4"/>
          <a:stretch>
            <a:fillRect/>
          </a:stretch>
        </p:blipFill>
        <p:spPr>
          <a:xfrm>
            <a:off x="6957044" y="3910423"/>
            <a:ext cx="466201" cy="262410"/>
          </a:xfrm>
          <a:prstGeom prst="rect">
            <a:avLst/>
          </a:prstGeom>
        </p:spPr>
      </p:pic>
      <p:pic>
        <p:nvPicPr>
          <p:cNvPr id="13" name="Picture 12">
            <a:extLst>
              <a:ext uri="{FF2B5EF4-FFF2-40B4-BE49-F238E27FC236}">
                <a16:creationId xmlns:a16="http://schemas.microsoft.com/office/drawing/2014/main" id="{48D979AE-879C-4D06-A02F-B2D5E7C7C26B}"/>
              </a:ext>
            </a:extLst>
          </p:cNvPr>
          <p:cNvPicPr>
            <a:picLocks noChangeAspect="1"/>
          </p:cNvPicPr>
          <p:nvPr/>
        </p:nvPicPr>
        <p:blipFill>
          <a:blip r:embed="rId4"/>
          <a:stretch>
            <a:fillRect/>
          </a:stretch>
        </p:blipFill>
        <p:spPr>
          <a:xfrm>
            <a:off x="6957043" y="5846012"/>
            <a:ext cx="466201" cy="262410"/>
          </a:xfrm>
          <a:prstGeom prst="rect">
            <a:avLst/>
          </a:prstGeom>
        </p:spPr>
      </p:pic>
    </p:spTree>
    <p:extLst>
      <p:ext uri="{BB962C8B-B14F-4D97-AF65-F5344CB8AC3E}">
        <p14:creationId xmlns:p14="http://schemas.microsoft.com/office/powerpoint/2010/main" val="158403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BECBAF-4D09-4933-B102-A77C2F22142C}"/>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E0C7ABBE-BB2E-4F61-AE67-F0DA01B47755}"/>
              </a:ext>
            </a:extLst>
          </p:cNvPr>
          <p:cNvSpPr>
            <a:spLocks noGrp="1"/>
          </p:cNvSpPr>
          <p:nvPr>
            <p:ph idx="1"/>
          </p:nvPr>
        </p:nvSpPr>
        <p:spPr/>
        <p:txBody>
          <a:bodyPr/>
          <a:lstStyle/>
          <a:p>
            <a:pPr marL="0" indent="0">
              <a:buNone/>
            </a:pPr>
            <a:r>
              <a:rPr lang="en-US" altLang="zh-HK" dirty="0">
                <a:sym typeface="Wingdings" panose="05000000000000000000" pitchFamily="2" charset="2"/>
              </a:rPr>
              <a:t> </a:t>
            </a:r>
            <a:r>
              <a:rPr lang="en-US" altLang="zh-HK" dirty="0"/>
              <a:t>For self-revision:</a:t>
            </a:r>
          </a:p>
          <a:p>
            <a:pPr marL="0" indent="0">
              <a:buNone/>
            </a:pPr>
            <a:endParaRPr lang="en-US" altLang="zh-HK" dirty="0"/>
          </a:p>
          <a:p>
            <a:pPr marL="0" indent="0">
              <a:buNone/>
            </a:pPr>
            <a:r>
              <a:rPr lang="en-US" altLang="zh-HK" dirty="0"/>
              <a:t>Determining the intended audience of a text (p.40-44)</a:t>
            </a:r>
          </a:p>
          <a:p>
            <a:pPr marL="0" indent="0">
              <a:buNone/>
            </a:pPr>
            <a:r>
              <a:rPr lang="en-US" altLang="zh-HK" dirty="0"/>
              <a:t>Putting it all together (p.45-48)</a:t>
            </a:r>
          </a:p>
          <a:p>
            <a:pPr marL="0" indent="0">
              <a:buNone/>
            </a:pPr>
            <a:endParaRPr lang="zh-HK" altLang="en-US" dirty="0"/>
          </a:p>
        </p:txBody>
      </p:sp>
    </p:spTree>
    <p:extLst>
      <p:ext uri="{BB962C8B-B14F-4D97-AF65-F5344CB8AC3E}">
        <p14:creationId xmlns:p14="http://schemas.microsoft.com/office/powerpoint/2010/main" val="22191472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E36F1B-CE25-4F95-A852-C17B8E45A018}"/>
              </a:ext>
            </a:extLst>
          </p:cNvPr>
          <p:cNvSpPr>
            <a:spLocks noGrp="1"/>
          </p:cNvSpPr>
          <p:nvPr>
            <p:ph type="title"/>
          </p:nvPr>
        </p:nvSpPr>
        <p:spPr/>
        <p:txBody>
          <a:bodyPr/>
          <a:lstStyle/>
          <a:p>
            <a:r>
              <a:rPr lang="en-US" altLang="zh-HK" dirty="0"/>
              <a:t>End of Unit 3	</a:t>
            </a:r>
            <a:endParaRPr lang="zh-HK" altLang="en-US" dirty="0"/>
          </a:p>
        </p:txBody>
      </p:sp>
      <p:sp>
        <p:nvSpPr>
          <p:cNvPr id="3" name="內容版面配置區 2">
            <a:extLst>
              <a:ext uri="{FF2B5EF4-FFF2-40B4-BE49-F238E27FC236}">
                <a16:creationId xmlns:a16="http://schemas.microsoft.com/office/drawing/2014/main" id="{2F908508-1417-48B6-87DC-4BB44346B552}"/>
              </a:ext>
            </a:extLst>
          </p:cNvPr>
          <p:cNvSpPr>
            <a:spLocks noGrp="1"/>
          </p:cNvSpPr>
          <p:nvPr>
            <p:ph idx="1"/>
          </p:nvPr>
        </p:nvSpPr>
        <p:spPr/>
        <p:txBody>
          <a:bodyPr/>
          <a:lstStyle/>
          <a:p>
            <a:pPr marL="0" indent="0">
              <a:buNone/>
            </a:pPr>
            <a:r>
              <a:rPr lang="en-US" altLang="zh-HK" dirty="0"/>
              <a:t>Unit 7 – IELTS Reading </a:t>
            </a:r>
          </a:p>
          <a:p>
            <a:pPr marL="0" indent="0">
              <a:buNone/>
            </a:pPr>
            <a:endParaRPr lang="en-US" altLang="zh-HK" dirty="0"/>
          </a:p>
          <a:p>
            <a:pPr marL="0" indent="0">
              <a:buNone/>
            </a:pPr>
            <a:r>
              <a:rPr lang="en-US" altLang="zh-HK" dirty="0"/>
              <a:t>We will start Unit 4 (Listening skills</a:t>
            </a:r>
            <a:r>
              <a:rPr lang="en-US" altLang="zh-TW" dirty="0"/>
              <a:t>) and Unit 6 (IELTS Speaking) next week </a:t>
            </a:r>
            <a:r>
              <a:rPr lang="en-US" altLang="zh-TW" dirty="0">
                <a:sym typeface="Wingdings" panose="05000000000000000000" pitchFamily="2" charset="2"/>
              </a:rPr>
              <a:t></a:t>
            </a:r>
          </a:p>
          <a:p>
            <a:pPr marL="0" indent="0">
              <a:buNone/>
            </a:pPr>
            <a:endParaRPr lang="en-US" altLang="zh-HK" dirty="0">
              <a:sym typeface="Wingdings" panose="05000000000000000000" pitchFamily="2" charset="2"/>
            </a:endParaRPr>
          </a:p>
          <a:p>
            <a:pPr marL="0" indent="0">
              <a:buNone/>
            </a:pPr>
            <a:r>
              <a:rPr lang="en-US" altLang="zh-HK" dirty="0">
                <a:sym typeface="Wingdings" panose="05000000000000000000" pitchFamily="2" charset="2"/>
              </a:rPr>
              <a:t>See you very soon!</a:t>
            </a:r>
          </a:p>
          <a:p>
            <a:pPr marL="0" indent="0">
              <a:buNone/>
            </a:pPr>
            <a:endParaRPr lang="zh-HK" altLang="en-US" dirty="0"/>
          </a:p>
        </p:txBody>
      </p:sp>
    </p:spTree>
    <p:extLst>
      <p:ext uri="{BB962C8B-B14F-4D97-AF65-F5344CB8AC3E}">
        <p14:creationId xmlns:p14="http://schemas.microsoft.com/office/powerpoint/2010/main" val="69375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68CA0-FF02-4A58-8BE9-F19A7A8E1C47}"/>
              </a:ext>
            </a:extLst>
          </p:cNvPr>
          <p:cNvSpPr>
            <a:spLocks noGrp="1"/>
          </p:cNvSpPr>
          <p:nvPr>
            <p:ph type="title"/>
          </p:nvPr>
        </p:nvSpPr>
        <p:spPr/>
        <p:txBody>
          <a:bodyPr/>
          <a:lstStyle/>
          <a:p>
            <a:r>
              <a:rPr lang="en-US" altLang="zh-HK" dirty="0"/>
              <a:t>Orienting yourself to a text (P.5)</a:t>
            </a:r>
            <a:endParaRPr lang="zh-HK" altLang="en-US" dirty="0"/>
          </a:p>
        </p:txBody>
      </p:sp>
      <p:sp>
        <p:nvSpPr>
          <p:cNvPr id="3" name="內容版面配置區 2">
            <a:extLst>
              <a:ext uri="{FF2B5EF4-FFF2-40B4-BE49-F238E27FC236}">
                <a16:creationId xmlns:a16="http://schemas.microsoft.com/office/drawing/2014/main" id="{AF7DC851-2254-4BE0-8B0A-92E5269D5BE5}"/>
              </a:ext>
            </a:extLst>
          </p:cNvPr>
          <p:cNvSpPr>
            <a:spLocks noGrp="1"/>
          </p:cNvSpPr>
          <p:nvPr>
            <p:ph idx="1"/>
          </p:nvPr>
        </p:nvSpPr>
        <p:spPr>
          <a:xfrm>
            <a:off x="838200" y="1518250"/>
            <a:ext cx="11353800" cy="5339750"/>
          </a:xfrm>
        </p:spPr>
        <p:txBody>
          <a:bodyPr>
            <a:normAutofit/>
          </a:bodyPr>
          <a:lstStyle/>
          <a:p>
            <a:pPr marL="0" indent="0">
              <a:buNone/>
            </a:pPr>
            <a:r>
              <a:rPr lang="en-US" altLang="zh-HK" dirty="0"/>
              <a:t>Our </a:t>
            </a:r>
            <a:r>
              <a:rPr lang="en-US" altLang="zh-HK" dirty="0">
                <a:solidFill>
                  <a:srgbClr val="FF0000"/>
                </a:solidFill>
              </a:rPr>
              <a:t>purpose</a:t>
            </a:r>
            <a:r>
              <a:rPr lang="en-US" altLang="zh-HK" dirty="0"/>
              <a:t> when </a:t>
            </a:r>
            <a:r>
              <a:rPr lang="en-US" altLang="zh-HK" dirty="0">
                <a:solidFill>
                  <a:srgbClr val="FF0000"/>
                </a:solidFill>
              </a:rPr>
              <a:t>reading instructions </a:t>
            </a:r>
            <a:r>
              <a:rPr lang="en-US" altLang="zh-HK" dirty="0"/>
              <a:t>such as these is usually to determine what </a:t>
            </a:r>
            <a:r>
              <a:rPr lang="en-US" altLang="zh-HK" dirty="0">
                <a:solidFill>
                  <a:srgbClr val="00B0F0"/>
                </a:solidFill>
              </a:rPr>
              <a:t>procedures</a:t>
            </a:r>
            <a:r>
              <a:rPr lang="en-US" altLang="zh-HK" dirty="0"/>
              <a:t> we need to follow, and in what order. </a:t>
            </a:r>
          </a:p>
          <a:p>
            <a:pPr marL="0" indent="0">
              <a:buNone/>
            </a:pPr>
            <a:endParaRPr lang="en-US" altLang="zh-HK" dirty="0"/>
          </a:p>
          <a:p>
            <a:pPr marL="0" indent="0">
              <a:buNone/>
            </a:pPr>
            <a:r>
              <a:rPr lang="en-US" altLang="zh-HK" dirty="0"/>
              <a:t>Think about the following questions: </a:t>
            </a:r>
          </a:p>
          <a:p>
            <a:pPr marL="0" indent="0">
              <a:buNone/>
            </a:pPr>
            <a:r>
              <a:rPr lang="en-US" altLang="zh-HK" dirty="0"/>
              <a:t>• Would you agree that this passage has features that are common to </a:t>
            </a:r>
            <a:r>
              <a:rPr lang="en-US" altLang="zh-HK" dirty="0">
                <a:solidFill>
                  <a:srgbClr val="00B050"/>
                </a:solidFill>
              </a:rPr>
              <a:t>a set of instructions? </a:t>
            </a:r>
            <a:r>
              <a:rPr lang="en-US" altLang="zh-HK" dirty="0"/>
              <a:t>If so, </a:t>
            </a:r>
            <a:r>
              <a:rPr lang="en-US" altLang="zh-HK" b="1" dirty="0">
                <a:solidFill>
                  <a:srgbClr val="7030A0"/>
                </a:solidFill>
              </a:rPr>
              <a:t>what structure, layout and language features are generally distinctive to instructional texts</a:t>
            </a:r>
            <a:r>
              <a:rPr lang="en-US" altLang="zh-HK" dirty="0"/>
              <a:t> like this?  </a:t>
            </a:r>
          </a:p>
          <a:p>
            <a:pPr marL="0" indent="0">
              <a:buNone/>
            </a:pPr>
            <a:r>
              <a:rPr lang="en-US" altLang="zh-HK" dirty="0"/>
              <a:t>• What </a:t>
            </a:r>
            <a:r>
              <a:rPr lang="en-US" altLang="zh-HK" dirty="0">
                <a:solidFill>
                  <a:srgbClr val="00B050"/>
                </a:solidFill>
              </a:rPr>
              <a:t>verb form is mostly used </a:t>
            </a:r>
            <a:r>
              <a:rPr lang="en-US" altLang="zh-HK" dirty="0"/>
              <a:t>in this kind of text? Is this verb form commonly used in instructional texts? </a:t>
            </a:r>
            <a:r>
              <a:rPr lang="en-US" altLang="zh-HK" dirty="0">
                <a:solidFill>
                  <a:srgbClr val="00B050"/>
                </a:solidFill>
              </a:rPr>
              <a:t>Why?  </a:t>
            </a:r>
          </a:p>
          <a:p>
            <a:pPr marL="0" indent="0">
              <a:buNone/>
            </a:pPr>
            <a:r>
              <a:rPr lang="en-US" altLang="zh-HK" dirty="0"/>
              <a:t>• </a:t>
            </a:r>
            <a:r>
              <a:rPr lang="en-US" altLang="zh-HK" dirty="0">
                <a:solidFill>
                  <a:srgbClr val="00B0F0"/>
                </a:solidFill>
              </a:rPr>
              <a:t>Why is a numbering system used </a:t>
            </a:r>
            <a:r>
              <a:rPr lang="en-US" altLang="zh-HK" dirty="0"/>
              <a:t>in a passage like this? Why do you think a graphic has been included? </a:t>
            </a:r>
            <a:endParaRPr lang="zh-HK" altLang="en-US" dirty="0"/>
          </a:p>
        </p:txBody>
      </p:sp>
    </p:spTree>
    <p:extLst>
      <p:ext uri="{BB962C8B-B14F-4D97-AF65-F5344CB8AC3E}">
        <p14:creationId xmlns:p14="http://schemas.microsoft.com/office/powerpoint/2010/main" val="216917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45C879-399B-4DC9-81D0-12FB9E2E0A2F}"/>
              </a:ext>
            </a:extLst>
          </p:cNvPr>
          <p:cNvSpPr>
            <a:spLocks noGrp="1"/>
          </p:cNvSpPr>
          <p:nvPr>
            <p:ph type="title"/>
          </p:nvPr>
        </p:nvSpPr>
        <p:spPr/>
        <p:txBody>
          <a:bodyPr/>
          <a:lstStyle/>
          <a:p>
            <a:r>
              <a:rPr lang="en-US" altLang="zh-HK" dirty="0"/>
              <a:t>Orienting yourself to a text (P.5)</a:t>
            </a:r>
            <a:endParaRPr lang="zh-HK" altLang="en-US" dirty="0"/>
          </a:p>
        </p:txBody>
      </p:sp>
      <p:sp>
        <p:nvSpPr>
          <p:cNvPr id="3" name="內容版面配置區 2">
            <a:extLst>
              <a:ext uri="{FF2B5EF4-FFF2-40B4-BE49-F238E27FC236}">
                <a16:creationId xmlns:a16="http://schemas.microsoft.com/office/drawing/2014/main" id="{777ADC72-963A-4727-847C-1E3854A5E4FF}"/>
              </a:ext>
            </a:extLst>
          </p:cNvPr>
          <p:cNvSpPr>
            <a:spLocks noGrp="1"/>
          </p:cNvSpPr>
          <p:nvPr>
            <p:ph idx="1"/>
          </p:nvPr>
        </p:nvSpPr>
        <p:spPr>
          <a:xfrm>
            <a:off x="970670" y="1690688"/>
            <a:ext cx="11221329" cy="5167312"/>
          </a:xfrm>
        </p:spPr>
        <p:txBody>
          <a:bodyPr>
            <a:normAutofit/>
          </a:bodyPr>
          <a:lstStyle/>
          <a:p>
            <a:pPr marL="0" indent="0">
              <a:buNone/>
            </a:pPr>
            <a:r>
              <a:rPr lang="en-US" altLang="zh-HK" dirty="0"/>
              <a:t>Use your background knowledge to </a:t>
            </a:r>
            <a:r>
              <a:rPr lang="en-US" altLang="zh-HK" dirty="0">
                <a:solidFill>
                  <a:srgbClr val="FF0000"/>
                </a:solidFill>
              </a:rPr>
              <a:t>predict the structure</a:t>
            </a:r>
            <a:r>
              <a:rPr lang="en-US" altLang="zh-HK" dirty="0"/>
              <a:t> of the passage. </a:t>
            </a:r>
          </a:p>
          <a:p>
            <a:pPr marL="0" indent="0">
              <a:buNone/>
            </a:pPr>
            <a:endParaRPr lang="en-US" altLang="zh-HK" dirty="0"/>
          </a:p>
          <a:p>
            <a:pPr marL="0" indent="0">
              <a:buNone/>
            </a:pPr>
            <a:r>
              <a:rPr lang="en-US" altLang="zh-HK" dirty="0"/>
              <a:t>Because of your </a:t>
            </a:r>
            <a:r>
              <a:rPr lang="en-US" altLang="zh-HK" dirty="0">
                <a:solidFill>
                  <a:srgbClr val="0070C0"/>
                </a:solidFill>
              </a:rPr>
              <a:t>background knowledge of instructional or technical passages</a:t>
            </a:r>
            <a:r>
              <a:rPr lang="en-US" altLang="zh-HK" dirty="0"/>
              <a:t>, you know that they often have </a:t>
            </a:r>
            <a:r>
              <a:rPr lang="en-US" altLang="zh-HK" dirty="0">
                <a:solidFill>
                  <a:srgbClr val="00B050"/>
                </a:solidFill>
              </a:rPr>
              <a:t>certain features</a:t>
            </a:r>
            <a:r>
              <a:rPr lang="en-US" altLang="zh-HK" dirty="0"/>
              <a:t>. </a:t>
            </a:r>
          </a:p>
          <a:p>
            <a:pPr marL="0" indent="0">
              <a:buNone/>
            </a:pPr>
            <a:endParaRPr lang="en-US" altLang="zh-HK" dirty="0"/>
          </a:p>
          <a:p>
            <a:pPr marL="0" indent="0">
              <a:buNone/>
            </a:pPr>
            <a:r>
              <a:rPr lang="en-US" altLang="zh-HK" dirty="0"/>
              <a:t>For example, they usually </a:t>
            </a:r>
            <a:r>
              <a:rPr lang="en-US" altLang="zh-HK" dirty="0">
                <a:solidFill>
                  <a:srgbClr val="FF0000"/>
                </a:solidFill>
              </a:rPr>
              <a:t>include diagrams</a:t>
            </a:r>
            <a:r>
              <a:rPr lang="en-US" altLang="zh-HK" dirty="0"/>
              <a:t>; and they also normally have </a:t>
            </a:r>
            <a:r>
              <a:rPr lang="en-US" altLang="zh-HK" dirty="0">
                <a:solidFill>
                  <a:srgbClr val="FF0000"/>
                </a:solidFill>
              </a:rPr>
              <a:t>numbers</a:t>
            </a:r>
            <a:r>
              <a:rPr lang="en-US" altLang="zh-HK" dirty="0"/>
              <a:t> because they are explaining </a:t>
            </a:r>
            <a:r>
              <a:rPr lang="en-US" altLang="zh-HK" dirty="0">
                <a:solidFill>
                  <a:srgbClr val="FF0000"/>
                </a:solidFill>
              </a:rPr>
              <a:t>sequenced procedures</a:t>
            </a:r>
            <a:r>
              <a:rPr lang="en-US" altLang="zh-HK" dirty="0"/>
              <a:t>. </a:t>
            </a:r>
          </a:p>
          <a:p>
            <a:pPr marL="0" indent="0">
              <a:buNone/>
            </a:pPr>
            <a:endParaRPr lang="en-US" altLang="zh-HK" dirty="0"/>
          </a:p>
          <a:p>
            <a:pPr marL="0" indent="0">
              <a:buNone/>
            </a:pPr>
            <a:r>
              <a:rPr lang="en-US" altLang="zh-HK" dirty="0">
                <a:solidFill>
                  <a:srgbClr val="FF0000"/>
                </a:solidFill>
              </a:rPr>
              <a:t>Short sentences without any modifiers</a:t>
            </a:r>
            <a:r>
              <a:rPr lang="en-US" altLang="zh-HK" dirty="0"/>
              <a:t> (such as ‘might’, ‘can’, etc.) are also common because instructions aim to give the reader </a:t>
            </a:r>
            <a:r>
              <a:rPr lang="en-US" altLang="zh-HK" dirty="0">
                <a:solidFill>
                  <a:srgbClr val="FF0000"/>
                </a:solidFill>
              </a:rPr>
              <a:t>simple but clear </a:t>
            </a:r>
            <a:r>
              <a:rPr lang="en-US" altLang="zh-HK" dirty="0"/>
              <a:t>information on how to do something. </a:t>
            </a:r>
            <a:endParaRPr lang="zh-HK" altLang="en-US" dirty="0"/>
          </a:p>
        </p:txBody>
      </p:sp>
    </p:spTree>
    <p:extLst>
      <p:ext uri="{BB962C8B-B14F-4D97-AF65-F5344CB8AC3E}">
        <p14:creationId xmlns:p14="http://schemas.microsoft.com/office/powerpoint/2010/main" val="35755982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5156</Words>
  <Application>Microsoft Office PowerPoint</Application>
  <PresentationFormat>Widescreen</PresentationFormat>
  <Paragraphs>450</Paragraphs>
  <Slides>77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Times New Roman</vt:lpstr>
      <vt:lpstr>Office 佈景主題</vt:lpstr>
      <vt:lpstr>E205F Preparing for IELTS Unit 3.1</vt:lpstr>
      <vt:lpstr>Introduction (p.1)</vt:lpstr>
      <vt:lpstr>PowerPoint Presentation</vt:lpstr>
      <vt:lpstr>Understanding your reading purpose (p.2)</vt:lpstr>
      <vt:lpstr>Activity 3.1 (p.2)</vt:lpstr>
      <vt:lpstr>Reading for main points:  orienting yourself to a text (p.4)</vt:lpstr>
      <vt:lpstr>Orienting yourself to a text (P.4)</vt:lpstr>
      <vt:lpstr>Orienting yourself to a text (P.5)</vt:lpstr>
      <vt:lpstr>Orienting yourself to a text (P.5)</vt:lpstr>
      <vt:lpstr>Activity 3.3 (p.6)</vt:lpstr>
      <vt:lpstr>Activity 3.3 (p.6)</vt:lpstr>
      <vt:lpstr>Activity 3.3 (p.6)</vt:lpstr>
      <vt:lpstr>Skimming a text for its general meaning (P.7)</vt:lpstr>
      <vt:lpstr>PowerPoint Presentation</vt:lpstr>
      <vt:lpstr>Skimming a text for its general meaning (P.7)</vt:lpstr>
      <vt:lpstr>PowerPoint Presentation</vt:lpstr>
      <vt:lpstr>PowerPoint Presentation</vt:lpstr>
      <vt:lpstr>PowerPoint Presentation</vt:lpstr>
      <vt:lpstr>Skimming a text for its general meaning (P.7)</vt:lpstr>
      <vt:lpstr>Activity 3.4 (p.8-10)</vt:lpstr>
      <vt:lpstr>Activity 3.4 (p.8-10) (Key)</vt:lpstr>
      <vt:lpstr>Activity 3.4 (p.8-10) (Key)</vt:lpstr>
      <vt:lpstr>Activity 3.4 (p.8-10) (Key)</vt:lpstr>
      <vt:lpstr>Locating key ideas in a paragraph: using topic sentences (p.11)</vt:lpstr>
      <vt:lpstr>Activity 3.6 (p.14)</vt:lpstr>
      <vt:lpstr>PowerPoint Presentation</vt:lpstr>
      <vt:lpstr>PowerPoint Presentation</vt:lpstr>
      <vt:lpstr>PowerPoint Presentation</vt:lpstr>
      <vt:lpstr>PowerPoint Presentation</vt:lpstr>
      <vt:lpstr>Activity 3.7 (p.15)</vt:lpstr>
      <vt:lpstr>PowerPoint Presentation</vt:lpstr>
      <vt:lpstr>PowerPoint Presentation</vt:lpstr>
      <vt:lpstr>PowerPoint Presentation</vt:lpstr>
      <vt:lpstr>Activity 3.7 (p.15) (Key)</vt:lpstr>
      <vt:lpstr>Understanding the logic and sequence of ideas in a text (p.16)</vt:lpstr>
      <vt:lpstr>Discourse markers (p.21)</vt:lpstr>
      <vt:lpstr>PowerPoint Presentation</vt:lpstr>
      <vt:lpstr>ENGL E205F Preparing for IELTS Unit 3.2</vt:lpstr>
      <vt:lpstr>Reading intensively: Scanning (p.23)</vt:lpstr>
      <vt:lpstr>Scanning (p.23)</vt:lpstr>
      <vt:lpstr>Activity 3.10 (p.24)</vt:lpstr>
      <vt:lpstr>PowerPoint Presentation</vt:lpstr>
      <vt:lpstr>Activity 3.10 (p.24) (Key)</vt:lpstr>
      <vt:lpstr>Strategies for understanding the meanings of unfamiliar words (p.25)</vt:lpstr>
      <vt:lpstr>Using an unfamiliar word’s context (p.25)</vt:lpstr>
      <vt:lpstr>Using an unfamiliar word’s context (p.25)</vt:lpstr>
      <vt:lpstr>Activity 3.11 (p.25-27)</vt:lpstr>
      <vt:lpstr>PowerPoint Presentation</vt:lpstr>
      <vt:lpstr>PowerPoint Presentation</vt:lpstr>
      <vt:lpstr>Activity 3.11 (p.25-27) (Key)</vt:lpstr>
      <vt:lpstr>Using word form knowledge to guess the meaning of words (p.27)</vt:lpstr>
      <vt:lpstr>Using word form knowledge to guess the meaning of words (p.27-29)</vt:lpstr>
      <vt:lpstr>PowerPoint Presentation</vt:lpstr>
      <vt:lpstr>PowerPoint Presentation</vt:lpstr>
      <vt:lpstr>Identifying possible synonyms for key words and phrases (p.30)</vt:lpstr>
      <vt:lpstr>Identifying possible synonyms for key words and phrases (p.30)</vt:lpstr>
      <vt:lpstr>Identifying possible synonyms for key words and phrases (p.31)</vt:lpstr>
      <vt:lpstr>Identifying possible synonyms for key words and phrases (p.31)</vt:lpstr>
      <vt:lpstr>Activity 3.13 (p.31)</vt:lpstr>
      <vt:lpstr>Activity 3.13 (p.32)</vt:lpstr>
      <vt:lpstr>Activity 3.13 (p.31) (Key)</vt:lpstr>
      <vt:lpstr>Unpacking complex sentences  (p.32)</vt:lpstr>
      <vt:lpstr>Unpacking complex sentences  (p.33)</vt:lpstr>
      <vt:lpstr>Activity 3.14 (p.33)</vt:lpstr>
      <vt:lpstr>Activity 3.14 (p.33) (Key)</vt:lpstr>
      <vt:lpstr>Identifying an author’s opinions, attitudes and bias (p.36)</vt:lpstr>
      <vt:lpstr>Identifying a writer’s attitude (p.36)</vt:lpstr>
      <vt:lpstr>Identifying a writer’s attitude (p.36)</vt:lpstr>
      <vt:lpstr>Identifying a writer’s attitude (p.36-37)</vt:lpstr>
      <vt:lpstr>Identifying a writer’s attitude (p.36-37)</vt:lpstr>
      <vt:lpstr>Assessing a writer’s level of certainty (p.37)</vt:lpstr>
      <vt:lpstr>Activity 3.16 (p.37-38)</vt:lpstr>
      <vt:lpstr>Activity 3.16 (p.37-38) (Key)</vt:lpstr>
      <vt:lpstr>Activity 3.17 (p.38-40)</vt:lpstr>
      <vt:lpstr>Activity 3.17 (p.38-40)</vt:lpstr>
      <vt:lpstr>PowerPoint Presentation</vt:lpstr>
      <vt:lpstr>End of Unit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E205F Preparing for IELTS Unit 3.1</dc:title>
  <dc:creator>Computer</dc:creator>
  <cp:lastModifiedBy>WONG Hau Ting</cp:lastModifiedBy>
  <cp:revision>13</cp:revision>
  <dcterms:created xsi:type="dcterms:W3CDTF">2019-09-23T14:02:46Z</dcterms:created>
  <dcterms:modified xsi:type="dcterms:W3CDTF">2021-04-17T00:25:56Z</dcterms:modified>
</cp:coreProperties>
</file>