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24" r:id="rId3"/>
    <p:sldId id="325" r:id="rId4"/>
    <p:sldId id="326" r:id="rId5"/>
    <p:sldId id="327" r:id="rId6"/>
    <p:sldId id="352" r:id="rId7"/>
    <p:sldId id="353" r:id="rId8"/>
    <p:sldId id="354" r:id="rId9"/>
    <p:sldId id="355" r:id="rId10"/>
    <p:sldId id="356" r:id="rId11"/>
    <p:sldId id="357" r:id="rId12"/>
    <p:sldId id="396" r:id="rId13"/>
    <p:sldId id="397" r:id="rId14"/>
    <p:sldId id="398" r:id="rId15"/>
    <p:sldId id="399" r:id="rId16"/>
    <p:sldId id="400" r:id="rId17"/>
    <p:sldId id="401"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420" r:id="rId32"/>
    <p:sldId id="421" r:id="rId33"/>
    <p:sldId id="371" r:id="rId34"/>
    <p:sldId id="372" r:id="rId35"/>
    <p:sldId id="373" r:id="rId36"/>
    <p:sldId id="374" r:id="rId37"/>
    <p:sldId id="375" r:id="rId38"/>
    <p:sldId id="376" r:id="rId39"/>
    <p:sldId id="377" r:id="rId40"/>
    <p:sldId id="419"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3" r:id="rId54"/>
    <p:sldId id="394" r:id="rId55"/>
    <p:sldId id="395" r:id="rId56"/>
    <p:sldId id="390" r:id="rId57"/>
    <p:sldId id="391" r:id="rId58"/>
    <p:sldId id="392" r:id="rId59"/>
    <p:sldId id="323" r:id="rId60"/>
    <p:sldId id="328" r:id="rId61"/>
    <p:sldId id="329" r:id="rId62"/>
    <p:sldId id="402" r:id="rId63"/>
    <p:sldId id="403" r:id="rId64"/>
    <p:sldId id="404" r:id="rId65"/>
    <p:sldId id="405" r:id="rId66"/>
    <p:sldId id="406" r:id="rId67"/>
    <p:sldId id="407" r:id="rId68"/>
    <p:sldId id="408" r:id="rId69"/>
    <p:sldId id="330" r:id="rId70"/>
    <p:sldId id="347" r:id="rId71"/>
    <p:sldId id="331" r:id="rId72"/>
    <p:sldId id="348" r:id="rId73"/>
    <p:sldId id="332" r:id="rId74"/>
    <p:sldId id="349" r:id="rId75"/>
    <p:sldId id="333" r:id="rId76"/>
    <p:sldId id="350" r:id="rId77"/>
    <p:sldId id="334" r:id="rId78"/>
    <p:sldId id="351" r:id="rId79"/>
    <p:sldId id="335" r:id="rId80"/>
    <p:sldId id="336" r:id="rId81"/>
    <p:sldId id="337" r:id="rId82"/>
    <p:sldId id="409" r:id="rId83"/>
    <p:sldId id="410" r:id="rId84"/>
    <p:sldId id="411" r:id="rId85"/>
    <p:sldId id="412" r:id="rId86"/>
    <p:sldId id="413" r:id="rId87"/>
    <p:sldId id="414" r:id="rId88"/>
    <p:sldId id="415" r:id="rId89"/>
    <p:sldId id="416" r:id="rId90"/>
    <p:sldId id="417" r:id="rId91"/>
    <p:sldId id="418" r:id="rId9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4" autoAdjust="0"/>
  </p:normalViewPr>
  <p:slideViewPr>
    <p:cSldViewPr snapToGrid="0">
      <p:cViewPr varScale="1">
        <p:scale>
          <a:sx n="59" d="100"/>
          <a:sy n="59" d="100"/>
        </p:scale>
        <p:origin x="474"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D4486E-D90D-4960-AA97-F261EB7523E7}" type="datetimeFigureOut">
              <a:rPr lang="zh-TW" altLang="en-US" smtClean="0"/>
              <a:t>2021/4/23</a:t>
            </a:fld>
            <a:endParaRPr lang="zh-TW"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063D5-4E9C-4476-A882-9E334EE95B7A}" type="slidenum">
              <a:rPr lang="zh-TW" altLang="en-US" smtClean="0"/>
              <a:t>‹#›</a:t>
            </a:fld>
            <a:endParaRPr lang="zh-TW" altLang="en-US"/>
          </a:p>
        </p:txBody>
      </p:sp>
    </p:spTree>
    <p:extLst>
      <p:ext uri="{BB962C8B-B14F-4D97-AF65-F5344CB8AC3E}">
        <p14:creationId xmlns:p14="http://schemas.microsoft.com/office/powerpoint/2010/main" val="225580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039063D5-4E9C-4476-A882-9E334EE95B7A}" type="slidenum">
              <a:rPr lang="zh-TW" altLang="en-US" smtClean="0"/>
              <a:t>2</a:t>
            </a:fld>
            <a:endParaRPr lang="zh-TW" altLang="en-US"/>
          </a:p>
        </p:txBody>
      </p:sp>
    </p:spTree>
    <p:extLst>
      <p:ext uri="{BB962C8B-B14F-4D97-AF65-F5344CB8AC3E}">
        <p14:creationId xmlns:p14="http://schemas.microsoft.com/office/powerpoint/2010/main" val="34924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039063D5-4E9C-4476-A882-9E334EE95B7A}" type="slidenum">
              <a:rPr lang="zh-TW" altLang="en-US" smtClean="0"/>
              <a:t>5</a:t>
            </a:fld>
            <a:endParaRPr lang="zh-TW" altLang="en-US"/>
          </a:p>
        </p:txBody>
      </p:sp>
    </p:spTree>
    <p:extLst>
      <p:ext uri="{BB962C8B-B14F-4D97-AF65-F5344CB8AC3E}">
        <p14:creationId xmlns:p14="http://schemas.microsoft.com/office/powerpoint/2010/main" val="170066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039063D5-4E9C-4476-A882-9E334EE95B7A}" type="slidenum">
              <a:rPr lang="zh-TW" altLang="en-US" smtClean="0"/>
              <a:t>8</a:t>
            </a:fld>
            <a:endParaRPr lang="zh-TW" altLang="en-US"/>
          </a:p>
        </p:txBody>
      </p:sp>
    </p:spTree>
    <p:extLst>
      <p:ext uri="{BB962C8B-B14F-4D97-AF65-F5344CB8AC3E}">
        <p14:creationId xmlns:p14="http://schemas.microsoft.com/office/powerpoint/2010/main" val="67267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039063D5-4E9C-4476-A882-9E334EE95B7A}" type="slidenum">
              <a:rPr lang="zh-TW" altLang="en-US" smtClean="0"/>
              <a:t>29</a:t>
            </a:fld>
            <a:endParaRPr lang="zh-TW" altLang="en-US"/>
          </a:p>
        </p:txBody>
      </p:sp>
    </p:spTree>
    <p:extLst>
      <p:ext uri="{BB962C8B-B14F-4D97-AF65-F5344CB8AC3E}">
        <p14:creationId xmlns:p14="http://schemas.microsoft.com/office/powerpoint/2010/main" val="124003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039063D5-4E9C-4476-A882-9E334EE95B7A}" type="slidenum">
              <a:rPr lang="zh-TW" altLang="en-US" smtClean="0"/>
              <a:t>36</a:t>
            </a:fld>
            <a:endParaRPr lang="zh-TW" altLang="en-US"/>
          </a:p>
        </p:txBody>
      </p:sp>
    </p:spTree>
    <p:extLst>
      <p:ext uri="{BB962C8B-B14F-4D97-AF65-F5344CB8AC3E}">
        <p14:creationId xmlns:p14="http://schemas.microsoft.com/office/powerpoint/2010/main" val="208077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039063D5-4E9C-4476-A882-9E334EE95B7A}" type="slidenum">
              <a:rPr lang="zh-TW" altLang="en-US" smtClean="0"/>
              <a:t>56</a:t>
            </a:fld>
            <a:endParaRPr lang="zh-TW" altLang="en-US"/>
          </a:p>
        </p:txBody>
      </p:sp>
    </p:spTree>
    <p:extLst>
      <p:ext uri="{BB962C8B-B14F-4D97-AF65-F5344CB8AC3E}">
        <p14:creationId xmlns:p14="http://schemas.microsoft.com/office/powerpoint/2010/main" val="164577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039063D5-4E9C-4476-A882-9E334EE95B7A}" type="slidenum">
              <a:rPr lang="zh-TW" altLang="en-US" smtClean="0"/>
              <a:t>81</a:t>
            </a:fld>
            <a:endParaRPr lang="zh-TW" altLang="en-US"/>
          </a:p>
        </p:txBody>
      </p:sp>
    </p:spTree>
    <p:extLst>
      <p:ext uri="{BB962C8B-B14F-4D97-AF65-F5344CB8AC3E}">
        <p14:creationId xmlns:p14="http://schemas.microsoft.com/office/powerpoint/2010/main" val="297927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ECC50-0B8E-42FB-AB40-F929460E09A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404A3B58-DCD0-428E-887C-11E215643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01180432-DEED-4F67-B195-DD8B16B88703}"/>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5" name="頁尾版面配置區 4">
            <a:extLst>
              <a:ext uri="{FF2B5EF4-FFF2-40B4-BE49-F238E27FC236}">
                <a16:creationId xmlns:a16="http://schemas.microsoft.com/office/drawing/2014/main" id="{CE84CD15-5AFF-4590-B190-5F9B3622424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29F8ABF5-BBD6-414F-987C-84C7007109CB}"/>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9322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0E25A-0CD6-4618-9287-C93A33AA10F8}"/>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DF531017-5E58-44FF-B6E2-007E04AAF88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D306E06-47BF-468F-B93E-4EF930A8F224}"/>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5" name="頁尾版面配置區 4">
            <a:extLst>
              <a:ext uri="{FF2B5EF4-FFF2-40B4-BE49-F238E27FC236}">
                <a16:creationId xmlns:a16="http://schemas.microsoft.com/office/drawing/2014/main" id="{C46846C6-D123-4475-B16F-20D803D424A1}"/>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3C2DEC1-BDAA-4E3A-BEA7-DA8D0B03EE78}"/>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7164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BFFFF9A-672B-4546-AF14-B4E85BAE94F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7F7A585D-FF42-45A2-8D0D-3EE2B05FE47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3E1B0FF-9E81-4DED-878F-1E9C3E436C7E}"/>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5" name="頁尾版面配置區 4">
            <a:extLst>
              <a:ext uri="{FF2B5EF4-FFF2-40B4-BE49-F238E27FC236}">
                <a16:creationId xmlns:a16="http://schemas.microsoft.com/office/drawing/2014/main" id="{E56B9924-2D4F-411D-BD75-CD86699E9928}"/>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8886FA0-5D65-43B8-89EE-E6B1EA388007}"/>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5271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CD40B1-D5B0-4066-9A1C-069BE9EDCE4C}"/>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937901C0-4B47-4717-B54B-E9E8EBE5BF0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73D74A6-E7D1-4573-B948-EB26D524CDF0}"/>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5" name="頁尾版面配置區 4">
            <a:extLst>
              <a:ext uri="{FF2B5EF4-FFF2-40B4-BE49-F238E27FC236}">
                <a16:creationId xmlns:a16="http://schemas.microsoft.com/office/drawing/2014/main" id="{01879D41-E6CE-4128-B232-036664C4C25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E444DE2-2C11-45A1-A24C-C762DFA74304}"/>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41045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800097-39D2-491E-A43C-35F7BE2FD63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C020A0DF-6A74-423D-9740-5FA90FD4D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D925438-D9B8-4434-8500-15642114F0FC}"/>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5" name="頁尾版面配置區 4">
            <a:extLst>
              <a:ext uri="{FF2B5EF4-FFF2-40B4-BE49-F238E27FC236}">
                <a16:creationId xmlns:a16="http://schemas.microsoft.com/office/drawing/2014/main" id="{F970F23C-72A3-4A9C-BA5C-501B19D35D9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92141A45-71F9-4992-87C5-7E31F53BAAC3}"/>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75005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A28B64-87E2-4973-A387-39ED1867D940}"/>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A039549B-DC66-4977-B328-506F8EEB082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23656745-491F-4A18-9176-8CF2E95D964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3477BCD7-CBAC-49B6-8117-BED925A203F1}"/>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6" name="頁尾版面配置區 5">
            <a:extLst>
              <a:ext uri="{FF2B5EF4-FFF2-40B4-BE49-F238E27FC236}">
                <a16:creationId xmlns:a16="http://schemas.microsoft.com/office/drawing/2014/main" id="{5434AEFB-87ED-4092-B8BC-8E9C5F8662A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E3547BC-E4DD-48D5-8D0B-351E06CD1051}"/>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0175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F66905-DD54-45F4-A7AE-92B273D1A686}"/>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3D6FD708-9C33-4B9B-8174-755D4925F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D52C86C-F594-4703-94CC-9316BD06234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B60591D6-2B02-4C2B-A8F6-BFA685DC8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EDA711B-BC49-42F4-A8CF-C6158051742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280F0C6C-E4E3-4A4D-9946-1B6746C3C95B}"/>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8" name="頁尾版面配置區 7">
            <a:extLst>
              <a:ext uri="{FF2B5EF4-FFF2-40B4-BE49-F238E27FC236}">
                <a16:creationId xmlns:a16="http://schemas.microsoft.com/office/drawing/2014/main" id="{F2738480-7D38-48FE-9007-E3C9AADF4870}"/>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6652F8CF-EC2D-461F-949D-0BD1F8A7C7E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15228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036C9-B780-435E-B5A1-DF283544162E}"/>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A1983DE4-533F-427D-86D6-CCCD1F86DC60}"/>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4" name="頁尾版面配置區 3">
            <a:extLst>
              <a:ext uri="{FF2B5EF4-FFF2-40B4-BE49-F238E27FC236}">
                <a16:creationId xmlns:a16="http://schemas.microsoft.com/office/drawing/2014/main" id="{E4B05C22-8687-4A4F-A91D-3B6F1DD6D9F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9C20C25D-A31C-4F42-A463-D04540F96845}"/>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48635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AE7A62-443F-459E-948D-BA03AE0A8BEE}"/>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3" name="頁尾版面配置區 2">
            <a:extLst>
              <a:ext uri="{FF2B5EF4-FFF2-40B4-BE49-F238E27FC236}">
                <a16:creationId xmlns:a16="http://schemas.microsoft.com/office/drawing/2014/main" id="{7D792E04-DF8F-41BD-921F-6C666CC823E7}"/>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A76664F8-3301-455B-A9CA-1B9386A0F46F}"/>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8803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C9F99-D177-43DB-9243-2ADAB78CA76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43C3BF5A-AD79-4ADD-A080-A18261EF7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D7929DE6-93CC-4713-A15F-9727FC28D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69650F9-EF47-4802-BC22-96E2FCABC880}"/>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6" name="頁尾版面配置區 5">
            <a:extLst>
              <a:ext uri="{FF2B5EF4-FFF2-40B4-BE49-F238E27FC236}">
                <a16:creationId xmlns:a16="http://schemas.microsoft.com/office/drawing/2014/main" id="{45A10E5F-2180-4B97-AE2D-A8B5199948DD}"/>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61FF5FE-D9A3-4F9D-8B33-B1D0EB4E81B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1278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1AF28-FA02-4404-8337-348610D4458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07FD5659-0741-4925-A2F5-7BEB6081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6AA6D5A4-948F-468C-BC82-8BF1B14AB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0EB1A00-55B4-4D8E-8942-094AB95323E6}"/>
              </a:ext>
            </a:extLst>
          </p:cNvPr>
          <p:cNvSpPr>
            <a:spLocks noGrp="1"/>
          </p:cNvSpPr>
          <p:nvPr>
            <p:ph type="dt" sz="half" idx="10"/>
          </p:nvPr>
        </p:nvSpPr>
        <p:spPr/>
        <p:txBody>
          <a:bodyPr/>
          <a:lstStyle/>
          <a:p>
            <a:fld id="{3DD5BDEB-E1DB-4311-8A4E-0EDCB5D818E5}" type="datetimeFigureOut">
              <a:rPr lang="en-US" smtClean="0"/>
              <a:t>4/23/2021</a:t>
            </a:fld>
            <a:endParaRPr lang="en-US"/>
          </a:p>
        </p:txBody>
      </p:sp>
      <p:sp>
        <p:nvSpPr>
          <p:cNvPr id="6" name="頁尾版面配置區 5">
            <a:extLst>
              <a:ext uri="{FF2B5EF4-FFF2-40B4-BE49-F238E27FC236}">
                <a16:creationId xmlns:a16="http://schemas.microsoft.com/office/drawing/2014/main" id="{998A93D6-F462-48D5-B23C-F1A943C6C43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9F54DD88-1924-4956-87E7-24A69E786570}"/>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02105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D0FFF5-CB93-466E-B7B6-9C47D1D93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C574872-EE62-4B3F-82B6-B353D7217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F2DC10FA-C58E-4F77-9A67-57C148DE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5BDEB-E1DB-4311-8A4E-0EDCB5D818E5}" type="datetimeFigureOut">
              <a:rPr lang="en-US" smtClean="0"/>
              <a:t>4/23/2021</a:t>
            </a:fld>
            <a:endParaRPr lang="en-US"/>
          </a:p>
        </p:txBody>
      </p:sp>
      <p:sp>
        <p:nvSpPr>
          <p:cNvPr id="5" name="頁尾版面配置區 4">
            <a:extLst>
              <a:ext uri="{FF2B5EF4-FFF2-40B4-BE49-F238E27FC236}">
                <a16:creationId xmlns:a16="http://schemas.microsoft.com/office/drawing/2014/main" id="{34059BBF-9CED-40F1-A5BE-AE30C276B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0F46A42E-DBD2-48A8-8907-DE84F0419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A1018-BAAB-4EEB-9356-FEE2595DA989}" type="slidenum">
              <a:rPr lang="en-US" smtClean="0"/>
              <a:t>‹#›</a:t>
            </a:fld>
            <a:endParaRPr lang="en-US"/>
          </a:p>
        </p:txBody>
      </p:sp>
    </p:spTree>
    <p:extLst>
      <p:ext uri="{BB962C8B-B14F-4D97-AF65-F5344CB8AC3E}">
        <p14:creationId xmlns:p14="http://schemas.microsoft.com/office/powerpoint/2010/main" val="408240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twong@ouhk.edu.h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mailto:hatwong@ouhk.edu.hk"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231B-DF4F-430B-896E-93BF35AB93BC}"/>
              </a:ext>
            </a:extLst>
          </p:cNvPr>
          <p:cNvSpPr>
            <a:spLocks noGrp="1"/>
          </p:cNvSpPr>
          <p:nvPr>
            <p:ph type="ctrTitle"/>
          </p:nvPr>
        </p:nvSpPr>
        <p:spPr>
          <a:xfrm>
            <a:off x="1532626" y="1027605"/>
            <a:ext cx="9144000" cy="2905052"/>
          </a:xfrm>
        </p:spPr>
        <p:txBody>
          <a:bodyPr/>
          <a:lstStyle/>
          <a:p>
            <a:r>
              <a:rPr lang="en-US"/>
              <a:t>E205F</a:t>
            </a:r>
            <a:br>
              <a:rPr lang="en-US" dirty="0"/>
            </a:br>
            <a:r>
              <a:rPr lang="en-US" dirty="0"/>
              <a:t>Preparing for IELTS</a:t>
            </a:r>
            <a:br>
              <a:rPr lang="en-US" dirty="0"/>
            </a:br>
            <a:r>
              <a:rPr lang="en-US" dirty="0"/>
              <a:t>Unit 7.1</a:t>
            </a:r>
          </a:p>
        </p:txBody>
      </p:sp>
      <p:sp>
        <p:nvSpPr>
          <p:cNvPr id="3" name="副標題 2">
            <a:extLst>
              <a:ext uri="{FF2B5EF4-FFF2-40B4-BE49-F238E27FC236}">
                <a16:creationId xmlns:a16="http://schemas.microsoft.com/office/drawing/2014/main" id="{38C6A9D2-7C6C-42E0-A9AA-B70CE990953C}"/>
              </a:ext>
            </a:extLst>
          </p:cNvPr>
          <p:cNvSpPr>
            <a:spLocks noGrp="1"/>
          </p:cNvSpPr>
          <p:nvPr>
            <p:ph type="subTitle" idx="1"/>
          </p:nvPr>
        </p:nvSpPr>
        <p:spPr>
          <a:xfrm>
            <a:off x="1558505" y="3981600"/>
            <a:ext cx="9144000" cy="1655762"/>
          </a:xfrm>
        </p:spPr>
        <p:txBody>
          <a:bodyPr/>
          <a:lstStyle/>
          <a:p>
            <a:endParaRPr lang="en-US" dirty="0"/>
          </a:p>
          <a:p>
            <a:r>
              <a:rPr lang="en-US" dirty="0" err="1"/>
              <a:t>Hazal</a:t>
            </a:r>
            <a:r>
              <a:rPr lang="en-US" dirty="0"/>
              <a:t> WONG</a:t>
            </a:r>
          </a:p>
          <a:p>
            <a:r>
              <a:rPr lang="en-US" err="1">
                <a:hlinkClick r:id="rId2"/>
              </a:rPr>
              <a:t>hatwong</a:t>
            </a:r>
            <a:r>
              <a:rPr lang="en-US">
                <a:hlinkClick r:id="rId2"/>
              </a:rPr>
              <a:t>@ouhk.edu.hk</a:t>
            </a:r>
            <a:endParaRPr lang="en-US"/>
          </a:p>
          <a:p>
            <a:endParaRPr lang="en-US" dirty="0"/>
          </a:p>
          <a:p>
            <a:endParaRPr lang="en-US" dirty="0"/>
          </a:p>
        </p:txBody>
      </p:sp>
    </p:spTree>
    <p:extLst>
      <p:ext uri="{BB962C8B-B14F-4D97-AF65-F5344CB8AC3E}">
        <p14:creationId xmlns:p14="http://schemas.microsoft.com/office/powerpoint/2010/main" val="22217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5DD1A0-BFA6-404F-A932-607B674B73CB}"/>
              </a:ext>
            </a:extLst>
          </p:cNvPr>
          <p:cNvSpPr>
            <a:spLocks noGrp="1"/>
          </p:cNvSpPr>
          <p:nvPr>
            <p:ph type="title"/>
          </p:nvPr>
        </p:nvSpPr>
        <p:spPr>
          <a:xfrm>
            <a:off x="838200" y="210380"/>
            <a:ext cx="10515600" cy="1325563"/>
          </a:xfrm>
        </p:spPr>
        <p:txBody>
          <a:bodyPr/>
          <a:lstStyle/>
          <a:p>
            <a:r>
              <a:rPr lang="en-US" altLang="zh-HK" dirty="0"/>
              <a:t>Activity 7.1 (p.4)</a:t>
            </a:r>
            <a:endParaRPr lang="zh-HK" altLang="en-US" dirty="0"/>
          </a:p>
        </p:txBody>
      </p:sp>
      <p:sp>
        <p:nvSpPr>
          <p:cNvPr id="3" name="內容版面配置區 2">
            <a:extLst>
              <a:ext uri="{FF2B5EF4-FFF2-40B4-BE49-F238E27FC236}">
                <a16:creationId xmlns:a16="http://schemas.microsoft.com/office/drawing/2014/main" id="{1B44045D-00EC-498C-BF6F-2CAF3004A5E5}"/>
              </a:ext>
            </a:extLst>
          </p:cNvPr>
          <p:cNvSpPr>
            <a:spLocks noGrp="1"/>
          </p:cNvSpPr>
          <p:nvPr>
            <p:ph idx="1"/>
          </p:nvPr>
        </p:nvSpPr>
        <p:spPr>
          <a:xfrm>
            <a:off x="838200" y="1420836"/>
            <a:ext cx="11353800" cy="5437164"/>
          </a:xfrm>
        </p:spPr>
        <p:txBody>
          <a:bodyPr>
            <a:normAutofit fontScale="92500" lnSpcReduction="10000"/>
          </a:bodyPr>
          <a:lstStyle/>
          <a:p>
            <a:pPr marL="0" indent="0">
              <a:buNone/>
            </a:pPr>
            <a:r>
              <a:rPr lang="en-US" altLang="zh-HK" dirty="0"/>
              <a:t>4  In sentence 2, the word ‘contiguous’ could be replaced by </a:t>
            </a:r>
          </a:p>
          <a:p>
            <a:pPr marL="0" indent="0">
              <a:buNone/>
            </a:pPr>
            <a:r>
              <a:rPr lang="en-US" altLang="zh-HK" dirty="0"/>
              <a:t>A 	‘surviving’. </a:t>
            </a:r>
          </a:p>
          <a:p>
            <a:pPr marL="0" indent="0">
              <a:buNone/>
            </a:pPr>
            <a:r>
              <a:rPr lang="en-US" altLang="zh-HK" dirty="0"/>
              <a:t>B 	‘joined’. </a:t>
            </a:r>
          </a:p>
          <a:p>
            <a:pPr marL="0" indent="0">
              <a:buNone/>
            </a:pPr>
            <a:r>
              <a:rPr lang="en-US" altLang="zh-HK" dirty="0"/>
              <a:t>C 	‘large’.  </a:t>
            </a:r>
          </a:p>
          <a:p>
            <a:pPr marL="0" indent="0">
              <a:buNone/>
            </a:pPr>
            <a:r>
              <a:rPr lang="en-US" altLang="zh-HK" dirty="0"/>
              <a:t>D 	‘unexplored’. </a:t>
            </a:r>
          </a:p>
          <a:p>
            <a:pPr marL="0" indent="0">
              <a:buNone/>
            </a:pPr>
            <a:endParaRPr lang="en-US" altLang="zh-HK" dirty="0"/>
          </a:p>
          <a:p>
            <a:pPr marL="0" indent="0">
              <a:buNone/>
            </a:pPr>
            <a:r>
              <a:rPr lang="en-GB" altLang="zh-HK" dirty="0">
                <a:solidFill>
                  <a:srgbClr val="FF0000"/>
                </a:solidFill>
              </a:rPr>
              <a:t>In this question you are asked to </a:t>
            </a:r>
            <a:r>
              <a:rPr lang="en-GB" altLang="zh-HK" dirty="0">
                <a:solidFill>
                  <a:srgbClr val="FF0000"/>
                </a:solidFill>
                <a:highlight>
                  <a:srgbClr val="FFFF00"/>
                </a:highlight>
              </a:rPr>
              <a:t>determine the meaning of an unfamiliar word (‘contiguous’). </a:t>
            </a:r>
            <a:r>
              <a:rPr lang="en-GB" altLang="zh-HK" dirty="0">
                <a:solidFill>
                  <a:srgbClr val="FF0000"/>
                </a:solidFill>
              </a:rPr>
              <a:t>In </a:t>
            </a:r>
            <a:r>
              <a:rPr lang="en-GB" altLang="zh-HK" i="1" dirty="0">
                <a:solidFill>
                  <a:srgbClr val="FF0000"/>
                </a:solidFill>
              </a:rPr>
              <a:t>Module 3</a:t>
            </a:r>
            <a:r>
              <a:rPr lang="en-GB" altLang="zh-HK" dirty="0">
                <a:solidFill>
                  <a:srgbClr val="FF0000"/>
                </a:solidFill>
              </a:rPr>
              <a:t>, you could do this by using your </a:t>
            </a:r>
            <a:r>
              <a:rPr lang="en-GB" altLang="zh-HK" i="1" dirty="0">
                <a:solidFill>
                  <a:srgbClr val="FF0000"/>
                </a:solidFill>
              </a:rPr>
              <a:t>knowledge of </a:t>
            </a:r>
            <a:r>
              <a:rPr lang="en-GB" altLang="zh-HK" i="1" dirty="0">
                <a:solidFill>
                  <a:srgbClr val="FF0000"/>
                </a:solidFill>
                <a:highlight>
                  <a:srgbClr val="00FFFF"/>
                </a:highlight>
              </a:rPr>
              <a:t>prefixes and word roots</a:t>
            </a:r>
            <a:r>
              <a:rPr lang="en-GB" altLang="zh-HK" i="1" dirty="0">
                <a:solidFill>
                  <a:srgbClr val="FF0000"/>
                </a:solidFill>
              </a:rPr>
              <a:t>.</a:t>
            </a:r>
            <a:r>
              <a:rPr lang="en-GB" altLang="zh-HK" dirty="0">
                <a:solidFill>
                  <a:srgbClr val="FF0000"/>
                </a:solidFill>
              </a:rPr>
              <a:t> </a:t>
            </a:r>
          </a:p>
          <a:p>
            <a:pPr marL="0" indent="0">
              <a:buNone/>
            </a:pPr>
            <a:endParaRPr lang="en-GB" altLang="zh-HK" dirty="0">
              <a:solidFill>
                <a:srgbClr val="FF0000"/>
              </a:solidFill>
            </a:endParaRPr>
          </a:p>
          <a:p>
            <a:pPr marL="0" indent="0">
              <a:buNone/>
            </a:pPr>
            <a:r>
              <a:rPr lang="en-GB" altLang="zh-HK" dirty="0">
                <a:solidFill>
                  <a:srgbClr val="FF0000"/>
                </a:solidFill>
              </a:rPr>
              <a:t>The </a:t>
            </a:r>
            <a:r>
              <a:rPr lang="en-GB" altLang="zh-HK" dirty="0">
                <a:solidFill>
                  <a:srgbClr val="FF0000"/>
                </a:solidFill>
                <a:highlight>
                  <a:srgbClr val="00FF00"/>
                </a:highlight>
              </a:rPr>
              <a:t>grammatical context of a word </a:t>
            </a:r>
            <a:r>
              <a:rPr lang="en-GB" altLang="zh-HK" dirty="0">
                <a:solidFill>
                  <a:srgbClr val="FF0000"/>
                </a:solidFill>
              </a:rPr>
              <a:t>in a sentence (i.e. whether it is a noun or verb, etc.) and the meaning of other sentences close to it can help you determine a word’s meaning.</a:t>
            </a:r>
            <a:endParaRPr lang="en-US" altLang="zh-HK" dirty="0">
              <a:solidFill>
                <a:srgbClr val="FF0000"/>
              </a:solidFill>
            </a:endParaRPr>
          </a:p>
          <a:p>
            <a:pPr marL="0" indent="0">
              <a:buNone/>
            </a:pPr>
            <a:endParaRPr lang="en-US" altLang="zh-HK" dirty="0"/>
          </a:p>
          <a:p>
            <a:pPr marL="0" indent="0">
              <a:buNone/>
            </a:pPr>
            <a:endParaRPr lang="zh-HK" altLang="en-US" dirty="0"/>
          </a:p>
        </p:txBody>
      </p:sp>
    </p:spTree>
    <p:extLst>
      <p:ext uri="{BB962C8B-B14F-4D97-AF65-F5344CB8AC3E}">
        <p14:creationId xmlns:p14="http://schemas.microsoft.com/office/powerpoint/2010/main" val="364448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2A5148-701E-4625-AA20-18A11CF43B8B}"/>
              </a:ext>
            </a:extLst>
          </p:cNvPr>
          <p:cNvSpPr>
            <a:spLocks noGrp="1"/>
          </p:cNvSpPr>
          <p:nvPr>
            <p:ph type="title"/>
          </p:nvPr>
        </p:nvSpPr>
        <p:spPr>
          <a:xfrm>
            <a:off x="838200" y="182245"/>
            <a:ext cx="10515600" cy="1325563"/>
          </a:xfrm>
        </p:spPr>
        <p:txBody>
          <a:bodyPr/>
          <a:lstStyle/>
          <a:p>
            <a:r>
              <a:rPr lang="en-US" altLang="zh-HK" dirty="0"/>
              <a:t>Questions that focus on vocabulary (p.6)</a:t>
            </a:r>
            <a:endParaRPr lang="zh-HK" altLang="en-US" dirty="0"/>
          </a:p>
        </p:txBody>
      </p:sp>
      <p:sp>
        <p:nvSpPr>
          <p:cNvPr id="3" name="內容版面配置區 2">
            <a:extLst>
              <a:ext uri="{FF2B5EF4-FFF2-40B4-BE49-F238E27FC236}">
                <a16:creationId xmlns:a16="http://schemas.microsoft.com/office/drawing/2014/main" id="{D16FA3E5-DC42-4132-BA5C-432B31ACADCD}"/>
              </a:ext>
            </a:extLst>
          </p:cNvPr>
          <p:cNvSpPr>
            <a:spLocks noGrp="1"/>
          </p:cNvSpPr>
          <p:nvPr>
            <p:ph idx="1"/>
          </p:nvPr>
        </p:nvSpPr>
        <p:spPr>
          <a:xfrm>
            <a:off x="838200" y="1364566"/>
            <a:ext cx="11353800" cy="5683348"/>
          </a:xfrm>
        </p:spPr>
        <p:txBody>
          <a:bodyPr>
            <a:normAutofit fontScale="85000" lnSpcReduction="20000"/>
          </a:bodyPr>
          <a:lstStyle/>
          <a:p>
            <a:pPr marL="0" indent="0">
              <a:buNone/>
            </a:pPr>
            <a:r>
              <a:rPr lang="en-US" altLang="zh-HK" dirty="0"/>
              <a:t>As with any reading passage, you should </a:t>
            </a:r>
            <a:r>
              <a:rPr lang="en-US" altLang="zh-HK" dirty="0">
                <a:highlight>
                  <a:srgbClr val="00FFFF"/>
                </a:highlight>
              </a:rPr>
              <a:t>first</a:t>
            </a:r>
            <a:r>
              <a:rPr lang="en-US" altLang="zh-HK" dirty="0"/>
              <a:t> spend some time </a:t>
            </a:r>
            <a:r>
              <a:rPr lang="en-US" altLang="zh-HK" dirty="0">
                <a:highlight>
                  <a:srgbClr val="00FFFF"/>
                </a:highlight>
              </a:rPr>
              <a:t>skimming</a:t>
            </a:r>
            <a:r>
              <a:rPr lang="en-US" altLang="zh-HK" dirty="0"/>
              <a:t> the text</a:t>
            </a:r>
          </a:p>
          <a:p>
            <a:pPr marL="0" indent="0">
              <a:buNone/>
            </a:pPr>
            <a:r>
              <a:rPr lang="en-US" altLang="zh-HK" dirty="0"/>
              <a:t>for its </a:t>
            </a:r>
            <a:r>
              <a:rPr lang="en-US" altLang="zh-HK" dirty="0">
                <a:highlight>
                  <a:srgbClr val="00FFFF"/>
                </a:highlight>
              </a:rPr>
              <a:t>general meaning </a:t>
            </a:r>
            <a:r>
              <a:rPr lang="en-US" altLang="zh-HK" dirty="0"/>
              <a:t>and orienting yourself to its </a:t>
            </a:r>
            <a:r>
              <a:rPr lang="en-US" altLang="zh-HK" dirty="0">
                <a:highlight>
                  <a:srgbClr val="00FFFF"/>
                </a:highlight>
              </a:rPr>
              <a:t>structure and main ideas</a:t>
            </a:r>
            <a:r>
              <a:rPr lang="en-US" altLang="zh-HK" dirty="0"/>
              <a:t>, and </a:t>
            </a:r>
          </a:p>
          <a:p>
            <a:pPr marL="0" indent="0">
              <a:buNone/>
            </a:pPr>
            <a:r>
              <a:rPr lang="en-US" altLang="zh-HK" dirty="0"/>
              <a:t>briefly </a:t>
            </a:r>
            <a:r>
              <a:rPr lang="en-US" altLang="zh-HK" dirty="0">
                <a:highlight>
                  <a:srgbClr val="00FF00"/>
                </a:highlight>
              </a:rPr>
              <a:t>considering its purpose </a:t>
            </a:r>
            <a:r>
              <a:rPr lang="en-US" altLang="zh-HK" dirty="0"/>
              <a:t>(i.e. thinking about why the writer wrote the </a:t>
            </a:r>
          </a:p>
          <a:p>
            <a:pPr marL="0" indent="0">
              <a:buNone/>
            </a:pPr>
            <a:r>
              <a:rPr lang="en-US" altLang="zh-HK" dirty="0"/>
              <a:t>passage). Do this by </a:t>
            </a:r>
            <a:r>
              <a:rPr lang="en-US" altLang="zh-HK" dirty="0">
                <a:highlight>
                  <a:srgbClr val="00FF00"/>
                </a:highlight>
              </a:rPr>
              <a:t>looking at the titles and subheadings</a:t>
            </a:r>
            <a:r>
              <a:rPr lang="en-US" altLang="zh-HK" dirty="0"/>
              <a:t>, looking at any </a:t>
            </a:r>
            <a:r>
              <a:rPr lang="en-US" altLang="zh-HK" dirty="0">
                <a:highlight>
                  <a:srgbClr val="00FF00"/>
                </a:highlight>
              </a:rPr>
              <a:t>graphics</a:t>
            </a:r>
            <a:r>
              <a:rPr lang="en-US" altLang="zh-HK" dirty="0"/>
              <a:t>, </a:t>
            </a:r>
          </a:p>
          <a:p>
            <a:pPr marL="0" indent="0">
              <a:buNone/>
            </a:pPr>
            <a:r>
              <a:rPr lang="en-US" altLang="zh-HK" dirty="0"/>
              <a:t>giving attention to the </a:t>
            </a:r>
            <a:r>
              <a:rPr lang="en-US" altLang="zh-HK" dirty="0">
                <a:highlight>
                  <a:srgbClr val="FF00FF"/>
                </a:highlight>
              </a:rPr>
              <a:t>beginning and end</a:t>
            </a:r>
            <a:r>
              <a:rPr lang="en-US" altLang="zh-HK" dirty="0"/>
              <a:t>, reading some </a:t>
            </a:r>
            <a:r>
              <a:rPr lang="en-US" altLang="zh-HK" dirty="0">
                <a:highlight>
                  <a:srgbClr val="FF00FF"/>
                </a:highlight>
              </a:rPr>
              <a:t>topic sentences</a:t>
            </a:r>
            <a:r>
              <a:rPr lang="en-US" altLang="zh-HK" dirty="0"/>
              <a:t>, and </a:t>
            </a:r>
          </a:p>
          <a:p>
            <a:pPr marL="0" indent="0">
              <a:buNone/>
            </a:pPr>
            <a:r>
              <a:rPr lang="en-US" altLang="zh-HK" dirty="0"/>
              <a:t>recalling what you already know about this topic. </a:t>
            </a:r>
          </a:p>
          <a:p>
            <a:pPr marL="0" indent="0">
              <a:buNone/>
            </a:pPr>
            <a:endParaRPr lang="en-US" altLang="zh-HK" dirty="0"/>
          </a:p>
          <a:p>
            <a:pPr marL="0" indent="0">
              <a:buNone/>
            </a:pPr>
            <a:r>
              <a:rPr lang="en-US" altLang="zh-HK" dirty="0"/>
              <a:t>Begin now by skimming the passage </a:t>
            </a:r>
            <a:r>
              <a:rPr lang="en-US" altLang="zh-HK" dirty="0">
                <a:highlight>
                  <a:srgbClr val="FFFF00"/>
                </a:highlight>
              </a:rPr>
              <a:t>‘Amazon under threat: Climate change and </a:t>
            </a:r>
          </a:p>
          <a:p>
            <a:pPr marL="0" indent="0">
              <a:buNone/>
            </a:pPr>
            <a:r>
              <a:rPr lang="en-US" altLang="zh-HK" dirty="0">
                <a:highlight>
                  <a:srgbClr val="FFFF00"/>
                </a:highlight>
              </a:rPr>
              <a:t>deforestation in the Amazon basin’ on p.6-8</a:t>
            </a:r>
            <a:r>
              <a:rPr lang="en-US" altLang="zh-HK" dirty="0"/>
              <a:t>, and then </a:t>
            </a:r>
            <a:r>
              <a:rPr lang="en-US" altLang="zh-HK" b="1" dirty="0">
                <a:solidFill>
                  <a:srgbClr val="FF0000"/>
                </a:solidFill>
              </a:rPr>
              <a:t>do Activity 7.2 below</a:t>
            </a:r>
            <a:r>
              <a:rPr lang="en-US" altLang="zh-HK" dirty="0"/>
              <a:t>.  </a:t>
            </a:r>
          </a:p>
          <a:p>
            <a:pPr marL="0" indent="0">
              <a:buNone/>
            </a:pPr>
            <a:endParaRPr lang="en-US" altLang="zh-HK" dirty="0"/>
          </a:p>
          <a:p>
            <a:pPr marL="0" indent="0">
              <a:buNone/>
            </a:pPr>
            <a:r>
              <a:rPr lang="en-US" altLang="zh-HK" dirty="0"/>
              <a:t>Each question comes with a hint that you may use to help you answer the question. </a:t>
            </a:r>
          </a:p>
          <a:p>
            <a:pPr marL="0" indent="0">
              <a:buNone/>
            </a:pPr>
            <a:endParaRPr lang="en-US" altLang="zh-HK" dirty="0"/>
          </a:p>
          <a:p>
            <a:pPr marL="0" indent="0">
              <a:buNone/>
            </a:pPr>
            <a:r>
              <a:rPr lang="en-US" altLang="zh-HK" dirty="0"/>
              <a:t>Think about what each question is asking you to find, and then apply an </a:t>
            </a:r>
            <a:r>
              <a:rPr lang="en-US" altLang="zh-HK" dirty="0">
                <a:solidFill>
                  <a:srgbClr val="FF0000"/>
                </a:solidFill>
              </a:rPr>
              <a:t>appropriate reading strategy</a:t>
            </a:r>
            <a:r>
              <a:rPr lang="en-US" altLang="zh-HK" dirty="0"/>
              <a:t>. </a:t>
            </a:r>
            <a:endParaRPr lang="zh-HK" altLang="en-US" dirty="0"/>
          </a:p>
        </p:txBody>
      </p:sp>
    </p:spTree>
    <p:extLst>
      <p:ext uri="{BB962C8B-B14F-4D97-AF65-F5344CB8AC3E}">
        <p14:creationId xmlns:p14="http://schemas.microsoft.com/office/powerpoint/2010/main" val="215844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CCF186-9ABA-4473-9AF4-D23004B706AF}"/>
              </a:ext>
            </a:extLst>
          </p:cNvPr>
          <p:cNvSpPr/>
          <p:nvPr/>
        </p:nvSpPr>
        <p:spPr>
          <a:xfrm>
            <a:off x="126609" y="126609"/>
            <a:ext cx="11957539" cy="6597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HK" altLang="en-US"/>
          </a:p>
        </p:txBody>
      </p:sp>
      <p:sp>
        <p:nvSpPr>
          <p:cNvPr id="5" name="矩形 4">
            <a:extLst>
              <a:ext uri="{FF2B5EF4-FFF2-40B4-BE49-F238E27FC236}">
                <a16:creationId xmlns:a16="http://schemas.microsoft.com/office/drawing/2014/main" id="{354ABC42-967D-4E13-9C8D-601358DD59DD}"/>
              </a:ext>
            </a:extLst>
          </p:cNvPr>
          <p:cNvSpPr/>
          <p:nvPr/>
        </p:nvSpPr>
        <p:spPr>
          <a:xfrm>
            <a:off x="370449" y="337625"/>
            <a:ext cx="11451101" cy="3170099"/>
          </a:xfrm>
          <a:prstGeom prst="rect">
            <a:avLst/>
          </a:prstGeom>
        </p:spPr>
        <p:txBody>
          <a:bodyPr wrap="square">
            <a:spAutoFit/>
          </a:bodyPr>
          <a:lstStyle/>
          <a:p>
            <a:r>
              <a:rPr lang="zh-HK" altLang="en-US" sz="2500" dirty="0"/>
              <a:t>Reading passage 1 </a:t>
            </a:r>
          </a:p>
          <a:p>
            <a:r>
              <a:rPr lang="zh-HK" altLang="en-US" sz="2500" b="1" dirty="0"/>
              <a:t>Amazon under threat: Climate change and deforestation in the Amazon basin </a:t>
            </a:r>
            <a:endParaRPr lang="en-US" altLang="zh-HK" sz="2500" b="1" dirty="0"/>
          </a:p>
          <a:p>
            <a:endParaRPr lang="zh-HK" altLang="en-US" sz="2500" dirty="0"/>
          </a:p>
          <a:p>
            <a:r>
              <a:rPr lang="zh-HK" altLang="en-US" sz="2500" dirty="0"/>
              <a:t>1 The rainforests and tropical woodland savannahs of the Amazon basin contain up to 30% of the </a:t>
            </a:r>
            <a:r>
              <a:rPr lang="zh-HK" altLang="en-US" sz="2500" dirty="0">
                <a:highlight>
                  <a:srgbClr val="FFFF00"/>
                </a:highlight>
              </a:rPr>
              <a:t>terrestrial</a:t>
            </a:r>
            <a:r>
              <a:rPr lang="zh-HK" altLang="en-US" sz="2500" dirty="0"/>
              <a:t> biological diversity. It is the largest contiguous tropical forest on the planet, almost continental in scale. It is a </a:t>
            </a:r>
            <a:r>
              <a:rPr lang="zh-HK" altLang="en-US" sz="2500" dirty="0">
                <a:highlight>
                  <a:srgbClr val="FFFF00"/>
                </a:highlight>
              </a:rPr>
              <a:t>vast</a:t>
            </a:r>
            <a:r>
              <a:rPr lang="zh-HK" altLang="en-US" sz="2500" dirty="0"/>
              <a:t>, remote and mysterious rainforest teeming with undiscovered plant and animal life and home for hundreds of </a:t>
            </a:r>
            <a:r>
              <a:rPr lang="zh-HK" altLang="en-US" sz="2500" dirty="0">
                <a:highlight>
                  <a:srgbClr val="FFFF00"/>
                </a:highlight>
              </a:rPr>
              <a:t>indigenous</a:t>
            </a:r>
            <a:r>
              <a:rPr lang="zh-HK" altLang="en-US" sz="2500" dirty="0"/>
              <a:t> groups, several of them not yet contacted by the non-indigenous. </a:t>
            </a:r>
          </a:p>
        </p:txBody>
      </p:sp>
      <p:sp>
        <p:nvSpPr>
          <p:cNvPr id="6" name="矩形 5">
            <a:extLst>
              <a:ext uri="{FF2B5EF4-FFF2-40B4-BE49-F238E27FC236}">
                <a16:creationId xmlns:a16="http://schemas.microsoft.com/office/drawing/2014/main" id="{6BE17171-11C3-4657-AAE9-E1BBE826E6FB}"/>
              </a:ext>
            </a:extLst>
          </p:cNvPr>
          <p:cNvSpPr/>
          <p:nvPr/>
        </p:nvSpPr>
        <p:spPr>
          <a:xfrm>
            <a:off x="370448" y="3609092"/>
            <a:ext cx="11333871" cy="2400657"/>
          </a:xfrm>
          <a:prstGeom prst="rect">
            <a:avLst/>
          </a:prstGeom>
        </p:spPr>
        <p:txBody>
          <a:bodyPr wrap="square">
            <a:spAutoFit/>
          </a:bodyPr>
          <a:lstStyle/>
          <a:p>
            <a:r>
              <a:rPr lang="zh-HK" altLang="en-US" sz="2500" dirty="0"/>
              <a:t>2 The Amazon plays an important role in the global climate system, storing very large quantities of carbon. Its thousands of rivers contain more than 20% of the </a:t>
            </a:r>
            <a:r>
              <a:rPr lang="zh-HK" altLang="en-US" sz="2500" dirty="0">
                <a:highlight>
                  <a:srgbClr val="FFFF00"/>
                </a:highlight>
              </a:rPr>
              <a:t>superficial </a:t>
            </a:r>
            <a:r>
              <a:rPr lang="zh-HK" altLang="en-US" sz="2500" dirty="0"/>
              <a:t>fresh water on Earth. The water of the Amazon basin is ‘recycled’ within the ecosystem – 75% of the rainfall returns to the atmosphere through evapo-transpiration – </a:t>
            </a:r>
            <a:r>
              <a:rPr lang="zh-HK" altLang="en-US" sz="2500" dirty="0">
                <a:highlight>
                  <a:srgbClr val="00FF00"/>
                </a:highlight>
              </a:rPr>
              <a:t>leading to a substantial cooling of the region, rather like a massive regional air conditioner</a:t>
            </a:r>
            <a:r>
              <a:rPr lang="zh-HK" altLang="en-US" sz="2500" dirty="0"/>
              <a:t>. </a:t>
            </a:r>
          </a:p>
        </p:txBody>
      </p:sp>
    </p:spTree>
    <p:extLst>
      <p:ext uri="{BB962C8B-B14F-4D97-AF65-F5344CB8AC3E}">
        <p14:creationId xmlns:p14="http://schemas.microsoft.com/office/powerpoint/2010/main" val="82151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D20503B-7A6E-41E6-BEB2-2E296273F83E}"/>
              </a:ext>
            </a:extLst>
          </p:cNvPr>
          <p:cNvSpPr/>
          <p:nvPr/>
        </p:nvSpPr>
        <p:spPr>
          <a:xfrm>
            <a:off x="126609" y="126609"/>
            <a:ext cx="11957539" cy="6597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HK" altLang="en-US"/>
          </a:p>
        </p:txBody>
      </p:sp>
      <p:sp>
        <p:nvSpPr>
          <p:cNvPr id="5" name="矩形 4">
            <a:extLst>
              <a:ext uri="{FF2B5EF4-FFF2-40B4-BE49-F238E27FC236}">
                <a16:creationId xmlns:a16="http://schemas.microsoft.com/office/drawing/2014/main" id="{237EC721-01B9-4793-AFEF-817696A7F6D7}"/>
              </a:ext>
            </a:extLst>
          </p:cNvPr>
          <p:cNvSpPr/>
          <p:nvPr/>
        </p:nvSpPr>
        <p:spPr>
          <a:xfrm>
            <a:off x="405617" y="650255"/>
            <a:ext cx="11399520" cy="954107"/>
          </a:xfrm>
          <a:prstGeom prst="rect">
            <a:avLst/>
          </a:prstGeom>
        </p:spPr>
        <p:txBody>
          <a:bodyPr wrap="square">
            <a:spAutoFit/>
          </a:bodyPr>
          <a:lstStyle/>
          <a:p>
            <a:r>
              <a:rPr lang="zh-HK" altLang="en-US" sz="2800" dirty="0"/>
              <a:t>3 But the Amazon is currently caught between two destructive forces – deforestation and climate change. </a:t>
            </a:r>
          </a:p>
        </p:txBody>
      </p:sp>
      <p:sp>
        <p:nvSpPr>
          <p:cNvPr id="6" name="矩形 5">
            <a:extLst>
              <a:ext uri="{FF2B5EF4-FFF2-40B4-BE49-F238E27FC236}">
                <a16:creationId xmlns:a16="http://schemas.microsoft.com/office/drawing/2014/main" id="{6E867A0D-EA37-48A7-9F10-7C49D3BE47E8}"/>
              </a:ext>
            </a:extLst>
          </p:cNvPr>
          <p:cNvSpPr/>
          <p:nvPr/>
        </p:nvSpPr>
        <p:spPr>
          <a:xfrm>
            <a:off x="405617" y="1997886"/>
            <a:ext cx="11251809" cy="3970318"/>
          </a:xfrm>
          <a:prstGeom prst="rect">
            <a:avLst/>
          </a:prstGeom>
        </p:spPr>
        <p:txBody>
          <a:bodyPr wrap="square">
            <a:spAutoFit/>
          </a:bodyPr>
          <a:lstStyle/>
          <a:p>
            <a:r>
              <a:rPr lang="zh-HK" altLang="en-US" sz="2800" b="1" dirty="0"/>
              <a:t>Deforestation</a:t>
            </a:r>
            <a:r>
              <a:rPr lang="zh-HK" altLang="en-US" sz="2800" dirty="0"/>
              <a:t> </a:t>
            </a:r>
            <a:endParaRPr lang="en-US" altLang="zh-HK" sz="2800" dirty="0"/>
          </a:p>
          <a:p>
            <a:endParaRPr lang="zh-HK" altLang="en-US" sz="2800" dirty="0"/>
          </a:p>
          <a:p>
            <a:r>
              <a:rPr lang="zh-HK" altLang="en-US" sz="2800" dirty="0"/>
              <a:t>4 The most recent deforestation losses for the period from August 2003 to August 2004 amount to about 23,000 square kilometers according to Brazilian official data. In the last 11 years, the Brazilian Amazon alone has lost 200,000 square kilometers – </a:t>
            </a:r>
            <a:r>
              <a:rPr lang="zh-HK" altLang="en-US" sz="2800" dirty="0">
                <a:highlight>
                  <a:srgbClr val="00FF00"/>
                </a:highlight>
              </a:rPr>
              <a:t>an area the size of England and Scotland </a:t>
            </a:r>
            <a:r>
              <a:rPr lang="en-US" altLang="zh-HK" sz="2800" dirty="0">
                <a:highlight>
                  <a:srgbClr val="00FF00"/>
                </a:highlight>
              </a:rPr>
              <a:t>together</a:t>
            </a:r>
            <a:r>
              <a:rPr lang="en-US" altLang="zh-HK" sz="2800" dirty="0"/>
              <a:t>. Logging, road building, forest fires, human settlements and the recent burst of conversion of Amazonian lands to cattle farming and agriculture – </a:t>
            </a:r>
            <a:r>
              <a:rPr lang="en-US" altLang="zh-HK" sz="2800" dirty="0">
                <a:highlight>
                  <a:srgbClr val="FFFF00"/>
                </a:highlight>
              </a:rPr>
              <a:t>primarily</a:t>
            </a:r>
            <a:r>
              <a:rPr lang="en-US" altLang="zh-HK" sz="2800" dirty="0"/>
              <a:t> soya production – are the main culprits.</a:t>
            </a:r>
            <a:endParaRPr lang="zh-HK" altLang="en-US" sz="2800" dirty="0"/>
          </a:p>
        </p:txBody>
      </p:sp>
    </p:spTree>
    <p:extLst>
      <p:ext uri="{BB962C8B-B14F-4D97-AF65-F5344CB8AC3E}">
        <p14:creationId xmlns:p14="http://schemas.microsoft.com/office/powerpoint/2010/main" val="282615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EA5AB1C-6244-4E5E-AB7A-3773252E0293}"/>
              </a:ext>
            </a:extLst>
          </p:cNvPr>
          <p:cNvSpPr/>
          <p:nvPr/>
        </p:nvSpPr>
        <p:spPr>
          <a:xfrm>
            <a:off x="126609" y="126609"/>
            <a:ext cx="11957539" cy="6597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HK" altLang="en-US"/>
          </a:p>
        </p:txBody>
      </p:sp>
      <p:sp>
        <p:nvSpPr>
          <p:cNvPr id="5" name="矩形 4">
            <a:extLst>
              <a:ext uri="{FF2B5EF4-FFF2-40B4-BE49-F238E27FC236}">
                <a16:creationId xmlns:a16="http://schemas.microsoft.com/office/drawing/2014/main" id="{2BD71302-A2AC-4998-859F-BC2A31C45AE9}"/>
              </a:ext>
            </a:extLst>
          </p:cNvPr>
          <p:cNvSpPr/>
          <p:nvPr/>
        </p:nvSpPr>
        <p:spPr>
          <a:xfrm>
            <a:off x="621321" y="981074"/>
            <a:ext cx="11251809" cy="5093702"/>
          </a:xfrm>
          <a:prstGeom prst="rect">
            <a:avLst/>
          </a:prstGeom>
        </p:spPr>
        <p:txBody>
          <a:bodyPr wrap="square">
            <a:spAutoFit/>
          </a:bodyPr>
          <a:lstStyle/>
          <a:p>
            <a:r>
              <a:rPr lang="zh-HK" altLang="en-US" sz="2500" b="1" dirty="0"/>
              <a:t>Climate change </a:t>
            </a:r>
            <a:endParaRPr lang="en-US" altLang="zh-HK" sz="2500" b="1" dirty="0"/>
          </a:p>
          <a:p>
            <a:endParaRPr lang="zh-HK" altLang="en-US" sz="2500" b="1" dirty="0"/>
          </a:p>
          <a:p>
            <a:r>
              <a:rPr lang="zh-HK" altLang="en-US" sz="2500" dirty="0"/>
              <a:t>5 There is also a growing body of evidence that climate change is having an impact on the forest, making it drier and leading to more forest fires and that these impacts will accelerate over the coming decades. In the worst case scenario, this could lead to the collapse of the Amazon and its transformation into a </a:t>
            </a:r>
            <a:r>
              <a:rPr lang="zh-HK" altLang="en-US" sz="2500" dirty="0">
                <a:highlight>
                  <a:srgbClr val="FFFF00"/>
                </a:highlight>
              </a:rPr>
              <a:t>desert or semi-arid state</a:t>
            </a:r>
            <a:r>
              <a:rPr lang="zh-HK" altLang="en-US" sz="2500" dirty="0"/>
              <a:t>. A recent study by scientists at the Hadley Centre in the UK, based upon a modeling exercise that includes the vegetative carbon cycle, paints an alarming picture. With the rise in global mean temperature the Amazon gets drier, which leads to more forest fires and forest dieback. This feedback loop leads eventually to the collapse of the Amazon system. </a:t>
            </a:r>
            <a:r>
              <a:rPr lang="zh-HK" altLang="en-US" sz="2500" dirty="0">
                <a:highlight>
                  <a:srgbClr val="00FF00"/>
                </a:highlight>
              </a:rPr>
              <a:t>(While this is only one model, it captures both the actual weather and the impact of the El Niño  phenomenon better than other models and is therefore cause for grave concern)</a:t>
            </a:r>
            <a:r>
              <a:rPr lang="zh-HK" altLang="en-US" sz="2500" dirty="0"/>
              <a:t>. </a:t>
            </a:r>
          </a:p>
        </p:txBody>
      </p:sp>
    </p:spTree>
    <p:extLst>
      <p:ext uri="{BB962C8B-B14F-4D97-AF65-F5344CB8AC3E}">
        <p14:creationId xmlns:p14="http://schemas.microsoft.com/office/powerpoint/2010/main" val="127396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649FCE1-1BEA-48A5-8C9A-EA9763036DEA}"/>
              </a:ext>
            </a:extLst>
          </p:cNvPr>
          <p:cNvSpPr/>
          <p:nvPr/>
        </p:nvSpPr>
        <p:spPr>
          <a:xfrm>
            <a:off x="126609" y="126609"/>
            <a:ext cx="11957539" cy="6597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HK" altLang="en-US"/>
          </a:p>
        </p:txBody>
      </p:sp>
      <p:sp>
        <p:nvSpPr>
          <p:cNvPr id="5" name="矩形 4">
            <a:extLst>
              <a:ext uri="{FF2B5EF4-FFF2-40B4-BE49-F238E27FC236}">
                <a16:creationId xmlns:a16="http://schemas.microsoft.com/office/drawing/2014/main" id="{85BA69C0-E2C2-4FB7-8C24-2A565E23C7A8}"/>
              </a:ext>
            </a:extLst>
          </p:cNvPr>
          <p:cNvSpPr/>
          <p:nvPr/>
        </p:nvSpPr>
        <p:spPr>
          <a:xfrm>
            <a:off x="300112" y="193829"/>
            <a:ext cx="11784036" cy="6463308"/>
          </a:xfrm>
          <a:prstGeom prst="rect">
            <a:avLst/>
          </a:prstGeom>
        </p:spPr>
        <p:txBody>
          <a:bodyPr wrap="square">
            <a:spAutoFit/>
          </a:bodyPr>
          <a:lstStyle/>
          <a:p>
            <a:r>
              <a:rPr lang="zh-HK" altLang="en-US" sz="2300" b="1" dirty="0"/>
              <a:t>The destructive cycle </a:t>
            </a:r>
          </a:p>
          <a:p>
            <a:r>
              <a:rPr lang="zh-HK" altLang="en-US" sz="2300" dirty="0"/>
              <a:t>6 </a:t>
            </a:r>
            <a:r>
              <a:rPr lang="zh-HK" altLang="en-US" sz="2300" dirty="0">
                <a:highlight>
                  <a:srgbClr val="FFFF00"/>
                </a:highlight>
              </a:rPr>
              <a:t>Disentangling</a:t>
            </a:r>
            <a:r>
              <a:rPr lang="zh-HK" altLang="en-US" sz="2300" dirty="0"/>
              <a:t> the effects of human activities from those of human induced climate change appears very difficult, as the impacts of climate change are being felt at the same time as the destruction of the forest from direct human activities. Together they create a destructive cycle that threatens to flip the ecosystems of the Amazon from forest to savannah or a semi-desert state. </a:t>
            </a:r>
          </a:p>
          <a:p>
            <a:r>
              <a:rPr lang="zh-HK" altLang="en-US" sz="2300" dirty="0"/>
              <a:t>7 The range of human activities that </a:t>
            </a:r>
            <a:r>
              <a:rPr lang="zh-HK" altLang="en-US" sz="2300" dirty="0">
                <a:highlight>
                  <a:srgbClr val="FFFF00"/>
                </a:highlight>
              </a:rPr>
              <a:t>fragment</a:t>
            </a:r>
            <a:r>
              <a:rPr lang="zh-HK" altLang="en-US" sz="2300" dirty="0"/>
              <a:t> the forest make it even more susceptible to the impacts of global climate change and when these factors are included, it may mean that less extreme drying of the forest will be required to </a:t>
            </a:r>
            <a:r>
              <a:rPr lang="zh-HK" altLang="en-US" sz="2300" dirty="0">
                <a:highlight>
                  <a:srgbClr val="FFFF00"/>
                </a:highlight>
              </a:rPr>
              <a:t>trigger</a:t>
            </a:r>
            <a:r>
              <a:rPr lang="zh-HK" altLang="en-US" sz="2300" dirty="0"/>
              <a:t> the feedback modeled by the Hadley Centre. Another destructive factor to be considered is the increased smoke in the atmosphere from the increase in forest fires and burning for the purpose of land clearing, which has an impact on local weather patterns. The presence of large quantities of smoke tends to lead to a reduction in rainfall, exacerbating the drying effect from other factors. Increasing CO2 levels initially lead to the plants in the Amazon system needing less water as water use efficiency increases and the leaf area expands. Despite the larger leaf area, there is a point at which the plants are giving out less water than is needed to maintain the natural air conditioning of the forest. At some point the system is unable to keep up and the CO2 increase begins to have a negative effect, contributing to the drying out of the forest.</a:t>
            </a:r>
          </a:p>
        </p:txBody>
      </p:sp>
    </p:spTree>
    <p:extLst>
      <p:ext uri="{BB962C8B-B14F-4D97-AF65-F5344CB8AC3E}">
        <p14:creationId xmlns:p14="http://schemas.microsoft.com/office/powerpoint/2010/main" val="411717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C7A11D-0D81-4720-BDBA-18F13A39ED25}"/>
              </a:ext>
            </a:extLst>
          </p:cNvPr>
          <p:cNvSpPr/>
          <p:nvPr/>
        </p:nvSpPr>
        <p:spPr>
          <a:xfrm>
            <a:off x="126609" y="126609"/>
            <a:ext cx="11957539" cy="6597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HK" altLang="en-US"/>
          </a:p>
        </p:txBody>
      </p:sp>
      <p:sp>
        <p:nvSpPr>
          <p:cNvPr id="5" name="矩形 4">
            <a:extLst>
              <a:ext uri="{FF2B5EF4-FFF2-40B4-BE49-F238E27FC236}">
                <a16:creationId xmlns:a16="http://schemas.microsoft.com/office/drawing/2014/main" id="{05286C60-B642-4546-ACCE-FC42DC18B98F}"/>
              </a:ext>
            </a:extLst>
          </p:cNvPr>
          <p:cNvSpPr/>
          <p:nvPr/>
        </p:nvSpPr>
        <p:spPr>
          <a:xfrm>
            <a:off x="532228" y="1532657"/>
            <a:ext cx="11408897" cy="3785652"/>
          </a:xfrm>
          <a:prstGeom prst="rect">
            <a:avLst/>
          </a:prstGeom>
        </p:spPr>
        <p:txBody>
          <a:bodyPr wrap="square">
            <a:spAutoFit/>
          </a:bodyPr>
          <a:lstStyle/>
          <a:p>
            <a:r>
              <a:rPr lang="zh-HK" altLang="en-US" sz="3000" dirty="0"/>
              <a:t>8 In general, these self-reinforcing feedbacks mean that the forest is unable to recover between increasingly frequent episodes of drought and fire, combined with forest fragmentation and loss. Additionally, as most of the water within the Amazon is recycled within a ‘closed loop’ system a threshold is eventually reached. If the increased temperatures and forest clearance proceed beyond a certain point, the system collapse becomes unrecoverable. There is a general concern that we are very close to this threshold, but it is impossible to pinpoint at this time. </a:t>
            </a:r>
          </a:p>
        </p:txBody>
      </p:sp>
    </p:spTree>
    <p:extLst>
      <p:ext uri="{BB962C8B-B14F-4D97-AF65-F5344CB8AC3E}">
        <p14:creationId xmlns:p14="http://schemas.microsoft.com/office/powerpoint/2010/main" val="161677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C7A11D-0D81-4720-BDBA-18F13A39ED25}"/>
              </a:ext>
            </a:extLst>
          </p:cNvPr>
          <p:cNvSpPr/>
          <p:nvPr/>
        </p:nvSpPr>
        <p:spPr>
          <a:xfrm>
            <a:off x="126609" y="126609"/>
            <a:ext cx="11957539" cy="6597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HK" altLang="en-US"/>
          </a:p>
        </p:txBody>
      </p:sp>
      <p:sp>
        <p:nvSpPr>
          <p:cNvPr id="2" name="矩形 1">
            <a:extLst>
              <a:ext uri="{FF2B5EF4-FFF2-40B4-BE49-F238E27FC236}">
                <a16:creationId xmlns:a16="http://schemas.microsoft.com/office/drawing/2014/main" id="{CE706B96-BA9A-46DD-A436-D241E49C8061}"/>
              </a:ext>
            </a:extLst>
          </p:cNvPr>
          <p:cNvSpPr/>
          <p:nvPr/>
        </p:nvSpPr>
        <p:spPr>
          <a:xfrm>
            <a:off x="239152" y="878632"/>
            <a:ext cx="11826239" cy="5093702"/>
          </a:xfrm>
          <a:prstGeom prst="rect">
            <a:avLst/>
          </a:prstGeom>
        </p:spPr>
        <p:txBody>
          <a:bodyPr wrap="square">
            <a:spAutoFit/>
          </a:bodyPr>
          <a:lstStyle/>
          <a:p>
            <a:r>
              <a:rPr lang="zh-HK" altLang="en-US" sz="2500" b="1" dirty="0"/>
              <a:t>What can be done? </a:t>
            </a:r>
            <a:endParaRPr lang="en-US" altLang="zh-HK" sz="2500" b="1" dirty="0"/>
          </a:p>
          <a:p>
            <a:endParaRPr lang="zh-HK" altLang="en-US" sz="2500" dirty="0"/>
          </a:p>
          <a:p>
            <a:r>
              <a:rPr lang="zh-HK" altLang="en-US" sz="2500" dirty="0"/>
              <a:t>9 But if human degradation and clearance of the Amazon were stopped or stabilized, what would the impacts of climate change look like? There would still be a substantial risk, if not a significant </a:t>
            </a:r>
            <a:r>
              <a:rPr lang="zh-HK" altLang="en-US" sz="2500" dirty="0">
                <a:highlight>
                  <a:srgbClr val="FFFF00"/>
                </a:highlight>
              </a:rPr>
              <a:t>likelihood</a:t>
            </a:r>
            <a:r>
              <a:rPr lang="zh-HK" altLang="en-US" sz="2500" dirty="0"/>
              <a:t>, that human induced climate changes external to the basin could result in either complete collapse or in substantial degradation and major losses of biodiversity.  </a:t>
            </a:r>
            <a:endParaRPr lang="en-US" altLang="zh-HK" sz="2500" dirty="0"/>
          </a:p>
          <a:p>
            <a:endParaRPr lang="zh-HK" altLang="en-US" sz="2500" dirty="0"/>
          </a:p>
          <a:p>
            <a:r>
              <a:rPr lang="zh-HK" altLang="en-US" sz="2500" dirty="0"/>
              <a:t>10 Consequently, the question of climate change induced impacts on the Amazon emerges as one of the </a:t>
            </a:r>
            <a:r>
              <a:rPr lang="zh-HK" altLang="en-US" sz="2500" dirty="0">
                <a:highlight>
                  <a:srgbClr val="00FF00"/>
                </a:highlight>
              </a:rPr>
              <a:t>paramount</a:t>
            </a:r>
            <a:r>
              <a:rPr lang="zh-HK" altLang="en-US" sz="2500" dirty="0"/>
              <a:t> issues confronting international policy on climate change. There is an </a:t>
            </a:r>
            <a:r>
              <a:rPr lang="zh-HK" altLang="en-US" sz="2500" dirty="0">
                <a:highlight>
                  <a:srgbClr val="00FF00"/>
                </a:highlight>
              </a:rPr>
              <a:t>overwhelming imperative </a:t>
            </a:r>
            <a:r>
              <a:rPr lang="zh-HK" altLang="en-US" sz="2500" dirty="0"/>
              <a:t>to enact urgent measures to stop the direct destruction of the forest, while at the same time taking </a:t>
            </a:r>
            <a:r>
              <a:rPr lang="zh-HK" altLang="en-US" sz="2500" dirty="0">
                <a:highlight>
                  <a:srgbClr val="00FF00"/>
                </a:highlight>
              </a:rPr>
              <a:t>urgent</a:t>
            </a:r>
            <a:r>
              <a:rPr lang="zh-HK" altLang="en-US" sz="2500" dirty="0"/>
              <a:t> measures at the global level to protect the Amazon from the threat of global climate change. </a:t>
            </a:r>
          </a:p>
        </p:txBody>
      </p:sp>
    </p:spTree>
    <p:extLst>
      <p:ext uri="{BB962C8B-B14F-4D97-AF65-F5344CB8AC3E}">
        <p14:creationId xmlns:p14="http://schemas.microsoft.com/office/powerpoint/2010/main" val="15200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CA15C1-1208-423A-9853-CC82CCAE73FB}"/>
              </a:ext>
            </a:extLst>
          </p:cNvPr>
          <p:cNvSpPr>
            <a:spLocks noGrp="1"/>
          </p:cNvSpPr>
          <p:nvPr>
            <p:ph type="title"/>
          </p:nvPr>
        </p:nvSpPr>
        <p:spPr>
          <a:xfrm>
            <a:off x="838200" y="238516"/>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6DE0C1FE-922E-40CA-A295-E6121F5B9075}"/>
              </a:ext>
            </a:extLst>
          </p:cNvPr>
          <p:cNvSpPr>
            <a:spLocks noGrp="1"/>
          </p:cNvSpPr>
          <p:nvPr>
            <p:ph idx="1"/>
          </p:nvPr>
        </p:nvSpPr>
        <p:spPr>
          <a:xfrm>
            <a:off x="838200" y="1420836"/>
            <a:ext cx="11217812" cy="5437164"/>
          </a:xfrm>
        </p:spPr>
        <p:txBody>
          <a:bodyPr>
            <a:normAutofit/>
          </a:bodyPr>
          <a:lstStyle/>
          <a:p>
            <a:pPr marL="0" indent="0">
              <a:buNone/>
            </a:pPr>
            <a:r>
              <a:rPr lang="en-US" altLang="zh-HK" dirty="0"/>
              <a:t>1 ‘Terrestrial’ (in paragraph 1) means </a:t>
            </a:r>
          </a:p>
          <a:p>
            <a:pPr marL="0" indent="0">
              <a:buNone/>
            </a:pPr>
            <a:r>
              <a:rPr lang="en-US" altLang="zh-HK" dirty="0"/>
              <a:t>A  	‘amazing’. </a:t>
            </a:r>
          </a:p>
          <a:p>
            <a:pPr marL="0" indent="0">
              <a:buNone/>
            </a:pPr>
            <a:r>
              <a:rPr lang="en-US" altLang="zh-HK" dirty="0"/>
              <a:t>B  	‘frightening’. </a:t>
            </a:r>
          </a:p>
          <a:p>
            <a:pPr marL="0" indent="0">
              <a:buNone/>
            </a:pPr>
            <a:r>
              <a:rPr lang="en-US" altLang="zh-HK" dirty="0"/>
              <a:t>C  	‘Earth’s’. </a:t>
            </a:r>
          </a:p>
          <a:p>
            <a:pPr marL="0" indent="0">
              <a:buNone/>
            </a:pPr>
            <a:r>
              <a:rPr lang="en-US" altLang="zh-HK" dirty="0"/>
              <a:t>D  	‘known’. </a:t>
            </a:r>
          </a:p>
          <a:p>
            <a:pPr marL="0" indent="0">
              <a:buNone/>
            </a:pPr>
            <a:endParaRPr lang="en-US" altLang="zh-HK" dirty="0"/>
          </a:p>
          <a:p>
            <a:pPr marL="0" indent="0">
              <a:buNone/>
            </a:pPr>
            <a:r>
              <a:rPr lang="en-US" altLang="zh-HK" dirty="0"/>
              <a:t>Hints:  Can you think of </a:t>
            </a:r>
            <a:r>
              <a:rPr lang="en-US" altLang="zh-HK" dirty="0">
                <a:solidFill>
                  <a:srgbClr val="FF0000"/>
                </a:solidFill>
              </a:rPr>
              <a:t>any roots </a:t>
            </a:r>
            <a:r>
              <a:rPr lang="en-US" altLang="zh-HK" dirty="0"/>
              <a:t>which might help you to decide the meaning? </a:t>
            </a:r>
          </a:p>
          <a:p>
            <a:pPr marL="0" indent="0">
              <a:buNone/>
            </a:pPr>
            <a:r>
              <a:rPr lang="en-US" altLang="zh-HK" dirty="0"/>
              <a:t>What words also beginning with ‘</a:t>
            </a:r>
            <a:r>
              <a:rPr lang="en-US" altLang="zh-HK" dirty="0" err="1"/>
              <a:t>terr</a:t>
            </a:r>
            <a:r>
              <a:rPr lang="en-US" altLang="zh-HK" dirty="0"/>
              <a:t>’ might </a:t>
            </a:r>
            <a:r>
              <a:rPr lang="en-US" altLang="zh-HK" dirty="0">
                <a:solidFill>
                  <a:srgbClr val="FF0000"/>
                </a:solidFill>
              </a:rPr>
              <a:t>the test writer think you could confuse with the word ‘terrestrial’</a:t>
            </a:r>
            <a:r>
              <a:rPr lang="en-US" altLang="zh-HK" dirty="0"/>
              <a:t>?  </a:t>
            </a:r>
          </a:p>
          <a:p>
            <a:pPr marL="0" indent="0">
              <a:buNone/>
            </a:pPr>
            <a:r>
              <a:rPr lang="en-US" altLang="zh-HK" dirty="0"/>
              <a:t>Do the </a:t>
            </a:r>
            <a:r>
              <a:rPr lang="en-US" altLang="zh-HK" dirty="0" err="1">
                <a:solidFill>
                  <a:srgbClr val="FF0000"/>
                </a:solidFill>
              </a:rPr>
              <a:t>neighbouring</a:t>
            </a:r>
            <a:r>
              <a:rPr lang="en-US" altLang="zh-HK" dirty="0">
                <a:solidFill>
                  <a:srgbClr val="FF0000"/>
                </a:solidFill>
              </a:rPr>
              <a:t> sentences </a:t>
            </a:r>
            <a:r>
              <a:rPr lang="en-US" altLang="zh-HK" dirty="0"/>
              <a:t>in the passage give you any help? </a:t>
            </a:r>
            <a:endParaRPr lang="zh-HK" altLang="en-US" dirty="0"/>
          </a:p>
        </p:txBody>
      </p:sp>
      <p:sp>
        <p:nvSpPr>
          <p:cNvPr id="4" name="矩形 3">
            <a:extLst>
              <a:ext uri="{FF2B5EF4-FFF2-40B4-BE49-F238E27FC236}">
                <a16:creationId xmlns:a16="http://schemas.microsoft.com/office/drawing/2014/main" id="{9BFC96B4-25D8-4104-94EF-27604271A335}"/>
              </a:ext>
            </a:extLst>
          </p:cNvPr>
          <p:cNvSpPr/>
          <p:nvPr/>
        </p:nvSpPr>
        <p:spPr>
          <a:xfrm>
            <a:off x="6723770" y="238516"/>
            <a:ext cx="5135294" cy="40802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altLang="zh-HK" sz="3500" dirty="0">
                <a:highlight>
                  <a:srgbClr val="0000FF"/>
                </a:highlight>
              </a:rPr>
              <a:t>C </a:t>
            </a:r>
            <a:r>
              <a:rPr lang="en-GB" altLang="zh-HK" sz="3500" dirty="0"/>
              <a:t>	</a:t>
            </a:r>
          </a:p>
          <a:p>
            <a:r>
              <a:rPr lang="en-GB" altLang="zh-HK" sz="3500" dirty="0"/>
              <a:t>The setter may try to distract you with ‘terrific’ and ‘terror’. ‘Terr’ appears in ‘Medi</a:t>
            </a:r>
            <a:r>
              <a:rPr lang="en-GB" altLang="zh-HK" sz="3500" i="1" dirty="0"/>
              <a:t>terr</a:t>
            </a:r>
            <a:r>
              <a:rPr lang="en-GB" altLang="zh-HK" sz="3500" dirty="0"/>
              <a:t>anean’, ‘sub</a:t>
            </a:r>
            <a:r>
              <a:rPr lang="en-GB" altLang="zh-HK" sz="3500" i="1" dirty="0"/>
              <a:t>terr</a:t>
            </a:r>
            <a:r>
              <a:rPr lang="en-GB" altLang="zh-HK" sz="3500" dirty="0"/>
              <a:t>anean’ and ‘extra-</a:t>
            </a:r>
            <a:r>
              <a:rPr lang="en-GB" altLang="zh-HK" sz="3500" i="1" dirty="0"/>
              <a:t>terr</a:t>
            </a:r>
            <a:r>
              <a:rPr lang="en-GB" altLang="zh-HK" sz="3500" dirty="0"/>
              <a:t>estrial’.</a:t>
            </a:r>
            <a:endParaRPr lang="zh-HK" altLang="en-US" sz="3500" dirty="0"/>
          </a:p>
        </p:txBody>
      </p:sp>
    </p:spTree>
    <p:extLst>
      <p:ext uri="{BB962C8B-B14F-4D97-AF65-F5344CB8AC3E}">
        <p14:creationId xmlns:p14="http://schemas.microsoft.com/office/powerpoint/2010/main" val="97457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C31AA-1E1C-4EC6-B01A-5919C8B2913D}"/>
              </a:ext>
            </a:extLst>
          </p:cNvPr>
          <p:cNvSpPr>
            <a:spLocks noGrp="1"/>
          </p:cNvSpPr>
          <p:nvPr>
            <p:ph type="title"/>
          </p:nvPr>
        </p:nvSpPr>
        <p:spPr>
          <a:xfrm>
            <a:off x="838200" y="210381"/>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1584B8B5-B067-49F0-B071-F73BCDA32AAF}"/>
              </a:ext>
            </a:extLst>
          </p:cNvPr>
          <p:cNvSpPr>
            <a:spLocks noGrp="1"/>
          </p:cNvSpPr>
          <p:nvPr>
            <p:ph idx="1"/>
          </p:nvPr>
        </p:nvSpPr>
        <p:spPr>
          <a:xfrm>
            <a:off x="838200" y="1378634"/>
            <a:ext cx="11034932" cy="5268985"/>
          </a:xfrm>
        </p:spPr>
        <p:txBody>
          <a:bodyPr/>
          <a:lstStyle/>
          <a:p>
            <a:pPr marL="0" indent="0">
              <a:buNone/>
            </a:pPr>
            <a:r>
              <a:rPr lang="en-US" altLang="zh-HK" dirty="0"/>
              <a:t>2  ‘Vast’ (in paragraph 1) means </a:t>
            </a:r>
          </a:p>
          <a:p>
            <a:pPr marL="0" indent="0">
              <a:buNone/>
            </a:pPr>
            <a:r>
              <a:rPr lang="en-US" altLang="zh-HK" dirty="0"/>
              <a:t>A 	‘exciting’. </a:t>
            </a:r>
          </a:p>
          <a:p>
            <a:pPr marL="0" indent="0">
              <a:buNone/>
            </a:pPr>
            <a:r>
              <a:rPr lang="en-US" altLang="zh-HK" dirty="0"/>
              <a:t>B 	‘hot’. </a:t>
            </a:r>
          </a:p>
          <a:p>
            <a:pPr marL="0" indent="0">
              <a:buNone/>
            </a:pPr>
            <a:r>
              <a:rPr lang="en-US" altLang="zh-HK" dirty="0"/>
              <a:t>C  	‘wild’. </a:t>
            </a:r>
          </a:p>
          <a:p>
            <a:pPr marL="0" indent="0">
              <a:buNone/>
            </a:pPr>
            <a:r>
              <a:rPr lang="en-US" altLang="zh-HK" dirty="0"/>
              <a:t>D 	‘huge’. </a:t>
            </a:r>
          </a:p>
          <a:p>
            <a:pPr marL="0" indent="0">
              <a:buNone/>
            </a:pPr>
            <a:r>
              <a:rPr lang="en-US" altLang="zh-HK" dirty="0"/>
              <a:t>Hint: What </a:t>
            </a:r>
            <a:r>
              <a:rPr lang="en-US" altLang="zh-HK" dirty="0">
                <a:solidFill>
                  <a:srgbClr val="FF0000"/>
                </a:solidFill>
              </a:rPr>
              <a:t>quality</a:t>
            </a:r>
            <a:r>
              <a:rPr lang="en-US" altLang="zh-HK" dirty="0"/>
              <a:t> has just been stressed?</a:t>
            </a:r>
            <a:endParaRPr lang="zh-HK" altLang="en-US" dirty="0"/>
          </a:p>
        </p:txBody>
      </p:sp>
      <p:sp>
        <p:nvSpPr>
          <p:cNvPr id="4" name="矩形 3">
            <a:extLst>
              <a:ext uri="{FF2B5EF4-FFF2-40B4-BE49-F238E27FC236}">
                <a16:creationId xmlns:a16="http://schemas.microsoft.com/office/drawing/2014/main" id="{10EE7FF2-B0DF-410D-A015-F2C9FA9B9855}"/>
              </a:ext>
            </a:extLst>
          </p:cNvPr>
          <p:cNvSpPr/>
          <p:nvPr/>
        </p:nvSpPr>
        <p:spPr>
          <a:xfrm>
            <a:off x="7329267" y="513471"/>
            <a:ext cx="4543865" cy="61341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altLang="zh-HK" sz="2500" dirty="0">
                <a:highlight>
                  <a:srgbClr val="0000FF"/>
                </a:highlight>
              </a:rPr>
              <a:t>D </a:t>
            </a:r>
            <a:r>
              <a:rPr lang="en-GB" altLang="zh-HK" sz="2500" dirty="0"/>
              <a:t>	This refers to size. This aspect is stressed in </a:t>
            </a:r>
            <a:r>
              <a:rPr lang="en-GB" altLang="zh-HK" sz="2500" dirty="0">
                <a:solidFill>
                  <a:srgbClr val="FF0000"/>
                </a:solidFill>
              </a:rPr>
              <a:t>the sentence before it: ‘largest, ‘almost continental in scale’</a:t>
            </a:r>
            <a:r>
              <a:rPr lang="en-GB" altLang="zh-HK" sz="2500" dirty="0"/>
              <a:t> and later throughout the passage, so it is reasonable to assume the first adjective in this list will refer to this quality. </a:t>
            </a:r>
            <a:r>
              <a:rPr lang="en-GB" altLang="zh-HK" sz="2500" dirty="0">
                <a:solidFill>
                  <a:srgbClr val="FF0000"/>
                </a:solidFill>
              </a:rPr>
              <a:t>‘Exciting’ is irrelevant</a:t>
            </a:r>
            <a:r>
              <a:rPr lang="en-GB" altLang="zh-HK" sz="2500" dirty="0"/>
              <a:t> – this is not a discussion of tourism. ‘Wild’</a:t>
            </a:r>
            <a:r>
              <a:rPr lang="en-GB" altLang="zh-HK" sz="2500" i="1" dirty="0"/>
              <a:t> </a:t>
            </a:r>
            <a:r>
              <a:rPr lang="en-GB" altLang="zh-HK" sz="2500" dirty="0"/>
              <a:t>is probably covered by ‘remote and mysterious’. </a:t>
            </a:r>
            <a:r>
              <a:rPr lang="en-GB" altLang="zh-HK" sz="2500" dirty="0">
                <a:solidFill>
                  <a:srgbClr val="FF0000"/>
                </a:solidFill>
              </a:rPr>
              <a:t>‘Hot’ is possible, but not made anything of later in the passage.</a:t>
            </a:r>
            <a:endParaRPr lang="zh-HK" altLang="en-US" sz="2500" dirty="0">
              <a:solidFill>
                <a:srgbClr val="FF0000"/>
              </a:solidFill>
            </a:endParaRPr>
          </a:p>
        </p:txBody>
      </p:sp>
    </p:spTree>
    <p:extLst>
      <p:ext uri="{BB962C8B-B14F-4D97-AF65-F5344CB8AC3E}">
        <p14:creationId xmlns:p14="http://schemas.microsoft.com/office/powerpoint/2010/main" val="51821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923292-2BE4-4318-A22E-38CE80CBB40F}"/>
              </a:ext>
            </a:extLst>
          </p:cNvPr>
          <p:cNvSpPr>
            <a:spLocks noGrp="1"/>
          </p:cNvSpPr>
          <p:nvPr>
            <p:ph type="title"/>
          </p:nvPr>
        </p:nvSpPr>
        <p:spPr>
          <a:xfrm>
            <a:off x="838200" y="140042"/>
            <a:ext cx="10515600" cy="1325563"/>
          </a:xfrm>
        </p:spPr>
        <p:txBody>
          <a:bodyPr/>
          <a:lstStyle/>
          <a:p>
            <a:r>
              <a:rPr lang="en-US" altLang="zh-HK" dirty="0"/>
              <a:t>Introduction (p.1)</a:t>
            </a:r>
            <a:endParaRPr lang="zh-HK" altLang="en-US" dirty="0"/>
          </a:p>
        </p:txBody>
      </p:sp>
      <p:sp>
        <p:nvSpPr>
          <p:cNvPr id="3" name="內容版面配置區 2">
            <a:extLst>
              <a:ext uri="{FF2B5EF4-FFF2-40B4-BE49-F238E27FC236}">
                <a16:creationId xmlns:a16="http://schemas.microsoft.com/office/drawing/2014/main" id="{BA66348B-C32D-44AE-8BFC-8C7BF0C27D1F}"/>
              </a:ext>
            </a:extLst>
          </p:cNvPr>
          <p:cNvSpPr>
            <a:spLocks noGrp="1"/>
          </p:cNvSpPr>
          <p:nvPr>
            <p:ph idx="1"/>
          </p:nvPr>
        </p:nvSpPr>
        <p:spPr>
          <a:xfrm>
            <a:off x="838200" y="1350498"/>
            <a:ext cx="11353800" cy="5367460"/>
          </a:xfrm>
        </p:spPr>
        <p:txBody>
          <a:bodyPr>
            <a:normAutofit/>
          </a:bodyPr>
          <a:lstStyle/>
          <a:p>
            <a:pPr marL="0" indent="0">
              <a:buNone/>
            </a:pPr>
            <a:r>
              <a:rPr lang="en-US" altLang="zh-HK" dirty="0">
                <a:highlight>
                  <a:srgbClr val="FFFF00"/>
                </a:highlight>
              </a:rPr>
              <a:t>1 hour; 3 texts; 40 questions</a:t>
            </a:r>
          </a:p>
          <a:p>
            <a:pPr marL="0" indent="0">
              <a:buNone/>
            </a:pPr>
            <a:endParaRPr lang="en-US" altLang="zh-HK" dirty="0"/>
          </a:p>
          <a:p>
            <a:pPr marL="0" indent="0">
              <a:buNone/>
            </a:pPr>
            <a:r>
              <a:rPr lang="en-US" altLang="zh-HK" dirty="0"/>
              <a:t>The test includes </a:t>
            </a:r>
            <a:r>
              <a:rPr lang="en-US" altLang="zh-HK" b="1" u="sng" dirty="0">
                <a:solidFill>
                  <a:srgbClr val="7030A0"/>
                </a:solidFill>
              </a:rPr>
              <a:t>various types of questions</a:t>
            </a:r>
            <a:r>
              <a:rPr lang="en-US" altLang="zh-HK" dirty="0"/>
              <a:t> chosen from the following: </a:t>
            </a:r>
          </a:p>
          <a:p>
            <a:pPr marL="0" indent="0">
              <a:buNone/>
            </a:pPr>
            <a:r>
              <a:rPr lang="en-US" altLang="zh-HK" dirty="0"/>
              <a:t>• </a:t>
            </a:r>
            <a:r>
              <a:rPr lang="en-US" altLang="zh-HK" dirty="0">
                <a:solidFill>
                  <a:srgbClr val="00B050"/>
                </a:solidFill>
              </a:rPr>
              <a:t>multiple choice / short-answer questions </a:t>
            </a:r>
          </a:p>
          <a:p>
            <a:pPr marL="0" indent="0">
              <a:buNone/>
            </a:pPr>
            <a:r>
              <a:rPr lang="en-US" altLang="zh-HK" dirty="0"/>
              <a:t>• </a:t>
            </a:r>
            <a:r>
              <a:rPr lang="en-US" altLang="zh-HK" dirty="0">
                <a:solidFill>
                  <a:srgbClr val="00B0F0"/>
                </a:solidFill>
              </a:rPr>
              <a:t>sentence completion / notes / summary / diagram / flow chart / </a:t>
            </a:r>
            <a:r>
              <a:rPr lang="en-US" altLang="zh-HK" dirty="0">
                <a:solidFill>
                  <a:srgbClr val="FF0000"/>
                </a:solidFill>
              </a:rPr>
              <a:t>table completion</a:t>
            </a:r>
            <a:r>
              <a:rPr lang="en-US" altLang="zh-HK" dirty="0">
                <a:solidFill>
                  <a:srgbClr val="00B0F0"/>
                </a:solidFill>
              </a:rPr>
              <a:t> </a:t>
            </a:r>
          </a:p>
          <a:p>
            <a:pPr marL="0" indent="0">
              <a:buNone/>
            </a:pPr>
            <a:r>
              <a:rPr lang="en-US" altLang="zh-HK" dirty="0"/>
              <a:t>• choosing from a ‘</a:t>
            </a:r>
            <a:r>
              <a:rPr lang="en-US" altLang="zh-HK" dirty="0">
                <a:solidFill>
                  <a:srgbClr val="FF0000"/>
                </a:solidFill>
              </a:rPr>
              <a:t>heading bank</a:t>
            </a:r>
            <a:r>
              <a:rPr lang="en-US" altLang="zh-HK" dirty="0"/>
              <a:t>’ for </a:t>
            </a:r>
            <a:r>
              <a:rPr lang="en-US" altLang="zh-HK" dirty="0">
                <a:solidFill>
                  <a:srgbClr val="00B050"/>
                </a:solidFill>
              </a:rPr>
              <a:t>identified paragraphs/sections </a:t>
            </a:r>
            <a:r>
              <a:rPr lang="en-US" altLang="zh-HK" dirty="0"/>
              <a:t>of a text </a:t>
            </a:r>
          </a:p>
          <a:p>
            <a:pPr marL="0" indent="0">
              <a:buNone/>
            </a:pPr>
            <a:r>
              <a:rPr lang="en-US" altLang="zh-HK" dirty="0"/>
              <a:t>• identification of a writer’s views/claims  and of factual information in a text – ‘yes’, ‘no’ or ‘not given’ / </a:t>
            </a:r>
            <a:r>
              <a:rPr lang="en-US" altLang="zh-HK" dirty="0">
                <a:solidFill>
                  <a:srgbClr val="00B050"/>
                </a:solidFill>
              </a:rPr>
              <a:t>‘</a:t>
            </a:r>
            <a:r>
              <a:rPr lang="en-US" altLang="zh-HK" dirty="0">
                <a:solidFill>
                  <a:srgbClr val="FF0000"/>
                </a:solidFill>
              </a:rPr>
              <a:t>true’, ‘false’ or ‘not given</a:t>
            </a:r>
            <a:r>
              <a:rPr lang="en-US" altLang="zh-HK" dirty="0"/>
              <a:t>’ </a:t>
            </a:r>
          </a:p>
          <a:p>
            <a:pPr marL="0" indent="0">
              <a:buNone/>
            </a:pPr>
            <a:r>
              <a:rPr lang="en-US" altLang="zh-HK" dirty="0"/>
              <a:t>• </a:t>
            </a:r>
            <a:r>
              <a:rPr lang="en-US" altLang="zh-HK" dirty="0">
                <a:solidFill>
                  <a:srgbClr val="00B0F0"/>
                </a:solidFill>
              </a:rPr>
              <a:t>classification / </a:t>
            </a:r>
            <a:r>
              <a:rPr lang="en-US" altLang="zh-HK" dirty="0">
                <a:solidFill>
                  <a:srgbClr val="FF0000"/>
                </a:solidFill>
              </a:rPr>
              <a:t>matching</a:t>
            </a:r>
            <a:r>
              <a:rPr lang="en-US" altLang="zh-HK" dirty="0">
                <a:solidFill>
                  <a:srgbClr val="00B0F0"/>
                </a:solidFill>
              </a:rPr>
              <a:t> lists/phrases</a:t>
            </a:r>
            <a:r>
              <a:rPr lang="en-US" altLang="zh-HK" dirty="0"/>
              <a:t>. </a:t>
            </a:r>
          </a:p>
          <a:p>
            <a:pPr marL="0" indent="0">
              <a:buNone/>
            </a:pPr>
            <a:endParaRPr lang="zh-HK" altLang="en-US" dirty="0"/>
          </a:p>
        </p:txBody>
      </p:sp>
    </p:spTree>
    <p:extLst>
      <p:ext uri="{BB962C8B-B14F-4D97-AF65-F5344CB8AC3E}">
        <p14:creationId xmlns:p14="http://schemas.microsoft.com/office/powerpoint/2010/main" val="3310257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63B65-4ECC-4230-B9EF-AC2B7C517422}"/>
              </a:ext>
            </a:extLst>
          </p:cNvPr>
          <p:cNvSpPr>
            <a:spLocks noGrp="1"/>
          </p:cNvSpPr>
          <p:nvPr>
            <p:ph type="title"/>
          </p:nvPr>
        </p:nvSpPr>
        <p:spPr>
          <a:xfrm>
            <a:off x="838200" y="125974"/>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EFF6FD74-ABC7-4AE4-ADF2-922D081DC7EB}"/>
              </a:ext>
            </a:extLst>
          </p:cNvPr>
          <p:cNvSpPr>
            <a:spLocks noGrp="1"/>
          </p:cNvSpPr>
          <p:nvPr>
            <p:ph idx="1"/>
          </p:nvPr>
        </p:nvSpPr>
        <p:spPr>
          <a:xfrm>
            <a:off x="838200" y="1294228"/>
            <a:ext cx="11049000" cy="5303520"/>
          </a:xfrm>
        </p:spPr>
        <p:txBody>
          <a:bodyPr/>
          <a:lstStyle/>
          <a:p>
            <a:pPr marL="0" indent="0">
              <a:buNone/>
            </a:pPr>
            <a:r>
              <a:rPr lang="en-US" altLang="zh-HK" dirty="0"/>
              <a:t>3  ‘Indigenous’ (in paragraph 1) means </a:t>
            </a:r>
          </a:p>
          <a:p>
            <a:pPr marL="0" indent="0">
              <a:buNone/>
            </a:pPr>
            <a:r>
              <a:rPr lang="en-US" altLang="zh-HK" dirty="0"/>
              <a:t>A  	‘native-born’. </a:t>
            </a:r>
          </a:p>
          <a:p>
            <a:pPr marL="0" indent="0">
              <a:buNone/>
            </a:pPr>
            <a:r>
              <a:rPr lang="en-US" altLang="zh-HK" dirty="0"/>
              <a:t>B  	‘Indian’. </a:t>
            </a:r>
          </a:p>
          <a:p>
            <a:pPr marL="0" indent="0">
              <a:buNone/>
            </a:pPr>
            <a:r>
              <a:rPr lang="en-US" altLang="zh-HK" dirty="0"/>
              <a:t>C  	‘unworthy’. </a:t>
            </a:r>
          </a:p>
          <a:p>
            <a:pPr marL="0" indent="0">
              <a:buNone/>
            </a:pPr>
            <a:r>
              <a:rPr lang="en-US" altLang="zh-HK" dirty="0"/>
              <a:t>D 	‘primitive’. </a:t>
            </a:r>
          </a:p>
          <a:p>
            <a:pPr marL="0" indent="0">
              <a:buNone/>
            </a:pPr>
            <a:endParaRPr lang="en-US" altLang="zh-HK" dirty="0"/>
          </a:p>
          <a:p>
            <a:pPr marL="0" indent="0">
              <a:buNone/>
            </a:pPr>
            <a:r>
              <a:rPr lang="en-US" altLang="zh-HK" dirty="0"/>
              <a:t>Hint: What is the </a:t>
            </a:r>
            <a:r>
              <a:rPr lang="en-US" altLang="zh-HK" dirty="0">
                <a:solidFill>
                  <a:srgbClr val="FF0000"/>
                </a:solidFill>
              </a:rPr>
              <a:t>attitude of the writer </a:t>
            </a:r>
          </a:p>
          <a:p>
            <a:pPr marL="0" indent="0">
              <a:buNone/>
            </a:pPr>
            <a:r>
              <a:rPr lang="en-US" altLang="zh-HK" dirty="0"/>
              <a:t>towards the area? </a:t>
            </a:r>
            <a:endParaRPr lang="zh-HK" altLang="en-US" dirty="0"/>
          </a:p>
        </p:txBody>
      </p:sp>
      <p:sp>
        <p:nvSpPr>
          <p:cNvPr id="4" name="矩形 3">
            <a:extLst>
              <a:ext uri="{FF2B5EF4-FFF2-40B4-BE49-F238E27FC236}">
                <a16:creationId xmlns:a16="http://schemas.microsoft.com/office/drawing/2014/main" id="{9136AE84-3FFA-44B9-BD6B-770C971EE70D}"/>
              </a:ext>
            </a:extLst>
          </p:cNvPr>
          <p:cNvSpPr/>
          <p:nvPr/>
        </p:nvSpPr>
        <p:spPr>
          <a:xfrm>
            <a:off x="7047914" y="393895"/>
            <a:ext cx="4965895" cy="62038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GB" altLang="zh-HK" sz="2800" dirty="0">
                <a:highlight>
                  <a:srgbClr val="FF0000"/>
                </a:highlight>
              </a:rPr>
              <a:t>A </a:t>
            </a:r>
            <a:r>
              <a:rPr lang="en-GB" altLang="zh-HK" sz="2800" dirty="0"/>
              <a:t>	</a:t>
            </a:r>
            <a:r>
              <a:rPr lang="en-GB" altLang="zh-HK" sz="2800" dirty="0">
                <a:solidFill>
                  <a:srgbClr val="FF0000"/>
                </a:solidFill>
              </a:rPr>
              <a:t>The writer feels very positive </a:t>
            </a:r>
            <a:r>
              <a:rPr lang="en-GB" altLang="zh-HK" sz="2800" dirty="0"/>
              <a:t>about the Amazon. </a:t>
            </a:r>
            <a:r>
              <a:rPr lang="en-GB" altLang="zh-HK" sz="2800" dirty="0">
                <a:highlight>
                  <a:srgbClr val="FF00FF"/>
                </a:highlight>
              </a:rPr>
              <a:t>‘Unworthy’ looks like a possible answer because in- might be a negative prefix and ‘dig’ looks like ‘dignity’</a:t>
            </a:r>
            <a:r>
              <a:rPr lang="en-GB" altLang="zh-HK" sz="2800" dirty="0"/>
              <a:t>, </a:t>
            </a:r>
            <a:r>
              <a:rPr lang="en-GB" altLang="zh-HK" sz="2800" dirty="0">
                <a:solidFill>
                  <a:srgbClr val="FF0000"/>
                </a:solidFill>
              </a:rPr>
              <a:t>but a negative meaning would not reflect his attitude</a:t>
            </a:r>
            <a:r>
              <a:rPr lang="en-GB" altLang="zh-HK" sz="2800" dirty="0"/>
              <a:t>. When looking at questions, one must </a:t>
            </a:r>
            <a:r>
              <a:rPr lang="en-GB" altLang="zh-HK" sz="2800" dirty="0">
                <a:solidFill>
                  <a:srgbClr val="FF0000"/>
                </a:solidFill>
              </a:rPr>
              <a:t>keep the detail and the big picture in mind.</a:t>
            </a:r>
            <a:r>
              <a:rPr lang="en-GB" altLang="zh-HK" sz="2800" dirty="0"/>
              <a:t> ‘Indian’ has been selected as looking similar. ‘Primitive’ distracts because it may be our first reaction.</a:t>
            </a:r>
            <a:endParaRPr lang="zh-HK" altLang="en-US" sz="2800" dirty="0"/>
          </a:p>
        </p:txBody>
      </p:sp>
    </p:spTree>
    <p:extLst>
      <p:ext uri="{BB962C8B-B14F-4D97-AF65-F5344CB8AC3E}">
        <p14:creationId xmlns:p14="http://schemas.microsoft.com/office/powerpoint/2010/main" val="11523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C65F8A-20C6-4275-A5FB-282B858F78A0}"/>
              </a:ext>
            </a:extLst>
          </p:cNvPr>
          <p:cNvSpPr>
            <a:spLocks noGrp="1"/>
          </p:cNvSpPr>
          <p:nvPr>
            <p:ph type="title"/>
          </p:nvPr>
        </p:nvSpPr>
        <p:spPr>
          <a:xfrm>
            <a:off x="838200" y="154110"/>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A7B82BAE-487F-421F-8EA5-DC27B1351A4D}"/>
              </a:ext>
            </a:extLst>
          </p:cNvPr>
          <p:cNvSpPr>
            <a:spLocks noGrp="1"/>
          </p:cNvSpPr>
          <p:nvPr>
            <p:ph idx="1"/>
          </p:nvPr>
        </p:nvSpPr>
        <p:spPr>
          <a:xfrm>
            <a:off x="838200" y="1479673"/>
            <a:ext cx="11049000" cy="4977398"/>
          </a:xfrm>
        </p:spPr>
        <p:txBody>
          <a:bodyPr/>
          <a:lstStyle/>
          <a:p>
            <a:pPr marL="0" indent="0">
              <a:buNone/>
            </a:pPr>
            <a:r>
              <a:rPr lang="en-US" altLang="zh-HK" dirty="0"/>
              <a:t>4  ‘Superficial’ (in paragraph 2) could be replaced with </a:t>
            </a:r>
          </a:p>
          <a:p>
            <a:pPr marL="0" indent="0">
              <a:buNone/>
            </a:pPr>
            <a:r>
              <a:rPr lang="en-US" altLang="zh-HK" dirty="0"/>
              <a:t>A  	‘essential’. </a:t>
            </a:r>
          </a:p>
          <a:p>
            <a:pPr marL="0" indent="0">
              <a:buNone/>
            </a:pPr>
            <a:r>
              <a:rPr lang="en-US" altLang="zh-HK" dirty="0"/>
              <a:t>B  	‘known’. </a:t>
            </a:r>
          </a:p>
          <a:p>
            <a:pPr marL="0" indent="0">
              <a:buNone/>
            </a:pPr>
            <a:r>
              <a:rPr lang="en-US" altLang="zh-HK" dirty="0"/>
              <a:t>C  	‘drinkable’. </a:t>
            </a:r>
          </a:p>
          <a:p>
            <a:pPr marL="0" indent="0">
              <a:buNone/>
            </a:pPr>
            <a:r>
              <a:rPr lang="en-US" altLang="zh-HK" dirty="0"/>
              <a:t>D  	‘above surface’. </a:t>
            </a:r>
          </a:p>
          <a:p>
            <a:pPr marL="0" indent="0">
              <a:buNone/>
            </a:pPr>
            <a:endParaRPr lang="en-US" altLang="zh-HK" dirty="0"/>
          </a:p>
          <a:p>
            <a:pPr marL="0" indent="0">
              <a:buNone/>
            </a:pPr>
            <a:r>
              <a:rPr lang="en-US" altLang="zh-HK" dirty="0"/>
              <a:t>Hint: Think about </a:t>
            </a:r>
            <a:r>
              <a:rPr lang="en-US" altLang="zh-HK" dirty="0">
                <a:solidFill>
                  <a:srgbClr val="FF0000"/>
                </a:solidFill>
              </a:rPr>
              <a:t>the prefix</a:t>
            </a:r>
            <a:r>
              <a:rPr lang="en-US" altLang="zh-HK" dirty="0"/>
              <a:t>: </a:t>
            </a:r>
          </a:p>
          <a:p>
            <a:pPr marL="0" indent="0">
              <a:buNone/>
            </a:pPr>
            <a:r>
              <a:rPr lang="en-US" altLang="zh-HK" dirty="0"/>
              <a:t>what meaning does super- have? </a:t>
            </a:r>
            <a:endParaRPr lang="zh-HK" altLang="en-US" dirty="0"/>
          </a:p>
        </p:txBody>
      </p:sp>
      <p:sp>
        <p:nvSpPr>
          <p:cNvPr id="5" name="矩形 4">
            <a:extLst>
              <a:ext uri="{FF2B5EF4-FFF2-40B4-BE49-F238E27FC236}">
                <a16:creationId xmlns:a16="http://schemas.microsoft.com/office/drawing/2014/main" id="{EFE92913-D223-4234-B429-E975D9A09251}"/>
              </a:ext>
            </a:extLst>
          </p:cNvPr>
          <p:cNvSpPr/>
          <p:nvPr/>
        </p:nvSpPr>
        <p:spPr>
          <a:xfrm>
            <a:off x="5852160" y="2138289"/>
            <a:ext cx="6175717" cy="45656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GB" altLang="zh-HK" sz="2500" dirty="0">
                <a:highlight>
                  <a:srgbClr val="FF0000"/>
                </a:highlight>
              </a:rPr>
              <a:t>D</a:t>
            </a:r>
            <a:r>
              <a:rPr lang="en-GB" altLang="zh-HK" sz="2500" dirty="0"/>
              <a:t>	</a:t>
            </a:r>
            <a:r>
              <a:rPr lang="en-GB" altLang="zh-HK" sz="2500" dirty="0">
                <a:solidFill>
                  <a:srgbClr val="FFFF00"/>
                </a:solidFill>
              </a:rPr>
              <a:t>(A) </a:t>
            </a:r>
            <a:r>
              <a:rPr lang="en-GB" altLang="zh-HK" sz="2500" dirty="0"/>
              <a:t>seems to be </a:t>
            </a:r>
            <a:r>
              <a:rPr lang="en-GB" altLang="zh-HK" sz="2500" dirty="0">
                <a:solidFill>
                  <a:srgbClr val="FFFF00"/>
                </a:solidFill>
              </a:rPr>
              <a:t>redundant</a:t>
            </a:r>
            <a:r>
              <a:rPr lang="en-GB" altLang="zh-HK" sz="2500" dirty="0"/>
              <a:t>; </a:t>
            </a:r>
            <a:r>
              <a:rPr lang="en-GB" altLang="zh-HK" sz="2500" dirty="0">
                <a:solidFill>
                  <a:srgbClr val="FFC000"/>
                </a:solidFill>
              </a:rPr>
              <a:t>(B) means there are large areas of fresh water unknown to us – this is improbable</a:t>
            </a:r>
            <a:r>
              <a:rPr lang="en-GB" altLang="zh-HK" sz="2500" dirty="0"/>
              <a:t>; </a:t>
            </a:r>
            <a:r>
              <a:rPr lang="en-GB" altLang="zh-HK" sz="2500" dirty="0">
                <a:solidFill>
                  <a:srgbClr val="002060"/>
                </a:solidFill>
              </a:rPr>
              <a:t>(C) is a bit strange – all fresh water is drinkable unless polluted</a:t>
            </a:r>
            <a:r>
              <a:rPr lang="en-GB" altLang="zh-HK" sz="2500" dirty="0"/>
              <a:t>. This leaves us with (D). </a:t>
            </a:r>
            <a:r>
              <a:rPr lang="en-GB" altLang="zh-HK" sz="2500" dirty="0">
                <a:highlight>
                  <a:srgbClr val="FF0000"/>
                </a:highlight>
              </a:rPr>
              <a:t>The usage is technical but the meaning makes sense. Rivers are on the surface</a:t>
            </a:r>
            <a:r>
              <a:rPr lang="en-GB" altLang="zh-HK" sz="2500" dirty="0"/>
              <a:t>; there are large amounts of water under the surface, and super- does mean ‘above’. The last part of the word, ‘</a:t>
            </a:r>
            <a:r>
              <a:rPr lang="en-GB" altLang="zh-HK" sz="2500" dirty="0" err="1"/>
              <a:t>ficial</a:t>
            </a:r>
            <a:r>
              <a:rPr lang="en-GB" altLang="zh-HK" sz="2500" dirty="0"/>
              <a:t>’, might remind you of </a:t>
            </a:r>
            <a:r>
              <a:rPr lang="en-GB" altLang="zh-HK" sz="2500" dirty="0">
                <a:highlight>
                  <a:srgbClr val="FF0000"/>
                </a:highlight>
              </a:rPr>
              <a:t>‘facial’: above the face of the earth.</a:t>
            </a:r>
            <a:endParaRPr lang="zh-HK" altLang="en-US" sz="2500" dirty="0">
              <a:highlight>
                <a:srgbClr val="FF0000"/>
              </a:highlight>
            </a:endParaRPr>
          </a:p>
        </p:txBody>
      </p:sp>
    </p:spTree>
    <p:extLst>
      <p:ext uri="{BB962C8B-B14F-4D97-AF65-F5344CB8AC3E}">
        <p14:creationId xmlns:p14="http://schemas.microsoft.com/office/powerpoint/2010/main" val="285560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C2B68D-5D2E-474E-87AC-FB7B05361FBE}"/>
              </a:ext>
            </a:extLst>
          </p:cNvPr>
          <p:cNvSpPr>
            <a:spLocks noGrp="1"/>
          </p:cNvSpPr>
          <p:nvPr>
            <p:ph type="title"/>
          </p:nvPr>
        </p:nvSpPr>
        <p:spPr>
          <a:xfrm>
            <a:off x="838200" y="18255"/>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AA53C636-490A-4764-871C-63FC3AD02781}"/>
              </a:ext>
            </a:extLst>
          </p:cNvPr>
          <p:cNvSpPr>
            <a:spLocks noGrp="1"/>
          </p:cNvSpPr>
          <p:nvPr>
            <p:ph idx="1"/>
          </p:nvPr>
        </p:nvSpPr>
        <p:spPr>
          <a:xfrm>
            <a:off x="838199" y="1153551"/>
            <a:ext cx="11217813" cy="5686193"/>
          </a:xfrm>
        </p:spPr>
        <p:txBody>
          <a:bodyPr>
            <a:normAutofit/>
          </a:bodyPr>
          <a:lstStyle/>
          <a:p>
            <a:pPr marL="0" indent="0">
              <a:buNone/>
            </a:pPr>
            <a:r>
              <a:rPr lang="en-US" altLang="zh-HK" dirty="0"/>
              <a:t>5 ‘Primarily’ (in paragraph 4) means </a:t>
            </a:r>
          </a:p>
          <a:p>
            <a:pPr marL="0" indent="0">
              <a:buNone/>
            </a:pPr>
            <a:r>
              <a:rPr lang="en-US" altLang="zh-HK" dirty="0"/>
              <a:t>A  	‘firstly’. </a:t>
            </a:r>
          </a:p>
          <a:p>
            <a:pPr marL="0" indent="0">
              <a:buNone/>
            </a:pPr>
            <a:r>
              <a:rPr lang="en-US" altLang="zh-HK" dirty="0"/>
              <a:t>B 	‘mainly’. </a:t>
            </a:r>
          </a:p>
          <a:p>
            <a:pPr marL="0" indent="0">
              <a:buNone/>
            </a:pPr>
            <a:r>
              <a:rPr lang="en-US" altLang="zh-HK" dirty="0"/>
              <a:t>C  	‘unfortunately’. </a:t>
            </a:r>
          </a:p>
          <a:p>
            <a:pPr marL="0" indent="0">
              <a:buNone/>
            </a:pPr>
            <a:r>
              <a:rPr lang="en-US" altLang="zh-HK" dirty="0"/>
              <a:t>D 	‘potentially’. </a:t>
            </a:r>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solidFill>
                  <a:srgbClr val="FF0000"/>
                </a:solidFill>
              </a:rPr>
              <a:t>Hint: Do not think only of ‘primary’, ‘secondary’, ‘tertiary’, but also of ‘prime minister’. </a:t>
            </a:r>
            <a:r>
              <a:rPr lang="en-US" altLang="zh-HK" dirty="0"/>
              <a:t>Try covering the word in the passage and thinking of replacements. </a:t>
            </a:r>
            <a:endParaRPr lang="zh-HK" altLang="en-US" dirty="0"/>
          </a:p>
        </p:txBody>
      </p:sp>
      <p:sp>
        <p:nvSpPr>
          <p:cNvPr id="4" name="矩形 3">
            <a:extLst>
              <a:ext uri="{FF2B5EF4-FFF2-40B4-BE49-F238E27FC236}">
                <a16:creationId xmlns:a16="http://schemas.microsoft.com/office/drawing/2014/main" id="{ABB6FBAE-4EC9-4284-A0EA-0EFA4007E647}"/>
              </a:ext>
            </a:extLst>
          </p:cNvPr>
          <p:cNvSpPr/>
          <p:nvPr/>
        </p:nvSpPr>
        <p:spPr>
          <a:xfrm>
            <a:off x="4389120" y="2479114"/>
            <a:ext cx="7484012" cy="279243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altLang="zh-HK" sz="2800" dirty="0">
                <a:solidFill>
                  <a:srgbClr val="FF0000"/>
                </a:solidFill>
              </a:rPr>
              <a:t>B</a:t>
            </a:r>
            <a:r>
              <a:rPr lang="en-GB" altLang="zh-HK" sz="2800" dirty="0"/>
              <a:t>	As no list follows, ‘</a:t>
            </a:r>
            <a:r>
              <a:rPr lang="en-GB" altLang="zh-HK" sz="2800" dirty="0">
                <a:highlight>
                  <a:srgbClr val="00FF00"/>
                </a:highlight>
              </a:rPr>
              <a:t>firstly’ does not fit</a:t>
            </a:r>
            <a:r>
              <a:rPr lang="en-GB" altLang="zh-HK" sz="2800" dirty="0"/>
              <a:t>. There is </a:t>
            </a:r>
            <a:r>
              <a:rPr lang="en-GB" altLang="zh-HK" sz="2800" dirty="0">
                <a:highlight>
                  <a:srgbClr val="FF00FF"/>
                </a:highlight>
              </a:rPr>
              <a:t>nothing wrong with soya beans </a:t>
            </a:r>
            <a:r>
              <a:rPr lang="en-GB" altLang="zh-HK" sz="2800" dirty="0"/>
              <a:t>themselves, so </a:t>
            </a:r>
            <a:r>
              <a:rPr lang="en-GB" altLang="zh-HK" sz="2800" dirty="0">
                <a:highlight>
                  <a:srgbClr val="FF00FF"/>
                </a:highlight>
              </a:rPr>
              <a:t>(C) is inappropriate</a:t>
            </a:r>
            <a:r>
              <a:rPr lang="en-GB" altLang="zh-HK" sz="2800" dirty="0"/>
              <a:t>. </a:t>
            </a:r>
            <a:r>
              <a:rPr lang="en-GB" altLang="zh-HK" sz="2800" dirty="0">
                <a:highlight>
                  <a:srgbClr val="000080"/>
                </a:highlight>
              </a:rPr>
              <a:t>The crops are actually grown, so (D) does not fit.</a:t>
            </a:r>
            <a:r>
              <a:rPr lang="en-GB" altLang="zh-HK" sz="2800" dirty="0"/>
              <a:t> If we tried to replace the word we would probably chose words like ‘especially’. </a:t>
            </a:r>
            <a:endParaRPr lang="zh-HK" altLang="en-US" sz="2800" dirty="0"/>
          </a:p>
        </p:txBody>
      </p:sp>
    </p:spTree>
    <p:extLst>
      <p:ext uri="{BB962C8B-B14F-4D97-AF65-F5344CB8AC3E}">
        <p14:creationId xmlns:p14="http://schemas.microsoft.com/office/powerpoint/2010/main" val="309455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EDEAC8-9651-4C72-9BEA-4099E1A19A86}"/>
              </a:ext>
            </a:extLst>
          </p:cNvPr>
          <p:cNvSpPr>
            <a:spLocks noGrp="1"/>
          </p:cNvSpPr>
          <p:nvPr>
            <p:ph type="title"/>
          </p:nvPr>
        </p:nvSpPr>
        <p:spPr>
          <a:xfrm>
            <a:off x="838200" y="18255"/>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73959648-0A8A-4B69-9B62-F9E6CD519EA6}"/>
              </a:ext>
            </a:extLst>
          </p:cNvPr>
          <p:cNvSpPr>
            <a:spLocks noGrp="1"/>
          </p:cNvSpPr>
          <p:nvPr>
            <p:ph idx="1"/>
          </p:nvPr>
        </p:nvSpPr>
        <p:spPr>
          <a:xfrm>
            <a:off x="838199" y="1343818"/>
            <a:ext cx="11105271" cy="5352404"/>
          </a:xfrm>
        </p:spPr>
        <p:txBody>
          <a:bodyPr>
            <a:normAutofit lnSpcReduction="10000"/>
          </a:bodyPr>
          <a:lstStyle/>
          <a:p>
            <a:pPr marL="0" indent="0">
              <a:buNone/>
            </a:pPr>
            <a:r>
              <a:rPr lang="en-US" altLang="zh-HK" dirty="0"/>
              <a:t>6  Scan for the words ‘desert’ and ‘semi-arid’ in paragraph 5, then tick the correct statement: </a:t>
            </a:r>
          </a:p>
          <a:p>
            <a:pPr marL="0" indent="0">
              <a:buNone/>
            </a:pPr>
            <a:r>
              <a:rPr lang="en-US" altLang="zh-HK" dirty="0"/>
              <a:t>A ‘Desert’ and ‘semi-arid’ mean the same. </a:t>
            </a:r>
          </a:p>
          <a:p>
            <a:pPr marL="0" indent="0">
              <a:buNone/>
            </a:pPr>
            <a:r>
              <a:rPr lang="en-US" altLang="zh-HK" dirty="0"/>
              <a:t>B  ‘Desert’ is slightly less disastrous than ‘semi-arid’. </a:t>
            </a:r>
          </a:p>
          <a:p>
            <a:pPr marL="0" indent="0">
              <a:buNone/>
            </a:pPr>
            <a:r>
              <a:rPr lang="en-US" altLang="zh-HK" dirty="0"/>
              <a:t>C  ‘Semi-arid’ is not as dry as ‘desert’. </a:t>
            </a:r>
          </a:p>
          <a:p>
            <a:pPr marL="0" indent="0">
              <a:buNone/>
            </a:pPr>
            <a:r>
              <a:rPr lang="en-US" altLang="zh-HK" dirty="0"/>
              <a:t>D ‘Semi-arid’ means ‘wild’. </a:t>
            </a:r>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Hint: What </a:t>
            </a:r>
            <a:r>
              <a:rPr lang="en-US" altLang="zh-HK" dirty="0">
                <a:solidFill>
                  <a:srgbClr val="FF0000"/>
                </a:solidFill>
              </a:rPr>
              <a:t>conjunction comes </a:t>
            </a:r>
          </a:p>
          <a:p>
            <a:pPr marL="0" indent="0">
              <a:buNone/>
            </a:pPr>
            <a:r>
              <a:rPr lang="en-US" altLang="zh-HK" dirty="0">
                <a:solidFill>
                  <a:srgbClr val="FF0000"/>
                </a:solidFill>
              </a:rPr>
              <a:t>after ‘desert</a:t>
            </a:r>
            <a:r>
              <a:rPr lang="en-US" altLang="zh-HK" dirty="0"/>
              <a:t>’ in the passage? </a:t>
            </a:r>
            <a:endParaRPr lang="zh-HK" altLang="en-US" dirty="0"/>
          </a:p>
        </p:txBody>
      </p:sp>
      <p:sp>
        <p:nvSpPr>
          <p:cNvPr id="4" name="矩形 3">
            <a:extLst>
              <a:ext uri="{FF2B5EF4-FFF2-40B4-BE49-F238E27FC236}">
                <a16:creationId xmlns:a16="http://schemas.microsoft.com/office/drawing/2014/main" id="{2BBBE9D2-5274-4B88-8BFB-A957BA133EE2}"/>
              </a:ext>
            </a:extLst>
          </p:cNvPr>
          <p:cNvSpPr/>
          <p:nvPr/>
        </p:nvSpPr>
        <p:spPr>
          <a:xfrm>
            <a:off x="5472332" y="3742006"/>
            <a:ext cx="6569613" cy="29542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altLang="zh-HK" sz="2200" b="1" dirty="0">
                <a:solidFill>
                  <a:srgbClr val="FF0000"/>
                </a:solidFill>
              </a:rPr>
              <a:t>C </a:t>
            </a:r>
            <a:r>
              <a:rPr lang="en-GB" altLang="zh-HK" sz="2200" dirty="0"/>
              <a:t>	Although the two terms could be equivalent, making (A) feasible, in practice we know that desert is the most extreme of environments. </a:t>
            </a:r>
            <a:r>
              <a:rPr lang="en-GB" altLang="zh-HK" sz="2200" b="1" dirty="0">
                <a:solidFill>
                  <a:srgbClr val="FF0000"/>
                </a:solidFill>
              </a:rPr>
              <a:t>The order also implies that the second (‘semi-arid’) is better than the first</a:t>
            </a:r>
            <a:r>
              <a:rPr lang="en-GB" altLang="zh-HK" sz="2200" dirty="0"/>
              <a:t>; otherwise the writer would probably have used ‘even’ for emphasis – ‘a desert or even a semi-arid state’. It is hard to imagine what would be worse than a desert in this context, and </a:t>
            </a:r>
            <a:r>
              <a:rPr lang="en-GB" altLang="zh-HK" sz="2200" b="1" dirty="0">
                <a:solidFill>
                  <a:srgbClr val="FF0000"/>
                </a:solidFill>
              </a:rPr>
              <a:t>semi- means ‘half’ (e.g. ‘semicircle’). </a:t>
            </a:r>
            <a:r>
              <a:rPr lang="en-GB" altLang="zh-HK" sz="2200" dirty="0"/>
              <a:t>The Amazon is already ‘wild’, so (D) can be ruled out.</a:t>
            </a:r>
            <a:endParaRPr lang="zh-HK" altLang="en-US" sz="2200" dirty="0"/>
          </a:p>
        </p:txBody>
      </p:sp>
    </p:spTree>
    <p:extLst>
      <p:ext uri="{BB962C8B-B14F-4D97-AF65-F5344CB8AC3E}">
        <p14:creationId xmlns:p14="http://schemas.microsoft.com/office/powerpoint/2010/main" val="368706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3CBD01-FCDF-49B7-AF25-5CA52BBCBCC9}"/>
              </a:ext>
            </a:extLst>
          </p:cNvPr>
          <p:cNvSpPr>
            <a:spLocks noGrp="1"/>
          </p:cNvSpPr>
          <p:nvPr>
            <p:ph type="title"/>
          </p:nvPr>
        </p:nvSpPr>
        <p:spPr>
          <a:xfrm>
            <a:off x="838200" y="125974"/>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E9C28AB0-E1A0-4961-AECD-C16588DD85C7}"/>
              </a:ext>
            </a:extLst>
          </p:cNvPr>
          <p:cNvSpPr>
            <a:spLocks noGrp="1"/>
          </p:cNvSpPr>
          <p:nvPr>
            <p:ph idx="1"/>
          </p:nvPr>
        </p:nvSpPr>
        <p:spPr>
          <a:xfrm>
            <a:off x="838199" y="1294228"/>
            <a:ext cx="11231881" cy="5437798"/>
          </a:xfrm>
        </p:spPr>
        <p:txBody>
          <a:bodyPr>
            <a:normAutofit lnSpcReduction="10000"/>
          </a:bodyPr>
          <a:lstStyle/>
          <a:p>
            <a:pPr marL="0" indent="0">
              <a:buNone/>
            </a:pPr>
            <a:r>
              <a:rPr lang="en-US" altLang="zh-HK" dirty="0"/>
              <a:t>7  ‘Disentangling’ (in paragraph 6) means </a:t>
            </a:r>
          </a:p>
          <a:p>
            <a:pPr marL="0" indent="0">
              <a:buNone/>
            </a:pPr>
            <a:r>
              <a:rPr lang="en-US" altLang="zh-HK" dirty="0"/>
              <a:t>A ‘preventing’. </a:t>
            </a:r>
          </a:p>
          <a:p>
            <a:pPr marL="0" indent="0">
              <a:buNone/>
            </a:pPr>
            <a:r>
              <a:rPr lang="en-US" altLang="zh-HK" dirty="0"/>
              <a:t>B ‘researching’. </a:t>
            </a:r>
          </a:p>
          <a:p>
            <a:pPr marL="0" indent="0">
              <a:buNone/>
            </a:pPr>
            <a:r>
              <a:rPr lang="en-US" altLang="zh-HK" dirty="0"/>
              <a:t>C ‘arguing against’. </a:t>
            </a:r>
          </a:p>
          <a:p>
            <a:pPr marL="0" indent="0">
              <a:buNone/>
            </a:pPr>
            <a:r>
              <a:rPr lang="en-US" altLang="zh-HK" dirty="0"/>
              <a:t>D ‘separating’. </a:t>
            </a:r>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Hint: Look at the reason why ‘disentangling’ is difficult. </a:t>
            </a:r>
            <a:endParaRPr lang="zh-HK" altLang="en-US" dirty="0"/>
          </a:p>
        </p:txBody>
      </p:sp>
      <p:sp>
        <p:nvSpPr>
          <p:cNvPr id="4" name="矩形 3">
            <a:extLst>
              <a:ext uri="{FF2B5EF4-FFF2-40B4-BE49-F238E27FC236}">
                <a16:creationId xmlns:a16="http://schemas.microsoft.com/office/drawing/2014/main" id="{4F1DD46F-FD76-4C79-AFA3-92629D5E6850}"/>
              </a:ext>
            </a:extLst>
          </p:cNvPr>
          <p:cNvSpPr/>
          <p:nvPr/>
        </p:nvSpPr>
        <p:spPr>
          <a:xfrm>
            <a:off x="4079630" y="1951892"/>
            <a:ext cx="7793502" cy="3611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altLang="zh-HK" sz="2400" b="1" dirty="0">
                <a:solidFill>
                  <a:srgbClr val="FF0000"/>
                </a:solidFill>
              </a:rPr>
              <a:t>D</a:t>
            </a:r>
            <a:r>
              <a:rPr lang="en-GB" altLang="zh-HK" sz="2400" dirty="0"/>
              <a:t>	Two things are having a </a:t>
            </a:r>
            <a:r>
              <a:rPr lang="en-GB" altLang="zh-HK" sz="2400" b="1" dirty="0">
                <a:solidFill>
                  <a:srgbClr val="FF0000"/>
                </a:solidFill>
              </a:rPr>
              <a:t>negative impact </a:t>
            </a:r>
            <a:r>
              <a:rPr lang="en-GB" altLang="zh-HK" sz="2400" dirty="0"/>
              <a:t>on the forest and it </a:t>
            </a:r>
            <a:r>
              <a:rPr lang="en-GB" altLang="zh-HK" sz="2400" dirty="0">
                <a:solidFill>
                  <a:srgbClr val="0070C0"/>
                </a:solidFill>
              </a:rPr>
              <a:t>is difficult to distinguish the different effects each is having and tell exactly which is causing what</a:t>
            </a:r>
            <a:r>
              <a:rPr lang="en-GB" altLang="zh-HK" sz="2400" dirty="0"/>
              <a:t>. The reason for the difficulty is that they are happening at the same time and are working together to create a destructive cycle. </a:t>
            </a:r>
            <a:r>
              <a:rPr lang="en-GB" altLang="zh-HK" sz="2400" dirty="0">
                <a:highlight>
                  <a:srgbClr val="00FF00"/>
                </a:highlight>
              </a:rPr>
              <a:t>Two of the three distractors are impossible when you take the preposition ‘from’ into consideration</a:t>
            </a:r>
            <a:r>
              <a:rPr lang="en-GB" altLang="zh-HK" sz="2400" dirty="0"/>
              <a:t> – ‘researching from’ is impossible; ‘arguing’ already has the preposition ‘against’. ‘Preventing’ goes with ‘from’, but in this context logic rules it out. </a:t>
            </a:r>
            <a:endParaRPr lang="zh-HK" altLang="en-US" sz="2400" dirty="0"/>
          </a:p>
        </p:txBody>
      </p:sp>
    </p:spTree>
    <p:extLst>
      <p:ext uri="{BB962C8B-B14F-4D97-AF65-F5344CB8AC3E}">
        <p14:creationId xmlns:p14="http://schemas.microsoft.com/office/powerpoint/2010/main" val="260282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EEE72-5D64-4FF9-963B-1C820D4C2DAB}"/>
              </a:ext>
            </a:extLst>
          </p:cNvPr>
          <p:cNvSpPr>
            <a:spLocks noGrp="1"/>
          </p:cNvSpPr>
          <p:nvPr>
            <p:ph type="title"/>
          </p:nvPr>
        </p:nvSpPr>
        <p:spPr>
          <a:xfrm>
            <a:off x="838200" y="18255"/>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72713751-25D3-4D00-B6F3-6B53202BBABB}"/>
              </a:ext>
            </a:extLst>
          </p:cNvPr>
          <p:cNvSpPr>
            <a:spLocks noGrp="1"/>
          </p:cNvSpPr>
          <p:nvPr>
            <p:ph idx="1"/>
          </p:nvPr>
        </p:nvSpPr>
        <p:spPr>
          <a:xfrm>
            <a:off x="838199" y="1223888"/>
            <a:ext cx="11175609" cy="5458266"/>
          </a:xfrm>
        </p:spPr>
        <p:txBody>
          <a:bodyPr>
            <a:normAutofit lnSpcReduction="10000"/>
          </a:bodyPr>
          <a:lstStyle/>
          <a:p>
            <a:pPr marL="0" indent="0">
              <a:buNone/>
            </a:pPr>
            <a:r>
              <a:rPr lang="en-US" altLang="zh-HK" dirty="0"/>
              <a:t>8 ‘Fragment’ (in paragraph 7) could be replaced by </a:t>
            </a:r>
          </a:p>
          <a:p>
            <a:pPr marL="0" indent="0">
              <a:buNone/>
            </a:pPr>
            <a:r>
              <a:rPr lang="en-US" altLang="zh-HK" dirty="0"/>
              <a:t>A ‘destroy’. </a:t>
            </a:r>
          </a:p>
          <a:p>
            <a:pPr marL="0" indent="0">
              <a:buNone/>
            </a:pPr>
            <a:r>
              <a:rPr lang="en-US" altLang="zh-HK" dirty="0"/>
              <a:t>B ‘break up’. </a:t>
            </a:r>
          </a:p>
          <a:p>
            <a:pPr marL="0" indent="0">
              <a:buNone/>
            </a:pPr>
            <a:r>
              <a:rPr lang="en-US" altLang="zh-HK" dirty="0"/>
              <a:t>C ‘profit from’. </a:t>
            </a:r>
          </a:p>
          <a:p>
            <a:pPr marL="0" indent="0">
              <a:buNone/>
            </a:pPr>
            <a:r>
              <a:rPr lang="en-US" altLang="zh-HK" dirty="0"/>
              <a:t>D ‘preserve’. </a:t>
            </a:r>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Hint: ‘Fragment’ needs to be something slightly different from the activities just mentioned or this would not be a separate point.</a:t>
            </a:r>
            <a:endParaRPr lang="zh-HK" altLang="en-US" dirty="0"/>
          </a:p>
        </p:txBody>
      </p:sp>
      <p:sp>
        <p:nvSpPr>
          <p:cNvPr id="4" name="矩形 3">
            <a:extLst>
              <a:ext uri="{FF2B5EF4-FFF2-40B4-BE49-F238E27FC236}">
                <a16:creationId xmlns:a16="http://schemas.microsoft.com/office/drawing/2014/main" id="{D512911A-1870-45D5-B9B0-7C349B4707DB}"/>
              </a:ext>
            </a:extLst>
          </p:cNvPr>
          <p:cNvSpPr/>
          <p:nvPr/>
        </p:nvSpPr>
        <p:spPr>
          <a:xfrm>
            <a:off x="4403188" y="1828800"/>
            <a:ext cx="7441809" cy="34887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altLang="zh-HK" sz="2200" b="1" dirty="0">
                <a:solidFill>
                  <a:srgbClr val="FF0000"/>
                </a:solidFill>
              </a:rPr>
              <a:t>B</a:t>
            </a:r>
            <a:r>
              <a:rPr lang="en-GB" altLang="zh-HK" sz="2200" dirty="0"/>
              <a:t> 	</a:t>
            </a:r>
            <a:r>
              <a:rPr lang="en-GB" altLang="zh-HK" sz="2200" dirty="0">
                <a:solidFill>
                  <a:schemeClr val="tx1">
                    <a:lumMod val="95000"/>
                    <a:lumOff val="5000"/>
                  </a:schemeClr>
                </a:solidFill>
                <a:highlight>
                  <a:srgbClr val="00FF00"/>
                </a:highlight>
              </a:rPr>
              <a:t>‘Frag’ is based on a root meaning ‘break’ </a:t>
            </a:r>
            <a:r>
              <a:rPr lang="en-GB" altLang="zh-HK" sz="2200" dirty="0"/>
              <a:t>(the words ‘fraction’ and ‘fracture’ are based on the same root). The human activities referred to have been introduced in paragraph 4 – ‘destroy’ </a:t>
            </a:r>
            <a:r>
              <a:rPr lang="en-GB" altLang="zh-HK" sz="2200" b="1" dirty="0">
                <a:solidFill>
                  <a:schemeClr val="tx1">
                    <a:lumMod val="95000"/>
                    <a:lumOff val="5000"/>
                  </a:schemeClr>
                </a:solidFill>
                <a:highlight>
                  <a:srgbClr val="00FFFF"/>
                </a:highlight>
              </a:rPr>
              <a:t>(A) is rather too strong</a:t>
            </a:r>
            <a:r>
              <a:rPr lang="en-GB" altLang="zh-HK" sz="2200" dirty="0"/>
              <a:t> a word to describe the effects of deforestation, the building of roads and the creation of farms, and ‘</a:t>
            </a:r>
            <a:r>
              <a:rPr lang="en-GB" altLang="zh-HK" sz="2200" b="1" dirty="0">
                <a:solidFill>
                  <a:schemeClr val="tx1">
                    <a:lumMod val="95000"/>
                    <a:lumOff val="5000"/>
                  </a:schemeClr>
                </a:solidFill>
                <a:highlight>
                  <a:srgbClr val="00FFFF"/>
                </a:highlight>
              </a:rPr>
              <a:t>preserve’ (D) describes the opposite </a:t>
            </a:r>
            <a:r>
              <a:rPr lang="en-GB" altLang="zh-HK" sz="2200" dirty="0"/>
              <a:t>of what is happening. </a:t>
            </a:r>
            <a:r>
              <a:rPr lang="en-GB" altLang="zh-HK" sz="2200" b="1" dirty="0">
                <a:solidFill>
                  <a:schemeClr val="tx1">
                    <a:lumMod val="95000"/>
                    <a:lumOff val="5000"/>
                  </a:schemeClr>
                </a:solidFill>
                <a:highlight>
                  <a:srgbClr val="FF00FF"/>
                </a:highlight>
              </a:rPr>
              <a:t>Only ‘profit from’ (C) actually fits the context but it gives too positive a perspective</a:t>
            </a:r>
            <a:r>
              <a:rPr lang="en-GB" altLang="zh-HK" sz="2200" dirty="0"/>
              <a:t>. ‘Fragment’ (the verb) is nominalized in the next paragraph as ‘forest fragmentation’, so cohesion is also a clue.</a:t>
            </a:r>
            <a:endParaRPr lang="zh-HK" altLang="en-US" sz="2200" dirty="0"/>
          </a:p>
        </p:txBody>
      </p:sp>
    </p:spTree>
    <p:extLst>
      <p:ext uri="{BB962C8B-B14F-4D97-AF65-F5344CB8AC3E}">
        <p14:creationId xmlns:p14="http://schemas.microsoft.com/office/powerpoint/2010/main" val="66050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BEBF0-B6EE-4165-99CD-9B635FEE8756}"/>
              </a:ext>
            </a:extLst>
          </p:cNvPr>
          <p:cNvSpPr>
            <a:spLocks noGrp="1"/>
          </p:cNvSpPr>
          <p:nvPr>
            <p:ph type="title"/>
          </p:nvPr>
        </p:nvSpPr>
        <p:spPr>
          <a:xfrm>
            <a:off x="838200" y="18255"/>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F85D68D4-DB13-448C-A9CD-C9B7D7E80671}"/>
              </a:ext>
            </a:extLst>
          </p:cNvPr>
          <p:cNvSpPr>
            <a:spLocks noGrp="1"/>
          </p:cNvSpPr>
          <p:nvPr>
            <p:ph idx="1"/>
          </p:nvPr>
        </p:nvSpPr>
        <p:spPr>
          <a:xfrm>
            <a:off x="838200" y="1153550"/>
            <a:ext cx="11147474" cy="5528603"/>
          </a:xfrm>
        </p:spPr>
        <p:txBody>
          <a:bodyPr>
            <a:normAutofit fontScale="92500" lnSpcReduction="10000"/>
          </a:bodyPr>
          <a:lstStyle/>
          <a:p>
            <a:pPr marL="0" indent="0">
              <a:buNone/>
            </a:pPr>
            <a:r>
              <a:rPr lang="en-US" altLang="zh-HK" dirty="0"/>
              <a:t>9  ‘Trigger’ (in paragraph 7) means </a:t>
            </a:r>
          </a:p>
          <a:p>
            <a:pPr marL="0" indent="0">
              <a:buNone/>
            </a:pPr>
            <a:r>
              <a:rPr lang="en-US" altLang="zh-HK" dirty="0"/>
              <a:t>A ‘stop’. </a:t>
            </a:r>
          </a:p>
          <a:p>
            <a:pPr marL="0" indent="0">
              <a:buNone/>
            </a:pPr>
            <a:r>
              <a:rPr lang="en-US" altLang="zh-HK" dirty="0"/>
              <a:t>B ‘implement’. </a:t>
            </a:r>
          </a:p>
          <a:p>
            <a:pPr marL="0" indent="0">
              <a:buNone/>
            </a:pPr>
            <a:r>
              <a:rPr lang="en-US" altLang="zh-HK" dirty="0"/>
              <a:t>C ‘set going’. </a:t>
            </a:r>
          </a:p>
          <a:p>
            <a:pPr marL="0" indent="0">
              <a:buNone/>
            </a:pPr>
            <a:r>
              <a:rPr lang="en-US" altLang="zh-HK" dirty="0"/>
              <a:t>D ‘calculate the extent of’. </a:t>
            </a:r>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Hint: What is the writer afraid will happen? </a:t>
            </a:r>
            <a:endParaRPr lang="zh-HK" altLang="en-US" dirty="0"/>
          </a:p>
        </p:txBody>
      </p:sp>
      <p:sp>
        <p:nvSpPr>
          <p:cNvPr id="4" name="矩形 3">
            <a:extLst>
              <a:ext uri="{FF2B5EF4-FFF2-40B4-BE49-F238E27FC236}">
                <a16:creationId xmlns:a16="http://schemas.microsoft.com/office/drawing/2014/main" id="{B06EEFE0-2950-4BD0-A6E3-7ADCFA407E1C}"/>
              </a:ext>
            </a:extLst>
          </p:cNvPr>
          <p:cNvSpPr/>
          <p:nvPr/>
        </p:nvSpPr>
        <p:spPr>
          <a:xfrm>
            <a:off x="5097193" y="1589650"/>
            <a:ext cx="6888481" cy="42625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altLang="zh-HK" sz="2350" b="1" dirty="0">
                <a:solidFill>
                  <a:srgbClr val="FF0000"/>
                </a:solidFill>
              </a:rPr>
              <a:t>C</a:t>
            </a:r>
            <a:r>
              <a:rPr lang="en-GB" altLang="zh-HK" sz="2350" dirty="0"/>
              <a:t>	Think of the trigger of a gun that fires it, or ‘sets it going</a:t>
            </a:r>
            <a:r>
              <a:rPr lang="en-GB" altLang="zh-HK" sz="2350" dirty="0">
                <a:solidFill>
                  <a:schemeClr val="tx1"/>
                </a:solidFill>
                <a:highlight>
                  <a:srgbClr val="00FF00"/>
                </a:highlight>
              </a:rPr>
              <a:t>’. ‘Implement’ (B) carries the same element of starting something off, but is used to describe activities which are started intentionally with a positive result in mind. </a:t>
            </a:r>
            <a:r>
              <a:rPr lang="en-GB" altLang="zh-HK" sz="2350" dirty="0">
                <a:solidFill>
                  <a:schemeClr val="tx1"/>
                </a:solidFill>
                <a:highlight>
                  <a:srgbClr val="00FFFF"/>
                </a:highlight>
              </a:rPr>
              <a:t>‘Stop’ (A) carries the opposite meaning and (D) is entirely illogical in the context. </a:t>
            </a:r>
            <a:r>
              <a:rPr lang="en-GB" altLang="zh-HK" sz="2350" dirty="0">
                <a:solidFill>
                  <a:schemeClr val="tx1"/>
                </a:solidFill>
                <a:highlight>
                  <a:srgbClr val="FF00FF"/>
                </a:highlight>
              </a:rPr>
              <a:t>A very weak candidate might chose (D) simply because it is the longest choice </a:t>
            </a:r>
            <a:r>
              <a:rPr lang="en-GB" altLang="zh-HK" sz="2350" dirty="0"/>
              <a:t>and it is often true that longer choices are the correct ones. In this case, that test-taking tactic breaks down – a good warning to rely more on understanding than on tactics!</a:t>
            </a:r>
            <a:endParaRPr lang="zh-HK" altLang="en-US" sz="2350" dirty="0"/>
          </a:p>
        </p:txBody>
      </p:sp>
    </p:spTree>
    <p:extLst>
      <p:ext uri="{BB962C8B-B14F-4D97-AF65-F5344CB8AC3E}">
        <p14:creationId xmlns:p14="http://schemas.microsoft.com/office/powerpoint/2010/main" val="200010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951F95-242D-4F70-B118-3B197B194144}"/>
              </a:ext>
            </a:extLst>
          </p:cNvPr>
          <p:cNvSpPr>
            <a:spLocks noGrp="1"/>
          </p:cNvSpPr>
          <p:nvPr>
            <p:ph type="title"/>
          </p:nvPr>
        </p:nvSpPr>
        <p:spPr>
          <a:xfrm>
            <a:off x="838200" y="18255"/>
            <a:ext cx="10515600" cy="1325563"/>
          </a:xfrm>
        </p:spPr>
        <p:txBody>
          <a:bodyPr/>
          <a:lstStyle/>
          <a:p>
            <a:r>
              <a:rPr lang="en-US" altLang="zh-HK" dirty="0"/>
              <a:t>Activity 7.2  (p.8-10)</a:t>
            </a:r>
            <a:endParaRPr lang="zh-HK" altLang="en-US" dirty="0"/>
          </a:p>
        </p:txBody>
      </p:sp>
      <p:sp>
        <p:nvSpPr>
          <p:cNvPr id="3" name="內容版面配置區 2">
            <a:extLst>
              <a:ext uri="{FF2B5EF4-FFF2-40B4-BE49-F238E27FC236}">
                <a16:creationId xmlns:a16="http://schemas.microsoft.com/office/drawing/2014/main" id="{1A514E41-F2B5-4BD9-A9D2-732169F27173}"/>
              </a:ext>
            </a:extLst>
          </p:cNvPr>
          <p:cNvSpPr>
            <a:spLocks noGrp="1"/>
          </p:cNvSpPr>
          <p:nvPr>
            <p:ph idx="1"/>
          </p:nvPr>
        </p:nvSpPr>
        <p:spPr>
          <a:xfrm>
            <a:off x="838199" y="1223888"/>
            <a:ext cx="11077135" cy="5430129"/>
          </a:xfrm>
        </p:spPr>
        <p:txBody>
          <a:bodyPr/>
          <a:lstStyle/>
          <a:p>
            <a:pPr marL="0" indent="0">
              <a:buNone/>
            </a:pPr>
            <a:r>
              <a:rPr lang="en-US" altLang="zh-HK" dirty="0"/>
              <a:t>10 ‘Likelihood’ (in paragraph 9) means </a:t>
            </a:r>
          </a:p>
          <a:p>
            <a:pPr marL="0" indent="0">
              <a:buNone/>
            </a:pPr>
            <a:r>
              <a:rPr lang="en-US" altLang="zh-HK" dirty="0"/>
              <a:t>A ‘advantage’. </a:t>
            </a:r>
          </a:p>
          <a:p>
            <a:pPr marL="0" indent="0">
              <a:buNone/>
            </a:pPr>
            <a:r>
              <a:rPr lang="en-US" altLang="zh-HK" dirty="0"/>
              <a:t>B ‘precaution’. </a:t>
            </a:r>
          </a:p>
          <a:p>
            <a:pPr marL="0" indent="0">
              <a:buNone/>
            </a:pPr>
            <a:r>
              <a:rPr lang="en-US" altLang="zh-HK" dirty="0"/>
              <a:t>C ‘possibility’. </a:t>
            </a:r>
          </a:p>
          <a:p>
            <a:pPr marL="0" indent="0">
              <a:buNone/>
            </a:pPr>
            <a:r>
              <a:rPr lang="en-US" altLang="zh-HK" dirty="0"/>
              <a:t>D ‘similarity’. </a:t>
            </a:r>
          </a:p>
          <a:p>
            <a:pPr marL="0" indent="0">
              <a:buNone/>
            </a:pPr>
            <a:endParaRPr lang="en-US" altLang="zh-HK" dirty="0"/>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Hint: Think of ‘likely’. </a:t>
            </a:r>
            <a:endParaRPr lang="zh-HK" altLang="en-US" dirty="0"/>
          </a:p>
        </p:txBody>
      </p:sp>
      <p:sp>
        <p:nvSpPr>
          <p:cNvPr id="4" name="矩形 3">
            <a:extLst>
              <a:ext uri="{FF2B5EF4-FFF2-40B4-BE49-F238E27FC236}">
                <a16:creationId xmlns:a16="http://schemas.microsoft.com/office/drawing/2014/main" id="{316B66FD-5205-424C-B6C2-5D3F8C0BD235}"/>
              </a:ext>
            </a:extLst>
          </p:cNvPr>
          <p:cNvSpPr/>
          <p:nvPr/>
        </p:nvSpPr>
        <p:spPr>
          <a:xfrm>
            <a:off x="4360985" y="1948377"/>
            <a:ext cx="7554349" cy="3685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altLang="zh-HK" sz="2500" b="1" dirty="0">
                <a:solidFill>
                  <a:srgbClr val="FF0000"/>
                </a:solidFill>
              </a:rPr>
              <a:t>C</a:t>
            </a:r>
            <a:r>
              <a:rPr lang="en-GB" altLang="zh-HK" sz="2500" dirty="0"/>
              <a:t>	Derived from ‘likely’, not ‘like’, so </a:t>
            </a:r>
            <a:r>
              <a:rPr lang="en-GB" altLang="zh-HK" sz="2500" dirty="0">
                <a:solidFill>
                  <a:schemeClr val="tx1"/>
                </a:solidFill>
                <a:highlight>
                  <a:srgbClr val="00FF00"/>
                </a:highlight>
              </a:rPr>
              <a:t>(D) ‘similarity’ tries to trick you</a:t>
            </a:r>
            <a:r>
              <a:rPr lang="en-GB" altLang="zh-HK" sz="2500" dirty="0"/>
              <a:t>. In the context, the phrase ‘significant likelihood’ is balanced against the phrase ‘substantial risk’, both of which carry the meaning of chance and probability, so that should be a clue to ‘possibility’. </a:t>
            </a:r>
            <a:r>
              <a:rPr lang="en-GB" altLang="zh-HK" sz="2500" dirty="0">
                <a:solidFill>
                  <a:schemeClr val="tx1"/>
                </a:solidFill>
                <a:highlight>
                  <a:srgbClr val="00FFFF"/>
                </a:highlight>
              </a:rPr>
              <a:t>The remaining two distractors do not make logical sense</a:t>
            </a:r>
            <a:r>
              <a:rPr lang="en-GB" altLang="zh-HK" sz="2500" dirty="0"/>
              <a:t> in the context, nor do they fit grammatically – we cannot say ‘there would be an advantage/precaution that …’</a:t>
            </a:r>
            <a:endParaRPr lang="zh-HK" altLang="en-US" sz="2500" dirty="0"/>
          </a:p>
        </p:txBody>
      </p:sp>
    </p:spTree>
    <p:extLst>
      <p:ext uri="{BB962C8B-B14F-4D97-AF65-F5344CB8AC3E}">
        <p14:creationId xmlns:p14="http://schemas.microsoft.com/office/powerpoint/2010/main" val="205246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C74247-148D-44A1-8DDD-1455689D3C15}"/>
              </a:ext>
            </a:extLst>
          </p:cNvPr>
          <p:cNvSpPr>
            <a:spLocks noGrp="1"/>
          </p:cNvSpPr>
          <p:nvPr>
            <p:ph type="title"/>
          </p:nvPr>
        </p:nvSpPr>
        <p:spPr/>
        <p:txBody>
          <a:bodyPr/>
          <a:lstStyle/>
          <a:p>
            <a:r>
              <a:rPr lang="en-US" altLang="zh-HK" dirty="0"/>
              <a:t>Questions that focus on rhetorical structure (p.11)</a:t>
            </a:r>
          </a:p>
        </p:txBody>
      </p:sp>
      <p:sp>
        <p:nvSpPr>
          <p:cNvPr id="3" name="內容版面配置區 2">
            <a:extLst>
              <a:ext uri="{FF2B5EF4-FFF2-40B4-BE49-F238E27FC236}">
                <a16:creationId xmlns:a16="http://schemas.microsoft.com/office/drawing/2014/main" id="{B7977E2E-2015-47AB-9C67-54DAC2345356}"/>
              </a:ext>
            </a:extLst>
          </p:cNvPr>
          <p:cNvSpPr>
            <a:spLocks noGrp="1"/>
          </p:cNvSpPr>
          <p:nvPr>
            <p:ph idx="1"/>
          </p:nvPr>
        </p:nvSpPr>
        <p:spPr>
          <a:xfrm>
            <a:off x="838199" y="1825625"/>
            <a:ext cx="11189678" cy="4884664"/>
          </a:xfrm>
        </p:spPr>
        <p:txBody>
          <a:bodyPr/>
          <a:lstStyle/>
          <a:p>
            <a:pPr marL="0" indent="0">
              <a:buNone/>
            </a:pPr>
            <a:r>
              <a:rPr lang="en-US" altLang="zh-HK" dirty="0">
                <a:highlight>
                  <a:srgbClr val="FFFF00"/>
                </a:highlight>
              </a:rPr>
              <a:t>The way a writer organizes the ideas</a:t>
            </a:r>
            <a:r>
              <a:rPr lang="en-US" altLang="zh-HK" dirty="0"/>
              <a:t> in a text is referred to as the </a:t>
            </a:r>
            <a:r>
              <a:rPr lang="en-US" altLang="zh-HK" dirty="0">
                <a:highlight>
                  <a:srgbClr val="FFFF00"/>
                </a:highlight>
              </a:rPr>
              <a:t>rhetorical structure</a:t>
            </a:r>
            <a:r>
              <a:rPr lang="en-US" altLang="zh-HK" dirty="0"/>
              <a:t> of the text. Understanding this structure is important as it helps you </a:t>
            </a:r>
            <a:r>
              <a:rPr lang="en-US" altLang="zh-HK" dirty="0">
                <a:solidFill>
                  <a:srgbClr val="FF0000"/>
                </a:solidFill>
              </a:rPr>
              <a:t>follow the writer’s argument</a:t>
            </a:r>
            <a:r>
              <a:rPr lang="en-US" altLang="zh-HK" dirty="0"/>
              <a:t>. </a:t>
            </a:r>
          </a:p>
          <a:p>
            <a:pPr marL="0" indent="0">
              <a:buNone/>
            </a:pPr>
            <a:endParaRPr lang="en-US" altLang="zh-HK" dirty="0"/>
          </a:p>
          <a:p>
            <a:pPr marL="0" indent="0">
              <a:buNone/>
            </a:pPr>
            <a:r>
              <a:rPr lang="en-US" altLang="zh-HK" dirty="0"/>
              <a:t>As you think about the rhetorical structure of a text, take note of </a:t>
            </a:r>
            <a:r>
              <a:rPr lang="en-US" altLang="zh-HK" dirty="0">
                <a:highlight>
                  <a:srgbClr val="00FF00"/>
                </a:highlight>
              </a:rPr>
              <a:t>the ways the writer uses discourse markers</a:t>
            </a:r>
            <a:r>
              <a:rPr lang="en-US" altLang="zh-HK" dirty="0"/>
              <a:t> to </a:t>
            </a:r>
            <a:r>
              <a:rPr lang="en-US" altLang="zh-HK" dirty="0">
                <a:solidFill>
                  <a:srgbClr val="00B0F0"/>
                </a:solidFill>
              </a:rPr>
              <a:t>organize ideas and demonstrate relationships </a:t>
            </a:r>
            <a:r>
              <a:rPr lang="en-US" altLang="zh-HK" dirty="0"/>
              <a:t>between them. Again, we saw in Module 3 that discourse markers can </a:t>
            </a:r>
            <a:r>
              <a:rPr lang="en-US" altLang="zh-HK" dirty="0">
                <a:solidFill>
                  <a:srgbClr val="FF0000"/>
                </a:solidFill>
              </a:rPr>
              <a:t>signal examples, a sequence, a cause and an effect, or a similarity or contrast</a:t>
            </a:r>
            <a:r>
              <a:rPr lang="en-US" altLang="zh-HK" dirty="0"/>
              <a:t>. Discourse markers are signposts to the rhetorical structure of the text. </a:t>
            </a:r>
            <a:endParaRPr lang="zh-HK" altLang="en-US" dirty="0"/>
          </a:p>
        </p:txBody>
      </p:sp>
    </p:spTree>
    <p:extLst>
      <p:ext uri="{BB962C8B-B14F-4D97-AF65-F5344CB8AC3E}">
        <p14:creationId xmlns:p14="http://schemas.microsoft.com/office/powerpoint/2010/main" val="324790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4DC044-2FD0-4CBB-9487-D8D025A01850}"/>
              </a:ext>
            </a:extLst>
          </p:cNvPr>
          <p:cNvSpPr>
            <a:spLocks noGrp="1"/>
          </p:cNvSpPr>
          <p:nvPr>
            <p:ph type="title"/>
          </p:nvPr>
        </p:nvSpPr>
        <p:spPr/>
        <p:txBody>
          <a:bodyPr/>
          <a:lstStyle/>
          <a:p>
            <a:r>
              <a:rPr lang="en-US" altLang="zh-HK" dirty="0"/>
              <a:t>Questions that focus on rhetorical structure (p.12)</a:t>
            </a:r>
            <a:endParaRPr lang="zh-HK" altLang="en-US" dirty="0"/>
          </a:p>
        </p:txBody>
      </p:sp>
      <p:sp>
        <p:nvSpPr>
          <p:cNvPr id="3" name="內容版面配置區 2">
            <a:extLst>
              <a:ext uri="{FF2B5EF4-FFF2-40B4-BE49-F238E27FC236}">
                <a16:creationId xmlns:a16="http://schemas.microsoft.com/office/drawing/2014/main" id="{8CEE3B4F-E6BD-4063-AFEB-ACCD82014D76}"/>
              </a:ext>
            </a:extLst>
          </p:cNvPr>
          <p:cNvSpPr>
            <a:spLocks noGrp="1"/>
          </p:cNvSpPr>
          <p:nvPr>
            <p:ph idx="1"/>
          </p:nvPr>
        </p:nvSpPr>
        <p:spPr>
          <a:xfrm>
            <a:off x="838199" y="1825624"/>
            <a:ext cx="11353801" cy="5032375"/>
          </a:xfrm>
        </p:spPr>
        <p:txBody>
          <a:bodyPr>
            <a:normAutofit fontScale="92500" lnSpcReduction="10000"/>
          </a:bodyPr>
          <a:lstStyle/>
          <a:p>
            <a:pPr marL="0" indent="0">
              <a:buNone/>
            </a:pPr>
            <a:r>
              <a:rPr lang="en-US" altLang="zh-HK" dirty="0"/>
              <a:t>A range of </a:t>
            </a:r>
            <a:r>
              <a:rPr lang="en-US" altLang="zh-HK" dirty="0">
                <a:solidFill>
                  <a:srgbClr val="FF0000"/>
                </a:solidFill>
              </a:rPr>
              <a:t>reading question type</a:t>
            </a:r>
            <a:r>
              <a:rPr lang="en-US" altLang="zh-HK" dirty="0"/>
              <a:t>s in the Academic Reading test focus on the </a:t>
            </a:r>
            <a:r>
              <a:rPr lang="en-US" altLang="zh-HK" dirty="0">
                <a:solidFill>
                  <a:srgbClr val="FF0000"/>
                </a:solidFill>
              </a:rPr>
              <a:t>rhetorical structure </a:t>
            </a:r>
            <a:r>
              <a:rPr lang="en-US" altLang="zh-HK" dirty="0"/>
              <a:t>of the text. These include: </a:t>
            </a:r>
          </a:p>
          <a:p>
            <a:pPr marL="0" indent="0">
              <a:buNone/>
            </a:pPr>
            <a:endParaRPr lang="en-US" altLang="zh-HK" dirty="0"/>
          </a:p>
          <a:p>
            <a:pPr marL="0" indent="0">
              <a:buNone/>
            </a:pPr>
            <a:r>
              <a:rPr lang="en-US" altLang="zh-HK" dirty="0"/>
              <a:t>• </a:t>
            </a:r>
            <a:r>
              <a:rPr lang="en-US" altLang="zh-HK" dirty="0">
                <a:highlight>
                  <a:srgbClr val="00FF00"/>
                </a:highlight>
              </a:rPr>
              <a:t>choosing titles for sections</a:t>
            </a:r>
            <a:r>
              <a:rPr lang="en-US" altLang="zh-HK" dirty="0"/>
              <a:t> of the text or for individual paragraphs; </a:t>
            </a:r>
          </a:p>
          <a:p>
            <a:pPr marL="0" indent="0">
              <a:buNone/>
            </a:pPr>
            <a:r>
              <a:rPr lang="en-US" altLang="zh-HK" dirty="0"/>
              <a:t>• </a:t>
            </a:r>
            <a:r>
              <a:rPr lang="en-US" altLang="zh-HK" dirty="0">
                <a:highlight>
                  <a:srgbClr val="FFFF00"/>
                </a:highlight>
              </a:rPr>
              <a:t>identifying in which paragraph</a:t>
            </a:r>
            <a:r>
              <a:rPr lang="en-US" altLang="zh-HK" dirty="0"/>
              <a:t> a certain piece of information can be found; </a:t>
            </a:r>
          </a:p>
          <a:p>
            <a:pPr marL="0" indent="0">
              <a:buNone/>
            </a:pPr>
            <a:r>
              <a:rPr lang="en-US" altLang="zh-HK" dirty="0"/>
              <a:t>• stating whether a piece of information is </a:t>
            </a:r>
            <a:r>
              <a:rPr lang="en-US" altLang="zh-HK" dirty="0">
                <a:highlight>
                  <a:srgbClr val="00FF00"/>
                </a:highlight>
              </a:rPr>
              <a:t>true/false or not given</a:t>
            </a:r>
            <a:r>
              <a:rPr lang="en-US" altLang="zh-HK" dirty="0"/>
              <a:t>; </a:t>
            </a:r>
          </a:p>
          <a:p>
            <a:pPr marL="0" indent="0">
              <a:buNone/>
            </a:pPr>
            <a:r>
              <a:rPr lang="en-US" altLang="zh-HK" dirty="0"/>
              <a:t>• identifying an </a:t>
            </a:r>
            <a:r>
              <a:rPr lang="en-US" altLang="zh-HK" dirty="0">
                <a:highlight>
                  <a:srgbClr val="FFFF00"/>
                </a:highlight>
              </a:rPr>
              <a:t>author’s views </a:t>
            </a:r>
            <a:r>
              <a:rPr lang="en-US" altLang="zh-HK" dirty="0"/>
              <a:t>from certain statements; </a:t>
            </a:r>
          </a:p>
          <a:p>
            <a:pPr marL="0" indent="0">
              <a:buNone/>
            </a:pPr>
            <a:r>
              <a:rPr lang="en-US" altLang="zh-HK" dirty="0"/>
              <a:t>• </a:t>
            </a:r>
            <a:r>
              <a:rPr lang="en-US" altLang="zh-HK" dirty="0">
                <a:highlight>
                  <a:srgbClr val="00FF00"/>
                </a:highlight>
              </a:rPr>
              <a:t>matching statements and sources</a:t>
            </a:r>
            <a:r>
              <a:rPr lang="en-US" altLang="zh-HK" dirty="0"/>
              <a:t>, items and types, objects and pictures, etc.; </a:t>
            </a:r>
          </a:p>
          <a:p>
            <a:pPr marL="0" indent="0">
              <a:buNone/>
            </a:pPr>
            <a:r>
              <a:rPr lang="en-US" altLang="zh-HK" dirty="0"/>
              <a:t>• </a:t>
            </a:r>
            <a:r>
              <a:rPr lang="en-US" altLang="zh-HK" dirty="0">
                <a:highlight>
                  <a:srgbClr val="FFFF00"/>
                </a:highlight>
              </a:rPr>
              <a:t>completing sentences </a:t>
            </a:r>
            <a:r>
              <a:rPr lang="en-US" altLang="zh-HK" dirty="0"/>
              <a:t>with words from the passage; </a:t>
            </a:r>
          </a:p>
          <a:p>
            <a:pPr marL="0" indent="0">
              <a:buNone/>
            </a:pPr>
            <a:r>
              <a:rPr lang="en-US" altLang="zh-HK" dirty="0"/>
              <a:t>• choosing </a:t>
            </a:r>
            <a:r>
              <a:rPr lang="en-US" altLang="zh-HK" dirty="0">
                <a:highlight>
                  <a:srgbClr val="00FF00"/>
                </a:highlight>
              </a:rPr>
              <a:t>sentence completions</a:t>
            </a:r>
            <a:r>
              <a:rPr lang="en-US" altLang="zh-HK" dirty="0"/>
              <a:t> </a:t>
            </a:r>
            <a:r>
              <a:rPr lang="en-US" altLang="zh-HK" dirty="0">
                <a:solidFill>
                  <a:srgbClr val="FF0000"/>
                </a:solidFill>
              </a:rPr>
              <a:t>from a list</a:t>
            </a:r>
            <a:r>
              <a:rPr lang="en-US" altLang="zh-HK" dirty="0"/>
              <a:t>; and </a:t>
            </a:r>
          </a:p>
          <a:p>
            <a:pPr marL="0" indent="0">
              <a:buNone/>
            </a:pPr>
            <a:r>
              <a:rPr lang="en-US" altLang="zh-HK" dirty="0"/>
              <a:t>• </a:t>
            </a:r>
            <a:r>
              <a:rPr lang="en-US" altLang="zh-HK" dirty="0">
                <a:highlight>
                  <a:srgbClr val="FFFF00"/>
                </a:highlight>
              </a:rPr>
              <a:t>completing a table </a:t>
            </a:r>
            <a:r>
              <a:rPr lang="en-US" altLang="zh-HK" dirty="0"/>
              <a:t>from a list or from the passage</a:t>
            </a:r>
            <a:endParaRPr lang="zh-HK" altLang="en-US" dirty="0"/>
          </a:p>
        </p:txBody>
      </p:sp>
    </p:spTree>
    <p:extLst>
      <p:ext uri="{BB962C8B-B14F-4D97-AF65-F5344CB8AC3E}">
        <p14:creationId xmlns:p14="http://schemas.microsoft.com/office/powerpoint/2010/main" val="186589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E7E19A-9EB6-4F3D-97A2-BE5535FE2CB3}"/>
              </a:ext>
            </a:extLst>
          </p:cNvPr>
          <p:cNvSpPr>
            <a:spLocks noGrp="1"/>
          </p:cNvSpPr>
          <p:nvPr>
            <p:ph type="title"/>
          </p:nvPr>
        </p:nvSpPr>
        <p:spPr>
          <a:xfrm>
            <a:off x="838200" y="154110"/>
            <a:ext cx="10515600" cy="1325563"/>
          </a:xfrm>
        </p:spPr>
        <p:txBody>
          <a:bodyPr/>
          <a:lstStyle/>
          <a:p>
            <a:r>
              <a:rPr lang="en-US" altLang="zh-HK" dirty="0"/>
              <a:t>Introduction (p.1-2)</a:t>
            </a:r>
            <a:endParaRPr lang="zh-HK" altLang="en-US" dirty="0"/>
          </a:p>
        </p:txBody>
      </p:sp>
      <p:sp>
        <p:nvSpPr>
          <p:cNvPr id="3" name="內容版面配置區 2">
            <a:extLst>
              <a:ext uri="{FF2B5EF4-FFF2-40B4-BE49-F238E27FC236}">
                <a16:creationId xmlns:a16="http://schemas.microsoft.com/office/drawing/2014/main" id="{6B975C8B-2EA2-4A88-90E6-40B182D0B525}"/>
              </a:ext>
            </a:extLst>
          </p:cNvPr>
          <p:cNvSpPr>
            <a:spLocks noGrp="1"/>
          </p:cNvSpPr>
          <p:nvPr>
            <p:ph idx="1"/>
          </p:nvPr>
        </p:nvSpPr>
        <p:spPr>
          <a:xfrm>
            <a:off x="838199" y="1378634"/>
            <a:ext cx="11353801" cy="5479366"/>
          </a:xfrm>
        </p:spPr>
        <p:txBody>
          <a:bodyPr>
            <a:normAutofit/>
          </a:bodyPr>
          <a:lstStyle/>
          <a:p>
            <a:pPr marL="0" indent="0">
              <a:buNone/>
            </a:pPr>
            <a:r>
              <a:rPr lang="en-US" altLang="zh-HK" dirty="0"/>
              <a:t>You will learn to use the following strategies effectively:</a:t>
            </a:r>
          </a:p>
          <a:p>
            <a:pPr marL="0" indent="0">
              <a:buNone/>
            </a:pPr>
            <a:endParaRPr lang="en-US" altLang="zh-HK" dirty="0"/>
          </a:p>
          <a:p>
            <a:pPr marL="0" indent="0">
              <a:buNone/>
            </a:pPr>
            <a:r>
              <a:rPr lang="en-US" altLang="zh-HK" dirty="0"/>
              <a:t>• applying </a:t>
            </a:r>
            <a:r>
              <a:rPr lang="en-US" altLang="zh-HK" dirty="0">
                <a:solidFill>
                  <a:srgbClr val="00B0F0"/>
                </a:solidFill>
              </a:rPr>
              <a:t>word-attack skills  </a:t>
            </a:r>
          </a:p>
          <a:p>
            <a:pPr marL="0" indent="0">
              <a:buNone/>
            </a:pPr>
            <a:r>
              <a:rPr lang="en-US" altLang="zh-HK" dirty="0"/>
              <a:t>• </a:t>
            </a:r>
            <a:r>
              <a:rPr lang="en-US" altLang="zh-HK" dirty="0">
                <a:solidFill>
                  <a:srgbClr val="00B050"/>
                </a:solidFill>
              </a:rPr>
              <a:t>recognizing synonyms for key words </a:t>
            </a:r>
            <a:r>
              <a:rPr lang="en-US" altLang="zh-HK" dirty="0"/>
              <a:t>and ideas </a:t>
            </a:r>
          </a:p>
          <a:p>
            <a:pPr marL="0" indent="0">
              <a:buNone/>
            </a:pPr>
            <a:r>
              <a:rPr lang="en-US" altLang="zh-HK" dirty="0"/>
              <a:t>• </a:t>
            </a:r>
            <a:r>
              <a:rPr lang="en-US" altLang="zh-HK" dirty="0">
                <a:solidFill>
                  <a:srgbClr val="00B0F0"/>
                </a:solidFill>
              </a:rPr>
              <a:t>scanning </a:t>
            </a:r>
            <a:r>
              <a:rPr lang="en-US" altLang="zh-HK" dirty="0"/>
              <a:t>a passage for </a:t>
            </a:r>
            <a:r>
              <a:rPr lang="en-US" altLang="zh-HK" dirty="0">
                <a:solidFill>
                  <a:srgbClr val="00B0F0"/>
                </a:solidFill>
              </a:rPr>
              <a:t>specific detail </a:t>
            </a:r>
            <a:r>
              <a:rPr lang="en-US" altLang="zh-HK" dirty="0"/>
              <a:t>and supporting information </a:t>
            </a:r>
          </a:p>
          <a:p>
            <a:pPr marL="0" indent="0">
              <a:buNone/>
            </a:pPr>
            <a:r>
              <a:rPr lang="en-US" altLang="zh-HK" dirty="0"/>
              <a:t>• </a:t>
            </a:r>
            <a:r>
              <a:rPr lang="en-US" altLang="zh-HK" dirty="0">
                <a:solidFill>
                  <a:srgbClr val="00B050"/>
                </a:solidFill>
              </a:rPr>
              <a:t>identifying main ideas </a:t>
            </a:r>
            <a:r>
              <a:rPr lang="en-US" altLang="zh-HK" dirty="0"/>
              <a:t>by selecting </a:t>
            </a:r>
            <a:r>
              <a:rPr lang="en-US" altLang="zh-HK" dirty="0">
                <a:solidFill>
                  <a:srgbClr val="00B050"/>
                </a:solidFill>
              </a:rPr>
              <a:t>appropriate headings </a:t>
            </a:r>
            <a:r>
              <a:rPr lang="en-US" altLang="zh-HK" dirty="0"/>
              <a:t>and titles for a passage or a paragraph </a:t>
            </a:r>
          </a:p>
          <a:p>
            <a:pPr marL="0" indent="0">
              <a:buNone/>
            </a:pPr>
            <a:r>
              <a:rPr lang="en-US" altLang="zh-HK" dirty="0"/>
              <a:t>• choosing a </a:t>
            </a:r>
            <a:r>
              <a:rPr lang="en-US" altLang="zh-HK" dirty="0">
                <a:solidFill>
                  <a:srgbClr val="00B0F0"/>
                </a:solidFill>
              </a:rPr>
              <a:t>correct paraphrase </a:t>
            </a:r>
            <a:r>
              <a:rPr lang="en-US" altLang="zh-HK" dirty="0"/>
              <a:t>for a paragraph’s topic sentence  </a:t>
            </a:r>
          </a:p>
          <a:p>
            <a:pPr marL="0" indent="0">
              <a:buNone/>
            </a:pPr>
            <a:r>
              <a:rPr lang="en-US" altLang="zh-HK" dirty="0"/>
              <a:t>• showing awareness of a </a:t>
            </a:r>
            <a:r>
              <a:rPr lang="en-US" altLang="zh-HK" dirty="0">
                <a:solidFill>
                  <a:srgbClr val="00B050"/>
                </a:solidFill>
              </a:rPr>
              <a:t>writer’s attitude or bias</a:t>
            </a:r>
            <a:r>
              <a:rPr lang="en-US" altLang="zh-HK" dirty="0"/>
              <a:t>, and his/her  purpose; and  </a:t>
            </a:r>
          </a:p>
          <a:p>
            <a:pPr marL="0" indent="0">
              <a:buNone/>
            </a:pPr>
            <a:r>
              <a:rPr lang="en-US" altLang="zh-HK" dirty="0"/>
              <a:t>• </a:t>
            </a:r>
            <a:r>
              <a:rPr lang="en-US" altLang="zh-HK" dirty="0">
                <a:solidFill>
                  <a:srgbClr val="00B0F0"/>
                </a:solidFill>
              </a:rPr>
              <a:t>linking key words in a question to similar words </a:t>
            </a:r>
            <a:r>
              <a:rPr lang="en-US" altLang="zh-HK" dirty="0"/>
              <a:t>in a passage.</a:t>
            </a:r>
            <a:endParaRPr lang="zh-HK" altLang="en-US" dirty="0"/>
          </a:p>
        </p:txBody>
      </p:sp>
    </p:spTree>
    <p:extLst>
      <p:ext uri="{BB962C8B-B14F-4D97-AF65-F5344CB8AC3E}">
        <p14:creationId xmlns:p14="http://schemas.microsoft.com/office/powerpoint/2010/main" val="350305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A38532-727A-4285-A75A-6C311F21CD2E}"/>
              </a:ext>
            </a:extLst>
          </p:cNvPr>
          <p:cNvSpPr>
            <a:spLocks noGrp="1"/>
          </p:cNvSpPr>
          <p:nvPr>
            <p:ph type="title"/>
          </p:nvPr>
        </p:nvSpPr>
        <p:spPr/>
        <p:txBody>
          <a:bodyPr/>
          <a:lstStyle/>
          <a:p>
            <a:r>
              <a:rPr lang="en-US" altLang="zh-HK" dirty="0"/>
              <a:t>Questions that focus on rhetorical structure (p.13)</a:t>
            </a:r>
            <a:endParaRPr lang="zh-HK" altLang="en-US" dirty="0"/>
          </a:p>
        </p:txBody>
      </p:sp>
      <p:sp>
        <p:nvSpPr>
          <p:cNvPr id="3" name="內容版面配置區 2">
            <a:extLst>
              <a:ext uri="{FF2B5EF4-FFF2-40B4-BE49-F238E27FC236}">
                <a16:creationId xmlns:a16="http://schemas.microsoft.com/office/drawing/2014/main" id="{C0B311F4-AF79-4F67-BCF0-FD2D92B559EB}"/>
              </a:ext>
            </a:extLst>
          </p:cNvPr>
          <p:cNvSpPr>
            <a:spLocks noGrp="1"/>
          </p:cNvSpPr>
          <p:nvPr>
            <p:ph idx="1"/>
          </p:nvPr>
        </p:nvSpPr>
        <p:spPr/>
        <p:txBody>
          <a:bodyPr/>
          <a:lstStyle/>
          <a:p>
            <a:pPr marL="0" indent="0">
              <a:buNone/>
            </a:pPr>
            <a:endParaRPr lang="en-US" altLang="zh-HK" dirty="0"/>
          </a:p>
          <a:p>
            <a:pPr marL="0" indent="0">
              <a:buNone/>
            </a:pPr>
            <a:endParaRPr lang="en-US" altLang="zh-HK" sz="3500" dirty="0"/>
          </a:p>
          <a:p>
            <a:pPr marL="0" indent="0">
              <a:buNone/>
            </a:pPr>
            <a:r>
              <a:rPr lang="en-US" altLang="zh-HK" sz="3500" dirty="0"/>
              <a:t>The two activities which follow, related to the texts </a:t>
            </a:r>
            <a:r>
              <a:rPr lang="en-US" altLang="zh-HK" sz="3500" dirty="0">
                <a:highlight>
                  <a:srgbClr val="FFFF00"/>
                </a:highlight>
              </a:rPr>
              <a:t>‘How supermarkets make meaning’</a:t>
            </a:r>
            <a:r>
              <a:rPr lang="en-US" altLang="zh-HK" sz="3500" dirty="0"/>
              <a:t> and ‘</a:t>
            </a:r>
            <a:r>
              <a:rPr lang="en-US" altLang="zh-HK" sz="3500" dirty="0">
                <a:highlight>
                  <a:srgbClr val="FFFF00"/>
                </a:highlight>
              </a:rPr>
              <a:t>DNA testing</a:t>
            </a:r>
            <a:r>
              <a:rPr lang="en-US" altLang="zh-HK" sz="3500" dirty="0"/>
              <a:t>’, give you practice in attempting these question-types. </a:t>
            </a:r>
            <a:endParaRPr lang="zh-HK" altLang="en-US" sz="3500" dirty="0"/>
          </a:p>
        </p:txBody>
      </p:sp>
    </p:spTree>
    <p:extLst>
      <p:ext uri="{BB962C8B-B14F-4D97-AF65-F5344CB8AC3E}">
        <p14:creationId xmlns:p14="http://schemas.microsoft.com/office/powerpoint/2010/main" val="4232905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Extra tips</a:t>
            </a:r>
            <a:endParaRPr lang="zh-TW" altLang="en-US" dirty="0"/>
          </a:p>
        </p:txBody>
      </p:sp>
      <p:sp>
        <p:nvSpPr>
          <p:cNvPr id="3" name="Content Placeholder 2"/>
          <p:cNvSpPr>
            <a:spLocks noGrp="1"/>
          </p:cNvSpPr>
          <p:nvPr>
            <p:ph idx="1"/>
          </p:nvPr>
        </p:nvSpPr>
        <p:spPr/>
        <p:txBody>
          <a:bodyPr/>
          <a:lstStyle/>
          <a:p>
            <a:pPr marL="0" indent="0">
              <a:buNone/>
            </a:pPr>
            <a:endParaRPr lang="zh-TW" altLang="en-US" dirty="0"/>
          </a:p>
        </p:txBody>
      </p:sp>
      <p:graphicFrame>
        <p:nvGraphicFramePr>
          <p:cNvPr id="4" name="Table 3"/>
          <p:cNvGraphicFramePr>
            <a:graphicFrameLocks noGrp="1"/>
          </p:cNvGraphicFramePr>
          <p:nvPr>
            <p:extLst>
              <p:ext uri="{D42A27DB-BD31-4B8C-83A1-F6EECF244321}">
                <p14:modId xmlns:p14="http://schemas.microsoft.com/office/powerpoint/2010/main" val="1093404773"/>
              </p:ext>
            </p:extLst>
          </p:nvPr>
        </p:nvGraphicFramePr>
        <p:xfrm>
          <a:off x="781169" y="1578634"/>
          <a:ext cx="11011140" cy="4892040"/>
        </p:xfrm>
        <a:graphic>
          <a:graphicData uri="http://schemas.openxmlformats.org/drawingml/2006/table">
            <a:tbl>
              <a:tblPr firstRow="1" bandRow="1">
                <a:tableStyleId>{93296810-A885-4BE3-A3E7-6D5BEEA58F35}</a:tableStyleId>
              </a:tblPr>
              <a:tblGrid>
                <a:gridCol w="5505570">
                  <a:extLst>
                    <a:ext uri="{9D8B030D-6E8A-4147-A177-3AD203B41FA5}">
                      <a16:colId xmlns:a16="http://schemas.microsoft.com/office/drawing/2014/main" val="20000"/>
                    </a:ext>
                  </a:extLst>
                </a:gridCol>
                <a:gridCol w="5505570">
                  <a:extLst>
                    <a:ext uri="{9D8B030D-6E8A-4147-A177-3AD203B41FA5}">
                      <a16:colId xmlns:a16="http://schemas.microsoft.com/office/drawing/2014/main" val="20001"/>
                    </a:ext>
                  </a:extLst>
                </a:gridCol>
              </a:tblGrid>
              <a:tr h="4873925">
                <a:tc>
                  <a:txBody>
                    <a:bodyPr/>
                    <a:lstStyle/>
                    <a:p>
                      <a:pPr marL="0" indent="0">
                        <a:buNone/>
                      </a:pPr>
                      <a:r>
                        <a:rPr lang="en-US" altLang="zh-TW" sz="3300" dirty="0"/>
                        <a:t>For tackling </a:t>
                      </a:r>
                      <a:r>
                        <a:rPr lang="en-US" altLang="zh-TW" sz="3300" dirty="0">
                          <a:solidFill>
                            <a:srgbClr val="FFC000"/>
                          </a:solidFill>
                        </a:rPr>
                        <a:t>HEADING BANK</a:t>
                      </a:r>
                    </a:p>
                    <a:p>
                      <a:pPr marL="0" indent="0">
                        <a:buNone/>
                      </a:pPr>
                      <a:endParaRPr lang="en-US" altLang="zh-TW" sz="3300" dirty="0"/>
                    </a:p>
                    <a:p>
                      <a:pPr marL="0" indent="0">
                        <a:buNone/>
                      </a:pPr>
                      <a:r>
                        <a:rPr lang="en-US" altLang="zh-TW" sz="3300" dirty="0"/>
                        <a:t>They are testing you on:</a:t>
                      </a:r>
                    </a:p>
                    <a:p>
                      <a:pPr marL="0" indent="0">
                        <a:buNone/>
                      </a:pPr>
                      <a:endParaRPr lang="en-US" altLang="zh-TW" sz="3300" dirty="0"/>
                    </a:p>
                    <a:p>
                      <a:pPr marL="0" indent="0">
                        <a:buNone/>
                      </a:pPr>
                      <a:r>
                        <a:rPr lang="en-US" altLang="zh-TW" sz="3300" dirty="0">
                          <a:solidFill>
                            <a:srgbClr val="002060"/>
                          </a:solidFill>
                        </a:rPr>
                        <a:t>Theme of each paragraph;</a:t>
                      </a:r>
                    </a:p>
                    <a:p>
                      <a:pPr marL="0" indent="0">
                        <a:buNone/>
                      </a:pPr>
                      <a:r>
                        <a:rPr lang="en-US" altLang="zh-TW" sz="3300" dirty="0">
                          <a:solidFill>
                            <a:srgbClr val="002060"/>
                          </a:solidFill>
                        </a:rPr>
                        <a:t>Synonyms;</a:t>
                      </a:r>
                    </a:p>
                    <a:p>
                      <a:pPr marL="0" indent="0">
                        <a:buNone/>
                      </a:pPr>
                      <a:r>
                        <a:rPr lang="en-US" altLang="zh-TW" sz="3300" dirty="0">
                          <a:solidFill>
                            <a:srgbClr val="002060"/>
                          </a:solidFill>
                        </a:rPr>
                        <a:t>Stance</a:t>
                      </a:r>
                    </a:p>
                    <a:p>
                      <a:pPr marL="0" indent="0">
                        <a:buNone/>
                      </a:pPr>
                      <a:r>
                        <a:rPr lang="en-US" altLang="zh-TW" sz="3300" dirty="0">
                          <a:solidFill>
                            <a:srgbClr val="002060"/>
                          </a:solidFill>
                        </a:rPr>
                        <a:t>Sharp words</a:t>
                      </a:r>
                    </a:p>
                    <a:p>
                      <a:endParaRPr lang="zh-TW" altLang="en-US" dirty="0"/>
                    </a:p>
                  </a:txBody>
                  <a:tcPr/>
                </a:tc>
                <a:tc>
                  <a:txBody>
                    <a:bodyPr/>
                    <a:lstStyle/>
                    <a:p>
                      <a:pPr marL="0" indent="0">
                        <a:buNone/>
                      </a:pPr>
                      <a:r>
                        <a:rPr lang="en-US" altLang="zh-TW" sz="3300" dirty="0"/>
                        <a:t>For tackling </a:t>
                      </a:r>
                      <a:r>
                        <a:rPr lang="en-US" altLang="zh-TW" sz="3300" dirty="0">
                          <a:solidFill>
                            <a:srgbClr val="FFC000"/>
                          </a:solidFill>
                        </a:rPr>
                        <a:t>T/F/NG</a:t>
                      </a:r>
                    </a:p>
                    <a:p>
                      <a:pPr marL="0" indent="0">
                        <a:buNone/>
                      </a:pPr>
                      <a:endParaRPr lang="en-US" altLang="zh-TW" sz="3300" dirty="0"/>
                    </a:p>
                    <a:p>
                      <a:pPr marL="0" indent="0">
                        <a:buNone/>
                      </a:pPr>
                      <a:r>
                        <a:rPr lang="en-US" altLang="zh-TW" sz="3300" dirty="0"/>
                        <a:t>They are testing you on:</a:t>
                      </a:r>
                    </a:p>
                    <a:p>
                      <a:pPr marL="0" indent="0">
                        <a:buNone/>
                      </a:pPr>
                      <a:endParaRPr lang="en-US" altLang="zh-TW" sz="3300" dirty="0"/>
                    </a:p>
                    <a:p>
                      <a:pPr marL="0" indent="0">
                        <a:buNone/>
                      </a:pPr>
                      <a:r>
                        <a:rPr lang="en-US" altLang="zh-TW" sz="3300" dirty="0">
                          <a:solidFill>
                            <a:srgbClr val="7030A0"/>
                          </a:solidFill>
                        </a:rPr>
                        <a:t>Synonyms;</a:t>
                      </a:r>
                    </a:p>
                    <a:p>
                      <a:pPr marL="0" indent="0">
                        <a:buNone/>
                      </a:pPr>
                      <a:r>
                        <a:rPr lang="en-US" altLang="zh-TW" sz="3300" dirty="0">
                          <a:solidFill>
                            <a:srgbClr val="7030A0"/>
                          </a:solidFill>
                        </a:rPr>
                        <a:t>Sharp</a:t>
                      </a:r>
                      <a:r>
                        <a:rPr lang="en-US" altLang="zh-TW" sz="3300" baseline="0" dirty="0">
                          <a:solidFill>
                            <a:srgbClr val="7030A0"/>
                          </a:solidFill>
                        </a:rPr>
                        <a:t> words</a:t>
                      </a:r>
                      <a:endParaRPr lang="en-US" altLang="zh-TW" sz="3300" dirty="0">
                        <a:solidFill>
                          <a:srgbClr val="7030A0"/>
                        </a:solidFill>
                      </a:endParaRPr>
                    </a:p>
                    <a:p>
                      <a:pPr marL="0" indent="0">
                        <a:buNone/>
                      </a:pPr>
                      <a:r>
                        <a:rPr lang="en-US" altLang="zh-TW" sz="3300" dirty="0">
                          <a:solidFill>
                            <a:srgbClr val="7030A0"/>
                          </a:solidFill>
                        </a:rPr>
                        <a:t>Stance;</a:t>
                      </a:r>
                    </a:p>
                    <a:p>
                      <a:pPr marL="0" indent="0">
                        <a:buNone/>
                      </a:pPr>
                      <a:r>
                        <a:rPr lang="en-US" altLang="zh-TW" sz="3300" dirty="0">
                          <a:solidFill>
                            <a:srgbClr val="7030A0"/>
                          </a:solidFill>
                        </a:rPr>
                        <a:t>Extent</a:t>
                      </a:r>
                      <a:r>
                        <a:rPr lang="en-US" altLang="zh-TW" sz="3300" baseline="0" dirty="0">
                          <a:solidFill>
                            <a:srgbClr val="7030A0"/>
                          </a:solidFill>
                        </a:rPr>
                        <a:t> of the use of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3300" dirty="0">
                          <a:solidFill>
                            <a:srgbClr val="7030A0"/>
                          </a:solidFill>
                        </a:rPr>
                        <a:t>Logic (</a:t>
                      </a:r>
                      <a:r>
                        <a:rPr lang="en-US" altLang="zh-TW" sz="3300" dirty="0">
                          <a:solidFill>
                            <a:srgbClr val="7030A0"/>
                          </a:solidFill>
                          <a:sym typeface="Wingdings"/>
                        </a:rPr>
                        <a:t>)</a:t>
                      </a:r>
                      <a:endParaRPr lang="en-US" altLang="zh-TW" sz="3300" dirty="0">
                        <a:solidFill>
                          <a:srgbClr val="7030A0"/>
                        </a:solidFill>
                      </a:endParaRPr>
                    </a:p>
                    <a:p>
                      <a:endParaRPr lang="zh-TW" alt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995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Extra tips: logic in T/F/NG</a:t>
            </a:r>
            <a:endParaRPr lang="zh-TW" altLang="en-US" dirty="0"/>
          </a:p>
        </p:txBody>
      </p:sp>
      <p:sp>
        <p:nvSpPr>
          <p:cNvPr id="3" name="Content Placeholder 2"/>
          <p:cNvSpPr>
            <a:spLocks noGrp="1"/>
          </p:cNvSpPr>
          <p:nvPr>
            <p:ph idx="1"/>
          </p:nvPr>
        </p:nvSpPr>
        <p:spPr>
          <a:xfrm>
            <a:off x="120770" y="1621766"/>
            <a:ext cx="11964837" cy="5080959"/>
          </a:xfrm>
        </p:spPr>
        <p:txBody>
          <a:bodyPr>
            <a:normAutofit fontScale="92500" lnSpcReduction="10000"/>
          </a:bodyPr>
          <a:lstStyle/>
          <a:p>
            <a:pPr marL="0" indent="0">
              <a:buNone/>
            </a:pPr>
            <a:r>
              <a:rPr lang="en-US" altLang="zh-TW" sz="2600" dirty="0">
                <a:sym typeface="Wingdings"/>
              </a:rPr>
              <a:t></a:t>
            </a:r>
            <a:r>
              <a:rPr lang="en-US" altLang="zh-TW" sz="2600" dirty="0"/>
              <a:t> If the text </a:t>
            </a:r>
            <a:r>
              <a:rPr lang="en-US" altLang="zh-TW" sz="2600" b="1" dirty="0">
                <a:solidFill>
                  <a:srgbClr val="FF0000"/>
                </a:solidFill>
              </a:rPr>
              <a:t>agrees with</a:t>
            </a:r>
            <a:r>
              <a:rPr lang="en-US" altLang="zh-TW" sz="2600" dirty="0">
                <a:solidFill>
                  <a:srgbClr val="FF0000"/>
                </a:solidFill>
              </a:rPr>
              <a:t> </a:t>
            </a:r>
            <a:r>
              <a:rPr lang="en-US" altLang="zh-TW" sz="2600" dirty="0"/>
              <a:t>or confirms the information in the statement, the answer is </a:t>
            </a:r>
            <a:r>
              <a:rPr lang="en-US" altLang="zh-TW" sz="2600" b="1" dirty="0">
                <a:solidFill>
                  <a:srgbClr val="0070C0"/>
                </a:solidFill>
              </a:rPr>
              <a:t>TRUE</a:t>
            </a:r>
            <a:endParaRPr lang="zh-TW" altLang="zh-TW" sz="2600" dirty="0">
              <a:solidFill>
                <a:srgbClr val="0070C0"/>
              </a:solidFill>
            </a:endParaRPr>
          </a:p>
          <a:p>
            <a:pPr marL="0" indent="0">
              <a:buNone/>
            </a:pPr>
            <a:r>
              <a:rPr lang="en-US" altLang="zh-TW" sz="2600" dirty="0">
                <a:sym typeface="Wingdings"/>
              </a:rPr>
              <a:t></a:t>
            </a:r>
            <a:r>
              <a:rPr lang="en-US" altLang="zh-TW" sz="2600" dirty="0"/>
              <a:t> If the text </a:t>
            </a:r>
            <a:r>
              <a:rPr lang="en-US" altLang="zh-TW" sz="2600" b="1" dirty="0">
                <a:solidFill>
                  <a:srgbClr val="FF0000"/>
                </a:solidFill>
              </a:rPr>
              <a:t>contradicts</a:t>
            </a:r>
            <a:r>
              <a:rPr lang="en-US" altLang="zh-TW" sz="2600" dirty="0"/>
              <a:t> or </a:t>
            </a:r>
            <a:r>
              <a:rPr lang="en-US" altLang="zh-TW" sz="2600" b="1" dirty="0">
                <a:solidFill>
                  <a:srgbClr val="FF0000"/>
                </a:solidFill>
              </a:rPr>
              <a:t>opposite</a:t>
            </a:r>
            <a:r>
              <a:rPr lang="en-US" altLang="zh-TW" sz="2600" b="1" dirty="0"/>
              <a:t> </a:t>
            </a:r>
            <a:r>
              <a:rPr lang="en-US" altLang="zh-TW" sz="2600" dirty="0"/>
              <a:t>the information in the statement, the answer is </a:t>
            </a:r>
            <a:r>
              <a:rPr lang="en-US" altLang="zh-TW" sz="2600" b="1" dirty="0">
                <a:solidFill>
                  <a:srgbClr val="0070C0"/>
                </a:solidFill>
              </a:rPr>
              <a:t>FALSE</a:t>
            </a:r>
            <a:endParaRPr lang="zh-TW" altLang="zh-TW" sz="2600" dirty="0">
              <a:solidFill>
                <a:srgbClr val="0070C0"/>
              </a:solidFill>
            </a:endParaRPr>
          </a:p>
          <a:p>
            <a:pPr marL="0" indent="0">
              <a:buNone/>
            </a:pPr>
            <a:r>
              <a:rPr lang="en-US" altLang="zh-TW" sz="2600" dirty="0">
                <a:sym typeface="Wingdings"/>
              </a:rPr>
              <a:t></a:t>
            </a:r>
            <a:r>
              <a:rPr lang="en-US" altLang="zh-TW" sz="2600" dirty="0"/>
              <a:t> If there is </a:t>
            </a:r>
            <a:r>
              <a:rPr lang="en-US" altLang="zh-TW" sz="2600" b="1" dirty="0">
                <a:solidFill>
                  <a:srgbClr val="FF0000"/>
                </a:solidFill>
              </a:rPr>
              <a:t>no information </a:t>
            </a:r>
            <a:r>
              <a:rPr lang="en-US" altLang="zh-TW" sz="2600" dirty="0"/>
              <a:t>or it is </a:t>
            </a:r>
            <a:r>
              <a:rPr lang="en-US" altLang="zh-TW" sz="2600" b="1" dirty="0">
                <a:solidFill>
                  <a:srgbClr val="FF0000"/>
                </a:solidFill>
              </a:rPr>
              <a:t>impossible to know</a:t>
            </a:r>
            <a:r>
              <a:rPr lang="en-US" altLang="zh-TW" sz="2600" dirty="0"/>
              <a:t>, the answer is </a:t>
            </a:r>
            <a:r>
              <a:rPr lang="en-US" altLang="zh-TW" sz="2600" b="1" dirty="0">
                <a:solidFill>
                  <a:srgbClr val="0070C0"/>
                </a:solidFill>
              </a:rPr>
              <a:t>NOT GIVEN</a:t>
            </a:r>
            <a:endParaRPr lang="zh-TW" altLang="zh-TW" sz="2600" dirty="0">
              <a:solidFill>
                <a:srgbClr val="0070C0"/>
              </a:solidFill>
            </a:endParaRPr>
          </a:p>
          <a:p>
            <a:pPr marL="0" indent="0">
              <a:buNone/>
            </a:pPr>
            <a:endParaRPr lang="en-US" altLang="zh-TW" dirty="0">
              <a:sym typeface="Wingdings"/>
            </a:endParaRPr>
          </a:p>
          <a:p>
            <a:pPr marL="0" indent="0">
              <a:buNone/>
            </a:pPr>
            <a:r>
              <a:rPr lang="en-US" altLang="zh-TW" dirty="0"/>
              <a:t>Answers are in the </a:t>
            </a:r>
            <a:r>
              <a:rPr lang="en-US" altLang="zh-TW" b="1" dirty="0">
                <a:solidFill>
                  <a:srgbClr val="00B050"/>
                </a:solidFill>
              </a:rPr>
              <a:t>same order</a:t>
            </a:r>
            <a:r>
              <a:rPr lang="en-US" altLang="zh-TW" dirty="0">
                <a:solidFill>
                  <a:srgbClr val="00B050"/>
                </a:solidFill>
              </a:rPr>
              <a:t> </a:t>
            </a:r>
            <a:r>
              <a:rPr lang="en-US" altLang="zh-TW" dirty="0"/>
              <a:t>they appear in the text.</a:t>
            </a:r>
            <a:endParaRPr lang="zh-TW" altLang="zh-TW" dirty="0"/>
          </a:p>
          <a:p>
            <a:pPr marL="0" indent="0">
              <a:buNone/>
            </a:pPr>
            <a:r>
              <a:rPr lang="en-US" altLang="zh-TW" b="1" dirty="0"/>
              <a:t> </a:t>
            </a:r>
            <a:endParaRPr lang="zh-TW" altLang="zh-TW" dirty="0"/>
          </a:p>
          <a:p>
            <a:pPr marL="0" indent="0">
              <a:buNone/>
            </a:pPr>
            <a:r>
              <a:rPr lang="en-US" altLang="zh-TW" b="1" u="sng" dirty="0"/>
              <a:t>Examples</a:t>
            </a:r>
            <a:endParaRPr lang="zh-TW" altLang="zh-TW" dirty="0"/>
          </a:p>
          <a:p>
            <a:pPr marL="0" indent="0">
              <a:buNone/>
            </a:pPr>
            <a:r>
              <a:rPr lang="en-US" altLang="zh-TW" b="1" dirty="0"/>
              <a:t>Text:</a:t>
            </a:r>
            <a:r>
              <a:rPr lang="en-US" altLang="zh-TW" dirty="0"/>
              <a:t> Coca-Cola has always made its drinks in the U.S.A.</a:t>
            </a:r>
            <a:br>
              <a:rPr lang="zh-TW" altLang="zh-TW" dirty="0"/>
            </a:br>
            <a:r>
              <a:rPr lang="en-US" altLang="zh-TW" b="1" dirty="0"/>
              <a:t>Question: </a:t>
            </a:r>
            <a:r>
              <a:rPr lang="en-US" altLang="zh-TW" dirty="0"/>
              <a:t>Coca-Cola has mainly made its drinks in the U.S.A.  </a:t>
            </a:r>
          </a:p>
          <a:p>
            <a:pPr marL="0" indent="0">
              <a:buNone/>
            </a:pPr>
            <a:endParaRPr lang="zh-TW" altLang="zh-TW" dirty="0"/>
          </a:p>
          <a:p>
            <a:pPr marL="0" indent="0">
              <a:buNone/>
            </a:pPr>
            <a:r>
              <a:rPr lang="en-US" altLang="zh-TW" b="1" dirty="0"/>
              <a:t>Text:</a:t>
            </a:r>
            <a:r>
              <a:rPr lang="en-US" altLang="zh-TW" dirty="0"/>
              <a:t> The man claimed he was a British citizen.</a:t>
            </a:r>
            <a:br>
              <a:rPr lang="zh-TW" altLang="zh-TW" dirty="0"/>
            </a:br>
            <a:r>
              <a:rPr lang="en-US" altLang="zh-TW" b="1" dirty="0"/>
              <a:t>Question: </a:t>
            </a:r>
            <a:r>
              <a:rPr lang="en-US" altLang="zh-TW" dirty="0"/>
              <a:t>The man is a British citizen.</a:t>
            </a:r>
            <a:endParaRPr lang="zh-TW" altLang="zh-TW" dirty="0"/>
          </a:p>
          <a:p>
            <a:pPr marL="0" indent="0">
              <a:buNone/>
            </a:pPr>
            <a:endParaRPr lang="zh-TW" altLang="en-US" dirty="0"/>
          </a:p>
        </p:txBody>
      </p:sp>
      <p:sp>
        <p:nvSpPr>
          <p:cNvPr id="4" name="Rectangle 3"/>
          <p:cNvSpPr/>
          <p:nvPr/>
        </p:nvSpPr>
        <p:spPr>
          <a:xfrm>
            <a:off x="8790317" y="4641011"/>
            <a:ext cx="655608"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endParaRPr lang="zh-TW" altLang="en-US" dirty="0"/>
          </a:p>
        </p:txBody>
      </p:sp>
      <p:sp>
        <p:nvSpPr>
          <p:cNvPr id="5" name="Rectangle 4"/>
          <p:cNvSpPr/>
          <p:nvPr/>
        </p:nvSpPr>
        <p:spPr>
          <a:xfrm>
            <a:off x="8790317" y="5837207"/>
            <a:ext cx="655608"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NG</a:t>
            </a:r>
            <a:endParaRPr lang="zh-TW" altLang="en-US" dirty="0"/>
          </a:p>
        </p:txBody>
      </p:sp>
    </p:spTree>
    <p:extLst>
      <p:ext uri="{BB962C8B-B14F-4D97-AF65-F5344CB8AC3E}">
        <p14:creationId xmlns:p14="http://schemas.microsoft.com/office/powerpoint/2010/main" val="255151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9A0BEC-2377-4C75-9BE4-F3AA613D2CDC}"/>
              </a:ext>
            </a:extLst>
          </p:cNvPr>
          <p:cNvSpPr>
            <a:spLocks noGrp="1"/>
          </p:cNvSpPr>
          <p:nvPr>
            <p:ph type="title"/>
          </p:nvPr>
        </p:nvSpPr>
        <p:spPr>
          <a:xfrm>
            <a:off x="838200" y="18255"/>
            <a:ext cx="10515600" cy="1325563"/>
          </a:xfrm>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6A594444-1BCC-4068-9B23-73D8AF1CBC06}"/>
              </a:ext>
            </a:extLst>
          </p:cNvPr>
          <p:cNvSpPr>
            <a:spLocks noGrp="1"/>
          </p:cNvSpPr>
          <p:nvPr>
            <p:ph idx="1"/>
          </p:nvPr>
        </p:nvSpPr>
        <p:spPr>
          <a:xfrm>
            <a:off x="838199" y="1209822"/>
            <a:ext cx="11006797" cy="5289452"/>
          </a:xfrm>
        </p:spPr>
        <p:txBody>
          <a:bodyPr/>
          <a:lstStyle/>
          <a:p>
            <a:pPr marL="0" indent="0">
              <a:buNone/>
            </a:pPr>
            <a:r>
              <a:rPr lang="en-US" altLang="zh-HK" dirty="0"/>
              <a:t>1  Read the text below and then choose the most suitable headings for paragraphs (iii)–(vi) from the list of headings provided. Write the appropriate letters in the boxes.</a:t>
            </a:r>
            <a:endParaRPr lang="zh-HK" altLang="en-US" dirty="0"/>
          </a:p>
        </p:txBody>
      </p:sp>
      <p:sp>
        <p:nvSpPr>
          <p:cNvPr id="4" name="矩形 3">
            <a:extLst>
              <a:ext uri="{FF2B5EF4-FFF2-40B4-BE49-F238E27FC236}">
                <a16:creationId xmlns:a16="http://schemas.microsoft.com/office/drawing/2014/main" id="{A5140A49-B460-4823-8D30-FB7E656AA5E0}"/>
              </a:ext>
            </a:extLst>
          </p:cNvPr>
          <p:cNvSpPr/>
          <p:nvPr/>
        </p:nvSpPr>
        <p:spPr>
          <a:xfrm>
            <a:off x="936673" y="2616592"/>
            <a:ext cx="3747868" cy="386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K" sz="2300" dirty="0"/>
              <a:t>List of headings </a:t>
            </a:r>
          </a:p>
          <a:p>
            <a:endParaRPr lang="en-US" altLang="zh-HK" sz="2300" dirty="0"/>
          </a:p>
          <a:p>
            <a:r>
              <a:rPr lang="en-US" altLang="zh-HK" sz="2300" dirty="0"/>
              <a:t>A One-stop shopping </a:t>
            </a:r>
          </a:p>
          <a:p>
            <a:r>
              <a:rPr lang="en-US" altLang="zh-HK" sz="2300" dirty="0"/>
              <a:t>B Bargains and discounts </a:t>
            </a:r>
          </a:p>
          <a:p>
            <a:r>
              <a:rPr lang="en-US" altLang="zh-HK" sz="2300" dirty="0"/>
              <a:t>C Setting the mood </a:t>
            </a:r>
          </a:p>
          <a:p>
            <a:r>
              <a:rPr lang="en-US" altLang="zh-HK" sz="2300" dirty="0"/>
              <a:t>D What lies ahead </a:t>
            </a:r>
          </a:p>
          <a:p>
            <a:r>
              <a:rPr lang="en-US" altLang="zh-HK" sz="2300" dirty="0"/>
              <a:t>E Avoiding temptation </a:t>
            </a:r>
          </a:p>
          <a:p>
            <a:r>
              <a:rPr lang="en-US" altLang="zh-HK" sz="2300" dirty="0"/>
              <a:t>F First, get your customer </a:t>
            </a:r>
          </a:p>
          <a:p>
            <a:r>
              <a:rPr lang="en-US" altLang="zh-HK" sz="2300" dirty="0"/>
              <a:t>G Dishonest practices </a:t>
            </a:r>
          </a:p>
          <a:p>
            <a:r>
              <a:rPr lang="en-US" altLang="zh-HK" sz="2300" dirty="0"/>
              <a:t>H Layout is everything </a:t>
            </a:r>
            <a:endParaRPr lang="zh-HK" altLang="en-US" sz="2300" dirty="0"/>
          </a:p>
        </p:txBody>
      </p:sp>
      <p:sp>
        <p:nvSpPr>
          <p:cNvPr id="5" name="矩形 4">
            <a:extLst>
              <a:ext uri="{FF2B5EF4-FFF2-40B4-BE49-F238E27FC236}">
                <a16:creationId xmlns:a16="http://schemas.microsoft.com/office/drawing/2014/main" id="{2D8CE034-6B01-4C69-82A9-30544BBFA9C7}"/>
              </a:ext>
            </a:extLst>
          </p:cNvPr>
          <p:cNvSpPr/>
          <p:nvPr/>
        </p:nvSpPr>
        <p:spPr>
          <a:xfrm>
            <a:off x="5369169" y="3098582"/>
            <a:ext cx="6096000" cy="2862322"/>
          </a:xfrm>
          <a:prstGeom prst="rect">
            <a:avLst/>
          </a:prstGeom>
        </p:spPr>
        <p:txBody>
          <a:bodyPr>
            <a:spAutoFit/>
          </a:bodyPr>
          <a:lstStyle/>
          <a:p>
            <a:r>
              <a:rPr lang="zh-HK" altLang="en-US" sz="4500" dirty="0"/>
              <a:t>Paragraph iii  </a:t>
            </a:r>
          </a:p>
          <a:p>
            <a:r>
              <a:rPr lang="zh-HK" altLang="en-US" sz="4500" dirty="0"/>
              <a:t>Paragraph iv  </a:t>
            </a:r>
          </a:p>
          <a:p>
            <a:r>
              <a:rPr lang="zh-HK" altLang="en-US" sz="4500" dirty="0"/>
              <a:t>Paragraph v  </a:t>
            </a:r>
          </a:p>
          <a:p>
            <a:r>
              <a:rPr lang="zh-HK" altLang="en-US" sz="4500" dirty="0"/>
              <a:t>Paragraph vi </a:t>
            </a:r>
          </a:p>
        </p:txBody>
      </p:sp>
      <p:sp>
        <p:nvSpPr>
          <p:cNvPr id="10" name="Rectangle 9"/>
          <p:cNvSpPr/>
          <p:nvPr/>
        </p:nvSpPr>
        <p:spPr>
          <a:xfrm>
            <a:off x="9325155" y="232913"/>
            <a:ext cx="1846053" cy="6728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b="1" dirty="0"/>
              <a:t>6 mins</a:t>
            </a:r>
            <a:endParaRPr lang="zh-TW" altLang="en-US" b="1" dirty="0"/>
          </a:p>
        </p:txBody>
      </p:sp>
    </p:spTree>
    <p:extLst>
      <p:ext uri="{BB962C8B-B14F-4D97-AF65-F5344CB8AC3E}">
        <p14:creationId xmlns:p14="http://schemas.microsoft.com/office/powerpoint/2010/main" val="2622613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248027-E59B-43D0-A4A9-002F3803148C}"/>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A193268D-AF8D-47E6-BD05-66D088290F29}"/>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C6D54D9C-B279-4B3C-B0F9-7D9A1D76772F}"/>
              </a:ext>
            </a:extLst>
          </p:cNvPr>
          <p:cNvSpPr/>
          <p:nvPr/>
        </p:nvSpPr>
        <p:spPr>
          <a:xfrm>
            <a:off x="689317" y="736673"/>
            <a:ext cx="11057206" cy="55899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800" b="1" dirty="0">
                <a:solidFill>
                  <a:schemeClr val="tx1"/>
                </a:solidFill>
              </a:rPr>
              <a:t>Reading passage 2 </a:t>
            </a:r>
          </a:p>
          <a:p>
            <a:pPr algn="ctr"/>
            <a:r>
              <a:rPr lang="en-US" altLang="zh-HK" sz="2800" b="1" dirty="0">
                <a:solidFill>
                  <a:schemeClr val="tx1"/>
                </a:solidFill>
              </a:rPr>
              <a:t>How supermarkets make money </a:t>
            </a:r>
          </a:p>
          <a:p>
            <a:r>
              <a:rPr lang="en-US" altLang="zh-HK" sz="2800" b="1" dirty="0" err="1">
                <a:solidFill>
                  <a:schemeClr val="tx1"/>
                </a:solidFill>
              </a:rPr>
              <a:t>i</a:t>
            </a:r>
            <a:r>
              <a:rPr lang="en-US" altLang="zh-HK" sz="2800" b="1" dirty="0">
                <a:solidFill>
                  <a:schemeClr val="tx1"/>
                </a:solidFill>
              </a:rPr>
              <a:t>  </a:t>
            </a:r>
            <a:r>
              <a:rPr lang="en-US" altLang="zh-HK" sz="2800" dirty="0">
                <a:solidFill>
                  <a:schemeClr val="tx1"/>
                </a:solidFill>
              </a:rPr>
              <a:t>For people in Western Europe and North America, regular visits to large supermarkets, possibly even hypermarkets, are a regular feature of life. In these developed societies, the </a:t>
            </a:r>
            <a:r>
              <a:rPr lang="en-US" altLang="zh-HK" sz="2800" dirty="0">
                <a:solidFill>
                  <a:schemeClr val="tx1"/>
                </a:solidFill>
                <a:highlight>
                  <a:srgbClr val="00FFFF"/>
                </a:highlight>
              </a:rPr>
              <a:t>supermarket has replaced small local shops </a:t>
            </a:r>
            <a:r>
              <a:rPr lang="en-US" altLang="zh-HK" sz="2800" dirty="0">
                <a:solidFill>
                  <a:schemeClr val="tx1"/>
                </a:solidFill>
              </a:rPr>
              <a:t>as the main source of food purchases. The one-stop shopping experience which these huge supermarkets offer risks generating local animosity as it offers dramatic competition to smaller shops. It has the potential to wipe out the traditional shopping areas </a:t>
            </a:r>
            <a:r>
              <a:rPr lang="en-US" altLang="zh-HK" sz="2800" dirty="0">
                <a:solidFill>
                  <a:schemeClr val="tx1"/>
                </a:solidFill>
                <a:highlight>
                  <a:srgbClr val="00FFFF"/>
                </a:highlight>
              </a:rPr>
              <a:t>of small town </a:t>
            </a:r>
            <a:r>
              <a:rPr lang="en-US" altLang="zh-HK" sz="2800" dirty="0" err="1">
                <a:solidFill>
                  <a:schemeClr val="tx1"/>
                </a:solidFill>
                <a:highlight>
                  <a:srgbClr val="00FFFF"/>
                </a:highlight>
              </a:rPr>
              <a:t>centres</a:t>
            </a:r>
            <a:r>
              <a:rPr lang="en-US" altLang="zh-HK" sz="2800" dirty="0">
                <a:solidFill>
                  <a:schemeClr val="tx1"/>
                </a:solidFill>
              </a:rPr>
              <a:t>. This has repercussions on the number of visitors </a:t>
            </a:r>
            <a:r>
              <a:rPr lang="en-US" altLang="zh-HK" sz="2800" dirty="0">
                <a:solidFill>
                  <a:schemeClr val="tx1"/>
                </a:solidFill>
                <a:highlight>
                  <a:srgbClr val="00FFFF"/>
                </a:highlight>
              </a:rPr>
              <a:t>to the town </a:t>
            </a:r>
            <a:r>
              <a:rPr lang="en-US" altLang="zh-HK" sz="2800" dirty="0" err="1">
                <a:solidFill>
                  <a:schemeClr val="tx1"/>
                </a:solidFill>
                <a:highlight>
                  <a:srgbClr val="00FFFF"/>
                </a:highlight>
              </a:rPr>
              <a:t>centre</a:t>
            </a:r>
            <a:r>
              <a:rPr lang="en-US" altLang="zh-HK" sz="2800" dirty="0">
                <a:solidFill>
                  <a:schemeClr val="tx1"/>
                </a:solidFill>
              </a:rPr>
              <a:t>, results in lower town </a:t>
            </a:r>
            <a:r>
              <a:rPr lang="en-US" altLang="zh-HK" sz="2800" dirty="0" err="1">
                <a:solidFill>
                  <a:schemeClr val="tx1"/>
                </a:solidFill>
              </a:rPr>
              <a:t>centre</a:t>
            </a:r>
            <a:r>
              <a:rPr lang="en-US" altLang="zh-HK" sz="2800" dirty="0">
                <a:solidFill>
                  <a:schemeClr val="tx1"/>
                </a:solidFill>
              </a:rPr>
              <a:t> property values and reduces revenues from </a:t>
            </a:r>
            <a:r>
              <a:rPr lang="en-US" altLang="zh-HK" sz="2800" dirty="0">
                <a:solidFill>
                  <a:schemeClr val="tx1"/>
                </a:solidFill>
                <a:highlight>
                  <a:srgbClr val="00FFFF"/>
                </a:highlight>
              </a:rPr>
              <a:t>local property taxes. </a:t>
            </a:r>
            <a:endParaRPr lang="zh-HK" altLang="en-US" sz="2800" dirty="0">
              <a:solidFill>
                <a:schemeClr val="tx1"/>
              </a:solidFill>
              <a:highlight>
                <a:srgbClr val="00FFFF"/>
              </a:highlight>
            </a:endParaRPr>
          </a:p>
        </p:txBody>
      </p:sp>
    </p:spTree>
    <p:extLst>
      <p:ext uri="{BB962C8B-B14F-4D97-AF65-F5344CB8AC3E}">
        <p14:creationId xmlns:p14="http://schemas.microsoft.com/office/powerpoint/2010/main" val="2246481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8B2C4-6650-4D96-81BE-0BD49166488B}"/>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52BC4493-CC25-4952-A3A5-3A22552DC4C7}"/>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B9DEE62A-17ED-4973-B83B-74797DD73D70}"/>
              </a:ext>
            </a:extLst>
          </p:cNvPr>
          <p:cNvSpPr/>
          <p:nvPr/>
        </p:nvSpPr>
        <p:spPr>
          <a:xfrm>
            <a:off x="309490" y="225082"/>
            <a:ext cx="11605846" cy="6457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sz="2500" b="1" dirty="0">
                <a:solidFill>
                  <a:schemeClr val="tx1"/>
                </a:solidFill>
              </a:rPr>
              <a:t>ii</a:t>
            </a:r>
            <a:r>
              <a:rPr lang="en-US" altLang="zh-HK" sz="2500" dirty="0">
                <a:solidFill>
                  <a:schemeClr val="tx1"/>
                </a:solidFill>
              </a:rPr>
              <a:t> Although these mega-markets now often monopolize food shopping, profits on sales of everyday food items are generally small. So how do supermarkets make their money? Supermarket owners need to find ways to make their customers buy far more than the basic weekly groceries. </a:t>
            </a:r>
            <a:r>
              <a:rPr lang="en-US" altLang="zh-HK" sz="2500" dirty="0">
                <a:solidFill>
                  <a:schemeClr val="tx1"/>
                </a:solidFill>
                <a:highlight>
                  <a:srgbClr val="00FFFF"/>
                </a:highlight>
              </a:rPr>
              <a:t>The challenge for them is to utilize the drawing power of the supermarket to maximize customer spending. </a:t>
            </a:r>
            <a:r>
              <a:rPr lang="en-US" altLang="zh-HK" sz="2500" dirty="0">
                <a:solidFill>
                  <a:schemeClr val="tx1"/>
                </a:solidFill>
              </a:rPr>
              <a:t>One way to achieve this is to include as many additional services as possible. European and North American supermarkets are often situated on the edges of towns where land is cheaper so they can be very large structures with plenty of parking space. In addition to the central food store that brings the customers in, there can be in-store outlets selling discount fuel, photoshops, pharmacies, optical </a:t>
            </a:r>
            <a:r>
              <a:rPr lang="en-US" altLang="zh-HK" sz="2500" dirty="0" err="1">
                <a:solidFill>
                  <a:schemeClr val="tx1"/>
                </a:solidFill>
              </a:rPr>
              <a:t>centres</a:t>
            </a:r>
            <a:r>
              <a:rPr lang="en-US" altLang="zh-HK" sz="2500" dirty="0">
                <a:solidFill>
                  <a:schemeClr val="tx1"/>
                </a:solidFill>
              </a:rPr>
              <a:t> and gardening areas. Banking and financial services can be on offer. The store can sell electrical goods, toys, clothes, magazines, cut flowers, crockery, DVDs and many more items. Cafés can also help encourage people to make their visit a long one, almost a leisure time activity. Amusements are provided for children so that they will be eager to go to the supermarket and a visit there will be something to look forward to rather than a chore. Encouraging parents to bring their children shopping is also important as children usually ask for all sorts of extra items to be added to the shopping basket and will be eager to explore the toy counters. </a:t>
            </a:r>
            <a:endParaRPr lang="zh-HK" altLang="en-US" sz="2500" dirty="0">
              <a:solidFill>
                <a:schemeClr val="tx1"/>
              </a:solidFill>
            </a:endParaRPr>
          </a:p>
        </p:txBody>
      </p:sp>
    </p:spTree>
    <p:extLst>
      <p:ext uri="{BB962C8B-B14F-4D97-AF65-F5344CB8AC3E}">
        <p14:creationId xmlns:p14="http://schemas.microsoft.com/office/powerpoint/2010/main" val="2382053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2C15A-D29F-44E2-B8F1-4D2D0EDE87E4}"/>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CD1E353C-AB86-4827-8577-9D6F671339CF}"/>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5931AB1E-948F-405C-9E28-A54A4FBE70F6}"/>
              </a:ext>
            </a:extLst>
          </p:cNvPr>
          <p:cNvSpPr/>
          <p:nvPr/>
        </p:nvSpPr>
        <p:spPr>
          <a:xfrm>
            <a:off x="309490" y="225082"/>
            <a:ext cx="11605846" cy="6457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sz="2300" b="1" dirty="0">
                <a:solidFill>
                  <a:schemeClr val="tx1"/>
                </a:solidFill>
              </a:rPr>
              <a:t>iii  </a:t>
            </a:r>
            <a:r>
              <a:rPr lang="en-US" altLang="zh-HK" sz="2300" dirty="0">
                <a:solidFill>
                  <a:schemeClr val="tx1"/>
                </a:solidFill>
                <a:highlight>
                  <a:srgbClr val="00FF00"/>
                </a:highlight>
              </a:rPr>
              <a:t>The science of supermarket selling is not restricted to megamarkets. Even smaller supermarkets need to extract as much value from customers as possible. First, customers must be drawn into the shop. </a:t>
            </a:r>
            <a:r>
              <a:rPr lang="en-US" altLang="zh-HK" sz="2300" dirty="0">
                <a:solidFill>
                  <a:schemeClr val="tx1"/>
                </a:solidFill>
              </a:rPr>
              <a:t>Rarely will there be no local competition. For this the supermarket </a:t>
            </a:r>
            <a:r>
              <a:rPr lang="en-US" altLang="zh-HK" sz="2300" dirty="0">
                <a:solidFill>
                  <a:schemeClr val="tx1"/>
                </a:solidFill>
                <a:highlight>
                  <a:srgbClr val="00FFFF"/>
                </a:highlight>
              </a:rPr>
              <a:t>needs advertising </a:t>
            </a:r>
            <a:r>
              <a:rPr lang="en-US" altLang="zh-HK" sz="2300" dirty="0">
                <a:solidFill>
                  <a:schemeClr val="tx1"/>
                </a:solidFill>
              </a:rPr>
              <a:t>and discounts to attract shoppers on the look-out for </a:t>
            </a:r>
            <a:r>
              <a:rPr lang="en-US" altLang="zh-HK" sz="2300" dirty="0">
                <a:solidFill>
                  <a:schemeClr val="tx1"/>
                </a:solidFill>
                <a:highlight>
                  <a:srgbClr val="00FFFF"/>
                </a:highlight>
              </a:rPr>
              <a:t>a bargain</a:t>
            </a:r>
            <a:r>
              <a:rPr lang="en-US" altLang="zh-HK" sz="2300" dirty="0">
                <a:solidFill>
                  <a:schemeClr val="tx1"/>
                </a:solidFill>
              </a:rPr>
              <a:t>. There need to be attractive displays and special events. An Italian food week may not actually sell more than a few new items but it may be attractive to look at and </a:t>
            </a:r>
            <a:r>
              <a:rPr lang="en-US" altLang="zh-HK" sz="2300" dirty="0">
                <a:solidFill>
                  <a:schemeClr val="tx1"/>
                </a:solidFill>
                <a:highlight>
                  <a:srgbClr val="00FF00"/>
                </a:highlight>
              </a:rPr>
              <a:t>gives customers an additional reason for choosing one shop</a:t>
            </a:r>
            <a:r>
              <a:rPr lang="en-US" altLang="zh-HK" sz="2300" dirty="0">
                <a:solidFill>
                  <a:schemeClr val="tx1"/>
                </a:solidFill>
              </a:rPr>
              <a:t> over another. A varied and pleasurable experience will also encourage the customer to return. </a:t>
            </a:r>
            <a:r>
              <a:rPr lang="en-US" altLang="zh-HK" sz="2300" dirty="0" err="1">
                <a:solidFill>
                  <a:schemeClr val="tx1"/>
                </a:solidFill>
              </a:rPr>
              <a:t>Colourful</a:t>
            </a:r>
            <a:r>
              <a:rPr lang="en-US" altLang="zh-HK" sz="2300" dirty="0">
                <a:solidFill>
                  <a:schemeClr val="tx1"/>
                </a:solidFill>
              </a:rPr>
              <a:t> in-house magazines listing </a:t>
            </a:r>
            <a:r>
              <a:rPr lang="en-US" altLang="zh-HK" sz="2300" dirty="0">
                <a:solidFill>
                  <a:schemeClr val="tx1"/>
                </a:solidFill>
                <a:highlight>
                  <a:srgbClr val="00FFFF"/>
                </a:highlight>
              </a:rPr>
              <a:t>special offers</a:t>
            </a:r>
            <a:r>
              <a:rPr lang="en-US" altLang="zh-HK" sz="2300" dirty="0">
                <a:solidFill>
                  <a:schemeClr val="tx1"/>
                </a:solidFill>
              </a:rPr>
              <a:t> can help and nowadays </a:t>
            </a:r>
            <a:r>
              <a:rPr lang="en-US" altLang="zh-HK" sz="2300" dirty="0">
                <a:solidFill>
                  <a:schemeClr val="tx1"/>
                </a:solidFill>
                <a:highlight>
                  <a:srgbClr val="00FFFF"/>
                </a:highlight>
              </a:rPr>
              <a:t>loyalty schemes </a:t>
            </a:r>
            <a:r>
              <a:rPr lang="en-US" altLang="zh-HK" sz="2300" dirty="0">
                <a:solidFill>
                  <a:schemeClr val="tx1"/>
                </a:solidFill>
              </a:rPr>
              <a:t>are greatly in </a:t>
            </a:r>
            <a:r>
              <a:rPr lang="en-US" altLang="zh-HK" sz="2300" dirty="0" err="1">
                <a:solidFill>
                  <a:schemeClr val="tx1"/>
                </a:solidFill>
              </a:rPr>
              <a:t>favour</a:t>
            </a:r>
            <a:r>
              <a:rPr lang="en-US" altLang="zh-HK" sz="2300" dirty="0">
                <a:solidFill>
                  <a:schemeClr val="tx1"/>
                </a:solidFill>
              </a:rPr>
              <a:t>. Under these schemes, customers may </a:t>
            </a:r>
            <a:r>
              <a:rPr lang="en-US" altLang="zh-HK" sz="2300" dirty="0">
                <a:solidFill>
                  <a:schemeClr val="tx1"/>
                </a:solidFill>
                <a:highlight>
                  <a:srgbClr val="00FFFF"/>
                </a:highlight>
              </a:rPr>
              <a:t>receive a store card which grants them a discount</a:t>
            </a:r>
            <a:r>
              <a:rPr lang="en-US" altLang="zh-HK" sz="2300" dirty="0">
                <a:solidFill>
                  <a:schemeClr val="tx1"/>
                </a:solidFill>
              </a:rPr>
              <a:t> for certain purchases, or they may accumulate points which can be redeemed for products. People really do like to feel they are getting something for nothing without really stopping to consider whether the store does not have a perfectly good reason for being so generous. Especially when someone has a lot of points and is close to achieving some bonus, they will be sure to do all their shopping in the one store and may even purchase extra items. In addition to this obvious commercial benefit, the store gets the name and address of the customer and </a:t>
            </a:r>
            <a:r>
              <a:rPr lang="en-US" altLang="zh-HK" sz="2300" dirty="0">
                <a:solidFill>
                  <a:schemeClr val="tx1"/>
                </a:solidFill>
                <a:highlight>
                  <a:srgbClr val="00FFFF"/>
                </a:highlight>
              </a:rPr>
              <a:t>by means of the latest technology</a:t>
            </a:r>
            <a:r>
              <a:rPr lang="en-US" altLang="zh-HK" sz="2300" dirty="0">
                <a:solidFill>
                  <a:schemeClr val="tx1"/>
                </a:solidFill>
              </a:rPr>
              <a:t> can track their purchases and build up a databank of useful information. </a:t>
            </a:r>
            <a:endParaRPr lang="zh-HK" altLang="en-US" sz="2300" dirty="0">
              <a:solidFill>
                <a:schemeClr val="tx1"/>
              </a:solidFill>
            </a:endParaRPr>
          </a:p>
        </p:txBody>
      </p:sp>
    </p:spTree>
    <p:extLst>
      <p:ext uri="{BB962C8B-B14F-4D97-AF65-F5344CB8AC3E}">
        <p14:creationId xmlns:p14="http://schemas.microsoft.com/office/powerpoint/2010/main" val="1691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66172A-9953-467E-9D1C-C89954094F4A}"/>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006A749D-30E6-4E47-99E7-4C8F4F29CED3}"/>
              </a:ext>
            </a:extLst>
          </p:cNvPr>
          <p:cNvSpPr>
            <a:spLocks noGrp="1"/>
          </p:cNvSpPr>
          <p:nvPr>
            <p:ph idx="1"/>
          </p:nvPr>
        </p:nvSpPr>
        <p:spPr/>
        <p:txBody>
          <a:bodyPr/>
          <a:lstStyle/>
          <a:p>
            <a:endParaRPr lang="zh-HK" altLang="en-US"/>
          </a:p>
        </p:txBody>
      </p:sp>
      <p:sp>
        <p:nvSpPr>
          <p:cNvPr id="5" name="矩形 4">
            <a:extLst>
              <a:ext uri="{FF2B5EF4-FFF2-40B4-BE49-F238E27FC236}">
                <a16:creationId xmlns:a16="http://schemas.microsoft.com/office/drawing/2014/main" id="{20CBEE4E-1025-418F-B2BC-C57B9C37B9D9}"/>
              </a:ext>
            </a:extLst>
          </p:cNvPr>
          <p:cNvSpPr/>
          <p:nvPr/>
        </p:nvSpPr>
        <p:spPr>
          <a:xfrm>
            <a:off x="309490" y="225082"/>
            <a:ext cx="11605846" cy="6457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sz="2400" b="1" dirty="0">
                <a:solidFill>
                  <a:schemeClr val="tx1"/>
                </a:solidFill>
              </a:rPr>
              <a:t>iv </a:t>
            </a:r>
            <a:r>
              <a:rPr lang="en-US" altLang="zh-HK" sz="2400" dirty="0">
                <a:solidFill>
                  <a:schemeClr val="tx1"/>
                </a:solidFill>
              </a:rPr>
              <a:t> </a:t>
            </a:r>
            <a:r>
              <a:rPr lang="en-US" altLang="zh-HK" sz="2400" dirty="0">
                <a:solidFill>
                  <a:schemeClr val="tx1"/>
                </a:solidFill>
                <a:highlight>
                  <a:srgbClr val="00FF00"/>
                </a:highlight>
              </a:rPr>
              <a:t>Having got the customer into the shop </a:t>
            </a:r>
            <a:r>
              <a:rPr lang="en-US" altLang="zh-HK" sz="2400" dirty="0">
                <a:solidFill>
                  <a:schemeClr val="tx1"/>
                </a:solidFill>
              </a:rPr>
              <a:t>(and hopefully found ways of ensuring a repeat visit) </a:t>
            </a:r>
            <a:r>
              <a:rPr lang="en-US" altLang="zh-HK" sz="2400" dirty="0">
                <a:solidFill>
                  <a:schemeClr val="tx1"/>
                </a:solidFill>
                <a:highlight>
                  <a:srgbClr val="00FF00"/>
                </a:highlight>
              </a:rPr>
              <a:t>the focus shifts to stimulating impulse buys</a:t>
            </a:r>
            <a:r>
              <a:rPr lang="en-US" altLang="zh-HK" sz="2400" dirty="0">
                <a:solidFill>
                  <a:schemeClr val="tx1"/>
                </a:solidFill>
              </a:rPr>
              <a:t>. It is reckoned by industry experts that 60% of supermarket purchases fall into this category of things we buy without any prior plan. As you can imagine a great deal of research has gone into finding ways to make customers feel impulsive. Some are fairly crude, like warning customers to stock up for a public holiday or urging them to be more original and daring in their cookery, thus necessitating the purchase of exotic spices and sauces. Other methods are more subtle. As you enter a supermarket you may pass through a bakery area with an enticing </a:t>
            </a:r>
            <a:r>
              <a:rPr lang="en-US" altLang="zh-HK" sz="2400" dirty="0">
                <a:solidFill>
                  <a:schemeClr val="tx1"/>
                </a:solidFill>
                <a:highlight>
                  <a:srgbClr val="00FFFF"/>
                </a:highlight>
              </a:rPr>
              <a:t>aroma</a:t>
            </a:r>
            <a:r>
              <a:rPr lang="en-US" altLang="zh-HK" sz="2400" dirty="0">
                <a:solidFill>
                  <a:schemeClr val="tx1"/>
                </a:solidFill>
              </a:rPr>
              <a:t> of freshly baked bread. Just beyond the bread and cakes you will usually find the fresh produce. Heaps of polished fruit with their own luscious </a:t>
            </a:r>
            <a:r>
              <a:rPr lang="en-US" altLang="zh-HK" sz="2400" dirty="0">
                <a:solidFill>
                  <a:schemeClr val="tx1"/>
                </a:solidFill>
                <a:highlight>
                  <a:srgbClr val="00FFFF"/>
                </a:highlight>
              </a:rPr>
              <a:t>perfume will greet your eye</a:t>
            </a:r>
            <a:r>
              <a:rPr lang="en-US" altLang="zh-HK" sz="2400" dirty="0">
                <a:solidFill>
                  <a:schemeClr val="tx1"/>
                </a:solidFill>
              </a:rPr>
              <a:t>, and expanses of </a:t>
            </a:r>
            <a:r>
              <a:rPr lang="en-US" altLang="zh-HK" sz="2400" dirty="0">
                <a:solidFill>
                  <a:schemeClr val="tx1"/>
                </a:solidFill>
                <a:highlight>
                  <a:srgbClr val="00FFFF"/>
                </a:highlight>
              </a:rPr>
              <a:t>bright green </a:t>
            </a:r>
            <a:r>
              <a:rPr lang="en-US" altLang="zh-HK" sz="2400" dirty="0">
                <a:solidFill>
                  <a:schemeClr val="tx1"/>
                </a:solidFill>
              </a:rPr>
              <a:t>vegetables intermingled with tomatoes, peppers, carrots and </a:t>
            </a:r>
            <a:r>
              <a:rPr lang="en-US" altLang="zh-HK" sz="2400" dirty="0" err="1">
                <a:solidFill>
                  <a:schemeClr val="tx1"/>
                </a:solidFill>
              </a:rPr>
              <a:t>aubergines</a:t>
            </a:r>
            <a:r>
              <a:rPr lang="en-US" altLang="zh-HK" sz="2400" dirty="0">
                <a:solidFill>
                  <a:schemeClr val="tx1"/>
                </a:solidFill>
              </a:rPr>
              <a:t>. Reminders of how healthy such natural products are will encourage you to slip some into your basket or trolley as you pass. </a:t>
            </a:r>
            <a:r>
              <a:rPr lang="en-US" altLang="zh-HK" sz="2400" dirty="0">
                <a:solidFill>
                  <a:schemeClr val="tx1"/>
                </a:solidFill>
                <a:highlight>
                  <a:srgbClr val="00FFFF"/>
                </a:highlight>
              </a:rPr>
              <a:t>All the soft music, careful lighting </a:t>
            </a:r>
            <a:r>
              <a:rPr lang="en-US" altLang="zh-HK" sz="2400" dirty="0">
                <a:solidFill>
                  <a:schemeClr val="tx1"/>
                </a:solidFill>
              </a:rPr>
              <a:t>and array of </a:t>
            </a:r>
            <a:r>
              <a:rPr lang="en-US" altLang="zh-HK" sz="2400" dirty="0" err="1">
                <a:solidFill>
                  <a:schemeClr val="tx1"/>
                </a:solidFill>
              </a:rPr>
              <a:t>colours</a:t>
            </a:r>
            <a:r>
              <a:rPr lang="en-US" altLang="zh-HK" sz="2400" dirty="0">
                <a:solidFill>
                  <a:schemeClr val="tx1"/>
                </a:solidFill>
              </a:rPr>
              <a:t> and aromas should put you into a </a:t>
            </a:r>
            <a:r>
              <a:rPr lang="en-US" altLang="zh-HK" sz="2400" dirty="0">
                <a:solidFill>
                  <a:schemeClr val="tx1"/>
                </a:solidFill>
                <a:highlight>
                  <a:srgbClr val="00FFFF"/>
                </a:highlight>
              </a:rPr>
              <a:t>relaxed and appreciative mood </a:t>
            </a:r>
            <a:r>
              <a:rPr lang="en-US" altLang="zh-HK" sz="2400" dirty="0">
                <a:solidFill>
                  <a:schemeClr val="tx1"/>
                </a:solidFill>
              </a:rPr>
              <a:t>for some real shopping. </a:t>
            </a:r>
            <a:r>
              <a:rPr lang="en-US" altLang="zh-HK" sz="2400" dirty="0">
                <a:solidFill>
                  <a:schemeClr val="tx1"/>
                </a:solidFill>
                <a:highlight>
                  <a:srgbClr val="00FFFF"/>
                </a:highlight>
              </a:rPr>
              <a:t>Music</a:t>
            </a:r>
            <a:r>
              <a:rPr lang="en-US" altLang="zh-HK" sz="2400" dirty="0">
                <a:solidFill>
                  <a:schemeClr val="tx1"/>
                </a:solidFill>
              </a:rPr>
              <a:t> can have even more precise applications. It has been found that French music will, for example, induce people to buy more French wine. </a:t>
            </a:r>
            <a:endParaRPr lang="zh-HK" altLang="en-US" sz="2400" dirty="0">
              <a:solidFill>
                <a:schemeClr val="tx1"/>
              </a:solidFill>
            </a:endParaRPr>
          </a:p>
        </p:txBody>
      </p:sp>
    </p:spTree>
    <p:extLst>
      <p:ext uri="{BB962C8B-B14F-4D97-AF65-F5344CB8AC3E}">
        <p14:creationId xmlns:p14="http://schemas.microsoft.com/office/powerpoint/2010/main" val="1212226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4A6CE4-7E5A-44D0-8C3A-43C1B136255F}"/>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0EF24536-D3EA-4A23-94A8-2410C1E24EB3}"/>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485E909E-2870-4EB1-BCE8-51BA808B49DF}"/>
              </a:ext>
            </a:extLst>
          </p:cNvPr>
          <p:cNvSpPr/>
          <p:nvPr/>
        </p:nvSpPr>
        <p:spPr>
          <a:xfrm>
            <a:off x="309490" y="225082"/>
            <a:ext cx="11605846" cy="6457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sz="2600" b="1" dirty="0">
                <a:solidFill>
                  <a:schemeClr val="tx1"/>
                </a:solidFill>
              </a:rPr>
              <a:t>v </a:t>
            </a:r>
            <a:r>
              <a:rPr lang="en-US" altLang="zh-HK" sz="2600" dirty="0">
                <a:solidFill>
                  <a:schemeClr val="tx1"/>
                </a:solidFill>
              </a:rPr>
              <a:t> </a:t>
            </a:r>
            <a:r>
              <a:rPr lang="en-US" altLang="zh-HK" sz="2600" dirty="0">
                <a:solidFill>
                  <a:schemeClr val="tx1"/>
                </a:solidFill>
                <a:highlight>
                  <a:srgbClr val="C0C0C0"/>
                </a:highlight>
              </a:rPr>
              <a:t>As you stroll along the aisles, everything has been strategically placed</a:t>
            </a:r>
            <a:r>
              <a:rPr lang="en-US" altLang="zh-HK" sz="2600" dirty="0">
                <a:solidFill>
                  <a:schemeClr val="tx1"/>
                </a:solidFill>
              </a:rPr>
              <a:t>. The goods the store wants you to buy, the </a:t>
            </a:r>
            <a:r>
              <a:rPr lang="en-US" altLang="zh-HK" sz="2600" dirty="0">
                <a:solidFill>
                  <a:schemeClr val="tx1"/>
                </a:solidFill>
                <a:highlight>
                  <a:srgbClr val="00FFFF"/>
                </a:highlight>
              </a:rPr>
              <a:t>goods that bring more profit, are placed at the average adult eye-level</a:t>
            </a:r>
            <a:r>
              <a:rPr lang="en-US" altLang="zh-HK" sz="2600" dirty="0">
                <a:solidFill>
                  <a:schemeClr val="tx1"/>
                </a:solidFill>
              </a:rPr>
              <a:t>. Treats for children are </a:t>
            </a:r>
            <a:r>
              <a:rPr lang="en-US" altLang="zh-HK" sz="2600" dirty="0">
                <a:solidFill>
                  <a:schemeClr val="tx1"/>
                </a:solidFill>
                <a:highlight>
                  <a:srgbClr val="00FFFF"/>
                </a:highlight>
              </a:rPr>
              <a:t>lower down </a:t>
            </a:r>
            <a:r>
              <a:rPr lang="en-US" altLang="zh-HK" sz="2600" dirty="0">
                <a:solidFill>
                  <a:schemeClr val="tx1"/>
                </a:solidFill>
              </a:rPr>
              <a:t>and you will have to really stoop for cheap items. Around the discount items, the ‘loss leaders’, which might have brought you in but bring little profit to the store itself, are arranged attractive and more expensive items. </a:t>
            </a:r>
            <a:r>
              <a:rPr lang="en-US" altLang="zh-HK" sz="2600" dirty="0">
                <a:solidFill>
                  <a:schemeClr val="tx1"/>
                </a:solidFill>
                <a:highlight>
                  <a:srgbClr val="00FFFF"/>
                </a:highlight>
              </a:rPr>
              <a:t>The expectation is that you will pay</a:t>
            </a:r>
            <a:r>
              <a:rPr lang="en-US" altLang="zh-HK" sz="2600" dirty="0">
                <a:solidFill>
                  <a:schemeClr val="tx1"/>
                </a:solidFill>
              </a:rPr>
              <a:t> for your small gain on one thing by buying something nearby on </a:t>
            </a:r>
            <a:r>
              <a:rPr lang="en-US" altLang="zh-HK" sz="2600" dirty="0">
                <a:solidFill>
                  <a:schemeClr val="tx1"/>
                </a:solidFill>
                <a:highlight>
                  <a:srgbClr val="00FFFF"/>
                </a:highlight>
              </a:rPr>
              <a:t>impulse</a:t>
            </a:r>
            <a:r>
              <a:rPr lang="en-US" altLang="zh-HK" sz="2600" dirty="0">
                <a:solidFill>
                  <a:schemeClr val="tx1"/>
                </a:solidFill>
              </a:rPr>
              <a:t>. </a:t>
            </a:r>
            <a:r>
              <a:rPr lang="en-US" altLang="zh-HK" sz="2600" dirty="0">
                <a:solidFill>
                  <a:schemeClr val="tx1"/>
                </a:solidFill>
                <a:highlight>
                  <a:srgbClr val="00FF00"/>
                </a:highlight>
              </a:rPr>
              <a:t>Goods that complement each other are kept</a:t>
            </a:r>
            <a:r>
              <a:rPr lang="en-US" altLang="zh-HK" sz="2600" dirty="0">
                <a:solidFill>
                  <a:schemeClr val="tx1"/>
                </a:solidFill>
              </a:rPr>
              <a:t> conveniently </a:t>
            </a:r>
            <a:r>
              <a:rPr lang="en-US" altLang="zh-HK" sz="2600" dirty="0">
                <a:solidFill>
                  <a:schemeClr val="tx1"/>
                </a:solidFill>
                <a:highlight>
                  <a:srgbClr val="00FF00"/>
                </a:highlight>
              </a:rPr>
              <a:t>close</a:t>
            </a:r>
            <a:r>
              <a:rPr lang="en-US" altLang="zh-HK" sz="2600" dirty="0">
                <a:solidFill>
                  <a:schemeClr val="tx1"/>
                </a:solidFill>
              </a:rPr>
              <a:t>. If you buy potato snacks, maybe you’ll need a dip and surely then you will want a soft drink. Essential staple items you may be looking for will be </a:t>
            </a:r>
            <a:r>
              <a:rPr lang="en-US" altLang="zh-HK" sz="2600" dirty="0">
                <a:solidFill>
                  <a:schemeClr val="tx1"/>
                </a:solidFill>
                <a:highlight>
                  <a:srgbClr val="00FF00"/>
                </a:highlight>
              </a:rPr>
              <a:t>hidden away</a:t>
            </a:r>
            <a:r>
              <a:rPr lang="en-US" altLang="zh-HK" sz="2600" dirty="0">
                <a:solidFill>
                  <a:schemeClr val="tx1"/>
                </a:solidFill>
              </a:rPr>
              <a:t> to ensure you walk down as many aisles as possible, meeting as much temptation as possible. </a:t>
            </a:r>
            <a:r>
              <a:rPr lang="en-US" altLang="zh-HK" sz="2600" dirty="0">
                <a:solidFill>
                  <a:schemeClr val="tx1"/>
                </a:solidFill>
                <a:highlight>
                  <a:srgbClr val="008080"/>
                </a:highlight>
              </a:rPr>
              <a:t>As you pass you may trigger voices that call on you to buy and lure you with special offers</a:t>
            </a:r>
            <a:r>
              <a:rPr lang="en-US" altLang="zh-HK" sz="2600" dirty="0">
                <a:solidFill>
                  <a:schemeClr val="tx1"/>
                </a:solidFill>
              </a:rPr>
              <a:t>. Human psychology falls every time for </a:t>
            </a:r>
            <a:r>
              <a:rPr lang="en-US" altLang="zh-HK" sz="2600" dirty="0">
                <a:solidFill>
                  <a:schemeClr val="tx1"/>
                </a:solidFill>
                <a:highlight>
                  <a:srgbClr val="008080"/>
                </a:highlight>
              </a:rPr>
              <a:t>multiple-unit pricing offers and buy-one-get-one-free strategies</a:t>
            </a:r>
            <a:r>
              <a:rPr lang="en-US" altLang="zh-HK" sz="2600" dirty="0">
                <a:solidFill>
                  <a:schemeClr val="tx1"/>
                </a:solidFill>
              </a:rPr>
              <a:t>. As you approach the cashier, you may have to wait a moment, surrounded by nuts, chocolate and magazines. Many people will slip some in with the rest of their shopping. </a:t>
            </a:r>
            <a:endParaRPr lang="zh-HK" altLang="en-US" sz="2600" dirty="0">
              <a:solidFill>
                <a:schemeClr val="tx1"/>
              </a:solidFill>
            </a:endParaRPr>
          </a:p>
        </p:txBody>
      </p:sp>
    </p:spTree>
    <p:extLst>
      <p:ext uri="{BB962C8B-B14F-4D97-AF65-F5344CB8AC3E}">
        <p14:creationId xmlns:p14="http://schemas.microsoft.com/office/powerpoint/2010/main" val="3656637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329349-05C6-4602-9702-3E6F9608129E}"/>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0C081454-8400-4863-8512-0A0800102DB8}"/>
              </a:ext>
            </a:extLst>
          </p:cNvPr>
          <p:cNvSpPr>
            <a:spLocks noGrp="1"/>
          </p:cNvSpPr>
          <p:nvPr>
            <p:ph idx="1"/>
          </p:nvPr>
        </p:nvSpPr>
        <p:spPr/>
        <p:txBody>
          <a:bodyPr/>
          <a:lstStyle/>
          <a:p>
            <a:endParaRPr lang="zh-HK" altLang="en-US"/>
          </a:p>
        </p:txBody>
      </p:sp>
      <p:sp>
        <p:nvSpPr>
          <p:cNvPr id="5" name="矩形 4">
            <a:extLst>
              <a:ext uri="{FF2B5EF4-FFF2-40B4-BE49-F238E27FC236}">
                <a16:creationId xmlns:a16="http://schemas.microsoft.com/office/drawing/2014/main" id="{77AE87F4-E9DF-44DA-A8B9-3595FFAC84DE}"/>
              </a:ext>
            </a:extLst>
          </p:cNvPr>
          <p:cNvSpPr/>
          <p:nvPr/>
        </p:nvSpPr>
        <p:spPr>
          <a:xfrm>
            <a:off x="309490" y="225082"/>
            <a:ext cx="11605846" cy="6457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sz="3500" b="1" dirty="0">
                <a:solidFill>
                  <a:schemeClr val="tx1"/>
                </a:solidFill>
              </a:rPr>
              <a:t>vi </a:t>
            </a:r>
            <a:r>
              <a:rPr lang="en-US" altLang="zh-HK" sz="3500" dirty="0">
                <a:solidFill>
                  <a:schemeClr val="tx1"/>
                </a:solidFill>
              </a:rPr>
              <a:t> </a:t>
            </a:r>
            <a:r>
              <a:rPr lang="en-US" altLang="zh-HK" sz="3500" dirty="0">
                <a:solidFill>
                  <a:schemeClr val="tx1"/>
                </a:solidFill>
                <a:highlight>
                  <a:srgbClr val="00FFFF"/>
                </a:highlight>
              </a:rPr>
              <a:t>These stores have perfected the art of subtly persuading you to buy more than you need. Technology can help them to do this in even more subtle ways</a:t>
            </a:r>
            <a:r>
              <a:rPr lang="en-US" altLang="zh-HK" sz="3500" dirty="0">
                <a:solidFill>
                  <a:schemeClr val="tx1"/>
                </a:solidFill>
              </a:rPr>
              <a:t>. A smart trolley, once you have identified yourself, will be able to draw on its knowledge of your past purchases to direct you to goods you might be interested in and offers you will not be able to resist. It may even be able to contact your home and find out from your refrigerator what you are short of. The real challenge will be if online shopping takes over; then website developers will </a:t>
            </a:r>
            <a:r>
              <a:rPr lang="en-US" altLang="zh-HK" sz="3500" dirty="0">
                <a:solidFill>
                  <a:schemeClr val="tx1"/>
                </a:solidFill>
                <a:highlight>
                  <a:srgbClr val="00FF00"/>
                </a:highlight>
              </a:rPr>
              <a:t>have to find ways as effective </a:t>
            </a:r>
            <a:r>
              <a:rPr lang="en-US" altLang="zh-HK" sz="3500" dirty="0">
                <a:solidFill>
                  <a:schemeClr val="tx1"/>
                </a:solidFill>
              </a:rPr>
              <a:t>as those used at present to stimulate impulse shopping.</a:t>
            </a:r>
            <a:endParaRPr lang="zh-HK" altLang="en-US" sz="3500" dirty="0">
              <a:solidFill>
                <a:schemeClr val="tx1"/>
              </a:solidFill>
            </a:endParaRPr>
          </a:p>
        </p:txBody>
      </p:sp>
    </p:spTree>
    <p:extLst>
      <p:ext uri="{BB962C8B-B14F-4D97-AF65-F5344CB8AC3E}">
        <p14:creationId xmlns:p14="http://schemas.microsoft.com/office/powerpoint/2010/main" val="27815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A7AA0-C22A-4065-B669-7585B2E2F271}"/>
              </a:ext>
            </a:extLst>
          </p:cNvPr>
          <p:cNvSpPr>
            <a:spLocks noGrp="1"/>
          </p:cNvSpPr>
          <p:nvPr>
            <p:ph type="title"/>
          </p:nvPr>
        </p:nvSpPr>
        <p:spPr>
          <a:xfrm>
            <a:off x="838200" y="365125"/>
            <a:ext cx="11133406" cy="1325563"/>
          </a:xfrm>
        </p:spPr>
        <p:txBody>
          <a:bodyPr/>
          <a:lstStyle/>
          <a:p>
            <a:r>
              <a:rPr lang="en-US" altLang="zh-HK" dirty="0"/>
              <a:t>Matching questions with suitable reading strategies (p.3)</a:t>
            </a:r>
            <a:endParaRPr lang="zh-HK" altLang="en-US" dirty="0"/>
          </a:p>
        </p:txBody>
      </p:sp>
      <p:sp>
        <p:nvSpPr>
          <p:cNvPr id="3" name="內容版面配置區 2">
            <a:extLst>
              <a:ext uri="{FF2B5EF4-FFF2-40B4-BE49-F238E27FC236}">
                <a16:creationId xmlns:a16="http://schemas.microsoft.com/office/drawing/2014/main" id="{BDC11F92-226E-4574-82E0-86006B24808C}"/>
              </a:ext>
            </a:extLst>
          </p:cNvPr>
          <p:cNvSpPr>
            <a:spLocks noGrp="1"/>
          </p:cNvSpPr>
          <p:nvPr>
            <p:ph idx="1"/>
          </p:nvPr>
        </p:nvSpPr>
        <p:spPr>
          <a:xfrm>
            <a:off x="838200" y="1825624"/>
            <a:ext cx="11133406" cy="4856529"/>
          </a:xfrm>
        </p:spPr>
        <p:txBody>
          <a:bodyPr>
            <a:normAutofit/>
          </a:bodyPr>
          <a:lstStyle/>
          <a:p>
            <a:pPr marL="0" indent="0">
              <a:buNone/>
            </a:pPr>
            <a:endParaRPr lang="en-US" altLang="zh-HK" sz="3000" dirty="0"/>
          </a:p>
          <a:p>
            <a:pPr marL="0" indent="0">
              <a:buNone/>
            </a:pPr>
            <a:r>
              <a:rPr lang="en-US" altLang="zh-HK" sz="3000" dirty="0"/>
              <a:t>We discussed strategies for responding to questions of this kind, such as </a:t>
            </a:r>
            <a:r>
              <a:rPr lang="en-US" altLang="zh-HK" sz="3000" dirty="0" err="1">
                <a:solidFill>
                  <a:srgbClr val="00B050"/>
                </a:solidFill>
              </a:rPr>
              <a:t>analysing</a:t>
            </a:r>
            <a:r>
              <a:rPr lang="en-US" altLang="zh-HK" sz="3000" dirty="0">
                <a:solidFill>
                  <a:srgbClr val="00B050"/>
                </a:solidFill>
              </a:rPr>
              <a:t> a question’s structure and stem</a:t>
            </a:r>
            <a:r>
              <a:rPr lang="en-US" altLang="zh-HK" sz="3000" dirty="0"/>
              <a:t>, and </a:t>
            </a:r>
            <a:r>
              <a:rPr lang="en-US" altLang="zh-HK" sz="3000" dirty="0" err="1"/>
              <a:t>analysing</a:t>
            </a:r>
            <a:r>
              <a:rPr lang="en-US" altLang="zh-HK" sz="3000" dirty="0"/>
              <a:t> the </a:t>
            </a:r>
            <a:r>
              <a:rPr lang="en-US" altLang="zh-HK" sz="3000" dirty="0">
                <a:solidFill>
                  <a:srgbClr val="00B0F0"/>
                </a:solidFill>
              </a:rPr>
              <a:t>content (or information</a:t>
            </a:r>
            <a:r>
              <a:rPr lang="en-US" altLang="zh-HK" sz="3000" dirty="0"/>
              <a:t>) that is required by a question. </a:t>
            </a:r>
          </a:p>
          <a:p>
            <a:pPr marL="0" indent="0">
              <a:buNone/>
            </a:pPr>
            <a:endParaRPr lang="en-US" altLang="zh-HK" sz="3000" dirty="0"/>
          </a:p>
          <a:p>
            <a:pPr marL="0" indent="0">
              <a:buNone/>
            </a:pPr>
            <a:r>
              <a:rPr lang="en-US" altLang="zh-HK" sz="3000" dirty="0"/>
              <a:t>We also noted the </a:t>
            </a:r>
            <a:r>
              <a:rPr lang="en-US" altLang="zh-HK" sz="3000" dirty="0">
                <a:solidFill>
                  <a:srgbClr val="FF0000"/>
                </a:solidFill>
              </a:rPr>
              <a:t>importance of identifying key words in a multiple choice question</a:t>
            </a:r>
            <a:r>
              <a:rPr lang="en-US" altLang="zh-HK" sz="3000" dirty="0"/>
              <a:t>, and sometimes use your </a:t>
            </a:r>
            <a:r>
              <a:rPr lang="en-US" altLang="zh-HK" sz="3000" dirty="0">
                <a:solidFill>
                  <a:srgbClr val="7030A0"/>
                </a:solidFill>
              </a:rPr>
              <a:t>background knowledge of a topic to eliminate distractors</a:t>
            </a:r>
            <a:r>
              <a:rPr lang="en-US" altLang="zh-HK" sz="3000" dirty="0"/>
              <a:t> (or answers that are definitely incorrect) to narrow the list of possibly correct answers. </a:t>
            </a:r>
            <a:endParaRPr lang="zh-HK" altLang="en-US" sz="3000" dirty="0"/>
          </a:p>
        </p:txBody>
      </p:sp>
    </p:spTree>
    <p:extLst>
      <p:ext uri="{BB962C8B-B14F-4D97-AF65-F5344CB8AC3E}">
        <p14:creationId xmlns:p14="http://schemas.microsoft.com/office/powerpoint/2010/main" val="4123286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9A0BEC-2377-4C75-9BE4-F3AA613D2CDC}"/>
              </a:ext>
            </a:extLst>
          </p:cNvPr>
          <p:cNvSpPr>
            <a:spLocks noGrp="1"/>
          </p:cNvSpPr>
          <p:nvPr>
            <p:ph type="title"/>
          </p:nvPr>
        </p:nvSpPr>
        <p:spPr>
          <a:xfrm>
            <a:off x="838200" y="18255"/>
            <a:ext cx="10515600" cy="1325563"/>
          </a:xfrm>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6A594444-1BCC-4068-9B23-73D8AF1CBC06}"/>
              </a:ext>
            </a:extLst>
          </p:cNvPr>
          <p:cNvSpPr>
            <a:spLocks noGrp="1"/>
          </p:cNvSpPr>
          <p:nvPr>
            <p:ph idx="1"/>
          </p:nvPr>
        </p:nvSpPr>
        <p:spPr>
          <a:xfrm>
            <a:off x="838199" y="1209822"/>
            <a:ext cx="11006797" cy="5289452"/>
          </a:xfrm>
        </p:spPr>
        <p:txBody>
          <a:bodyPr/>
          <a:lstStyle/>
          <a:p>
            <a:pPr marL="0" indent="0">
              <a:buNone/>
            </a:pPr>
            <a:r>
              <a:rPr lang="en-US" altLang="zh-HK" dirty="0"/>
              <a:t>1  Read the text below and then choose the most suitable headings for paragraphs (iii)–(vi) from the list of headings provided. Write the appropriate letters in the boxes.</a:t>
            </a:r>
            <a:endParaRPr lang="zh-HK" altLang="en-US" dirty="0"/>
          </a:p>
        </p:txBody>
      </p:sp>
      <p:sp>
        <p:nvSpPr>
          <p:cNvPr id="4" name="矩形 3">
            <a:extLst>
              <a:ext uri="{FF2B5EF4-FFF2-40B4-BE49-F238E27FC236}">
                <a16:creationId xmlns:a16="http://schemas.microsoft.com/office/drawing/2014/main" id="{A5140A49-B460-4823-8D30-FB7E656AA5E0}"/>
              </a:ext>
            </a:extLst>
          </p:cNvPr>
          <p:cNvSpPr/>
          <p:nvPr/>
        </p:nvSpPr>
        <p:spPr>
          <a:xfrm>
            <a:off x="936673" y="2616592"/>
            <a:ext cx="3747868" cy="386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K" sz="2300" dirty="0"/>
              <a:t>List of headings </a:t>
            </a:r>
          </a:p>
          <a:p>
            <a:endParaRPr lang="en-US" altLang="zh-HK" sz="2300" dirty="0"/>
          </a:p>
          <a:p>
            <a:r>
              <a:rPr lang="en-US" altLang="zh-HK" sz="2300" dirty="0"/>
              <a:t>A One-stop shopping </a:t>
            </a:r>
          </a:p>
          <a:p>
            <a:r>
              <a:rPr lang="en-US" altLang="zh-HK" sz="2300" dirty="0"/>
              <a:t>B Bargains and discounts </a:t>
            </a:r>
          </a:p>
          <a:p>
            <a:r>
              <a:rPr lang="en-US" altLang="zh-HK" sz="2300" dirty="0"/>
              <a:t>C Setting the mood </a:t>
            </a:r>
          </a:p>
          <a:p>
            <a:r>
              <a:rPr lang="en-US" altLang="zh-HK" sz="2300" dirty="0"/>
              <a:t>D What lies ahead </a:t>
            </a:r>
          </a:p>
          <a:p>
            <a:r>
              <a:rPr lang="en-US" altLang="zh-HK" sz="2300" dirty="0"/>
              <a:t>E Avoiding temptation </a:t>
            </a:r>
          </a:p>
          <a:p>
            <a:r>
              <a:rPr lang="en-US" altLang="zh-HK" sz="2300" dirty="0"/>
              <a:t>F First, get your customer </a:t>
            </a:r>
          </a:p>
          <a:p>
            <a:r>
              <a:rPr lang="en-US" altLang="zh-HK" sz="2300" dirty="0"/>
              <a:t>G Dishonest practices </a:t>
            </a:r>
          </a:p>
          <a:p>
            <a:r>
              <a:rPr lang="en-US" altLang="zh-HK" sz="2300" dirty="0"/>
              <a:t>H Layout is everything </a:t>
            </a:r>
            <a:endParaRPr lang="zh-HK" altLang="en-US" sz="2300" dirty="0"/>
          </a:p>
        </p:txBody>
      </p:sp>
      <p:sp>
        <p:nvSpPr>
          <p:cNvPr id="5" name="矩形 4">
            <a:extLst>
              <a:ext uri="{FF2B5EF4-FFF2-40B4-BE49-F238E27FC236}">
                <a16:creationId xmlns:a16="http://schemas.microsoft.com/office/drawing/2014/main" id="{2D8CE034-6B01-4C69-82A9-30544BBFA9C7}"/>
              </a:ext>
            </a:extLst>
          </p:cNvPr>
          <p:cNvSpPr/>
          <p:nvPr/>
        </p:nvSpPr>
        <p:spPr>
          <a:xfrm>
            <a:off x="5369169" y="3098582"/>
            <a:ext cx="6096000" cy="2862322"/>
          </a:xfrm>
          <a:prstGeom prst="rect">
            <a:avLst/>
          </a:prstGeom>
        </p:spPr>
        <p:txBody>
          <a:bodyPr>
            <a:spAutoFit/>
          </a:bodyPr>
          <a:lstStyle/>
          <a:p>
            <a:r>
              <a:rPr lang="zh-HK" altLang="en-US" sz="4500" dirty="0"/>
              <a:t>Paragraph iii  </a:t>
            </a:r>
          </a:p>
          <a:p>
            <a:r>
              <a:rPr lang="zh-HK" altLang="en-US" sz="4500" dirty="0"/>
              <a:t>Paragraph iv  </a:t>
            </a:r>
          </a:p>
          <a:p>
            <a:r>
              <a:rPr lang="zh-HK" altLang="en-US" sz="4500" dirty="0"/>
              <a:t>Paragraph v  </a:t>
            </a:r>
          </a:p>
          <a:p>
            <a:r>
              <a:rPr lang="zh-HK" altLang="en-US" sz="4500" dirty="0"/>
              <a:t>Paragraph vi </a:t>
            </a:r>
          </a:p>
        </p:txBody>
      </p:sp>
      <p:sp>
        <p:nvSpPr>
          <p:cNvPr id="6" name="矩形 5">
            <a:extLst>
              <a:ext uri="{FF2B5EF4-FFF2-40B4-BE49-F238E27FC236}">
                <a16:creationId xmlns:a16="http://schemas.microsoft.com/office/drawing/2014/main" id="{8C3C9666-D96E-4BDC-9BE5-3A732A931AD8}"/>
              </a:ext>
            </a:extLst>
          </p:cNvPr>
          <p:cNvSpPr/>
          <p:nvPr/>
        </p:nvSpPr>
        <p:spPr>
          <a:xfrm>
            <a:off x="8693833" y="3182992"/>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F</a:t>
            </a:r>
            <a:endParaRPr lang="zh-HK" altLang="en-US" dirty="0"/>
          </a:p>
        </p:txBody>
      </p:sp>
      <p:sp>
        <p:nvSpPr>
          <p:cNvPr id="7" name="矩形 6">
            <a:extLst>
              <a:ext uri="{FF2B5EF4-FFF2-40B4-BE49-F238E27FC236}">
                <a16:creationId xmlns:a16="http://schemas.microsoft.com/office/drawing/2014/main" id="{3CFF3D86-7B2C-417F-9C51-0515D4917C60}"/>
              </a:ext>
            </a:extLst>
          </p:cNvPr>
          <p:cNvSpPr/>
          <p:nvPr/>
        </p:nvSpPr>
        <p:spPr>
          <a:xfrm>
            <a:off x="8693832" y="3854548"/>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C</a:t>
            </a:r>
            <a:endParaRPr lang="zh-HK" altLang="en-US" dirty="0"/>
          </a:p>
        </p:txBody>
      </p:sp>
      <p:sp>
        <p:nvSpPr>
          <p:cNvPr id="8" name="矩形 7">
            <a:extLst>
              <a:ext uri="{FF2B5EF4-FFF2-40B4-BE49-F238E27FC236}">
                <a16:creationId xmlns:a16="http://schemas.microsoft.com/office/drawing/2014/main" id="{F29BDCDC-C054-4A05-82DE-5115F284256C}"/>
              </a:ext>
            </a:extLst>
          </p:cNvPr>
          <p:cNvSpPr/>
          <p:nvPr/>
        </p:nvSpPr>
        <p:spPr>
          <a:xfrm>
            <a:off x="8693832" y="4620743"/>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H</a:t>
            </a:r>
            <a:endParaRPr lang="zh-HK" altLang="en-US" dirty="0"/>
          </a:p>
        </p:txBody>
      </p:sp>
      <p:sp>
        <p:nvSpPr>
          <p:cNvPr id="9" name="矩形 8">
            <a:extLst>
              <a:ext uri="{FF2B5EF4-FFF2-40B4-BE49-F238E27FC236}">
                <a16:creationId xmlns:a16="http://schemas.microsoft.com/office/drawing/2014/main" id="{C4507828-088A-4639-A846-F66298F8B199}"/>
              </a:ext>
            </a:extLst>
          </p:cNvPr>
          <p:cNvSpPr/>
          <p:nvPr/>
        </p:nvSpPr>
        <p:spPr>
          <a:xfrm>
            <a:off x="8693831" y="5352724"/>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D</a:t>
            </a:r>
            <a:endParaRPr lang="zh-HK" altLang="en-US" dirty="0"/>
          </a:p>
        </p:txBody>
      </p:sp>
    </p:spTree>
    <p:extLst>
      <p:ext uri="{BB962C8B-B14F-4D97-AF65-F5344CB8AC3E}">
        <p14:creationId xmlns:p14="http://schemas.microsoft.com/office/powerpoint/2010/main" val="361032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CA1B71-5C47-4274-B08C-9CDADDF659F9}"/>
              </a:ext>
            </a:extLst>
          </p:cNvPr>
          <p:cNvSpPr>
            <a:spLocks noGrp="1"/>
          </p:cNvSpPr>
          <p:nvPr>
            <p:ph type="title"/>
          </p:nvPr>
        </p:nvSpPr>
        <p:spPr>
          <a:xfrm>
            <a:off x="838200" y="18255"/>
            <a:ext cx="10515600" cy="1325563"/>
          </a:xfrm>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2E09C9A8-B903-49BF-A17C-9C2572D5AB95}"/>
              </a:ext>
            </a:extLst>
          </p:cNvPr>
          <p:cNvSpPr>
            <a:spLocks noGrp="1"/>
          </p:cNvSpPr>
          <p:nvPr>
            <p:ph idx="1"/>
          </p:nvPr>
        </p:nvSpPr>
        <p:spPr>
          <a:xfrm>
            <a:off x="838199" y="1209822"/>
            <a:ext cx="11175609" cy="5444196"/>
          </a:xfrm>
        </p:spPr>
        <p:txBody>
          <a:bodyPr/>
          <a:lstStyle/>
          <a:p>
            <a:pPr marL="514350" indent="-514350">
              <a:buAutoNum type="arabicPlain" startAt="2"/>
            </a:pPr>
            <a:r>
              <a:rPr lang="en-US" altLang="zh-HK" dirty="0"/>
              <a:t>In which paragraphs does the writer discuss </a:t>
            </a:r>
          </a:p>
          <a:p>
            <a:pPr marL="0" indent="0">
              <a:buNone/>
            </a:pPr>
            <a:endParaRPr lang="en-US" altLang="zh-HK" dirty="0"/>
          </a:p>
          <a:p>
            <a:pPr marL="0" indent="0">
              <a:buNone/>
            </a:pPr>
            <a:r>
              <a:rPr lang="en-US" altLang="zh-HK" dirty="0"/>
              <a:t>A the impact of supermarkets on town life? </a:t>
            </a:r>
          </a:p>
          <a:p>
            <a:pPr marL="0" indent="0">
              <a:buNone/>
            </a:pPr>
            <a:r>
              <a:rPr lang="en-US" altLang="zh-HK" dirty="0"/>
              <a:t>B appeals to our senses? </a:t>
            </a:r>
          </a:p>
          <a:p>
            <a:pPr marL="0" indent="0">
              <a:buNone/>
            </a:pPr>
            <a:r>
              <a:rPr lang="en-US" altLang="zh-HK" dirty="0"/>
              <a:t>C general marketing strategies? </a:t>
            </a:r>
          </a:p>
          <a:p>
            <a:pPr marL="0" indent="0">
              <a:buNone/>
            </a:pPr>
            <a:r>
              <a:rPr lang="en-US" altLang="zh-HK" dirty="0"/>
              <a:t>D the whereabouts of items such as bread, rice and cooking oil? </a:t>
            </a:r>
          </a:p>
          <a:p>
            <a:pPr marL="0" indent="0">
              <a:buNone/>
            </a:pPr>
            <a:r>
              <a:rPr lang="en-US" altLang="zh-HK" dirty="0"/>
              <a:t>E offers such as ‘$4 each – five for $16’? </a:t>
            </a:r>
          </a:p>
          <a:p>
            <a:pPr marL="0" indent="0">
              <a:buNone/>
            </a:pPr>
            <a:endParaRPr lang="en-US" altLang="zh-HK" dirty="0"/>
          </a:p>
          <a:p>
            <a:pPr marL="0" indent="0">
              <a:buNone/>
            </a:pPr>
            <a:r>
              <a:rPr lang="en-US" altLang="zh-HK" dirty="0"/>
              <a:t>Put the correct numbers in the boxes</a:t>
            </a:r>
            <a:endParaRPr lang="zh-HK" altLang="en-US" dirty="0"/>
          </a:p>
        </p:txBody>
      </p:sp>
      <p:graphicFrame>
        <p:nvGraphicFramePr>
          <p:cNvPr id="4" name="表格 4">
            <a:extLst>
              <a:ext uri="{FF2B5EF4-FFF2-40B4-BE49-F238E27FC236}">
                <a16:creationId xmlns:a16="http://schemas.microsoft.com/office/drawing/2014/main" id="{3F2E441A-CAEF-46FC-BC16-C965D13B142F}"/>
              </a:ext>
            </a:extLst>
          </p:cNvPr>
          <p:cNvGraphicFramePr>
            <a:graphicFrameLocks noGrp="1"/>
          </p:cNvGraphicFramePr>
          <p:nvPr>
            <p:extLst>
              <p:ext uri="{D42A27DB-BD31-4B8C-83A1-F6EECF244321}">
                <p14:modId xmlns:p14="http://schemas.microsoft.com/office/powerpoint/2010/main" val="2114243781"/>
              </p:ext>
            </p:extLst>
          </p:nvPr>
        </p:nvGraphicFramePr>
        <p:xfrm>
          <a:off x="7973255" y="860342"/>
          <a:ext cx="4040553" cy="2568660"/>
        </p:xfrm>
        <a:graphic>
          <a:graphicData uri="http://schemas.openxmlformats.org/drawingml/2006/table">
            <a:tbl>
              <a:tblPr firstRow="1" bandRow="1">
                <a:tableStyleId>{22838BEF-8BB2-4498-84A7-C5851F593DF1}</a:tableStyleId>
              </a:tblPr>
              <a:tblGrid>
                <a:gridCol w="1139483">
                  <a:extLst>
                    <a:ext uri="{9D8B030D-6E8A-4147-A177-3AD203B41FA5}">
                      <a16:colId xmlns:a16="http://schemas.microsoft.com/office/drawing/2014/main" val="914812615"/>
                    </a:ext>
                  </a:extLst>
                </a:gridCol>
                <a:gridCol w="2901070">
                  <a:extLst>
                    <a:ext uri="{9D8B030D-6E8A-4147-A177-3AD203B41FA5}">
                      <a16:colId xmlns:a16="http://schemas.microsoft.com/office/drawing/2014/main" val="2945617349"/>
                    </a:ext>
                  </a:extLst>
                </a:gridCol>
              </a:tblGrid>
              <a:tr h="513732">
                <a:tc>
                  <a:txBody>
                    <a:bodyPr/>
                    <a:lstStyle/>
                    <a:p>
                      <a:r>
                        <a:rPr lang="en-US" altLang="zh-HK" sz="2500" b="1" dirty="0"/>
                        <a:t>A</a:t>
                      </a:r>
                      <a:endParaRPr lang="zh-HK" altLang="en-US" sz="2500" b="1" dirty="0"/>
                    </a:p>
                  </a:txBody>
                  <a:tcPr/>
                </a:tc>
                <a:tc>
                  <a:txBody>
                    <a:bodyPr/>
                    <a:lstStyle/>
                    <a:p>
                      <a:endParaRPr lang="zh-HK" altLang="en-US" sz="2500" b="1" dirty="0"/>
                    </a:p>
                  </a:txBody>
                  <a:tcPr/>
                </a:tc>
                <a:extLst>
                  <a:ext uri="{0D108BD9-81ED-4DB2-BD59-A6C34878D82A}">
                    <a16:rowId xmlns:a16="http://schemas.microsoft.com/office/drawing/2014/main" val="3786518187"/>
                  </a:ext>
                </a:extLst>
              </a:tr>
              <a:tr h="513732">
                <a:tc>
                  <a:txBody>
                    <a:bodyPr/>
                    <a:lstStyle/>
                    <a:p>
                      <a:r>
                        <a:rPr lang="en-US" altLang="zh-HK" sz="2500" b="1" dirty="0"/>
                        <a:t>B</a:t>
                      </a:r>
                      <a:endParaRPr lang="zh-HK" altLang="en-US" sz="2500" b="1" dirty="0"/>
                    </a:p>
                  </a:txBody>
                  <a:tcPr/>
                </a:tc>
                <a:tc>
                  <a:txBody>
                    <a:bodyPr/>
                    <a:lstStyle/>
                    <a:p>
                      <a:endParaRPr lang="zh-HK" altLang="en-US" sz="2500" b="1"/>
                    </a:p>
                  </a:txBody>
                  <a:tcPr/>
                </a:tc>
                <a:extLst>
                  <a:ext uri="{0D108BD9-81ED-4DB2-BD59-A6C34878D82A}">
                    <a16:rowId xmlns:a16="http://schemas.microsoft.com/office/drawing/2014/main" val="1884692483"/>
                  </a:ext>
                </a:extLst>
              </a:tr>
              <a:tr h="513732">
                <a:tc>
                  <a:txBody>
                    <a:bodyPr/>
                    <a:lstStyle/>
                    <a:p>
                      <a:r>
                        <a:rPr lang="en-US" altLang="zh-HK" sz="2500" b="1" dirty="0"/>
                        <a:t>C</a:t>
                      </a:r>
                      <a:endParaRPr lang="zh-HK" altLang="en-US" sz="2500" b="1" dirty="0"/>
                    </a:p>
                  </a:txBody>
                  <a:tcPr/>
                </a:tc>
                <a:tc>
                  <a:txBody>
                    <a:bodyPr/>
                    <a:lstStyle/>
                    <a:p>
                      <a:endParaRPr lang="zh-HK" altLang="en-US" sz="2500" b="1"/>
                    </a:p>
                  </a:txBody>
                  <a:tcPr/>
                </a:tc>
                <a:extLst>
                  <a:ext uri="{0D108BD9-81ED-4DB2-BD59-A6C34878D82A}">
                    <a16:rowId xmlns:a16="http://schemas.microsoft.com/office/drawing/2014/main" val="4199342366"/>
                  </a:ext>
                </a:extLst>
              </a:tr>
              <a:tr h="513732">
                <a:tc>
                  <a:txBody>
                    <a:bodyPr/>
                    <a:lstStyle/>
                    <a:p>
                      <a:r>
                        <a:rPr lang="en-US" altLang="zh-HK" sz="2500" b="1" dirty="0"/>
                        <a:t>D</a:t>
                      </a:r>
                      <a:endParaRPr lang="zh-HK" altLang="en-US" sz="2500" b="1" dirty="0"/>
                    </a:p>
                  </a:txBody>
                  <a:tcPr/>
                </a:tc>
                <a:tc>
                  <a:txBody>
                    <a:bodyPr/>
                    <a:lstStyle/>
                    <a:p>
                      <a:endParaRPr lang="zh-HK" altLang="en-US" sz="2500" b="1"/>
                    </a:p>
                  </a:txBody>
                  <a:tcPr/>
                </a:tc>
                <a:extLst>
                  <a:ext uri="{0D108BD9-81ED-4DB2-BD59-A6C34878D82A}">
                    <a16:rowId xmlns:a16="http://schemas.microsoft.com/office/drawing/2014/main" val="1521268605"/>
                  </a:ext>
                </a:extLst>
              </a:tr>
              <a:tr h="513732">
                <a:tc>
                  <a:txBody>
                    <a:bodyPr/>
                    <a:lstStyle/>
                    <a:p>
                      <a:r>
                        <a:rPr lang="en-US" altLang="zh-HK" sz="2500" b="1" dirty="0"/>
                        <a:t>E</a:t>
                      </a:r>
                      <a:endParaRPr lang="zh-HK" altLang="en-US" sz="2500" b="1" dirty="0"/>
                    </a:p>
                  </a:txBody>
                  <a:tcPr/>
                </a:tc>
                <a:tc>
                  <a:txBody>
                    <a:bodyPr/>
                    <a:lstStyle/>
                    <a:p>
                      <a:endParaRPr lang="zh-HK" altLang="en-US" sz="2500" b="1" dirty="0"/>
                    </a:p>
                  </a:txBody>
                  <a:tcPr/>
                </a:tc>
                <a:extLst>
                  <a:ext uri="{0D108BD9-81ED-4DB2-BD59-A6C34878D82A}">
                    <a16:rowId xmlns:a16="http://schemas.microsoft.com/office/drawing/2014/main" val="2270761787"/>
                  </a:ext>
                </a:extLst>
              </a:tr>
            </a:tbl>
          </a:graphicData>
        </a:graphic>
      </p:graphicFrame>
      <p:sp>
        <p:nvSpPr>
          <p:cNvPr id="5" name="矩形 4">
            <a:extLst>
              <a:ext uri="{FF2B5EF4-FFF2-40B4-BE49-F238E27FC236}">
                <a16:creationId xmlns:a16="http://schemas.microsoft.com/office/drawing/2014/main" id="{391A8851-4F2C-4AEE-BE4A-AF4F61ABD88F}"/>
              </a:ext>
            </a:extLst>
          </p:cNvPr>
          <p:cNvSpPr/>
          <p:nvPr/>
        </p:nvSpPr>
        <p:spPr>
          <a:xfrm>
            <a:off x="9453489" y="860342"/>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err="1"/>
              <a:t>i</a:t>
            </a:r>
            <a:endParaRPr lang="zh-HK" altLang="en-US" dirty="0"/>
          </a:p>
        </p:txBody>
      </p:sp>
      <p:sp>
        <p:nvSpPr>
          <p:cNvPr id="6" name="矩形 5">
            <a:extLst>
              <a:ext uri="{FF2B5EF4-FFF2-40B4-BE49-F238E27FC236}">
                <a16:creationId xmlns:a16="http://schemas.microsoft.com/office/drawing/2014/main" id="{4671EFDF-3D46-4227-93F8-69CF436E1F14}"/>
              </a:ext>
            </a:extLst>
          </p:cNvPr>
          <p:cNvSpPr/>
          <p:nvPr/>
        </p:nvSpPr>
        <p:spPr>
          <a:xfrm>
            <a:off x="9453489" y="1382504"/>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iv</a:t>
            </a:r>
            <a:endParaRPr lang="zh-HK" altLang="en-US" dirty="0"/>
          </a:p>
        </p:txBody>
      </p:sp>
      <p:sp>
        <p:nvSpPr>
          <p:cNvPr id="7" name="矩形 6">
            <a:extLst>
              <a:ext uri="{FF2B5EF4-FFF2-40B4-BE49-F238E27FC236}">
                <a16:creationId xmlns:a16="http://schemas.microsoft.com/office/drawing/2014/main" id="{58C06A06-BB83-46D8-8B75-9F57BE68DE8E}"/>
              </a:ext>
            </a:extLst>
          </p:cNvPr>
          <p:cNvSpPr/>
          <p:nvPr/>
        </p:nvSpPr>
        <p:spPr>
          <a:xfrm>
            <a:off x="9453488" y="1904666"/>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iii</a:t>
            </a:r>
            <a:endParaRPr lang="zh-HK" altLang="en-US" dirty="0"/>
          </a:p>
        </p:txBody>
      </p:sp>
      <p:sp>
        <p:nvSpPr>
          <p:cNvPr id="8" name="矩形 7">
            <a:extLst>
              <a:ext uri="{FF2B5EF4-FFF2-40B4-BE49-F238E27FC236}">
                <a16:creationId xmlns:a16="http://schemas.microsoft.com/office/drawing/2014/main" id="{A1E69B0E-AEF7-4D4F-9943-C6305A85084A}"/>
              </a:ext>
            </a:extLst>
          </p:cNvPr>
          <p:cNvSpPr/>
          <p:nvPr/>
        </p:nvSpPr>
        <p:spPr>
          <a:xfrm>
            <a:off x="9453487" y="2420649"/>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v</a:t>
            </a:r>
            <a:endParaRPr lang="zh-HK" altLang="en-US" dirty="0"/>
          </a:p>
        </p:txBody>
      </p:sp>
      <p:sp>
        <p:nvSpPr>
          <p:cNvPr id="9" name="矩形 8">
            <a:extLst>
              <a:ext uri="{FF2B5EF4-FFF2-40B4-BE49-F238E27FC236}">
                <a16:creationId xmlns:a16="http://schemas.microsoft.com/office/drawing/2014/main" id="{01DDCC07-0139-4DDD-8C29-3393F4F32E5A}"/>
              </a:ext>
            </a:extLst>
          </p:cNvPr>
          <p:cNvSpPr/>
          <p:nvPr/>
        </p:nvSpPr>
        <p:spPr>
          <a:xfrm>
            <a:off x="9453487" y="2924825"/>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v</a:t>
            </a:r>
            <a:endParaRPr lang="zh-HK" altLang="en-US" dirty="0"/>
          </a:p>
        </p:txBody>
      </p:sp>
    </p:spTree>
    <p:extLst>
      <p:ext uri="{BB962C8B-B14F-4D97-AF65-F5344CB8AC3E}">
        <p14:creationId xmlns:p14="http://schemas.microsoft.com/office/powerpoint/2010/main" val="340883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7476B5-15BA-464E-90FD-F9E6D39A3736}"/>
              </a:ext>
            </a:extLst>
          </p:cNvPr>
          <p:cNvSpPr>
            <a:spLocks noGrp="1"/>
          </p:cNvSpPr>
          <p:nvPr>
            <p:ph type="title"/>
          </p:nvPr>
        </p:nvSpPr>
        <p:spPr>
          <a:xfrm>
            <a:off x="838199" y="0"/>
            <a:ext cx="10515600" cy="1325563"/>
          </a:xfrm>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D5C7DE99-18C3-4181-99B0-D59384B5F59E}"/>
              </a:ext>
            </a:extLst>
          </p:cNvPr>
          <p:cNvSpPr>
            <a:spLocks noGrp="1"/>
          </p:cNvSpPr>
          <p:nvPr>
            <p:ph idx="1"/>
          </p:nvPr>
        </p:nvSpPr>
        <p:spPr>
          <a:xfrm>
            <a:off x="838199" y="1019908"/>
            <a:ext cx="11353801" cy="5838092"/>
          </a:xfrm>
        </p:spPr>
        <p:txBody>
          <a:bodyPr>
            <a:normAutofit lnSpcReduction="10000"/>
          </a:bodyPr>
          <a:lstStyle/>
          <a:p>
            <a:pPr marL="0" indent="0">
              <a:buNone/>
            </a:pPr>
            <a:r>
              <a:rPr lang="en-US" altLang="zh-HK" dirty="0"/>
              <a:t>3  Do the following statements reflect the opinions of the writer of the passage?  </a:t>
            </a:r>
          </a:p>
          <a:p>
            <a:pPr marL="0" indent="0">
              <a:buNone/>
            </a:pPr>
            <a:r>
              <a:rPr lang="en-US" altLang="zh-HK" dirty="0"/>
              <a:t>YES if the statement reflects the opinion of the writer. </a:t>
            </a:r>
          </a:p>
          <a:p>
            <a:pPr marL="0" indent="0">
              <a:buNone/>
            </a:pPr>
            <a:r>
              <a:rPr lang="en-US" altLang="zh-HK" dirty="0"/>
              <a:t>NO if the statement contradicts the opinion of the writer. </a:t>
            </a:r>
          </a:p>
          <a:p>
            <a:pPr marL="0" indent="0">
              <a:buNone/>
            </a:pPr>
            <a:r>
              <a:rPr lang="en-US" altLang="zh-HK" dirty="0"/>
              <a:t>NOT GIVEN if it is impossible to say what the writer thinks about this. </a:t>
            </a:r>
          </a:p>
          <a:p>
            <a:pPr marL="0" indent="0">
              <a:buNone/>
            </a:pPr>
            <a:endParaRPr lang="en-US" altLang="zh-HK" dirty="0"/>
          </a:p>
          <a:p>
            <a:pPr marL="0" indent="0">
              <a:buNone/>
            </a:pPr>
            <a:r>
              <a:rPr lang="en-US" altLang="zh-HK" dirty="0"/>
              <a:t>A The main effort of supermarkets must be to get customers to come to them. </a:t>
            </a:r>
          </a:p>
          <a:p>
            <a:pPr marL="0" indent="0">
              <a:buNone/>
            </a:pPr>
            <a:r>
              <a:rPr lang="en-US" altLang="zh-HK" dirty="0"/>
              <a:t>B Most modern young children are badly behaved. </a:t>
            </a:r>
          </a:p>
          <a:p>
            <a:pPr marL="0" indent="0">
              <a:buNone/>
            </a:pPr>
            <a:r>
              <a:rPr lang="en-US" altLang="zh-HK" dirty="0"/>
              <a:t>C Shoppers who go out to fight depression tend to buy a lot. </a:t>
            </a:r>
          </a:p>
          <a:p>
            <a:pPr marL="0" indent="0">
              <a:buNone/>
            </a:pPr>
            <a:r>
              <a:rPr lang="en-US" altLang="zh-HK" dirty="0"/>
              <a:t>D Large supermarkets are socially undesirable.  </a:t>
            </a:r>
          </a:p>
          <a:p>
            <a:pPr marL="0" indent="0">
              <a:buNone/>
            </a:pPr>
            <a:r>
              <a:rPr lang="en-US" altLang="zh-HK" dirty="0"/>
              <a:t>E Special events are useful even if not very profitable. </a:t>
            </a:r>
          </a:p>
          <a:p>
            <a:pPr marL="0" indent="0">
              <a:buNone/>
            </a:pPr>
            <a:r>
              <a:rPr lang="en-US" altLang="zh-HK" dirty="0"/>
              <a:t>F Most customers are naïve about special offers and promotions. </a:t>
            </a:r>
            <a:endParaRPr lang="zh-HK" altLang="en-US" dirty="0"/>
          </a:p>
        </p:txBody>
      </p:sp>
      <p:sp>
        <p:nvSpPr>
          <p:cNvPr id="4" name="矩形 3">
            <a:extLst>
              <a:ext uri="{FF2B5EF4-FFF2-40B4-BE49-F238E27FC236}">
                <a16:creationId xmlns:a16="http://schemas.microsoft.com/office/drawing/2014/main" id="{54375DFA-5A14-40BA-9778-2A616DF3D28B}"/>
              </a:ext>
            </a:extLst>
          </p:cNvPr>
          <p:cNvSpPr/>
          <p:nvPr/>
        </p:nvSpPr>
        <p:spPr>
          <a:xfrm>
            <a:off x="1955410" y="4114837"/>
            <a:ext cx="590843" cy="4042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NO</a:t>
            </a:r>
            <a:endParaRPr lang="zh-HK" altLang="en-US" dirty="0"/>
          </a:p>
        </p:txBody>
      </p:sp>
      <p:sp>
        <p:nvSpPr>
          <p:cNvPr id="6" name="矩形 5">
            <a:extLst>
              <a:ext uri="{FF2B5EF4-FFF2-40B4-BE49-F238E27FC236}">
                <a16:creationId xmlns:a16="http://schemas.microsoft.com/office/drawing/2014/main" id="{4E392D6E-7A7B-4D6A-B58A-A5E30774DBB3}"/>
              </a:ext>
            </a:extLst>
          </p:cNvPr>
          <p:cNvSpPr/>
          <p:nvPr/>
        </p:nvSpPr>
        <p:spPr>
          <a:xfrm>
            <a:off x="8342141" y="4316972"/>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NG</a:t>
            </a:r>
            <a:endParaRPr lang="zh-HK" altLang="en-US" dirty="0"/>
          </a:p>
        </p:txBody>
      </p:sp>
      <p:sp>
        <p:nvSpPr>
          <p:cNvPr id="7" name="矩形 6">
            <a:extLst>
              <a:ext uri="{FF2B5EF4-FFF2-40B4-BE49-F238E27FC236}">
                <a16:creationId xmlns:a16="http://schemas.microsoft.com/office/drawing/2014/main" id="{0B950DDB-5F12-4280-AED2-F41733AB5EC9}"/>
              </a:ext>
            </a:extLst>
          </p:cNvPr>
          <p:cNvSpPr/>
          <p:nvPr/>
        </p:nvSpPr>
        <p:spPr>
          <a:xfrm>
            <a:off x="9725463" y="4809341"/>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NG</a:t>
            </a:r>
            <a:endParaRPr lang="zh-HK" altLang="en-US" dirty="0"/>
          </a:p>
        </p:txBody>
      </p:sp>
      <p:sp>
        <p:nvSpPr>
          <p:cNvPr id="8" name="矩形 7">
            <a:extLst>
              <a:ext uri="{FF2B5EF4-FFF2-40B4-BE49-F238E27FC236}">
                <a16:creationId xmlns:a16="http://schemas.microsoft.com/office/drawing/2014/main" id="{2EAB310D-D25B-4B93-AAD8-D15C6E484590}"/>
              </a:ext>
            </a:extLst>
          </p:cNvPr>
          <p:cNvSpPr/>
          <p:nvPr/>
        </p:nvSpPr>
        <p:spPr>
          <a:xfrm>
            <a:off x="7709094" y="5345723"/>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NG</a:t>
            </a:r>
            <a:endParaRPr lang="zh-HK" altLang="en-US" dirty="0"/>
          </a:p>
        </p:txBody>
      </p:sp>
      <p:sp>
        <p:nvSpPr>
          <p:cNvPr id="9" name="矩形 8">
            <a:extLst>
              <a:ext uri="{FF2B5EF4-FFF2-40B4-BE49-F238E27FC236}">
                <a16:creationId xmlns:a16="http://schemas.microsoft.com/office/drawing/2014/main" id="{5126343E-B0F9-4C1C-A746-F2003F43A3C6}"/>
              </a:ext>
            </a:extLst>
          </p:cNvPr>
          <p:cNvSpPr/>
          <p:nvPr/>
        </p:nvSpPr>
        <p:spPr>
          <a:xfrm>
            <a:off x="8965807" y="5769461"/>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YES</a:t>
            </a:r>
            <a:endParaRPr lang="zh-HK" altLang="en-US" dirty="0"/>
          </a:p>
        </p:txBody>
      </p:sp>
      <p:sp>
        <p:nvSpPr>
          <p:cNvPr id="10" name="矩形 9">
            <a:extLst>
              <a:ext uri="{FF2B5EF4-FFF2-40B4-BE49-F238E27FC236}">
                <a16:creationId xmlns:a16="http://schemas.microsoft.com/office/drawing/2014/main" id="{3F0D49A8-D5D9-467A-9611-D1D03E4B19B4}"/>
              </a:ext>
            </a:extLst>
          </p:cNvPr>
          <p:cNvSpPr/>
          <p:nvPr/>
        </p:nvSpPr>
        <p:spPr>
          <a:xfrm>
            <a:off x="10442916" y="6261830"/>
            <a:ext cx="717453" cy="4923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t>YES</a:t>
            </a:r>
            <a:endParaRPr lang="zh-HK" altLang="en-US" dirty="0"/>
          </a:p>
        </p:txBody>
      </p:sp>
      <p:sp>
        <p:nvSpPr>
          <p:cNvPr id="11" name="Rectangle 10"/>
          <p:cNvSpPr/>
          <p:nvPr/>
        </p:nvSpPr>
        <p:spPr>
          <a:xfrm>
            <a:off x="9325155" y="232913"/>
            <a:ext cx="1846053" cy="6728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b="1" dirty="0"/>
              <a:t>6 mins</a:t>
            </a:r>
            <a:endParaRPr lang="zh-TW" altLang="en-US" b="1" dirty="0"/>
          </a:p>
        </p:txBody>
      </p:sp>
    </p:spTree>
    <p:extLst>
      <p:ext uri="{BB962C8B-B14F-4D97-AF65-F5344CB8AC3E}">
        <p14:creationId xmlns:p14="http://schemas.microsoft.com/office/powerpoint/2010/main" val="265316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730C4-3D0C-450D-B706-74FEA776FA53}"/>
              </a:ext>
            </a:extLst>
          </p:cNvPr>
          <p:cNvSpPr>
            <a:spLocks noGrp="1"/>
          </p:cNvSpPr>
          <p:nvPr>
            <p:ph type="title"/>
          </p:nvPr>
        </p:nvSpPr>
        <p:spPr>
          <a:xfrm>
            <a:off x="838200" y="0"/>
            <a:ext cx="10515600" cy="1325563"/>
          </a:xfrm>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4653FE36-CA18-451B-9B95-87BF4C6C1BA2}"/>
              </a:ext>
            </a:extLst>
          </p:cNvPr>
          <p:cNvSpPr>
            <a:spLocks noGrp="1"/>
          </p:cNvSpPr>
          <p:nvPr>
            <p:ph idx="1"/>
          </p:nvPr>
        </p:nvSpPr>
        <p:spPr>
          <a:xfrm>
            <a:off x="253219" y="1325564"/>
            <a:ext cx="11760590" cy="5532436"/>
          </a:xfrm>
        </p:spPr>
        <p:txBody>
          <a:bodyPr/>
          <a:lstStyle/>
          <a:p>
            <a:pPr marL="0" indent="0">
              <a:buNone/>
            </a:pPr>
            <a:r>
              <a:rPr lang="en-US" altLang="zh-HK" dirty="0"/>
              <a:t>4  The writer gives examples of many different strategies used by supermarkets. Match the similar examples below with the aims of the various strategies. Write the appropriate numbers in the boxes.  </a:t>
            </a:r>
          </a:p>
          <a:p>
            <a:pPr marL="0" indent="0">
              <a:buNone/>
            </a:pPr>
            <a:r>
              <a:rPr lang="en-US" altLang="zh-HK" dirty="0"/>
              <a:t>Note: You may use any aim more than once or not at all. </a:t>
            </a:r>
          </a:p>
          <a:p>
            <a:pPr marL="0" indent="0">
              <a:buNone/>
            </a:pPr>
            <a:r>
              <a:rPr lang="en-US" altLang="zh-HK" dirty="0"/>
              <a:t>A German Cheese Week </a:t>
            </a:r>
          </a:p>
          <a:p>
            <a:pPr marL="0" indent="0">
              <a:buNone/>
            </a:pPr>
            <a:r>
              <a:rPr lang="en-US" altLang="zh-HK" dirty="0"/>
              <a:t>B Provision of a coffee shop </a:t>
            </a:r>
          </a:p>
          <a:p>
            <a:pPr marL="0" indent="0">
              <a:buNone/>
            </a:pPr>
            <a:r>
              <a:rPr lang="en-US" altLang="zh-HK" dirty="0"/>
              <a:t>C Christmas is coming reminders </a:t>
            </a:r>
          </a:p>
          <a:p>
            <a:pPr marL="0" indent="0">
              <a:buNone/>
            </a:pPr>
            <a:r>
              <a:rPr lang="en-US" altLang="zh-HK" dirty="0"/>
              <a:t>D Placing some goods on the lowest shelves </a:t>
            </a:r>
          </a:p>
          <a:p>
            <a:pPr marL="0" indent="0">
              <a:buNone/>
            </a:pPr>
            <a:r>
              <a:rPr lang="en-US" altLang="zh-HK" dirty="0"/>
              <a:t>E Putting biscuits near the tea </a:t>
            </a:r>
          </a:p>
          <a:p>
            <a:pPr marL="0" indent="0">
              <a:buNone/>
            </a:pPr>
            <a:r>
              <a:rPr lang="en-US" altLang="zh-HK" dirty="0"/>
              <a:t>F Offering cut-price petrol </a:t>
            </a:r>
          </a:p>
          <a:p>
            <a:pPr marL="0" indent="0">
              <a:buNone/>
            </a:pPr>
            <a:r>
              <a:rPr lang="en-US" altLang="zh-HK" dirty="0"/>
              <a:t>G Placing chewing gum near the cashier </a:t>
            </a:r>
            <a:endParaRPr lang="zh-HK" altLang="en-US" dirty="0"/>
          </a:p>
        </p:txBody>
      </p:sp>
      <p:sp>
        <p:nvSpPr>
          <p:cNvPr id="4" name="矩形 3">
            <a:extLst>
              <a:ext uri="{FF2B5EF4-FFF2-40B4-BE49-F238E27FC236}">
                <a16:creationId xmlns:a16="http://schemas.microsoft.com/office/drawing/2014/main" id="{8C98FE35-748E-4DB7-9CCE-7FE9B2882C51}"/>
              </a:ext>
            </a:extLst>
          </p:cNvPr>
          <p:cNvSpPr/>
          <p:nvPr/>
        </p:nvSpPr>
        <p:spPr>
          <a:xfrm>
            <a:off x="7498080" y="4705643"/>
            <a:ext cx="4693920" cy="21523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HK" sz="2000" b="1" dirty="0" err="1"/>
              <a:t>i</a:t>
            </a:r>
            <a:r>
              <a:rPr lang="en-US" altLang="zh-HK" sz="2000" b="1" dirty="0"/>
              <a:t> to encourage extra unplanned shopping </a:t>
            </a:r>
          </a:p>
          <a:p>
            <a:r>
              <a:rPr lang="en-US" altLang="zh-HK" sz="2000" b="1" dirty="0"/>
              <a:t>ii to attract customers to the shop </a:t>
            </a:r>
          </a:p>
          <a:p>
            <a:r>
              <a:rPr lang="en-US" altLang="zh-HK" sz="2000" b="1" dirty="0"/>
              <a:t>iii to keep customers in the shop for longer </a:t>
            </a:r>
          </a:p>
          <a:p>
            <a:r>
              <a:rPr lang="en-US" altLang="zh-HK" sz="2000" b="1" dirty="0"/>
              <a:t>iv to encourage customers to buy more expensive versions of  products </a:t>
            </a:r>
          </a:p>
          <a:p>
            <a:r>
              <a:rPr lang="en-US" altLang="zh-HK" sz="2000" b="1" dirty="0"/>
              <a:t>v to play on customers’ health worries</a:t>
            </a:r>
            <a:endParaRPr lang="zh-HK" altLang="en-US" sz="2000" b="1" dirty="0"/>
          </a:p>
        </p:txBody>
      </p:sp>
      <p:sp>
        <p:nvSpPr>
          <p:cNvPr id="5" name="矩形 4">
            <a:extLst>
              <a:ext uri="{FF2B5EF4-FFF2-40B4-BE49-F238E27FC236}">
                <a16:creationId xmlns:a16="http://schemas.microsoft.com/office/drawing/2014/main" id="{408CC78D-BB80-4E3C-988E-41D93D2DD926}"/>
              </a:ext>
            </a:extLst>
          </p:cNvPr>
          <p:cNvSpPr/>
          <p:nvPr/>
        </p:nvSpPr>
        <p:spPr>
          <a:xfrm>
            <a:off x="4051495" y="3063417"/>
            <a:ext cx="647114"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solidFill>
                  <a:schemeClr val="tx1"/>
                </a:solidFill>
              </a:rPr>
              <a:t>ii</a:t>
            </a:r>
            <a:endParaRPr lang="zh-HK" altLang="en-US" dirty="0">
              <a:solidFill>
                <a:schemeClr val="tx1"/>
              </a:solidFill>
            </a:endParaRPr>
          </a:p>
        </p:txBody>
      </p:sp>
      <p:sp>
        <p:nvSpPr>
          <p:cNvPr id="6" name="矩形 5">
            <a:extLst>
              <a:ext uri="{FF2B5EF4-FFF2-40B4-BE49-F238E27FC236}">
                <a16:creationId xmlns:a16="http://schemas.microsoft.com/office/drawing/2014/main" id="{83E2D8E9-3A4F-42F8-87FB-22EEC7866D15}"/>
              </a:ext>
            </a:extLst>
          </p:cNvPr>
          <p:cNvSpPr/>
          <p:nvPr/>
        </p:nvSpPr>
        <p:spPr>
          <a:xfrm>
            <a:off x="4375052" y="3631242"/>
            <a:ext cx="647114"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solidFill>
                  <a:schemeClr val="tx1"/>
                </a:solidFill>
              </a:rPr>
              <a:t>iii</a:t>
            </a:r>
            <a:endParaRPr lang="zh-HK" altLang="en-US" dirty="0">
              <a:solidFill>
                <a:schemeClr val="tx1"/>
              </a:solidFill>
            </a:endParaRPr>
          </a:p>
        </p:txBody>
      </p:sp>
      <p:sp>
        <p:nvSpPr>
          <p:cNvPr id="7" name="矩形 6">
            <a:extLst>
              <a:ext uri="{FF2B5EF4-FFF2-40B4-BE49-F238E27FC236}">
                <a16:creationId xmlns:a16="http://schemas.microsoft.com/office/drawing/2014/main" id="{3B897AB2-1E50-41ED-8299-CC345FEA5CEA}"/>
              </a:ext>
            </a:extLst>
          </p:cNvPr>
          <p:cNvSpPr/>
          <p:nvPr/>
        </p:nvSpPr>
        <p:spPr>
          <a:xfrm>
            <a:off x="5146431" y="4091782"/>
            <a:ext cx="647114"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err="1">
                <a:solidFill>
                  <a:schemeClr val="tx1"/>
                </a:solidFill>
              </a:rPr>
              <a:t>i</a:t>
            </a:r>
            <a:endParaRPr lang="zh-HK" altLang="en-US" dirty="0">
              <a:solidFill>
                <a:schemeClr val="tx1"/>
              </a:solidFill>
            </a:endParaRPr>
          </a:p>
        </p:txBody>
      </p:sp>
      <p:sp>
        <p:nvSpPr>
          <p:cNvPr id="8" name="矩形 7">
            <a:extLst>
              <a:ext uri="{FF2B5EF4-FFF2-40B4-BE49-F238E27FC236}">
                <a16:creationId xmlns:a16="http://schemas.microsoft.com/office/drawing/2014/main" id="{8D5D834D-63EB-4543-80EE-31D96FDA5938}"/>
              </a:ext>
            </a:extLst>
          </p:cNvPr>
          <p:cNvSpPr/>
          <p:nvPr/>
        </p:nvSpPr>
        <p:spPr>
          <a:xfrm>
            <a:off x="6780628" y="4580034"/>
            <a:ext cx="647114"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solidFill>
                  <a:schemeClr val="tx1"/>
                </a:solidFill>
              </a:rPr>
              <a:t>iv</a:t>
            </a:r>
            <a:endParaRPr lang="zh-HK" altLang="en-US" dirty="0">
              <a:solidFill>
                <a:schemeClr val="tx1"/>
              </a:solidFill>
            </a:endParaRPr>
          </a:p>
        </p:txBody>
      </p:sp>
      <p:sp>
        <p:nvSpPr>
          <p:cNvPr id="9" name="矩形 8">
            <a:extLst>
              <a:ext uri="{FF2B5EF4-FFF2-40B4-BE49-F238E27FC236}">
                <a16:creationId xmlns:a16="http://schemas.microsoft.com/office/drawing/2014/main" id="{7FE3F87B-D740-45A4-B574-AE9EAFCA549D}"/>
              </a:ext>
            </a:extLst>
          </p:cNvPr>
          <p:cNvSpPr/>
          <p:nvPr/>
        </p:nvSpPr>
        <p:spPr>
          <a:xfrm>
            <a:off x="4693921" y="5071896"/>
            <a:ext cx="647114"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err="1">
                <a:solidFill>
                  <a:schemeClr val="tx1"/>
                </a:solidFill>
              </a:rPr>
              <a:t>i</a:t>
            </a:r>
            <a:endParaRPr lang="zh-HK" altLang="en-US" dirty="0">
              <a:solidFill>
                <a:schemeClr val="tx1"/>
              </a:solidFill>
            </a:endParaRPr>
          </a:p>
        </p:txBody>
      </p:sp>
      <p:sp>
        <p:nvSpPr>
          <p:cNvPr id="10" name="矩形 9">
            <a:extLst>
              <a:ext uri="{FF2B5EF4-FFF2-40B4-BE49-F238E27FC236}">
                <a16:creationId xmlns:a16="http://schemas.microsoft.com/office/drawing/2014/main" id="{CAA55875-2240-484A-A883-05564873CEC5}"/>
              </a:ext>
            </a:extLst>
          </p:cNvPr>
          <p:cNvSpPr/>
          <p:nvPr/>
        </p:nvSpPr>
        <p:spPr>
          <a:xfrm>
            <a:off x="4131213" y="5626639"/>
            <a:ext cx="647114"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a:solidFill>
                  <a:schemeClr val="tx1"/>
                </a:solidFill>
              </a:rPr>
              <a:t>ii</a:t>
            </a:r>
            <a:endParaRPr lang="zh-HK" altLang="en-US" dirty="0">
              <a:solidFill>
                <a:schemeClr val="tx1"/>
              </a:solidFill>
            </a:endParaRPr>
          </a:p>
        </p:txBody>
      </p:sp>
      <p:sp>
        <p:nvSpPr>
          <p:cNvPr id="11" name="矩形 10">
            <a:extLst>
              <a:ext uri="{FF2B5EF4-FFF2-40B4-BE49-F238E27FC236}">
                <a16:creationId xmlns:a16="http://schemas.microsoft.com/office/drawing/2014/main" id="{7689EC60-E318-4126-B3A3-E043D5BF4BC9}"/>
              </a:ext>
            </a:extLst>
          </p:cNvPr>
          <p:cNvSpPr/>
          <p:nvPr/>
        </p:nvSpPr>
        <p:spPr>
          <a:xfrm>
            <a:off x="6133514" y="6226303"/>
            <a:ext cx="647114"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dirty="0" err="1">
                <a:solidFill>
                  <a:schemeClr val="tx1"/>
                </a:solidFill>
              </a:rPr>
              <a:t>i</a:t>
            </a:r>
            <a:endParaRPr lang="zh-HK" altLang="en-US" dirty="0">
              <a:solidFill>
                <a:schemeClr val="tx1"/>
              </a:solidFill>
            </a:endParaRPr>
          </a:p>
        </p:txBody>
      </p:sp>
      <p:sp>
        <p:nvSpPr>
          <p:cNvPr id="12" name="Rectangle 11"/>
          <p:cNvSpPr/>
          <p:nvPr/>
        </p:nvSpPr>
        <p:spPr>
          <a:xfrm>
            <a:off x="9325155" y="232913"/>
            <a:ext cx="1846053" cy="6728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b="1" dirty="0"/>
              <a:t>6 mins</a:t>
            </a:r>
            <a:endParaRPr lang="zh-TW" altLang="en-US" b="1" dirty="0"/>
          </a:p>
        </p:txBody>
      </p:sp>
    </p:spTree>
    <p:extLst>
      <p:ext uri="{BB962C8B-B14F-4D97-AF65-F5344CB8AC3E}">
        <p14:creationId xmlns:p14="http://schemas.microsoft.com/office/powerpoint/2010/main" val="319157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52AD62-F703-4FA4-8AAD-27B1AE731674}"/>
              </a:ext>
            </a:extLst>
          </p:cNvPr>
          <p:cNvSpPr>
            <a:spLocks noGrp="1"/>
          </p:cNvSpPr>
          <p:nvPr>
            <p:ph type="title"/>
          </p:nvPr>
        </p:nvSpPr>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E2DAA81D-E5A0-4E26-AA88-0C489F79F560}"/>
              </a:ext>
            </a:extLst>
          </p:cNvPr>
          <p:cNvSpPr>
            <a:spLocks noGrp="1"/>
          </p:cNvSpPr>
          <p:nvPr>
            <p:ph idx="1"/>
          </p:nvPr>
        </p:nvSpPr>
        <p:spPr>
          <a:xfrm>
            <a:off x="838200" y="1825624"/>
            <a:ext cx="10950526" cy="4828393"/>
          </a:xfrm>
        </p:spPr>
        <p:txBody>
          <a:bodyPr>
            <a:normAutofit/>
          </a:bodyPr>
          <a:lstStyle/>
          <a:p>
            <a:pPr marL="0" indent="0">
              <a:buNone/>
            </a:pPr>
            <a:r>
              <a:rPr lang="en-US" altLang="zh-HK" dirty="0"/>
              <a:t>5  Choose one to three words from the passage for each answer. Write your answers in the blanks: </a:t>
            </a:r>
          </a:p>
          <a:p>
            <a:pPr marL="0" indent="0">
              <a:buNone/>
            </a:pPr>
            <a:r>
              <a:rPr lang="en-US" altLang="zh-HK" dirty="0"/>
              <a:t>A </a:t>
            </a:r>
            <a:r>
              <a:rPr lang="en-US" altLang="zh-HK" dirty="0" err="1"/>
              <a:t>A</a:t>
            </a:r>
            <a:r>
              <a:rPr lang="en-US" altLang="zh-HK" dirty="0"/>
              <a:t> large supermarket can have a profound effect on a small town. Shops disappear from the ___________________ and as a result property values fall. </a:t>
            </a:r>
          </a:p>
          <a:p>
            <a:pPr marL="0" indent="0">
              <a:buNone/>
            </a:pPr>
            <a:r>
              <a:rPr lang="en-US" altLang="zh-HK" dirty="0"/>
              <a:t>B Loyalty schemes give stores access to the ___________________ of customers, allowing the creation of a databank. </a:t>
            </a:r>
          </a:p>
          <a:p>
            <a:pPr marL="0" indent="0">
              <a:buNone/>
            </a:pPr>
            <a:r>
              <a:rPr lang="en-US" altLang="zh-HK" dirty="0"/>
              <a:t>C Supermarkets encourage customers to use __________________ and sauces in their cooking.  </a:t>
            </a:r>
          </a:p>
          <a:p>
            <a:pPr marL="0" indent="0">
              <a:buNone/>
            </a:pPr>
            <a:r>
              <a:rPr lang="en-US" altLang="zh-HK" dirty="0"/>
              <a:t>D Music and lighting put people in the right ___________________ for shopping.</a:t>
            </a:r>
            <a:endParaRPr lang="zh-HK" altLang="en-US" dirty="0"/>
          </a:p>
        </p:txBody>
      </p:sp>
      <p:sp>
        <p:nvSpPr>
          <p:cNvPr id="4" name="矩形 3">
            <a:extLst>
              <a:ext uri="{FF2B5EF4-FFF2-40B4-BE49-F238E27FC236}">
                <a16:creationId xmlns:a16="http://schemas.microsoft.com/office/drawing/2014/main" id="{CCF0B9F8-1CFC-4FE9-A769-5901E5369984}"/>
              </a:ext>
            </a:extLst>
          </p:cNvPr>
          <p:cNvSpPr/>
          <p:nvPr/>
        </p:nvSpPr>
        <p:spPr>
          <a:xfrm>
            <a:off x="4023359" y="3198730"/>
            <a:ext cx="2940148"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HK" dirty="0">
                <a:solidFill>
                  <a:schemeClr val="tx1"/>
                </a:solidFill>
              </a:rPr>
              <a:t>(town) centre</a:t>
            </a:r>
            <a:endParaRPr lang="zh-HK" altLang="en-US" dirty="0">
              <a:solidFill>
                <a:schemeClr val="tx1"/>
              </a:solidFill>
            </a:endParaRPr>
          </a:p>
        </p:txBody>
      </p:sp>
      <p:sp>
        <p:nvSpPr>
          <p:cNvPr id="5" name="矩形 4">
            <a:extLst>
              <a:ext uri="{FF2B5EF4-FFF2-40B4-BE49-F238E27FC236}">
                <a16:creationId xmlns:a16="http://schemas.microsoft.com/office/drawing/2014/main" id="{A97E4D19-4FB3-485B-A267-3C68339D2776}"/>
              </a:ext>
            </a:extLst>
          </p:cNvPr>
          <p:cNvSpPr/>
          <p:nvPr/>
        </p:nvSpPr>
        <p:spPr>
          <a:xfrm>
            <a:off x="7216726" y="3893411"/>
            <a:ext cx="3319976"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HK" dirty="0">
                <a:solidFill>
                  <a:schemeClr val="tx1"/>
                </a:solidFill>
              </a:rPr>
              <a:t>names and addresses</a:t>
            </a:r>
            <a:endParaRPr lang="zh-HK" altLang="en-US" dirty="0">
              <a:solidFill>
                <a:schemeClr val="tx1"/>
              </a:solidFill>
            </a:endParaRPr>
          </a:p>
        </p:txBody>
      </p:sp>
      <p:sp>
        <p:nvSpPr>
          <p:cNvPr id="6" name="矩形 5">
            <a:extLst>
              <a:ext uri="{FF2B5EF4-FFF2-40B4-BE49-F238E27FC236}">
                <a16:creationId xmlns:a16="http://schemas.microsoft.com/office/drawing/2014/main" id="{A0EBCF87-50DA-4B2D-87DB-EA382DD2948C}"/>
              </a:ext>
            </a:extLst>
          </p:cNvPr>
          <p:cNvSpPr/>
          <p:nvPr/>
        </p:nvSpPr>
        <p:spPr>
          <a:xfrm>
            <a:off x="7709095" y="4809657"/>
            <a:ext cx="2588456"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HK" dirty="0">
                <a:solidFill>
                  <a:schemeClr val="tx1"/>
                </a:solidFill>
              </a:rPr>
              <a:t>exotic spices</a:t>
            </a:r>
            <a:endParaRPr lang="zh-HK" altLang="en-US" dirty="0">
              <a:solidFill>
                <a:schemeClr val="tx1"/>
              </a:solidFill>
            </a:endParaRPr>
          </a:p>
        </p:txBody>
      </p:sp>
      <p:sp>
        <p:nvSpPr>
          <p:cNvPr id="7" name="矩形 6">
            <a:extLst>
              <a:ext uri="{FF2B5EF4-FFF2-40B4-BE49-F238E27FC236}">
                <a16:creationId xmlns:a16="http://schemas.microsoft.com/office/drawing/2014/main" id="{8AFE46C9-5FC0-4B80-B2DA-63BF41ACA9C8}"/>
              </a:ext>
            </a:extLst>
          </p:cNvPr>
          <p:cNvSpPr/>
          <p:nvPr/>
        </p:nvSpPr>
        <p:spPr>
          <a:xfrm>
            <a:off x="7709095" y="5725903"/>
            <a:ext cx="2504050" cy="46054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HK" dirty="0">
                <a:solidFill>
                  <a:schemeClr val="tx1"/>
                </a:solidFill>
              </a:rPr>
              <a:t>mood</a:t>
            </a:r>
            <a:endParaRPr lang="zh-HK" altLang="en-US" dirty="0">
              <a:solidFill>
                <a:schemeClr val="tx1"/>
              </a:solidFill>
            </a:endParaRPr>
          </a:p>
        </p:txBody>
      </p:sp>
      <p:sp>
        <p:nvSpPr>
          <p:cNvPr id="8" name="Rectangle 7"/>
          <p:cNvSpPr/>
          <p:nvPr/>
        </p:nvSpPr>
        <p:spPr>
          <a:xfrm>
            <a:off x="9325155" y="232913"/>
            <a:ext cx="1846053" cy="6728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b="1" dirty="0"/>
              <a:t>6 mins</a:t>
            </a:r>
            <a:endParaRPr lang="zh-TW" altLang="en-US" b="1" dirty="0"/>
          </a:p>
        </p:txBody>
      </p:sp>
    </p:spTree>
    <p:extLst>
      <p:ext uri="{BB962C8B-B14F-4D97-AF65-F5344CB8AC3E}">
        <p14:creationId xmlns:p14="http://schemas.microsoft.com/office/powerpoint/2010/main" val="419919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658A3F-710D-4282-AB29-7592D2C50C21}"/>
              </a:ext>
            </a:extLst>
          </p:cNvPr>
          <p:cNvSpPr>
            <a:spLocks noGrp="1"/>
          </p:cNvSpPr>
          <p:nvPr>
            <p:ph type="title"/>
          </p:nvPr>
        </p:nvSpPr>
        <p:spPr>
          <a:xfrm>
            <a:off x="838200" y="224448"/>
            <a:ext cx="10515600" cy="1325563"/>
          </a:xfrm>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23EEFE9D-628A-43DF-B4B2-7302B30242B4}"/>
              </a:ext>
            </a:extLst>
          </p:cNvPr>
          <p:cNvSpPr>
            <a:spLocks noGrp="1"/>
          </p:cNvSpPr>
          <p:nvPr>
            <p:ph idx="1"/>
          </p:nvPr>
        </p:nvSpPr>
        <p:spPr>
          <a:xfrm>
            <a:off x="261424" y="1350498"/>
            <a:ext cx="6603609" cy="5184580"/>
          </a:xfrm>
        </p:spPr>
        <p:txBody>
          <a:bodyPr>
            <a:normAutofit fontScale="92500" lnSpcReduction="10000"/>
          </a:bodyPr>
          <a:lstStyle/>
          <a:p>
            <a:pPr marL="514350" indent="-514350">
              <a:buAutoNum type="arabicPlain" startAt="6"/>
            </a:pPr>
            <a:r>
              <a:rPr lang="en-US" altLang="zh-HK" dirty="0"/>
              <a:t>Choose one phrase from the list of phrases which best completes each of the following sentences, according to the information you have read in the passage. Write the appropriate numbers in the boxes. </a:t>
            </a:r>
          </a:p>
          <a:p>
            <a:pPr marL="0" indent="0">
              <a:buNone/>
            </a:pPr>
            <a:endParaRPr lang="en-US" altLang="zh-HK" dirty="0"/>
          </a:p>
          <a:p>
            <a:pPr marL="0" indent="0">
              <a:buNone/>
            </a:pPr>
            <a:r>
              <a:rPr lang="en-US" altLang="zh-HK" dirty="0"/>
              <a:t>A Supermarkets encourage adults to bring their children with them when shopping … </a:t>
            </a:r>
          </a:p>
          <a:p>
            <a:pPr marL="0" indent="0">
              <a:buNone/>
            </a:pPr>
            <a:r>
              <a:rPr lang="en-US" altLang="zh-HK" dirty="0"/>
              <a:t>B Supermarket magazines show new products and announce discounts … </a:t>
            </a:r>
          </a:p>
          <a:p>
            <a:pPr marL="0" indent="0">
              <a:buNone/>
            </a:pPr>
            <a:r>
              <a:rPr lang="en-US" altLang="zh-HK" dirty="0"/>
              <a:t>C Music can … </a:t>
            </a:r>
          </a:p>
          <a:p>
            <a:pPr marL="0" indent="0">
              <a:buNone/>
            </a:pPr>
            <a:r>
              <a:rPr lang="en-US" altLang="zh-HK" dirty="0"/>
              <a:t>D In the future trolleys may know of customers’ likes and dislikes … </a:t>
            </a:r>
            <a:endParaRPr lang="zh-HK" altLang="en-US" dirty="0"/>
          </a:p>
        </p:txBody>
      </p:sp>
      <p:sp>
        <p:nvSpPr>
          <p:cNvPr id="4" name="矩形 3">
            <a:extLst>
              <a:ext uri="{FF2B5EF4-FFF2-40B4-BE49-F238E27FC236}">
                <a16:creationId xmlns:a16="http://schemas.microsoft.com/office/drawing/2014/main" id="{55140165-05E3-4674-BB16-A104ACAF70B6}"/>
              </a:ext>
            </a:extLst>
          </p:cNvPr>
          <p:cNvSpPr/>
          <p:nvPr/>
        </p:nvSpPr>
        <p:spPr>
          <a:xfrm>
            <a:off x="6865033" y="224448"/>
            <a:ext cx="5219115" cy="3106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K" b="1" dirty="0" err="1"/>
              <a:t>i</a:t>
            </a:r>
            <a:r>
              <a:rPr lang="en-US" altLang="zh-HK" b="1" dirty="0"/>
              <a:t> as they believe in appealing to family values. </a:t>
            </a:r>
          </a:p>
          <a:p>
            <a:r>
              <a:rPr lang="en-US" altLang="zh-HK" b="1" dirty="0"/>
              <a:t>ii inform us about where the staples are. </a:t>
            </a:r>
          </a:p>
          <a:p>
            <a:r>
              <a:rPr lang="en-US" altLang="zh-HK" b="1" dirty="0"/>
              <a:t>iii make us buy items we associate with it. </a:t>
            </a:r>
          </a:p>
          <a:p>
            <a:r>
              <a:rPr lang="en-US" altLang="zh-HK" b="1" dirty="0"/>
              <a:t>iv as they ask for many extra things. </a:t>
            </a:r>
          </a:p>
          <a:p>
            <a:r>
              <a:rPr lang="en-US" altLang="zh-HK" b="1" dirty="0"/>
              <a:t>v as a way to help customers plan their meals.  </a:t>
            </a:r>
          </a:p>
          <a:p>
            <a:r>
              <a:rPr lang="en-US" altLang="zh-HK" b="1" dirty="0"/>
              <a:t>vi and use this information to give them guidance.  </a:t>
            </a:r>
          </a:p>
          <a:p>
            <a:r>
              <a:rPr lang="en-US" altLang="zh-HK" b="1" dirty="0"/>
              <a:t>vii so they can fill their cafes. </a:t>
            </a:r>
          </a:p>
          <a:p>
            <a:r>
              <a:rPr lang="en-US" altLang="zh-HK" b="1" dirty="0"/>
              <a:t>viii help shoppers concentrate on their needs. </a:t>
            </a:r>
          </a:p>
          <a:p>
            <a:r>
              <a:rPr lang="en-US" altLang="zh-HK" b="1" dirty="0"/>
              <a:t>ix as a way of attracting customers to visit the shop. </a:t>
            </a:r>
          </a:p>
          <a:p>
            <a:r>
              <a:rPr lang="en-US" altLang="zh-HK" b="1" dirty="0"/>
              <a:t>x for up to 60% of purchases. </a:t>
            </a:r>
            <a:endParaRPr lang="zh-HK" altLang="en-US" b="1" dirty="0"/>
          </a:p>
        </p:txBody>
      </p:sp>
      <p:sp>
        <p:nvSpPr>
          <p:cNvPr id="6" name="矩形 5">
            <a:extLst>
              <a:ext uri="{FF2B5EF4-FFF2-40B4-BE49-F238E27FC236}">
                <a16:creationId xmlns:a16="http://schemas.microsoft.com/office/drawing/2014/main" id="{0B9D99A2-1A9C-4DE9-990C-59A7B73200D4}"/>
              </a:ext>
            </a:extLst>
          </p:cNvPr>
          <p:cNvSpPr/>
          <p:nvPr/>
        </p:nvSpPr>
        <p:spPr>
          <a:xfrm>
            <a:off x="6738424" y="3527475"/>
            <a:ext cx="675249" cy="590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300" b="1" dirty="0">
                <a:solidFill>
                  <a:schemeClr val="tx1"/>
                </a:solidFill>
              </a:rPr>
              <a:t>iv</a:t>
            </a:r>
            <a:endParaRPr lang="zh-HK" altLang="en-US" sz="2300" b="1" dirty="0">
              <a:solidFill>
                <a:schemeClr val="tx1"/>
              </a:solidFill>
            </a:endParaRPr>
          </a:p>
        </p:txBody>
      </p:sp>
      <p:sp>
        <p:nvSpPr>
          <p:cNvPr id="7" name="矩形 6">
            <a:extLst>
              <a:ext uri="{FF2B5EF4-FFF2-40B4-BE49-F238E27FC236}">
                <a16:creationId xmlns:a16="http://schemas.microsoft.com/office/drawing/2014/main" id="{3427EBBF-036C-44D5-989D-C99A957BB322}"/>
              </a:ext>
            </a:extLst>
          </p:cNvPr>
          <p:cNvSpPr/>
          <p:nvPr/>
        </p:nvSpPr>
        <p:spPr>
          <a:xfrm>
            <a:off x="6738423" y="4376004"/>
            <a:ext cx="675249" cy="590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300" b="1" dirty="0">
                <a:solidFill>
                  <a:schemeClr val="tx1"/>
                </a:solidFill>
              </a:rPr>
              <a:t>ix</a:t>
            </a:r>
            <a:endParaRPr lang="zh-HK" altLang="en-US" sz="2300" b="1" dirty="0">
              <a:solidFill>
                <a:schemeClr val="tx1"/>
              </a:solidFill>
            </a:endParaRPr>
          </a:p>
        </p:txBody>
      </p:sp>
      <p:sp>
        <p:nvSpPr>
          <p:cNvPr id="8" name="矩形 7">
            <a:extLst>
              <a:ext uri="{FF2B5EF4-FFF2-40B4-BE49-F238E27FC236}">
                <a16:creationId xmlns:a16="http://schemas.microsoft.com/office/drawing/2014/main" id="{4CBE5347-1983-4175-BA24-FCDE8FE9547B}"/>
              </a:ext>
            </a:extLst>
          </p:cNvPr>
          <p:cNvSpPr/>
          <p:nvPr/>
        </p:nvSpPr>
        <p:spPr>
          <a:xfrm>
            <a:off x="2375094" y="4916659"/>
            <a:ext cx="675249" cy="590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300" b="1" dirty="0">
                <a:solidFill>
                  <a:schemeClr val="tx1"/>
                </a:solidFill>
              </a:rPr>
              <a:t>iii</a:t>
            </a:r>
            <a:endParaRPr lang="zh-HK" altLang="en-US" sz="2300" b="1" dirty="0">
              <a:solidFill>
                <a:schemeClr val="tx1"/>
              </a:solidFill>
            </a:endParaRPr>
          </a:p>
        </p:txBody>
      </p:sp>
      <p:sp>
        <p:nvSpPr>
          <p:cNvPr id="9" name="矩形 8">
            <a:extLst>
              <a:ext uri="{FF2B5EF4-FFF2-40B4-BE49-F238E27FC236}">
                <a16:creationId xmlns:a16="http://schemas.microsoft.com/office/drawing/2014/main" id="{95CD28AD-AD88-42D3-A584-E9EFC04CCFA3}"/>
              </a:ext>
            </a:extLst>
          </p:cNvPr>
          <p:cNvSpPr/>
          <p:nvPr/>
        </p:nvSpPr>
        <p:spPr>
          <a:xfrm>
            <a:off x="3050343" y="5792691"/>
            <a:ext cx="675249" cy="590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300" b="1" dirty="0">
                <a:solidFill>
                  <a:schemeClr val="tx1"/>
                </a:solidFill>
              </a:rPr>
              <a:t>vi</a:t>
            </a:r>
            <a:endParaRPr lang="zh-HK" altLang="en-US" sz="2300" b="1" dirty="0">
              <a:solidFill>
                <a:schemeClr val="tx1"/>
              </a:solidFill>
            </a:endParaRPr>
          </a:p>
        </p:txBody>
      </p:sp>
      <p:sp>
        <p:nvSpPr>
          <p:cNvPr id="10" name="Rectangle 9"/>
          <p:cNvSpPr/>
          <p:nvPr/>
        </p:nvSpPr>
        <p:spPr>
          <a:xfrm>
            <a:off x="9049109" y="4243798"/>
            <a:ext cx="1846053" cy="6728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b="1" dirty="0"/>
              <a:t>6 mins</a:t>
            </a:r>
            <a:endParaRPr lang="zh-TW" altLang="en-US" b="1" dirty="0"/>
          </a:p>
        </p:txBody>
      </p:sp>
    </p:spTree>
    <p:extLst>
      <p:ext uri="{BB962C8B-B14F-4D97-AF65-F5344CB8AC3E}">
        <p14:creationId xmlns:p14="http://schemas.microsoft.com/office/powerpoint/2010/main" val="82012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CED0F-15B0-4FE2-83A3-0042E969811A}"/>
              </a:ext>
            </a:extLst>
          </p:cNvPr>
          <p:cNvSpPr>
            <a:spLocks noGrp="1"/>
          </p:cNvSpPr>
          <p:nvPr>
            <p:ph type="title"/>
          </p:nvPr>
        </p:nvSpPr>
        <p:spPr/>
        <p:txBody>
          <a:bodyPr/>
          <a:lstStyle/>
          <a:p>
            <a:r>
              <a:rPr lang="en-US" altLang="zh-HK" dirty="0"/>
              <a:t>Activity 7.4 (p.13-19)</a:t>
            </a:r>
            <a:endParaRPr lang="zh-HK" altLang="en-US" dirty="0"/>
          </a:p>
        </p:txBody>
      </p:sp>
      <p:sp>
        <p:nvSpPr>
          <p:cNvPr id="3" name="內容版面配置區 2">
            <a:extLst>
              <a:ext uri="{FF2B5EF4-FFF2-40B4-BE49-F238E27FC236}">
                <a16:creationId xmlns:a16="http://schemas.microsoft.com/office/drawing/2014/main" id="{6B2E56BC-265D-4B1E-BDF9-418ED45094FF}"/>
              </a:ext>
            </a:extLst>
          </p:cNvPr>
          <p:cNvSpPr>
            <a:spLocks noGrp="1"/>
          </p:cNvSpPr>
          <p:nvPr>
            <p:ph idx="1"/>
          </p:nvPr>
        </p:nvSpPr>
        <p:spPr/>
        <p:txBody>
          <a:bodyPr/>
          <a:lstStyle/>
          <a:p>
            <a:pPr marL="0" indent="0">
              <a:buNone/>
            </a:pPr>
            <a:r>
              <a:rPr lang="en-US" altLang="zh-HK" dirty="0"/>
              <a:t>7  Complete the table based on paragraph (iii). Use one or two words for each answer.</a:t>
            </a:r>
            <a:endParaRPr lang="zh-HK" altLang="en-US" dirty="0"/>
          </a:p>
        </p:txBody>
      </p:sp>
      <p:graphicFrame>
        <p:nvGraphicFramePr>
          <p:cNvPr id="4" name="表格 4">
            <a:extLst>
              <a:ext uri="{FF2B5EF4-FFF2-40B4-BE49-F238E27FC236}">
                <a16:creationId xmlns:a16="http://schemas.microsoft.com/office/drawing/2014/main" id="{9E9E8E3E-90BA-451B-8E3E-BD689DB407EA}"/>
              </a:ext>
            </a:extLst>
          </p:cNvPr>
          <p:cNvGraphicFramePr>
            <a:graphicFrameLocks noGrp="1"/>
          </p:cNvGraphicFramePr>
          <p:nvPr>
            <p:extLst>
              <p:ext uri="{D42A27DB-BD31-4B8C-83A1-F6EECF244321}">
                <p14:modId xmlns:p14="http://schemas.microsoft.com/office/powerpoint/2010/main" val="2040757661"/>
              </p:ext>
            </p:extLst>
          </p:nvPr>
        </p:nvGraphicFramePr>
        <p:xfrm>
          <a:off x="2032000" y="2857956"/>
          <a:ext cx="8128000" cy="3489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714274065"/>
                    </a:ext>
                  </a:extLst>
                </a:gridCol>
              </a:tblGrid>
              <a:tr h="370840">
                <a:tc>
                  <a:txBody>
                    <a:bodyPr/>
                    <a:lstStyle/>
                    <a:p>
                      <a:r>
                        <a:rPr lang="en-US" altLang="zh-HK" sz="3100" dirty="0"/>
                        <a:t>Ways of bringing customers into the shop </a:t>
                      </a:r>
                      <a:endParaRPr lang="zh-HK" altLang="en-US" sz="3100" dirty="0"/>
                    </a:p>
                  </a:txBody>
                  <a:tcPr/>
                </a:tc>
                <a:extLst>
                  <a:ext uri="{0D108BD9-81ED-4DB2-BD59-A6C34878D82A}">
                    <a16:rowId xmlns:a16="http://schemas.microsoft.com/office/drawing/2014/main" val="2600899723"/>
                  </a:ext>
                </a:extLst>
              </a:tr>
              <a:tr h="370840">
                <a:tc>
                  <a:txBody>
                    <a:bodyPr/>
                    <a:lstStyle/>
                    <a:p>
                      <a:r>
                        <a:rPr lang="en-US" altLang="zh-HK" sz="3100" dirty="0"/>
                        <a:t>A </a:t>
                      </a:r>
                    </a:p>
                    <a:p>
                      <a:r>
                        <a:rPr lang="en-US" altLang="zh-HK" sz="3100" dirty="0"/>
                        <a:t>B </a:t>
                      </a:r>
                    </a:p>
                    <a:p>
                      <a:r>
                        <a:rPr lang="en-US" altLang="zh-HK" sz="3100" dirty="0"/>
                        <a:t>C </a:t>
                      </a:r>
                    </a:p>
                    <a:p>
                      <a:r>
                        <a:rPr lang="en-US" altLang="zh-HK" sz="3100" dirty="0"/>
                        <a:t>D special events </a:t>
                      </a:r>
                    </a:p>
                    <a:p>
                      <a:r>
                        <a:rPr lang="en-US" altLang="zh-HK" sz="3100" dirty="0"/>
                        <a:t>E </a:t>
                      </a:r>
                    </a:p>
                    <a:p>
                      <a:r>
                        <a:rPr lang="en-US" altLang="zh-HK" sz="3100" dirty="0"/>
                        <a:t>F </a:t>
                      </a:r>
                    </a:p>
                  </a:txBody>
                  <a:tcPr/>
                </a:tc>
                <a:extLst>
                  <a:ext uri="{0D108BD9-81ED-4DB2-BD59-A6C34878D82A}">
                    <a16:rowId xmlns:a16="http://schemas.microsoft.com/office/drawing/2014/main" val="1762430851"/>
                  </a:ext>
                </a:extLst>
              </a:tr>
            </a:tbl>
          </a:graphicData>
        </a:graphic>
      </p:graphicFrame>
      <p:sp>
        <p:nvSpPr>
          <p:cNvPr id="5" name="矩形 4">
            <a:extLst>
              <a:ext uri="{FF2B5EF4-FFF2-40B4-BE49-F238E27FC236}">
                <a16:creationId xmlns:a16="http://schemas.microsoft.com/office/drawing/2014/main" id="{896FC3F4-6481-41AA-AF52-1E70D4740B1B}"/>
              </a:ext>
            </a:extLst>
          </p:cNvPr>
          <p:cNvSpPr/>
          <p:nvPr/>
        </p:nvSpPr>
        <p:spPr>
          <a:xfrm>
            <a:off x="2504049" y="3429000"/>
            <a:ext cx="3094892" cy="48181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altLang="zh-HK" dirty="0"/>
              <a:t>advertising</a:t>
            </a:r>
            <a:endParaRPr lang="zh-HK" altLang="en-US" dirty="0"/>
          </a:p>
        </p:txBody>
      </p:sp>
      <p:sp>
        <p:nvSpPr>
          <p:cNvPr id="6" name="矩形 5">
            <a:extLst>
              <a:ext uri="{FF2B5EF4-FFF2-40B4-BE49-F238E27FC236}">
                <a16:creationId xmlns:a16="http://schemas.microsoft.com/office/drawing/2014/main" id="{E57DE806-2970-4969-8F4E-D30AA709B40C}"/>
              </a:ext>
            </a:extLst>
          </p:cNvPr>
          <p:cNvSpPr/>
          <p:nvPr/>
        </p:nvSpPr>
        <p:spPr>
          <a:xfrm>
            <a:off x="2504049" y="3958403"/>
            <a:ext cx="3094892" cy="48181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altLang="zh-HK" dirty="0"/>
              <a:t>discounts</a:t>
            </a:r>
            <a:endParaRPr lang="zh-HK" altLang="en-US" dirty="0"/>
          </a:p>
        </p:txBody>
      </p:sp>
      <p:sp>
        <p:nvSpPr>
          <p:cNvPr id="7" name="矩形 6">
            <a:extLst>
              <a:ext uri="{FF2B5EF4-FFF2-40B4-BE49-F238E27FC236}">
                <a16:creationId xmlns:a16="http://schemas.microsoft.com/office/drawing/2014/main" id="{E919C454-2F9F-4764-B737-A0A9F4FEF882}"/>
              </a:ext>
            </a:extLst>
          </p:cNvPr>
          <p:cNvSpPr/>
          <p:nvPr/>
        </p:nvSpPr>
        <p:spPr>
          <a:xfrm>
            <a:off x="2504049" y="4484663"/>
            <a:ext cx="3094892" cy="48181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altLang="zh-HK" dirty="0"/>
              <a:t>displays</a:t>
            </a:r>
            <a:endParaRPr lang="zh-HK" altLang="en-US" dirty="0"/>
          </a:p>
        </p:txBody>
      </p:sp>
      <p:sp>
        <p:nvSpPr>
          <p:cNvPr id="8" name="矩形 7">
            <a:extLst>
              <a:ext uri="{FF2B5EF4-FFF2-40B4-BE49-F238E27FC236}">
                <a16:creationId xmlns:a16="http://schemas.microsoft.com/office/drawing/2014/main" id="{CDC17D1C-3E3F-471C-AC43-324FBA92920B}"/>
              </a:ext>
            </a:extLst>
          </p:cNvPr>
          <p:cNvSpPr/>
          <p:nvPr/>
        </p:nvSpPr>
        <p:spPr>
          <a:xfrm>
            <a:off x="2504049" y="5344531"/>
            <a:ext cx="3094892" cy="48181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altLang="zh-HK" dirty="0"/>
              <a:t>magazines</a:t>
            </a:r>
            <a:endParaRPr lang="zh-HK" altLang="en-US" dirty="0"/>
          </a:p>
        </p:txBody>
      </p:sp>
      <p:sp>
        <p:nvSpPr>
          <p:cNvPr id="9" name="矩形 8">
            <a:extLst>
              <a:ext uri="{FF2B5EF4-FFF2-40B4-BE49-F238E27FC236}">
                <a16:creationId xmlns:a16="http://schemas.microsoft.com/office/drawing/2014/main" id="{38B2E01A-13C2-4987-8C39-A8257CE88664}"/>
              </a:ext>
            </a:extLst>
          </p:cNvPr>
          <p:cNvSpPr/>
          <p:nvPr/>
        </p:nvSpPr>
        <p:spPr>
          <a:xfrm>
            <a:off x="2504049" y="5870834"/>
            <a:ext cx="3094892" cy="48181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altLang="zh-HK" dirty="0"/>
              <a:t>loyalty schemes</a:t>
            </a:r>
            <a:endParaRPr lang="zh-HK" altLang="en-US" dirty="0"/>
          </a:p>
        </p:txBody>
      </p:sp>
      <p:sp>
        <p:nvSpPr>
          <p:cNvPr id="10" name="Rectangle 9"/>
          <p:cNvSpPr/>
          <p:nvPr/>
        </p:nvSpPr>
        <p:spPr>
          <a:xfrm>
            <a:off x="8660922" y="543464"/>
            <a:ext cx="1846053" cy="6728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b="1" dirty="0"/>
              <a:t>6 mins</a:t>
            </a:r>
            <a:endParaRPr lang="zh-TW" altLang="en-US" b="1" dirty="0"/>
          </a:p>
        </p:txBody>
      </p:sp>
    </p:spTree>
    <p:extLst>
      <p:ext uri="{BB962C8B-B14F-4D97-AF65-F5344CB8AC3E}">
        <p14:creationId xmlns:p14="http://schemas.microsoft.com/office/powerpoint/2010/main" val="425211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254173-978E-4F69-A8E4-AAF752604A28}"/>
              </a:ext>
            </a:extLst>
          </p:cNvPr>
          <p:cNvSpPr>
            <a:spLocks noGrp="1"/>
          </p:cNvSpPr>
          <p:nvPr>
            <p:ph type="title"/>
          </p:nvPr>
        </p:nvSpPr>
        <p:spPr>
          <a:xfrm>
            <a:off x="838200" y="18255"/>
            <a:ext cx="10515600" cy="1325563"/>
          </a:xfrm>
        </p:spPr>
        <p:txBody>
          <a:bodyPr/>
          <a:lstStyle/>
          <a:p>
            <a:r>
              <a:rPr lang="en-US" altLang="zh-HK" dirty="0"/>
              <a:t>Activity 7.5 (p.19-23)</a:t>
            </a:r>
            <a:endParaRPr lang="zh-HK" altLang="en-US" dirty="0"/>
          </a:p>
        </p:txBody>
      </p:sp>
      <p:sp>
        <p:nvSpPr>
          <p:cNvPr id="3" name="內容版面配置區 2">
            <a:extLst>
              <a:ext uri="{FF2B5EF4-FFF2-40B4-BE49-F238E27FC236}">
                <a16:creationId xmlns:a16="http://schemas.microsoft.com/office/drawing/2014/main" id="{A1E87FA4-6901-4E39-B752-B74FBEC4B03E}"/>
              </a:ext>
            </a:extLst>
          </p:cNvPr>
          <p:cNvSpPr>
            <a:spLocks noGrp="1"/>
          </p:cNvSpPr>
          <p:nvPr>
            <p:ph idx="1"/>
          </p:nvPr>
        </p:nvSpPr>
        <p:spPr>
          <a:xfrm>
            <a:off x="838199" y="1181686"/>
            <a:ext cx="11006797" cy="5387926"/>
          </a:xfrm>
        </p:spPr>
        <p:txBody>
          <a:bodyPr/>
          <a:lstStyle/>
          <a:p>
            <a:pPr marL="0" indent="0">
              <a:buNone/>
            </a:pPr>
            <a:r>
              <a:rPr lang="en-US" altLang="zh-HK" dirty="0"/>
              <a:t>1 This reading passage has seven paragraphs (</a:t>
            </a:r>
            <a:r>
              <a:rPr lang="en-US" altLang="zh-HK" dirty="0" err="1"/>
              <a:t>i</a:t>
            </a:r>
            <a:r>
              <a:rPr lang="en-US" altLang="zh-HK" dirty="0"/>
              <a:t>)–(vii). Choose the most suitable headings for paragraphs (iii)–(vi) from the list of headings below. Write the appropriate letters in the boxes.</a:t>
            </a:r>
          </a:p>
          <a:p>
            <a:pPr marL="0" indent="0">
              <a:buNone/>
            </a:pPr>
            <a:endParaRPr lang="en-US" altLang="zh-HK" dirty="0"/>
          </a:p>
          <a:p>
            <a:pPr marL="0" indent="0">
              <a:buNone/>
            </a:pPr>
            <a:endParaRPr lang="en-US" altLang="zh-HK" dirty="0"/>
          </a:p>
          <a:p>
            <a:pPr marL="0" indent="0">
              <a:buNone/>
            </a:pPr>
            <a:r>
              <a:rPr lang="en-US" altLang="zh-HK" dirty="0"/>
              <a:t>						</a:t>
            </a:r>
          </a:p>
          <a:p>
            <a:pPr marL="0" indent="0">
              <a:buNone/>
            </a:pPr>
            <a:endParaRPr lang="en-US" altLang="zh-HK" dirty="0"/>
          </a:p>
          <a:p>
            <a:pPr marL="0" indent="0">
              <a:buNone/>
            </a:pPr>
            <a:endParaRPr lang="zh-HK" altLang="en-US" dirty="0"/>
          </a:p>
        </p:txBody>
      </p:sp>
      <p:sp>
        <p:nvSpPr>
          <p:cNvPr id="5" name="矩形 4">
            <a:extLst>
              <a:ext uri="{FF2B5EF4-FFF2-40B4-BE49-F238E27FC236}">
                <a16:creationId xmlns:a16="http://schemas.microsoft.com/office/drawing/2014/main" id="{79E890E5-B978-45B7-8E39-429106D0E299}"/>
              </a:ext>
            </a:extLst>
          </p:cNvPr>
          <p:cNvSpPr/>
          <p:nvPr/>
        </p:nvSpPr>
        <p:spPr>
          <a:xfrm>
            <a:off x="838198" y="2532184"/>
            <a:ext cx="4379740" cy="403742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HK" sz="2500" dirty="0"/>
              <a:t>A Protecting the innocent </a:t>
            </a:r>
          </a:p>
          <a:p>
            <a:r>
              <a:rPr lang="en-US" altLang="zh-HK" sz="2500" dirty="0"/>
              <a:t>B Leave your cat at home </a:t>
            </a:r>
          </a:p>
          <a:p>
            <a:r>
              <a:rPr lang="en-US" altLang="zh-HK" sz="2500" dirty="0"/>
              <a:t>C Tiny clues </a:t>
            </a:r>
          </a:p>
          <a:p>
            <a:r>
              <a:rPr lang="en-US" altLang="zh-HK" sz="2500" dirty="0"/>
              <a:t>D Collecting samples </a:t>
            </a:r>
          </a:p>
          <a:p>
            <a:r>
              <a:rPr lang="en-US" altLang="zh-HK" sz="2500" dirty="0"/>
              <a:t>E Unacceptable error </a:t>
            </a:r>
          </a:p>
          <a:p>
            <a:r>
              <a:rPr lang="en-US" altLang="zh-HK" sz="2500" dirty="0"/>
              <a:t>F Some worries </a:t>
            </a:r>
          </a:p>
          <a:p>
            <a:r>
              <a:rPr lang="en-US" altLang="zh-HK" sz="2500" dirty="0"/>
              <a:t>G Better late than never </a:t>
            </a:r>
          </a:p>
          <a:p>
            <a:r>
              <a:rPr lang="en-US" altLang="zh-HK" sz="2500" dirty="0"/>
              <a:t>H Data delete</a:t>
            </a:r>
            <a:endParaRPr lang="zh-HK" altLang="en-US" sz="2500" dirty="0"/>
          </a:p>
        </p:txBody>
      </p:sp>
      <p:sp>
        <p:nvSpPr>
          <p:cNvPr id="6" name="矩形 5">
            <a:extLst>
              <a:ext uri="{FF2B5EF4-FFF2-40B4-BE49-F238E27FC236}">
                <a16:creationId xmlns:a16="http://schemas.microsoft.com/office/drawing/2014/main" id="{45381404-5F16-4267-8DA6-A01EAB624817}"/>
              </a:ext>
            </a:extLst>
          </p:cNvPr>
          <p:cNvSpPr/>
          <p:nvPr/>
        </p:nvSpPr>
        <p:spPr>
          <a:xfrm>
            <a:off x="5669280" y="3080825"/>
            <a:ext cx="5317588" cy="3137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altLang="zh-HK" sz="3500" dirty="0"/>
              <a:t>Paragraph iii  </a:t>
            </a:r>
          </a:p>
          <a:p>
            <a:r>
              <a:rPr lang="de-DE" altLang="zh-HK" sz="3500" dirty="0"/>
              <a:t>Paragraph iv  </a:t>
            </a:r>
          </a:p>
          <a:p>
            <a:r>
              <a:rPr lang="de-DE" altLang="zh-HK" sz="3500" dirty="0"/>
              <a:t>Paragraph v  </a:t>
            </a:r>
          </a:p>
          <a:p>
            <a:r>
              <a:rPr lang="de-DE" altLang="zh-HK" sz="3500" dirty="0"/>
              <a:t>Paragraph vi </a:t>
            </a:r>
            <a:endParaRPr lang="zh-HK" altLang="en-US" sz="3500" dirty="0"/>
          </a:p>
        </p:txBody>
      </p:sp>
      <p:sp>
        <p:nvSpPr>
          <p:cNvPr id="4" name="矩形 3">
            <a:extLst>
              <a:ext uri="{FF2B5EF4-FFF2-40B4-BE49-F238E27FC236}">
                <a16:creationId xmlns:a16="http://schemas.microsoft.com/office/drawing/2014/main" id="{6F843984-B2DA-4FB6-9D53-F2DC46276574}"/>
              </a:ext>
            </a:extLst>
          </p:cNvPr>
          <p:cNvSpPr/>
          <p:nvPr/>
        </p:nvSpPr>
        <p:spPr>
          <a:xfrm>
            <a:off x="8285871" y="3559126"/>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C</a:t>
            </a:r>
            <a:endParaRPr lang="zh-HK" altLang="en-US" b="1" dirty="0">
              <a:solidFill>
                <a:schemeClr val="tx1"/>
              </a:solidFill>
            </a:endParaRPr>
          </a:p>
        </p:txBody>
      </p:sp>
      <p:sp>
        <p:nvSpPr>
          <p:cNvPr id="7" name="矩形 6">
            <a:extLst>
              <a:ext uri="{FF2B5EF4-FFF2-40B4-BE49-F238E27FC236}">
                <a16:creationId xmlns:a16="http://schemas.microsoft.com/office/drawing/2014/main" id="{B51D789D-33E6-4907-B092-AC33C41659E1}"/>
              </a:ext>
            </a:extLst>
          </p:cNvPr>
          <p:cNvSpPr/>
          <p:nvPr/>
        </p:nvSpPr>
        <p:spPr>
          <a:xfrm>
            <a:off x="8285281" y="4140841"/>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D</a:t>
            </a:r>
            <a:endParaRPr lang="zh-HK" altLang="en-US" b="1" dirty="0">
              <a:solidFill>
                <a:schemeClr val="tx1"/>
              </a:solidFill>
            </a:endParaRPr>
          </a:p>
        </p:txBody>
      </p:sp>
      <p:sp>
        <p:nvSpPr>
          <p:cNvPr id="8" name="矩形 7">
            <a:extLst>
              <a:ext uri="{FF2B5EF4-FFF2-40B4-BE49-F238E27FC236}">
                <a16:creationId xmlns:a16="http://schemas.microsoft.com/office/drawing/2014/main" id="{59FCFD33-B624-4AAA-8FE8-F09A44A0EC50}"/>
              </a:ext>
            </a:extLst>
          </p:cNvPr>
          <p:cNvSpPr/>
          <p:nvPr/>
        </p:nvSpPr>
        <p:spPr>
          <a:xfrm>
            <a:off x="8285282" y="4722557"/>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G</a:t>
            </a:r>
            <a:endParaRPr lang="zh-HK" altLang="en-US" b="1" dirty="0">
              <a:solidFill>
                <a:schemeClr val="tx1"/>
              </a:solidFill>
            </a:endParaRPr>
          </a:p>
        </p:txBody>
      </p:sp>
      <p:sp>
        <p:nvSpPr>
          <p:cNvPr id="9" name="矩形 8">
            <a:extLst>
              <a:ext uri="{FF2B5EF4-FFF2-40B4-BE49-F238E27FC236}">
                <a16:creationId xmlns:a16="http://schemas.microsoft.com/office/drawing/2014/main" id="{13BDAEA2-6551-4AFE-BCC6-18229B8CF8D0}"/>
              </a:ext>
            </a:extLst>
          </p:cNvPr>
          <p:cNvSpPr/>
          <p:nvPr/>
        </p:nvSpPr>
        <p:spPr>
          <a:xfrm>
            <a:off x="8285281" y="5307118"/>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F</a:t>
            </a:r>
            <a:endParaRPr lang="zh-HK" altLang="en-US" b="1" dirty="0">
              <a:solidFill>
                <a:schemeClr val="tx1"/>
              </a:solidFill>
            </a:endParaRPr>
          </a:p>
        </p:txBody>
      </p:sp>
      <p:sp>
        <p:nvSpPr>
          <p:cNvPr id="10" name="Rectangle 9"/>
          <p:cNvSpPr/>
          <p:nvPr/>
        </p:nvSpPr>
        <p:spPr>
          <a:xfrm>
            <a:off x="9325155" y="232913"/>
            <a:ext cx="1846053" cy="6728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b="1" dirty="0"/>
              <a:t>6 mins</a:t>
            </a:r>
            <a:endParaRPr lang="zh-TW" altLang="en-US" b="1" dirty="0"/>
          </a:p>
        </p:txBody>
      </p:sp>
    </p:spTree>
    <p:extLst>
      <p:ext uri="{BB962C8B-B14F-4D97-AF65-F5344CB8AC3E}">
        <p14:creationId xmlns:p14="http://schemas.microsoft.com/office/powerpoint/2010/main" val="399538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C30161-B81F-4BCA-B0F3-662727BF1D92}"/>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D58FBD07-DDFE-4B18-B00A-422ED45EC059}"/>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2913F4DD-DB26-4B3C-AB10-BA0C6C71F2D2}"/>
              </a:ext>
            </a:extLst>
          </p:cNvPr>
          <p:cNvSpPr/>
          <p:nvPr/>
        </p:nvSpPr>
        <p:spPr>
          <a:xfrm>
            <a:off x="253218" y="182880"/>
            <a:ext cx="11676185" cy="6499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HK" sz="3200" b="1" dirty="0">
                <a:solidFill>
                  <a:schemeClr val="tx1"/>
                </a:solidFill>
              </a:rPr>
              <a:t>DNA testing </a:t>
            </a:r>
          </a:p>
          <a:p>
            <a:endParaRPr lang="en-US" altLang="zh-HK" sz="3200" dirty="0">
              <a:solidFill>
                <a:schemeClr val="tx1"/>
              </a:solidFill>
            </a:endParaRPr>
          </a:p>
          <a:p>
            <a:r>
              <a:rPr lang="en-US" altLang="zh-HK" sz="3200" b="1" dirty="0" err="1">
                <a:solidFill>
                  <a:srgbClr val="FFFF00"/>
                </a:solidFill>
              </a:rPr>
              <a:t>i</a:t>
            </a:r>
            <a:r>
              <a:rPr lang="en-US" altLang="zh-HK" sz="3200" dirty="0">
                <a:solidFill>
                  <a:srgbClr val="FFFF00"/>
                </a:solidFill>
              </a:rPr>
              <a:t>  Sherlock Holmes was able to deduce a great deal from just a little evidence</a:t>
            </a:r>
            <a:r>
              <a:rPr lang="en-US" altLang="zh-HK" sz="3200" dirty="0">
                <a:solidFill>
                  <a:schemeClr val="tx1"/>
                </a:solidFill>
              </a:rPr>
              <a:t>. In one story, given a man’s hat he was able to work out his age, his relationship to his wife (how well did she take care of his hat and brush it for him?) and his recent economic history (downward: he had bought a good quality hat, but was wearing it after its best days were over). With DNA testing we will soon be in a situation where the police will from one cell of DNA be able to describe their suspect in detail: height, </a:t>
            </a:r>
            <a:r>
              <a:rPr lang="en-US" altLang="zh-HK" sz="3200" dirty="0" err="1">
                <a:solidFill>
                  <a:schemeClr val="tx1"/>
                </a:solidFill>
              </a:rPr>
              <a:t>colouring</a:t>
            </a:r>
            <a:r>
              <a:rPr lang="en-US" altLang="zh-HK" sz="3200" dirty="0">
                <a:solidFill>
                  <a:schemeClr val="tx1"/>
                </a:solidFill>
              </a:rPr>
              <a:t>, probable weight and so on. </a:t>
            </a:r>
            <a:r>
              <a:rPr lang="en-US" altLang="zh-HK" sz="3200" dirty="0">
                <a:solidFill>
                  <a:srgbClr val="FF0000"/>
                </a:solidFill>
                <a:highlight>
                  <a:srgbClr val="00FFFF"/>
                </a:highlight>
              </a:rPr>
              <a:t>They can already discover ethnicity and hair </a:t>
            </a:r>
            <a:r>
              <a:rPr lang="en-US" altLang="zh-HK" sz="3200" dirty="0" err="1">
                <a:solidFill>
                  <a:srgbClr val="FF0000"/>
                </a:solidFill>
                <a:highlight>
                  <a:srgbClr val="00FFFF"/>
                </a:highlight>
              </a:rPr>
              <a:t>colour</a:t>
            </a:r>
            <a:r>
              <a:rPr lang="en-US" altLang="zh-HK" sz="3200" dirty="0">
                <a:solidFill>
                  <a:srgbClr val="FF0000"/>
                </a:solidFill>
                <a:highlight>
                  <a:srgbClr val="00FFFF"/>
                </a:highlight>
              </a:rPr>
              <a:t>, </a:t>
            </a:r>
            <a:r>
              <a:rPr lang="en-US" altLang="zh-HK" sz="3200" dirty="0">
                <a:solidFill>
                  <a:schemeClr val="tx1"/>
                </a:solidFill>
              </a:rPr>
              <a:t>and progress is being made all the time in our knowledge and capacity in this field. </a:t>
            </a:r>
            <a:endParaRPr lang="zh-HK" altLang="en-US" sz="3200" dirty="0">
              <a:solidFill>
                <a:schemeClr val="tx1"/>
              </a:solidFill>
            </a:endParaRPr>
          </a:p>
        </p:txBody>
      </p:sp>
    </p:spTree>
    <p:extLst>
      <p:ext uri="{BB962C8B-B14F-4D97-AF65-F5344CB8AC3E}">
        <p14:creationId xmlns:p14="http://schemas.microsoft.com/office/powerpoint/2010/main" val="8170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7C51D-CE7B-41E9-884F-063A14A29170}"/>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C962C733-F268-441D-B2A6-C0FC1359DA9F}"/>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6542FA5E-F560-4505-ABDA-99275AC4D263}"/>
              </a:ext>
            </a:extLst>
          </p:cNvPr>
          <p:cNvSpPr/>
          <p:nvPr/>
        </p:nvSpPr>
        <p:spPr>
          <a:xfrm>
            <a:off x="253218" y="182880"/>
            <a:ext cx="11676185" cy="6499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HK" sz="2600" b="1" dirty="0">
                <a:solidFill>
                  <a:srgbClr val="FFFF00"/>
                </a:solidFill>
              </a:rPr>
              <a:t>ii </a:t>
            </a:r>
            <a:r>
              <a:rPr lang="en-US" altLang="zh-HK" sz="2600" dirty="0">
                <a:solidFill>
                  <a:srgbClr val="FFFF00"/>
                </a:solidFill>
              </a:rPr>
              <a:t> The field is actually a fairly new one. It was only in the mid1980s that </a:t>
            </a:r>
            <a:r>
              <a:rPr lang="en-US" altLang="zh-HK" sz="2600" dirty="0">
                <a:solidFill>
                  <a:srgbClr val="FF0000"/>
                </a:solidFill>
                <a:highlight>
                  <a:srgbClr val="00FFFF"/>
                </a:highlight>
              </a:rPr>
              <a:t>Professor Alec Jeffreys, while working on another project, produced a DNA barcode </a:t>
            </a:r>
            <a:r>
              <a:rPr lang="en-US" altLang="zh-HK" sz="2600" dirty="0">
                <a:solidFill>
                  <a:srgbClr val="FFFF00"/>
                </a:solidFill>
              </a:rPr>
              <a:t>pattern that was soon </a:t>
            </a:r>
            <a:r>
              <a:rPr lang="en-US" altLang="zh-HK" sz="2600" dirty="0" err="1">
                <a:solidFill>
                  <a:srgbClr val="FFFF00"/>
                </a:solidFill>
              </a:rPr>
              <a:t>realised</a:t>
            </a:r>
            <a:r>
              <a:rPr lang="en-US" altLang="zh-HK" sz="2600" dirty="0">
                <a:solidFill>
                  <a:srgbClr val="FFFF00"/>
                </a:solidFill>
              </a:rPr>
              <a:t> to be usable as a genetic fingerprint to identify organisms, notably people. </a:t>
            </a:r>
            <a:r>
              <a:rPr lang="en-US" altLang="zh-HK" sz="2600" dirty="0">
                <a:solidFill>
                  <a:schemeClr val="tx1"/>
                </a:solidFill>
              </a:rPr>
              <a:t>The new technique was first used for a criminal investigation in 1987. The </a:t>
            </a:r>
            <a:r>
              <a:rPr lang="en-US" altLang="zh-HK" sz="2600" dirty="0">
                <a:solidFill>
                  <a:srgbClr val="FF0000"/>
                </a:solidFill>
                <a:highlight>
                  <a:srgbClr val="00FFFF"/>
                </a:highlight>
              </a:rPr>
              <a:t>British police </a:t>
            </a:r>
            <a:r>
              <a:rPr lang="en-US" altLang="zh-HK" sz="2600" dirty="0">
                <a:solidFill>
                  <a:schemeClr val="tx1"/>
                </a:solidFill>
              </a:rPr>
              <a:t>were desperate to find out who was responsible for the separate rapes and murders of two girls. A local youth confessed to the more recent crime but denied any responsibility for the first. </a:t>
            </a:r>
            <a:r>
              <a:rPr lang="en-US" altLang="zh-HK" sz="2600" dirty="0">
                <a:solidFill>
                  <a:srgbClr val="FF0000"/>
                </a:solidFill>
                <a:highlight>
                  <a:srgbClr val="00FFFF"/>
                </a:highlight>
              </a:rPr>
              <a:t>Samples</a:t>
            </a:r>
            <a:r>
              <a:rPr lang="en-US" altLang="zh-HK" sz="2600" dirty="0">
                <a:solidFill>
                  <a:schemeClr val="tx1"/>
                </a:solidFill>
              </a:rPr>
              <a:t> were taken to the professor who proved the young man was not (strangely enough) involved in either case, but that whoever was responsible had carried out both murders. As the area was not very heavily populated the police then asked all males in the </a:t>
            </a:r>
            <a:r>
              <a:rPr lang="en-US" altLang="zh-HK" sz="2600" dirty="0" err="1">
                <a:solidFill>
                  <a:schemeClr val="tx1"/>
                </a:solidFill>
              </a:rPr>
              <a:t>neighbourhood</a:t>
            </a:r>
            <a:r>
              <a:rPr lang="en-US" altLang="zh-HK" sz="2600" dirty="0">
                <a:solidFill>
                  <a:schemeClr val="tx1"/>
                </a:solidFill>
              </a:rPr>
              <a:t> to give </a:t>
            </a:r>
            <a:r>
              <a:rPr lang="en-US" altLang="zh-HK" sz="2600" dirty="0">
                <a:solidFill>
                  <a:srgbClr val="FF0000"/>
                </a:solidFill>
                <a:highlight>
                  <a:srgbClr val="00FFFF"/>
                </a:highlight>
              </a:rPr>
              <a:t>DNA samples</a:t>
            </a:r>
            <a:r>
              <a:rPr lang="en-US" altLang="zh-HK" sz="2600" dirty="0">
                <a:solidFill>
                  <a:schemeClr val="tx1"/>
                </a:solidFill>
              </a:rPr>
              <a:t>. None matched that from the murder victims. Suddenly a woman came and told the authorities she had heard a local man say he had given a sample on behalf of a friend. Detectives investigated and found the man who had attempted to avoid cooperation. Sure enough his sample matched perfectly and his arrest and conviction followed.</a:t>
            </a:r>
            <a:endParaRPr lang="zh-HK" altLang="en-US" sz="2600" dirty="0">
              <a:solidFill>
                <a:schemeClr val="tx1"/>
              </a:solidFill>
            </a:endParaRPr>
          </a:p>
        </p:txBody>
      </p:sp>
    </p:spTree>
    <p:extLst>
      <p:ext uri="{BB962C8B-B14F-4D97-AF65-F5344CB8AC3E}">
        <p14:creationId xmlns:p14="http://schemas.microsoft.com/office/powerpoint/2010/main" val="41120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CFB457-E29D-460A-BAA3-B0FFB244FB92}"/>
              </a:ext>
            </a:extLst>
          </p:cNvPr>
          <p:cNvSpPr>
            <a:spLocks noGrp="1"/>
          </p:cNvSpPr>
          <p:nvPr>
            <p:ph type="title"/>
          </p:nvPr>
        </p:nvSpPr>
        <p:spPr/>
        <p:txBody>
          <a:bodyPr/>
          <a:lstStyle/>
          <a:p>
            <a:r>
              <a:rPr lang="en-US" altLang="zh-HK" dirty="0"/>
              <a:t>Matching questions with suitable reading strategies (p.3)</a:t>
            </a:r>
            <a:endParaRPr lang="zh-HK" altLang="en-US" dirty="0"/>
          </a:p>
        </p:txBody>
      </p:sp>
      <p:sp>
        <p:nvSpPr>
          <p:cNvPr id="3" name="內容版面配置區 2">
            <a:extLst>
              <a:ext uri="{FF2B5EF4-FFF2-40B4-BE49-F238E27FC236}">
                <a16:creationId xmlns:a16="http://schemas.microsoft.com/office/drawing/2014/main" id="{C4AED631-EE88-4D0E-89A8-EDCC3A3DE12C}"/>
              </a:ext>
            </a:extLst>
          </p:cNvPr>
          <p:cNvSpPr>
            <a:spLocks noGrp="1"/>
          </p:cNvSpPr>
          <p:nvPr>
            <p:ph idx="1"/>
          </p:nvPr>
        </p:nvSpPr>
        <p:spPr>
          <a:xfrm>
            <a:off x="838199" y="1825624"/>
            <a:ext cx="11203745" cy="5032375"/>
          </a:xfrm>
        </p:spPr>
        <p:txBody>
          <a:bodyPr>
            <a:normAutofit/>
          </a:bodyPr>
          <a:lstStyle/>
          <a:p>
            <a:pPr marL="0" indent="0">
              <a:buNone/>
            </a:pPr>
            <a:r>
              <a:rPr lang="en-US" altLang="zh-HK" dirty="0"/>
              <a:t>1  In the first sentence of Passage 1, ‘terrestrial’ means </a:t>
            </a:r>
          </a:p>
          <a:p>
            <a:pPr marL="0" indent="0">
              <a:buNone/>
            </a:pPr>
            <a:r>
              <a:rPr lang="en-US" altLang="zh-HK" dirty="0"/>
              <a:t>A ‘amazing’. </a:t>
            </a:r>
          </a:p>
          <a:p>
            <a:pPr marL="0" indent="0">
              <a:buNone/>
            </a:pPr>
            <a:r>
              <a:rPr lang="en-US" altLang="zh-HK" dirty="0"/>
              <a:t>B ‘frightening’. </a:t>
            </a:r>
          </a:p>
          <a:p>
            <a:pPr marL="0" indent="0">
              <a:buNone/>
            </a:pPr>
            <a:r>
              <a:rPr lang="en-US" altLang="zh-HK" dirty="0"/>
              <a:t>C ‘Earth’s’. </a:t>
            </a:r>
          </a:p>
          <a:p>
            <a:pPr marL="0" indent="0">
              <a:buNone/>
            </a:pPr>
            <a:r>
              <a:rPr lang="en-US" altLang="zh-HK" dirty="0"/>
              <a:t>D ‘known’. </a:t>
            </a:r>
          </a:p>
          <a:p>
            <a:pPr marL="0" indent="0">
              <a:buNone/>
            </a:pPr>
            <a:r>
              <a:rPr lang="en-US" altLang="zh-HK" dirty="0">
                <a:highlight>
                  <a:srgbClr val="FFFF00"/>
                </a:highlight>
              </a:rPr>
              <a:t>What reading skill do you think this question is asking you to use?</a:t>
            </a:r>
            <a:r>
              <a:rPr lang="en-US" altLang="zh-HK" dirty="0"/>
              <a:t> Would you agree that you need to scan the first sentence to locate ‘terrestrial’ and then look at the words around it to </a:t>
            </a:r>
            <a:r>
              <a:rPr lang="en-US" altLang="zh-HK" dirty="0">
                <a:solidFill>
                  <a:srgbClr val="7030A0"/>
                </a:solidFill>
              </a:rPr>
              <a:t>determine its meaning</a:t>
            </a:r>
            <a:r>
              <a:rPr lang="en-US" altLang="zh-HK" dirty="0"/>
              <a:t>? This question clearly asks you to </a:t>
            </a:r>
            <a:r>
              <a:rPr lang="en-US" altLang="zh-HK" dirty="0">
                <a:solidFill>
                  <a:srgbClr val="FF0000"/>
                </a:solidFill>
              </a:rPr>
              <a:t>read intensively</a:t>
            </a:r>
            <a:r>
              <a:rPr lang="en-US" altLang="zh-HK" dirty="0"/>
              <a:t>, so you need to </a:t>
            </a:r>
            <a:r>
              <a:rPr lang="en-US" altLang="zh-HK" dirty="0" err="1"/>
              <a:t>practise</a:t>
            </a:r>
            <a:r>
              <a:rPr lang="en-US" altLang="zh-HK" dirty="0"/>
              <a:t> your </a:t>
            </a:r>
            <a:r>
              <a:rPr lang="en-US" altLang="zh-HK" dirty="0">
                <a:solidFill>
                  <a:srgbClr val="00B050"/>
                </a:solidFill>
              </a:rPr>
              <a:t>scanning</a:t>
            </a:r>
            <a:r>
              <a:rPr lang="en-US" altLang="zh-HK" dirty="0"/>
              <a:t> skills and apply some strategies for </a:t>
            </a:r>
            <a:r>
              <a:rPr lang="en-US" altLang="zh-HK" dirty="0">
                <a:solidFill>
                  <a:srgbClr val="00B050"/>
                </a:solidFill>
              </a:rPr>
              <a:t>understanding the meaning </a:t>
            </a:r>
            <a:r>
              <a:rPr lang="en-US" altLang="zh-HK" dirty="0"/>
              <a:t>of new or </a:t>
            </a:r>
            <a:r>
              <a:rPr lang="en-US" altLang="zh-HK" dirty="0">
                <a:solidFill>
                  <a:srgbClr val="00B050"/>
                </a:solidFill>
              </a:rPr>
              <a:t>unfamiliar words</a:t>
            </a:r>
            <a:r>
              <a:rPr lang="en-US" altLang="zh-HK" dirty="0"/>
              <a:t>.</a:t>
            </a:r>
            <a:endParaRPr lang="zh-HK" altLang="en-US" dirty="0"/>
          </a:p>
        </p:txBody>
      </p:sp>
    </p:spTree>
    <p:extLst>
      <p:ext uri="{BB962C8B-B14F-4D97-AF65-F5344CB8AC3E}">
        <p14:creationId xmlns:p14="http://schemas.microsoft.com/office/powerpoint/2010/main" val="1532569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3BC29-B95D-4555-A6F8-7AFC06894399}"/>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99B9868A-BE72-430C-929B-058074BBD27D}"/>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DFA92379-A9F4-40BB-8B7F-E81D24239EFC}"/>
              </a:ext>
            </a:extLst>
          </p:cNvPr>
          <p:cNvSpPr/>
          <p:nvPr/>
        </p:nvSpPr>
        <p:spPr>
          <a:xfrm>
            <a:off x="253218" y="182880"/>
            <a:ext cx="11676185" cy="6499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HK" sz="3100" b="1" dirty="0">
                <a:solidFill>
                  <a:srgbClr val="FFFF00"/>
                </a:solidFill>
              </a:rPr>
              <a:t>iii </a:t>
            </a:r>
            <a:r>
              <a:rPr lang="en-US" altLang="zh-HK" sz="3100" dirty="0">
                <a:solidFill>
                  <a:srgbClr val="FFFF00"/>
                </a:solidFill>
              </a:rPr>
              <a:t> Although criminals are becoming aware of this new forensic challenge to them and taking more care to remove cigarette butts, unwashed glasses or chewing gum from the crime scene, it is very </a:t>
            </a:r>
            <a:r>
              <a:rPr lang="en-US" altLang="zh-HK" sz="3100" u="sng" dirty="0">
                <a:solidFill>
                  <a:srgbClr val="FFFF00"/>
                </a:solidFill>
              </a:rPr>
              <a:t>difficult to avoid leaving some DNA as we are shedding cells</a:t>
            </a:r>
            <a:r>
              <a:rPr lang="en-US" altLang="zh-HK" sz="3100" dirty="0">
                <a:solidFill>
                  <a:srgbClr val="FFFF00"/>
                </a:solidFill>
              </a:rPr>
              <a:t> all the time. </a:t>
            </a:r>
            <a:r>
              <a:rPr lang="en-US" altLang="zh-HK" sz="3100" dirty="0">
                <a:solidFill>
                  <a:schemeClr val="tx1"/>
                </a:solidFill>
              </a:rPr>
              <a:t>Hairs fall out and skin flakes off. One murderer had kissed his victim shortly before killing her and his DNA was recovered from a trace of saliva on the woman’s skin. In another, a man was proved to have been at his ex-wife’s home, despite his denials, because a hair from his cat was found there.</a:t>
            </a:r>
            <a:endParaRPr lang="zh-HK" altLang="en-US" sz="3100" dirty="0">
              <a:solidFill>
                <a:schemeClr val="tx1"/>
              </a:solidFill>
            </a:endParaRPr>
          </a:p>
        </p:txBody>
      </p:sp>
    </p:spTree>
    <p:extLst>
      <p:ext uri="{BB962C8B-B14F-4D97-AF65-F5344CB8AC3E}">
        <p14:creationId xmlns:p14="http://schemas.microsoft.com/office/powerpoint/2010/main" val="3963028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922CFD-1C2F-4211-A9A3-07BA3A472656}"/>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61024295-170D-45AE-8D52-C1C8528C0B16}"/>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E1ACFF9F-6BA3-455C-B65D-18F112CA7A08}"/>
              </a:ext>
            </a:extLst>
          </p:cNvPr>
          <p:cNvSpPr/>
          <p:nvPr/>
        </p:nvSpPr>
        <p:spPr>
          <a:xfrm>
            <a:off x="253218" y="182880"/>
            <a:ext cx="11676185" cy="6499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HK" sz="2500" b="1" dirty="0">
                <a:solidFill>
                  <a:srgbClr val="FFFF00"/>
                </a:solidFill>
              </a:rPr>
              <a:t>iv </a:t>
            </a:r>
            <a:r>
              <a:rPr lang="en-US" altLang="zh-HK" sz="2500" dirty="0">
                <a:solidFill>
                  <a:srgbClr val="FFFF00"/>
                </a:solidFill>
              </a:rPr>
              <a:t> It is understandable that such a powerful investigative tool appeals greatly to the police. </a:t>
            </a:r>
            <a:r>
              <a:rPr lang="en-US" altLang="zh-HK" sz="2500" dirty="0">
                <a:solidFill>
                  <a:schemeClr val="tx1"/>
                </a:solidFill>
              </a:rPr>
              <a:t>A </a:t>
            </a:r>
            <a:r>
              <a:rPr lang="en-US" altLang="zh-HK" sz="2500" u="sng" dirty="0">
                <a:solidFill>
                  <a:schemeClr val="tx1"/>
                </a:solidFill>
              </a:rPr>
              <a:t>DNA sample</a:t>
            </a:r>
            <a:r>
              <a:rPr lang="en-US" altLang="zh-HK" sz="2500" dirty="0">
                <a:solidFill>
                  <a:schemeClr val="tx1"/>
                </a:solidFill>
              </a:rPr>
              <a:t> can, however, help where there are suspects and comparisons can be made, but on its own is useless unless there is a large database available to seek matches from (as is the case with fingerprints). </a:t>
            </a:r>
            <a:r>
              <a:rPr lang="en-US" altLang="zh-HK" sz="2500" dirty="0">
                <a:solidFill>
                  <a:srgbClr val="FF0000"/>
                </a:solidFill>
                <a:highlight>
                  <a:srgbClr val="00FFFF"/>
                </a:highlight>
              </a:rPr>
              <a:t>In Britain anyone who does anything serious enough to be logged at a police station</a:t>
            </a:r>
            <a:r>
              <a:rPr lang="en-US" altLang="zh-HK" sz="2500" dirty="0">
                <a:solidFill>
                  <a:schemeClr val="tx1"/>
                </a:solidFill>
              </a:rPr>
              <a:t> (and this can be for fairly minor matters like disturbing the </a:t>
            </a:r>
            <a:r>
              <a:rPr lang="en-US" altLang="zh-HK" sz="2500" dirty="0" err="1">
                <a:solidFill>
                  <a:schemeClr val="tx1"/>
                </a:solidFill>
              </a:rPr>
              <a:t>neighbourhood</a:t>
            </a:r>
            <a:r>
              <a:rPr lang="en-US" altLang="zh-HK" sz="2500" dirty="0">
                <a:solidFill>
                  <a:schemeClr val="tx1"/>
                </a:solidFill>
              </a:rPr>
              <a:t>) </a:t>
            </a:r>
            <a:r>
              <a:rPr lang="en-US" altLang="zh-HK" sz="2500" dirty="0">
                <a:solidFill>
                  <a:srgbClr val="FF0000"/>
                </a:solidFill>
                <a:highlight>
                  <a:srgbClr val="00FFFF"/>
                </a:highlight>
              </a:rPr>
              <a:t>is obliged to give a sample</a:t>
            </a:r>
            <a:r>
              <a:rPr lang="en-US" altLang="zh-HK" sz="2500" dirty="0">
                <a:solidFill>
                  <a:schemeClr val="tx1"/>
                </a:solidFill>
              </a:rPr>
              <a:t>. These </a:t>
            </a:r>
            <a:r>
              <a:rPr lang="en-US" altLang="zh-HK" sz="2500" u="sng" dirty="0">
                <a:solidFill>
                  <a:schemeClr val="tx1"/>
                </a:solidFill>
              </a:rPr>
              <a:t>samples</a:t>
            </a:r>
            <a:r>
              <a:rPr lang="en-US" altLang="zh-HK" sz="2500" dirty="0">
                <a:solidFill>
                  <a:schemeClr val="tx1"/>
                </a:solidFill>
              </a:rPr>
              <a:t> remain on record even if no further action is taken or if there is a trial and the person is found innocent. </a:t>
            </a:r>
            <a:r>
              <a:rPr lang="en-US" altLang="zh-HK" sz="2500" dirty="0">
                <a:solidFill>
                  <a:srgbClr val="FF0000"/>
                </a:solidFill>
                <a:highlight>
                  <a:srgbClr val="00FFFF"/>
                </a:highlight>
              </a:rPr>
              <a:t>This means the UK police have access to about three million sets of DNA fingerprints</a:t>
            </a:r>
            <a:r>
              <a:rPr lang="en-US" altLang="zh-HK" sz="2500" dirty="0">
                <a:solidFill>
                  <a:schemeClr val="tx1"/>
                </a:solidFill>
              </a:rPr>
              <a:t> and they find that they can obtain matches in 40% of cases they handle. There is talk of everyone’s DNA being </a:t>
            </a:r>
            <a:r>
              <a:rPr lang="en-US" altLang="zh-HK" sz="2500" u="sng" dirty="0">
                <a:solidFill>
                  <a:schemeClr val="tx1"/>
                </a:solidFill>
              </a:rPr>
              <a:t>collected</a:t>
            </a:r>
            <a:r>
              <a:rPr lang="en-US" altLang="zh-HK" sz="2500" dirty="0">
                <a:solidFill>
                  <a:schemeClr val="tx1"/>
                </a:solidFill>
              </a:rPr>
              <a:t> and recorded at birth</a:t>
            </a:r>
            <a:r>
              <a:rPr lang="en-US" altLang="zh-HK" sz="2500" dirty="0">
                <a:solidFill>
                  <a:srgbClr val="FF0000"/>
                </a:solidFill>
                <a:highlight>
                  <a:srgbClr val="00FFFF"/>
                </a:highlight>
              </a:rPr>
              <a:t>. There is no doubt this would be a powerful weapon in the fight against crime </a:t>
            </a:r>
            <a:r>
              <a:rPr lang="en-US" altLang="zh-HK" sz="2500" dirty="0">
                <a:solidFill>
                  <a:schemeClr val="tx1"/>
                </a:solidFill>
              </a:rPr>
              <a:t>and attractive to those whose responsibility it is to prevent terrorism. Some countries are, however, worried about the civil rights implications and are reluctant to go down the same path. The United States has a federal database but every state makes its own rules as to whose information is made available and there is strong pressure to erase </a:t>
            </a:r>
            <a:r>
              <a:rPr lang="en-US" altLang="zh-HK" sz="2500" u="sng" dirty="0">
                <a:solidFill>
                  <a:schemeClr val="tx1"/>
                </a:solidFill>
              </a:rPr>
              <a:t>records</a:t>
            </a:r>
            <a:r>
              <a:rPr lang="en-US" altLang="zh-HK" sz="2500" dirty="0">
                <a:solidFill>
                  <a:schemeClr val="tx1"/>
                </a:solidFill>
              </a:rPr>
              <a:t> after a certain period of time.</a:t>
            </a:r>
            <a:endParaRPr lang="zh-HK" altLang="en-US" sz="2500" dirty="0">
              <a:solidFill>
                <a:schemeClr val="tx1"/>
              </a:solidFill>
            </a:endParaRPr>
          </a:p>
        </p:txBody>
      </p:sp>
    </p:spTree>
    <p:extLst>
      <p:ext uri="{BB962C8B-B14F-4D97-AF65-F5344CB8AC3E}">
        <p14:creationId xmlns:p14="http://schemas.microsoft.com/office/powerpoint/2010/main" val="3824227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423DC-A075-4F30-A86E-F5A8364941B8}"/>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F1872BE9-1FA3-4F3E-9BFF-A3ABFE55A9AD}"/>
              </a:ext>
            </a:extLst>
          </p:cNvPr>
          <p:cNvSpPr>
            <a:spLocks noGrp="1"/>
          </p:cNvSpPr>
          <p:nvPr>
            <p:ph idx="1"/>
          </p:nvPr>
        </p:nvSpPr>
        <p:spPr/>
        <p:txBody>
          <a:bodyPr/>
          <a:lstStyle/>
          <a:p>
            <a:endParaRPr lang="zh-HK" altLang="en-US" dirty="0"/>
          </a:p>
        </p:txBody>
      </p:sp>
      <p:sp>
        <p:nvSpPr>
          <p:cNvPr id="5" name="矩形 4">
            <a:extLst>
              <a:ext uri="{FF2B5EF4-FFF2-40B4-BE49-F238E27FC236}">
                <a16:creationId xmlns:a16="http://schemas.microsoft.com/office/drawing/2014/main" id="{26409750-5748-439F-844F-FAA434FB706F}"/>
              </a:ext>
            </a:extLst>
          </p:cNvPr>
          <p:cNvSpPr/>
          <p:nvPr/>
        </p:nvSpPr>
        <p:spPr>
          <a:xfrm>
            <a:off x="253218" y="182880"/>
            <a:ext cx="11676185" cy="6499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HK" sz="2800" b="1" dirty="0">
                <a:solidFill>
                  <a:srgbClr val="FFFF00"/>
                </a:solidFill>
              </a:rPr>
              <a:t>v</a:t>
            </a:r>
            <a:r>
              <a:rPr lang="en-US" altLang="zh-HK" sz="2800" dirty="0">
                <a:solidFill>
                  <a:srgbClr val="FFFF00"/>
                </a:solidFill>
              </a:rPr>
              <a:t>  Apart from the solving of crimes (and, of course, it can be used to establish innocence as well as guilt) DNA fingerprinting has many uses. </a:t>
            </a:r>
            <a:r>
              <a:rPr lang="en-US" altLang="zh-HK" sz="2800" dirty="0">
                <a:solidFill>
                  <a:schemeClr val="tx1"/>
                </a:solidFill>
              </a:rPr>
              <a:t>It can be used to identify accident victims, to establish genetic relationships when these are contested and match organ donors with patients needing a transplant. Of less immediate use perhaps, it can be </a:t>
            </a:r>
            <a:r>
              <a:rPr lang="en-US" altLang="zh-HK" sz="2800" b="1" u="sng" dirty="0">
                <a:solidFill>
                  <a:schemeClr val="tx1"/>
                </a:solidFill>
              </a:rPr>
              <a:t>used to solve old crimes and even historical mysteries</a:t>
            </a:r>
            <a:r>
              <a:rPr lang="en-US" altLang="zh-HK" sz="2800" dirty="0">
                <a:solidFill>
                  <a:schemeClr val="tx1"/>
                </a:solidFill>
              </a:rPr>
              <a:t>. One fascinating British case involved the brutal murder of three girls some 30 to 40 years ago. The police had kept the evidence and obtained DNA from stains on the girls’ clothing. No exact matches were found on the database, but one very similar sample was noticed. It turned out that this belonged to the son of a suspect who had since died. Permission was obtained to exhume his body and obtain DNA. It matched exactly. The case could finally be closed. Turning to history, DNA testing showed that Louis XVII of France did indeed die in prison and that the Tsar and his family were shot by the Bolsheviks.</a:t>
            </a:r>
            <a:endParaRPr lang="zh-HK" altLang="en-US" sz="2800" dirty="0">
              <a:solidFill>
                <a:schemeClr val="tx1"/>
              </a:solidFill>
            </a:endParaRPr>
          </a:p>
        </p:txBody>
      </p:sp>
    </p:spTree>
    <p:extLst>
      <p:ext uri="{BB962C8B-B14F-4D97-AF65-F5344CB8AC3E}">
        <p14:creationId xmlns:p14="http://schemas.microsoft.com/office/powerpoint/2010/main" val="1575977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7F67C7-7A7F-485A-BCDA-335CA9EB99D6}"/>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A4CD1F8A-B8FB-4C74-9AC8-9D848E81B015}"/>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FCDDAD36-AEE6-480C-9409-D4725AE028CC}"/>
              </a:ext>
            </a:extLst>
          </p:cNvPr>
          <p:cNvSpPr/>
          <p:nvPr/>
        </p:nvSpPr>
        <p:spPr>
          <a:xfrm>
            <a:off x="253218" y="182880"/>
            <a:ext cx="11676185" cy="6499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HK" sz="2800" b="1" dirty="0">
                <a:solidFill>
                  <a:srgbClr val="FFFF00"/>
                </a:solidFill>
              </a:rPr>
              <a:t>vi </a:t>
            </a:r>
            <a:r>
              <a:rPr lang="en-US" altLang="zh-HK" sz="2800" dirty="0">
                <a:solidFill>
                  <a:srgbClr val="FFFF00"/>
                </a:solidFill>
              </a:rPr>
              <a:t> Why then is there </a:t>
            </a:r>
            <a:r>
              <a:rPr lang="en-US" altLang="zh-HK" sz="2800" b="1" u="sng" dirty="0">
                <a:solidFill>
                  <a:srgbClr val="FFFF00"/>
                </a:solidFill>
              </a:rPr>
              <a:t>resistance</a:t>
            </a:r>
            <a:r>
              <a:rPr lang="en-US" altLang="zh-HK" sz="2800" dirty="0">
                <a:solidFill>
                  <a:srgbClr val="FFFF00"/>
                </a:solidFill>
              </a:rPr>
              <a:t> to this new technology? One argument is that it might lead to false identifications. </a:t>
            </a:r>
            <a:r>
              <a:rPr lang="en-US" altLang="zh-HK" sz="2800" dirty="0">
                <a:solidFill>
                  <a:schemeClr val="tx1"/>
                </a:solidFill>
              </a:rPr>
              <a:t>There is a tiny possibility a match will be chance (though a few DNA sequences are tested before any claims are made). It is reckoned that the highest risk would be about one in 34 million. It has, however, happened. A man in Britain was identified by the procedure as being responsible for a burglary. It turned out he lived far away and was in ill-health that would prevent his having done any such thing. Perhaps the point of the story though is that he was not accused of the crime. DNA evidence is not the only sort to be listened to and is certainly more reliable than visual identification by witnesses</a:t>
            </a:r>
            <a:r>
              <a:rPr lang="en-US" altLang="zh-HK" sz="2800" dirty="0">
                <a:solidFill>
                  <a:srgbClr val="FF0000"/>
                </a:solidFill>
                <a:highlight>
                  <a:srgbClr val="00FFFF"/>
                </a:highlight>
              </a:rPr>
              <a:t>. Very worrying is the fact that as DNA is extracted from smaller amounts of material the possibility of mistaken identification does seem to increase.</a:t>
            </a:r>
            <a:r>
              <a:rPr lang="en-US" altLang="zh-HK" sz="2800" dirty="0">
                <a:solidFill>
                  <a:schemeClr val="tx1"/>
                </a:solidFill>
              </a:rPr>
              <a:t> After all, as we are all shedding DNA all the time our DNA gets onto other people. Police procedures also need to get ever more stringent to prevent any contamination of samples.</a:t>
            </a:r>
            <a:endParaRPr lang="zh-HK" altLang="en-US" sz="2800" dirty="0">
              <a:solidFill>
                <a:schemeClr val="tx1"/>
              </a:solidFill>
            </a:endParaRPr>
          </a:p>
        </p:txBody>
      </p:sp>
    </p:spTree>
    <p:extLst>
      <p:ext uri="{BB962C8B-B14F-4D97-AF65-F5344CB8AC3E}">
        <p14:creationId xmlns:p14="http://schemas.microsoft.com/office/powerpoint/2010/main" val="4245970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65F3CA-1F7E-400C-82A5-34D79708CE41}"/>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DD914F5C-59C7-44E4-BD89-71837CA87DF5}"/>
              </a:ext>
            </a:extLst>
          </p:cNvPr>
          <p:cNvSpPr>
            <a:spLocks noGrp="1"/>
          </p:cNvSpPr>
          <p:nvPr>
            <p:ph idx="1"/>
          </p:nvPr>
        </p:nvSpPr>
        <p:spPr/>
        <p:txBody>
          <a:bodyPr/>
          <a:lstStyle/>
          <a:p>
            <a:endParaRPr lang="zh-HK" altLang="en-US"/>
          </a:p>
        </p:txBody>
      </p:sp>
      <p:sp>
        <p:nvSpPr>
          <p:cNvPr id="4" name="矩形 3">
            <a:extLst>
              <a:ext uri="{FF2B5EF4-FFF2-40B4-BE49-F238E27FC236}">
                <a16:creationId xmlns:a16="http://schemas.microsoft.com/office/drawing/2014/main" id="{2FDE02A9-816F-420C-99B8-10C5267467C8}"/>
              </a:ext>
            </a:extLst>
          </p:cNvPr>
          <p:cNvSpPr/>
          <p:nvPr/>
        </p:nvSpPr>
        <p:spPr>
          <a:xfrm>
            <a:off x="257907" y="187455"/>
            <a:ext cx="11676185" cy="6499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HK" sz="3500" b="1" dirty="0">
                <a:solidFill>
                  <a:srgbClr val="FFFF00"/>
                </a:solidFill>
              </a:rPr>
              <a:t>vii</a:t>
            </a:r>
            <a:r>
              <a:rPr lang="en-US" altLang="zh-HK" sz="3500" dirty="0">
                <a:solidFill>
                  <a:srgbClr val="FFFF00"/>
                </a:solidFill>
              </a:rPr>
              <a:t>  Databases worry libertarians who are concerned about the information getting into the wrong hands. </a:t>
            </a:r>
            <a:r>
              <a:rPr lang="en-US" altLang="zh-HK" sz="3500" dirty="0">
                <a:solidFill>
                  <a:schemeClr val="tx1"/>
                </a:solidFill>
              </a:rPr>
              <a:t>As various films have shown, a future where our genetic make-up controls our lives is not very attractive. We do not want prospective employers or insurers deciding that statistically we are too much of a risk for a job or a policy. History is indeed on the side of those who fear that if something can be abused it will be. It seems hard to imagine though that we can resist the impulse to solve crime so neatly. Forensic use of DNA testing is here to stay; but strong safeguards are needed to assure its proper use. </a:t>
            </a:r>
            <a:endParaRPr lang="zh-HK" altLang="en-US" sz="3500" dirty="0">
              <a:solidFill>
                <a:schemeClr val="tx1"/>
              </a:solidFill>
            </a:endParaRPr>
          </a:p>
        </p:txBody>
      </p:sp>
    </p:spTree>
    <p:extLst>
      <p:ext uri="{BB962C8B-B14F-4D97-AF65-F5344CB8AC3E}">
        <p14:creationId xmlns:p14="http://schemas.microsoft.com/office/powerpoint/2010/main" val="2866301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2FD59-4C30-4D56-AAF9-80185732FCA0}"/>
              </a:ext>
            </a:extLst>
          </p:cNvPr>
          <p:cNvSpPr>
            <a:spLocks noGrp="1"/>
          </p:cNvSpPr>
          <p:nvPr>
            <p:ph type="title"/>
          </p:nvPr>
        </p:nvSpPr>
        <p:spPr>
          <a:xfrm>
            <a:off x="838200" y="125974"/>
            <a:ext cx="10515600" cy="1325563"/>
          </a:xfrm>
        </p:spPr>
        <p:txBody>
          <a:bodyPr/>
          <a:lstStyle/>
          <a:p>
            <a:r>
              <a:rPr lang="en-US" altLang="zh-HK" dirty="0"/>
              <a:t>Activity 7.5 (p.19-23)</a:t>
            </a:r>
            <a:endParaRPr lang="zh-HK" altLang="en-US" dirty="0"/>
          </a:p>
        </p:txBody>
      </p:sp>
      <p:sp>
        <p:nvSpPr>
          <p:cNvPr id="3" name="內容版面配置區 2">
            <a:extLst>
              <a:ext uri="{FF2B5EF4-FFF2-40B4-BE49-F238E27FC236}">
                <a16:creationId xmlns:a16="http://schemas.microsoft.com/office/drawing/2014/main" id="{1B2F1C88-15FE-4747-B0F5-3B6FE5779048}"/>
              </a:ext>
            </a:extLst>
          </p:cNvPr>
          <p:cNvSpPr>
            <a:spLocks noGrp="1"/>
          </p:cNvSpPr>
          <p:nvPr>
            <p:ph idx="1"/>
          </p:nvPr>
        </p:nvSpPr>
        <p:spPr>
          <a:xfrm>
            <a:off x="838199" y="1336430"/>
            <a:ext cx="11189678" cy="5521570"/>
          </a:xfrm>
        </p:spPr>
        <p:txBody>
          <a:bodyPr>
            <a:normAutofit fontScale="92500" lnSpcReduction="10000"/>
          </a:bodyPr>
          <a:lstStyle/>
          <a:p>
            <a:pPr marL="0" indent="0">
              <a:buNone/>
            </a:pPr>
            <a:r>
              <a:rPr lang="en-US" altLang="zh-HK" dirty="0"/>
              <a:t>2 Do the following statements reflect the opinions of the writer of the passage? </a:t>
            </a:r>
          </a:p>
          <a:p>
            <a:pPr marL="0" indent="0">
              <a:buNone/>
            </a:pPr>
            <a:r>
              <a:rPr lang="en-US" altLang="zh-HK" dirty="0">
                <a:highlight>
                  <a:srgbClr val="FFFF00"/>
                </a:highlight>
              </a:rPr>
              <a:t>YES</a:t>
            </a:r>
            <a:r>
              <a:rPr lang="en-US" altLang="zh-HK" dirty="0"/>
              <a:t> if the statement </a:t>
            </a:r>
            <a:r>
              <a:rPr lang="en-US" altLang="zh-HK" dirty="0">
                <a:solidFill>
                  <a:schemeClr val="accent2">
                    <a:lumMod val="75000"/>
                  </a:schemeClr>
                </a:solidFill>
              </a:rPr>
              <a:t>reflects the opinion </a:t>
            </a:r>
            <a:r>
              <a:rPr lang="en-US" altLang="zh-HK" dirty="0"/>
              <a:t>of the writer. </a:t>
            </a:r>
          </a:p>
          <a:p>
            <a:pPr marL="0" indent="0">
              <a:buNone/>
            </a:pPr>
            <a:r>
              <a:rPr lang="en-US" altLang="zh-HK" dirty="0">
                <a:highlight>
                  <a:srgbClr val="FFFF00"/>
                </a:highlight>
              </a:rPr>
              <a:t>NO</a:t>
            </a:r>
            <a:r>
              <a:rPr lang="en-US" altLang="zh-HK" dirty="0"/>
              <a:t> if the statement </a:t>
            </a:r>
            <a:r>
              <a:rPr lang="en-US" altLang="zh-HK" dirty="0">
                <a:solidFill>
                  <a:schemeClr val="accent2">
                    <a:lumMod val="75000"/>
                  </a:schemeClr>
                </a:solidFill>
              </a:rPr>
              <a:t>contradicts the opinion </a:t>
            </a:r>
            <a:r>
              <a:rPr lang="en-US" altLang="zh-HK" dirty="0"/>
              <a:t>of the writer. </a:t>
            </a:r>
          </a:p>
          <a:p>
            <a:pPr marL="0" indent="0">
              <a:buNone/>
            </a:pPr>
            <a:r>
              <a:rPr lang="en-US" altLang="zh-HK" dirty="0">
                <a:highlight>
                  <a:srgbClr val="FFFF00"/>
                </a:highlight>
              </a:rPr>
              <a:t>NOT GIVEN </a:t>
            </a:r>
            <a:r>
              <a:rPr lang="en-US" altLang="zh-HK" dirty="0"/>
              <a:t>if it is </a:t>
            </a:r>
            <a:r>
              <a:rPr lang="en-US" altLang="zh-HK" dirty="0">
                <a:solidFill>
                  <a:schemeClr val="accent2">
                    <a:lumMod val="75000"/>
                  </a:schemeClr>
                </a:solidFill>
              </a:rPr>
              <a:t>impossible to say </a:t>
            </a:r>
            <a:r>
              <a:rPr lang="en-US" altLang="zh-HK" dirty="0"/>
              <a:t>what the writer thinks about this.</a:t>
            </a:r>
          </a:p>
          <a:p>
            <a:pPr marL="0" indent="0">
              <a:buNone/>
            </a:pPr>
            <a:r>
              <a:rPr lang="en-US" altLang="zh-HK" dirty="0"/>
              <a:t> </a:t>
            </a:r>
          </a:p>
          <a:p>
            <a:pPr marL="0" indent="0">
              <a:buNone/>
            </a:pPr>
            <a:r>
              <a:rPr lang="en-US" altLang="zh-HK" dirty="0"/>
              <a:t>A It is </a:t>
            </a:r>
            <a:r>
              <a:rPr lang="en-US" altLang="zh-HK" dirty="0">
                <a:solidFill>
                  <a:srgbClr val="FF0000"/>
                </a:solidFill>
              </a:rPr>
              <a:t>threatening</a:t>
            </a:r>
            <a:r>
              <a:rPr lang="en-US" altLang="zh-HK" dirty="0"/>
              <a:t> that DNA testing </a:t>
            </a:r>
            <a:r>
              <a:rPr lang="en-US" altLang="zh-HK" dirty="0">
                <a:solidFill>
                  <a:srgbClr val="FF0000"/>
                </a:solidFill>
              </a:rPr>
              <a:t>already allows </a:t>
            </a:r>
            <a:r>
              <a:rPr lang="en-US" altLang="zh-HK" dirty="0"/>
              <a:t>us to </a:t>
            </a:r>
            <a:r>
              <a:rPr lang="en-US" altLang="zh-HK" dirty="0">
                <a:solidFill>
                  <a:srgbClr val="FF0000"/>
                </a:solidFill>
              </a:rPr>
              <a:t>determine</a:t>
            </a:r>
            <a:r>
              <a:rPr lang="en-US" altLang="zh-HK" dirty="0"/>
              <a:t> someone’s </a:t>
            </a:r>
            <a:r>
              <a:rPr lang="en-US" altLang="zh-HK" dirty="0">
                <a:solidFill>
                  <a:srgbClr val="FF0000"/>
                </a:solidFill>
              </a:rPr>
              <a:t>racial</a:t>
            </a:r>
            <a:r>
              <a:rPr lang="en-US" altLang="zh-HK" dirty="0"/>
              <a:t> background. </a:t>
            </a:r>
          </a:p>
          <a:p>
            <a:pPr marL="0" indent="0">
              <a:buNone/>
            </a:pPr>
            <a:r>
              <a:rPr lang="en-US" altLang="zh-HK" dirty="0"/>
              <a:t>B </a:t>
            </a:r>
            <a:r>
              <a:rPr lang="en-US" altLang="zh-HK" dirty="0">
                <a:solidFill>
                  <a:srgbClr val="FF0000"/>
                </a:solidFill>
              </a:rPr>
              <a:t>Professor Jeffreys </a:t>
            </a:r>
            <a:r>
              <a:rPr lang="en-US" altLang="zh-HK" dirty="0"/>
              <a:t>was </a:t>
            </a:r>
            <a:r>
              <a:rPr lang="en-US" altLang="zh-HK" dirty="0">
                <a:solidFill>
                  <a:srgbClr val="FF0000"/>
                </a:solidFill>
              </a:rPr>
              <a:t>distracted</a:t>
            </a:r>
            <a:r>
              <a:rPr lang="en-US" altLang="zh-HK" dirty="0"/>
              <a:t> by </a:t>
            </a:r>
            <a:r>
              <a:rPr lang="en-US" altLang="zh-HK" dirty="0">
                <a:solidFill>
                  <a:srgbClr val="FF0000"/>
                </a:solidFill>
              </a:rPr>
              <a:t>less important projects </a:t>
            </a:r>
            <a:r>
              <a:rPr lang="en-US" altLang="zh-HK" dirty="0"/>
              <a:t>from developing DNA fingerprinting. </a:t>
            </a:r>
          </a:p>
          <a:p>
            <a:pPr marL="0" indent="0">
              <a:buNone/>
            </a:pPr>
            <a:r>
              <a:rPr lang="en-US" altLang="zh-HK" dirty="0"/>
              <a:t>C The </a:t>
            </a:r>
            <a:r>
              <a:rPr lang="en-US" altLang="zh-HK" dirty="0">
                <a:solidFill>
                  <a:srgbClr val="FF0000"/>
                </a:solidFill>
              </a:rPr>
              <a:t>British police </a:t>
            </a:r>
            <a:r>
              <a:rPr lang="en-US" altLang="zh-HK" dirty="0"/>
              <a:t>keep </a:t>
            </a:r>
            <a:r>
              <a:rPr lang="en-US" altLang="zh-HK" dirty="0">
                <a:solidFill>
                  <a:srgbClr val="FF0000"/>
                </a:solidFill>
              </a:rPr>
              <a:t>far too many </a:t>
            </a:r>
            <a:r>
              <a:rPr lang="en-US" altLang="zh-HK" dirty="0"/>
              <a:t>people’s DNA </a:t>
            </a:r>
            <a:r>
              <a:rPr lang="en-US" altLang="zh-HK" dirty="0">
                <a:solidFill>
                  <a:srgbClr val="FF0000"/>
                </a:solidFill>
              </a:rPr>
              <a:t>samples</a:t>
            </a:r>
            <a:r>
              <a:rPr lang="en-US" altLang="zh-HK" dirty="0"/>
              <a:t>. </a:t>
            </a:r>
          </a:p>
          <a:p>
            <a:pPr marL="0" indent="0">
              <a:buNone/>
            </a:pPr>
            <a:r>
              <a:rPr lang="en-US" altLang="zh-HK" dirty="0"/>
              <a:t>D In </a:t>
            </a:r>
            <a:r>
              <a:rPr lang="en-US" altLang="zh-HK" dirty="0">
                <a:solidFill>
                  <a:srgbClr val="FF0000"/>
                </a:solidFill>
              </a:rPr>
              <a:t>Britain</a:t>
            </a:r>
            <a:r>
              <a:rPr lang="en-US" altLang="zh-HK" dirty="0"/>
              <a:t> a </a:t>
            </a:r>
            <a:r>
              <a:rPr lang="en-US" altLang="zh-HK" dirty="0">
                <a:solidFill>
                  <a:srgbClr val="FF0000"/>
                </a:solidFill>
              </a:rPr>
              <a:t>new database</a:t>
            </a:r>
            <a:r>
              <a:rPr lang="en-US" altLang="zh-HK" dirty="0"/>
              <a:t> of </a:t>
            </a:r>
            <a:r>
              <a:rPr lang="en-US" altLang="zh-HK" dirty="0">
                <a:solidFill>
                  <a:srgbClr val="FF0000"/>
                </a:solidFill>
              </a:rPr>
              <a:t>all</a:t>
            </a:r>
            <a:r>
              <a:rPr lang="en-US" altLang="zh-HK" dirty="0"/>
              <a:t> citizens should be created. </a:t>
            </a:r>
          </a:p>
          <a:p>
            <a:pPr marL="0" indent="0">
              <a:buNone/>
            </a:pPr>
            <a:r>
              <a:rPr lang="en-US" altLang="zh-HK" dirty="0"/>
              <a:t>E DNA fingerprinting based on </a:t>
            </a:r>
            <a:r>
              <a:rPr lang="en-US" altLang="zh-HK" dirty="0">
                <a:solidFill>
                  <a:srgbClr val="FF0000"/>
                </a:solidFill>
              </a:rPr>
              <a:t>small amounts of material </a:t>
            </a:r>
            <a:r>
              <a:rPr lang="en-US" altLang="zh-HK" dirty="0"/>
              <a:t>has an </a:t>
            </a:r>
          </a:p>
          <a:p>
            <a:pPr marL="0" indent="0">
              <a:buNone/>
            </a:pPr>
            <a:r>
              <a:rPr lang="en-US" altLang="zh-HK" dirty="0">
                <a:solidFill>
                  <a:srgbClr val="FF0000"/>
                </a:solidFill>
              </a:rPr>
              <a:t>unacceptable risk </a:t>
            </a:r>
            <a:r>
              <a:rPr lang="en-US" altLang="zh-HK" dirty="0"/>
              <a:t>of error.</a:t>
            </a:r>
            <a:endParaRPr lang="zh-HK" altLang="en-US" dirty="0"/>
          </a:p>
        </p:txBody>
      </p:sp>
      <p:sp>
        <p:nvSpPr>
          <p:cNvPr id="4" name="矩形 3">
            <a:extLst>
              <a:ext uri="{FF2B5EF4-FFF2-40B4-BE49-F238E27FC236}">
                <a16:creationId xmlns:a16="http://schemas.microsoft.com/office/drawing/2014/main" id="{2F64D51A-D729-4D36-A3BA-6E156F865D43}"/>
              </a:ext>
            </a:extLst>
          </p:cNvPr>
          <p:cNvSpPr/>
          <p:nvPr/>
        </p:nvSpPr>
        <p:spPr>
          <a:xfrm>
            <a:off x="11422966" y="3590778"/>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NG</a:t>
            </a:r>
            <a:endParaRPr lang="zh-HK" altLang="en-US" b="1" dirty="0">
              <a:solidFill>
                <a:schemeClr val="tx1"/>
              </a:solidFill>
            </a:endParaRPr>
          </a:p>
        </p:txBody>
      </p:sp>
      <p:sp>
        <p:nvSpPr>
          <p:cNvPr id="5" name="矩形 4">
            <a:extLst>
              <a:ext uri="{FF2B5EF4-FFF2-40B4-BE49-F238E27FC236}">
                <a16:creationId xmlns:a16="http://schemas.microsoft.com/office/drawing/2014/main" id="{26D16307-39AE-428C-9553-2EDE184CB440}"/>
              </a:ext>
            </a:extLst>
          </p:cNvPr>
          <p:cNvSpPr/>
          <p:nvPr/>
        </p:nvSpPr>
        <p:spPr>
          <a:xfrm>
            <a:off x="11422965" y="4332850"/>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NO</a:t>
            </a:r>
            <a:endParaRPr lang="zh-HK" altLang="en-US" b="1" dirty="0">
              <a:solidFill>
                <a:schemeClr val="tx1"/>
              </a:solidFill>
            </a:endParaRPr>
          </a:p>
        </p:txBody>
      </p:sp>
      <p:sp>
        <p:nvSpPr>
          <p:cNvPr id="6" name="矩形 5">
            <a:extLst>
              <a:ext uri="{FF2B5EF4-FFF2-40B4-BE49-F238E27FC236}">
                <a16:creationId xmlns:a16="http://schemas.microsoft.com/office/drawing/2014/main" id="{95356191-DB0F-452F-8015-EE89BAF7B15C}"/>
              </a:ext>
            </a:extLst>
          </p:cNvPr>
          <p:cNvSpPr/>
          <p:nvPr/>
        </p:nvSpPr>
        <p:spPr>
          <a:xfrm>
            <a:off x="9282332" y="4839287"/>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NG</a:t>
            </a:r>
            <a:endParaRPr lang="zh-HK" altLang="en-US" b="1" dirty="0">
              <a:solidFill>
                <a:schemeClr val="tx1"/>
              </a:solidFill>
            </a:endParaRPr>
          </a:p>
        </p:txBody>
      </p:sp>
      <p:sp>
        <p:nvSpPr>
          <p:cNvPr id="7" name="矩形 6">
            <a:extLst>
              <a:ext uri="{FF2B5EF4-FFF2-40B4-BE49-F238E27FC236}">
                <a16:creationId xmlns:a16="http://schemas.microsoft.com/office/drawing/2014/main" id="{A4F9CB4E-4940-439B-9626-47A37B423030}"/>
              </a:ext>
            </a:extLst>
          </p:cNvPr>
          <p:cNvSpPr/>
          <p:nvPr/>
        </p:nvSpPr>
        <p:spPr>
          <a:xfrm>
            <a:off x="9282331" y="5521570"/>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YES</a:t>
            </a:r>
            <a:endParaRPr lang="zh-HK" altLang="en-US" b="1" dirty="0">
              <a:solidFill>
                <a:schemeClr val="tx1"/>
              </a:solidFill>
            </a:endParaRPr>
          </a:p>
        </p:txBody>
      </p:sp>
      <p:sp>
        <p:nvSpPr>
          <p:cNvPr id="8" name="矩形 7">
            <a:extLst>
              <a:ext uri="{FF2B5EF4-FFF2-40B4-BE49-F238E27FC236}">
                <a16:creationId xmlns:a16="http://schemas.microsoft.com/office/drawing/2014/main" id="{5E5E558E-3C93-4621-8031-6A4FA99A4B4B}"/>
              </a:ext>
            </a:extLst>
          </p:cNvPr>
          <p:cNvSpPr/>
          <p:nvPr/>
        </p:nvSpPr>
        <p:spPr>
          <a:xfrm>
            <a:off x="4569654" y="6351563"/>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YES</a:t>
            </a:r>
            <a:endParaRPr lang="zh-HK" altLang="en-US" b="1" dirty="0">
              <a:solidFill>
                <a:schemeClr val="tx1"/>
              </a:solidFill>
            </a:endParaRPr>
          </a:p>
        </p:txBody>
      </p:sp>
      <p:sp>
        <p:nvSpPr>
          <p:cNvPr id="9" name="Rectangle: Rounded Corners 8">
            <a:extLst>
              <a:ext uri="{FF2B5EF4-FFF2-40B4-BE49-F238E27FC236}">
                <a16:creationId xmlns:a16="http://schemas.microsoft.com/office/drawing/2014/main" id="{E14AC985-B394-43C5-8498-014FB6C6B547}"/>
              </a:ext>
            </a:extLst>
          </p:cNvPr>
          <p:cNvSpPr/>
          <p:nvPr/>
        </p:nvSpPr>
        <p:spPr>
          <a:xfrm>
            <a:off x="5966942" y="125974"/>
            <a:ext cx="6060934" cy="103461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b="1" dirty="0">
                <a:sym typeface="Wingdings" panose="05000000000000000000" pitchFamily="2" charset="2"/>
              </a:rPr>
              <a:t> </a:t>
            </a:r>
            <a:r>
              <a:rPr lang="en-US" sz="2200" b="1" dirty="0"/>
              <a:t>NOTE: T/F/NG &amp; Y/N/NG –</a:t>
            </a:r>
          </a:p>
          <a:p>
            <a:pPr algn="ctr"/>
            <a:r>
              <a:rPr lang="en-US" sz="2200" b="1" dirty="0"/>
              <a:t> ORDER IS THE SAME AS IN THE PASSGAE</a:t>
            </a:r>
            <a:endParaRPr lang="en-HK" sz="2200" b="1" dirty="0"/>
          </a:p>
        </p:txBody>
      </p:sp>
    </p:spTree>
    <p:extLst>
      <p:ext uri="{BB962C8B-B14F-4D97-AF65-F5344CB8AC3E}">
        <p14:creationId xmlns:p14="http://schemas.microsoft.com/office/powerpoint/2010/main" val="3209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7962B3-3947-4B65-B091-3EDB79FDBD2A}"/>
              </a:ext>
            </a:extLst>
          </p:cNvPr>
          <p:cNvSpPr>
            <a:spLocks noGrp="1"/>
          </p:cNvSpPr>
          <p:nvPr>
            <p:ph type="title"/>
          </p:nvPr>
        </p:nvSpPr>
        <p:spPr>
          <a:xfrm>
            <a:off x="838200" y="140042"/>
            <a:ext cx="10515600" cy="1325563"/>
          </a:xfrm>
        </p:spPr>
        <p:txBody>
          <a:bodyPr/>
          <a:lstStyle/>
          <a:p>
            <a:r>
              <a:rPr lang="en-US" altLang="zh-HK" dirty="0"/>
              <a:t>Activity 7.5 (p.19-23)</a:t>
            </a:r>
            <a:endParaRPr lang="zh-HK" altLang="en-US" dirty="0"/>
          </a:p>
        </p:txBody>
      </p:sp>
      <p:sp>
        <p:nvSpPr>
          <p:cNvPr id="3" name="內容版面配置區 2">
            <a:extLst>
              <a:ext uri="{FF2B5EF4-FFF2-40B4-BE49-F238E27FC236}">
                <a16:creationId xmlns:a16="http://schemas.microsoft.com/office/drawing/2014/main" id="{E7D9EBE5-CDFA-42A6-B56A-608B77D65DD5}"/>
              </a:ext>
            </a:extLst>
          </p:cNvPr>
          <p:cNvSpPr>
            <a:spLocks noGrp="1"/>
          </p:cNvSpPr>
          <p:nvPr>
            <p:ph idx="1"/>
          </p:nvPr>
        </p:nvSpPr>
        <p:spPr>
          <a:xfrm>
            <a:off x="211015" y="1336430"/>
            <a:ext cx="11859065" cy="5381527"/>
          </a:xfrm>
        </p:spPr>
        <p:txBody>
          <a:bodyPr/>
          <a:lstStyle/>
          <a:p>
            <a:pPr marL="0" indent="0">
              <a:buNone/>
            </a:pPr>
            <a:r>
              <a:rPr lang="en-US" altLang="zh-HK" sz="2400" dirty="0"/>
              <a:t>3  A number of cases are referred to in the passage as illustrating different points.  </a:t>
            </a:r>
          </a:p>
          <a:p>
            <a:pPr marL="0" indent="0">
              <a:buNone/>
            </a:pPr>
            <a:r>
              <a:rPr lang="en-US" altLang="zh-HK" sz="2400" dirty="0"/>
              <a:t>Choose from the list the point illustrated by each of the cases listed here. Write the correct numbers in the boxes. You may use a letter more than once or not at all. </a:t>
            </a:r>
          </a:p>
          <a:p>
            <a:pPr marL="0" indent="0">
              <a:buNone/>
            </a:pPr>
            <a:endParaRPr lang="en-US" altLang="zh-HK" dirty="0"/>
          </a:p>
          <a:p>
            <a:pPr marL="0" indent="0">
              <a:buNone/>
            </a:pPr>
            <a:endParaRPr lang="en-US" altLang="zh-HK" dirty="0"/>
          </a:p>
          <a:p>
            <a:pPr marL="0" indent="0">
              <a:buNone/>
            </a:pPr>
            <a:r>
              <a:rPr lang="en-US" altLang="zh-HK" dirty="0"/>
              <a:t>Cases </a:t>
            </a:r>
          </a:p>
          <a:p>
            <a:pPr marL="0" indent="0">
              <a:buNone/>
            </a:pPr>
            <a:r>
              <a:rPr lang="en-US" altLang="zh-HK" dirty="0"/>
              <a:t>A two rapes and murders in the 1980s </a:t>
            </a:r>
          </a:p>
          <a:p>
            <a:pPr marL="0" indent="0">
              <a:buNone/>
            </a:pPr>
            <a:r>
              <a:rPr lang="en-US" altLang="zh-HK" dirty="0"/>
              <a:t>B a murder preceded by a kiss </a:t>
            </a:r>
          </a:p>
          <a:p>
            <a:pPr marL="0" indent="0">
              <a:buNone/>
            </a:pPr>
            <a:r>
              <a:rPr lang="en-US" altLang="zh-HK" dirty="0"/>
              <a:t>C an unsolved multiple murder from the 1960s  </a:t>
            </a:r>
          </a:p>
          <a:p>
            <a:pPr marL="0" indent="0">
              <a:buNone/>
            </a:pPr>
            <a:r>
              <a:rPr lang="en-US" altLang="zh-HK" dirty="0"/>
              <a:t>D a burglary</a:t>
            </a:r>
            <a:endParaRPr lang="zh-HK" altLang="en-US" dirty="0"/>
          </a:p>
        </p:txBody>
      </p:sp>
      <p:sp>
        <p:nvSpPr>
          <p:cNvPr id="4" name="矩形 3">
            <a:extLst>
              <a:ext uri="{FF2B5EF4-FFF2-40B4-BE49-F238E27FC236}">
                <a16:creationId xmlns:a16="http://schemas.microsoft.com/office/drawing/2014/main" id="{00091D35-D4AC-4B1E-BD8C-0E6A62FADD27}"/>
              </a:ext>
            </a:extLst>
          </p:cNvPr>
          <p:cNvSpPr/>
          <p:nvPr/>
        </p:nvSpPr>
        <p:spPr>
          <a:xfrm>
            <a:off x="6288258" y="2459979"/>
            <a:ext cx="5781822" cy="251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000" b="1" dirty="0"/>
              <a:t>Points illustrated </a:t>
            </a:r>
          </a:p>
          <a:p>
            <a:r>
              <a:rPr lang="en-US" altLang="zh-HK" sz="2000" dirty="0" err="1"/>
              <a:t>i</a:t>
            </a:r>
            <a:r>
              <a:rPr lang="en-US" altLang="zh-HK" sz="2000" dirty="0"/>
              <a:t> the </a:t>
            </a:r>
            <a:r>
              <a:rPr lang="en-US" altLang="zh-HK" sz="2000" dirty="0">
                <a:highlight>
                  <a:srgbClr val="800080"/>
                </a:highlight>
              </a:rPr>
              <a:t>difficulty</a:t>
            </a:r>
            <a:r>
              <a:rPr lang="en-US" altLang="zh-HK" sz="2000" dirty="0"/>
              <a:t> of </a:t>
            </a:r>
            <a:r>
              <a:rPr lang="en-US" altLang="zh-HK" sz="2000" dirty="0">
                <a:highlight>
                  <a:srgbClr val="800080"/>
                </a:highlight>
              </a:rPr>
              <a:t>not leaving DNA samples </a:t>
            </a:r>
            <a:r>
              <a:rPr lang="en-US" altLang="zh-HK" sz="2000" dirty="0"/>
              <a:t>behind </a:t>
            </a:r>
          </a:p>
          <a:p>
            <a:r>
              <a:rPr lang="en-US" altLang="zh-HK" sz="2000" dirty="0"/>
              <a:t>ii the </a:t>
            </a:r>
            <a:r>
              <a:rPr lang="en-US" altLang="zh-HK" sz="2000" dirty="0">
                <a:highlight>
                  <a:srgbClr val="800080"/>
                </a:highlight>
              </a:rPr>
              <a:t>slow development </a:t>
            </a:r>
            <a:r>
              <a:rPr lang="en-US" altLang="zh-HK" sz="2000" dirty="0"/>
              <a:t>of DNA testing </a:t>
            </a:r>
          </a:p>
          <a:p>
            <a:r>
              <a:rPr lang="en-US" altLang="zh-HK" sz="2000" dirty="0"/>
              <a:t>iii the </a:t>
            </a:r>
            <a:r>
              <a:rPr lang="en-US" altLang="zh-HK" sz="2000" dirty="0">
                <a:highlight>
                  <a:srgbClr val="800080"/>
                </a:highlight>
              </a:rPr>
              <a:t>need to avoid sole reliance </a:t>
            </a:r>
            <a:r>
              <a:rPr lang="en-US" altLang="zh-HK" sz="2000" dirty="0"/>
              <a:t>on DNA testing </a:t>
            </a:r>
          </a:p>
          <a:p>
            <a:r>
              <a:rPr lang="en-US" altLang="zh-HK" sz="2000" dirty="0"/>
              <a:t>iv the </a:t>
            </a:r>
            <a:r>
              <a:rPr lang="en-US" altLang="zh-HK" sz="2000" dirty="0">
                <a:highlight>
                  <a:srgbClr val="800080"/>
                </a:highlight>
              </a:rPr>
              <a:t>new light </a:t>
            </a:r>
            <a:r>
              <a:rPr lang="en-US" altLang="zh-HK" sz="2000" dirty="0"/>
              <a:t>shed on </a:t>
            </a:r>
            <a:r>
              <a:rPr lang="en-US" altLang="zh-HK" sz="2000" dirty="0">
                <a:highlight>
                  <a:srgbClr val="800080"/>
                </a:highlight>
              </a:rPr>
              <a:t>old puzzles </a:t>
            </a:r>
            <a:r>
              <a:rPr lang="en-US" altLang="zh-HK" sz="2000" dirty="0"/>
              <a:t>by DNA testing </a:t>
            </a:r>
          </a:p>
          <a:p>
            <a:r>
              <a:rPr lang="en-US" altLang="zh-HK" sz="2000" dirty="0"/>
              <a:t>v the </a:t>
            </a:r>
            <a:r>
              <a:rPr lang="en-US" altLang="zh-HK" sz="2000" dirty="0">
                <a:highlight>
                  <a:srgbClr val="800080"/>
                </a:highlight>
              </a:rPr>
              <a:t>prevention of crime </a:t>
            </a:r>
            <a:r>
              <a:rPr lang="en-US" altLang="zh-HK" sz="2000" dirty="0"/>
              <a:t>vi the history of DNA testing </a:t>
            </a:r>
          </a:p>
          <a:p>
            <a:r>
              <a:rPr lang="en-US" altLang="zh-HK" sz="2000" dirty="0"/>
              <a:t>vi the </a:t>
            </a:r>
            <a:r>
              <a:rPr lang="en-US" altLang="zh-HK" sz="2000" dirty="0">
                <a:highlight>
                  <a:srgbClr val="800080"/>
                </a:highlight>
              </a:rPr>
              <a:t>history</a:t>
            </a:r>
            <a:r>
              <a:rPr lang="en-US" altLang="zh-HK" sz="2000" dirty="0"/>
              <a:t> of DNA testing</a:t>
            </a:r>
          </a:p>
          <a:p>
            <a:r>
              <a:rPr lang="en-US" altLang="zh-HK" sz="2000" dirty="0"/>
              <a:t>vii </a:t>
            </a:r>
            <a:r>
              <a:rPr lang="en-US" altLang="zh-HK" sz="2000" dirty="0">
                <a:highlight>
                  <a:srgbClr val="800080"/>
                </a:highlight>
              </a:rPr>
              <a:t>great wrongs caused by the misuse </a:t>
            </a:r>
            <a:r>
              <a:rPr lang="en-US" altLang="zh-HK" sz="2000" dirty="0"/>
              <a:t>of DNA testing </a:t>
            </a:r>
            <a:endParaRPr lang="zh-HK" altLang="en-US" sz="2000" dirty="0"/>
          </a:p>
        </p:txBody>
      </p:sp>
      <p:sp>
        <p:nvSpPr>
          <p:cNvPr id="5" name="矩形 4">
            <a:extLst>
              <a:ext uri="{FF2B5EF4-FFF2-40B4-BE49-F238E27FC236}">
                <a16:creationId xmlns:a16="http://schemas.microsoft.com/office/drawing/2014/main" id="{A231F512-C42B-4749-862F-ADC1E0077934}"/>
              </a:ext>
            </a:extLst>
          </p:cNvPr>
          <p:cNvSpPr/>
          <p:nvPr/>
        </p:nvSpPr>
        <p:spPr>
          <a:xfrm>
            <a:off x="1294727" y="3596210"/>
            <a:ext cx="1885443"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vi (para. 2)</a:t>
            </a:r>
            <a:endParaRPr lang="zh-HK" altLang="en-US" b="1" dirty="0">
              <a:solidFill>
                <a:schemeClr val="tx1"/>
              </a:solidFill>
            </a:endParaRPr>
          </a:p>
        </p:txBody>
      </p:sp>
      <p:sp>
        <p:nvSpPr>
          <p:cNvPr id="6" name="矩形 5">
            <a:extLst>
              <a:ext uri="{FF2B5EF4-FFF2-40B4-BE49-F238E27FC236}">
                <a16:creationId xmlns:a16="http://schemas.microsoft.com/office/drawing/2014/main" id="{FB259349-A87A-424A-8C91-C4CC5A833386}"/>
              </a:ext>
            </a:extLst>
          </p:cNvPr>
          <p:cNvSpPr/>
          <p:nvPr/>
        </p:nvSpPr>
        <p:spPr>
          <a:xfrm>
            <a:off x="4710105" y="4582867"/>
            <a:ext cx="1706879"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err="1">
                <a:solidFill>
                  <a:schemeClr val="tx1"/>
                </a:solidFill>
              </a:rPr>
              <a:t>i</a:t>
            </a:r>
            <a:r>
              <a:rPr lang="en-US" altLang="zh-HK" b="1" dirty="0">
                <a:solidFill>
                  <a:schemeClr val="tx1"/>
                </a:solidFill>
              </a:rPr>
              <a:t> (para. 3)</a:t>
            </a:r>
            <a:endParaRPr lang="zh-HK" altLang="en-US" b="1" dirty="0">
              <a:solidFill>
                <a:schemeClr val="tx1"/>
              </a:solidFill>
            </a:endParaRPr>
          </a:p>
        </p:txBody>
      </p:sp>
      <p:sp>
        <p:nvSpPr>
          <p:cNvPr id="7" name="矩形 6">
            <a:extLst>
              <a:ext uri="{FF2B5EF4-FFF2-40B4-BE49-F238E27FC236}">
                <a16:creationId xmlns:a16="http://schemas.microsoft.com/office/drawing/2014/main" id="{B15253F6-E692-406F-BA96-307847DFB74A}"/>
              </a:ext>
            </a:extLst>
          </p:cNvPr>
          <p:cNvSpPr/>
          <p:nvPr/>
        </p:nvSpPr>
        <p:spPr>
          <a:xfrm>
            <a:off x="7202657" y="5089304"/>
            <a:ext cx="2095092"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iv (para. 5)</a:t>
            </a:r>
            <a:endParaRPr lang="zh-HK" altLang="en-US" b="1" dirty="0">
              <a:solidFill>
                <a:schemeClr val="tx1"/>
              </a:solidFill>
            </a:endParaRPr>
          </a:p>
        </p:txBody>
      </p:sp>
      <p:sp>
        <p:nvSpPr>
          <p:cNvPr id="8" name="矩形 7">
            <a:extLst>
              <a:ext uri="{FF2B5EF4-FFF2-40B4-BE49-F238E27FC236}">
                <a16:creationId xmlns:a16="http://schemas.microsoft.com/office/drawing/2014/main" id="{7DD8A56A-D992-4BE6-A8F5-38F00855AE17}"/>
              </a:ext>
            </a:extLst>
          </p:cNvPr>
          <p:cNvSpPr/>
          <p:nvPr/>
        </p:nvSpPr>
        <p:spPr>
          <a:xfrm>
            <a:off x="2250830" y="5668954"/>
            <a:ext cx="2321170"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iii (para. 6)</a:t>
            </a:r>
            <a:endParaRPr lang="zh-HK" altLang="en-US" b="1" dirty="0">
              <a:solidFill>
                <a:schemeClr val="tx1"/>
              </a:solidFill>
            </a:endParaRPr>
          </a:p>
        </p:txBody>
      </p:sp>
    </p:spTree>
    <p:extLst>
      <p:ext uri="{BB962C8B-B14F-4D97-AF65-F5344CB8AC3E}">
        <p14:creationId xmlns:p14="http://schemas.microsoft.com/office/powerpoint/2010/main" val="373995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A50925-4FC3-420F-88D1-1B0A138E1809}"/>
              </a:ext>
            </a:extLst>
          </p:cNvPr>
          <p:cNvSpPr>
            <a:spLocks noGrp="1"/>
          </p:cNvSpPr>
          <p:nvPr>
            <p:ph type="title"/>
          </p:nvPr>
        </p:nvSpPr>
        <p:spPr>
          <a:xfrm>
            <a:off x="838200" y="210380"/>
            <a:ext cx="10515600" cy="1325563"/>
          </a:xfrm>
        </p:spPr>
        <p:txBody>
          <a:bodyPr/>
          <a:lstStyle/>
          <a:p>
            <a:r>
              <a:rPr lang="en-US" altLang="zh-HK" dirty="0"/>
              <a:t>Activity 7.5 (p.19-23)</a:t>
            </a:r>
            <a:endParaRPr lang="zh-HK" altLang="en-US" dirty="0"/>
          </a:p>
        </p:txBody>
      </p:sp>
      <p:sp>
        <p:nvSpPr>
          <p:cNvPr id="3" name="內容版面配置區 2">
            <a:extLst>
              <a:ext uri="{FF2B5EF4-FFF2-40B4-BE49-F238E27FC236}">
                <a16:creationId xmlns:a16="http://schemas.microsoft.com/office/drawing/2014/main" id="{C762BA29-F06A-47C6-9FC2-2BE0C392CF54}"/>
              </a:ext>
            </a:extLst>
          </p:cNvPr>
          <p:cNvSpPr>
            <a:spLocks noGrp="1"/>
          </p:cNvSpPr>
          <p:nvPr>
            <p:ph idx="1"/>
          </p:nvPr>
        </p:nvSpPr>
        <p:spPr>
          <a:xfrm>
            <a:off x="838200" y="1392702"/>
            <a:ext cx="11133406" cy="5134707"/>
          </a:xfrm>
        </p:spPr>
        <p:txBody>
          <a:bodyPr/>
          <a:lstStyle/>
          <a:p>
            <a:pPr marL="0" indent="0">
              <a:buNone/>
            </a:pPr>
            <a:r>
              <a:rPr lang="en-US" altLang="zh-HK" dirty="0"/>
              <a:t>4 Which of these </a:t>
            </a:r>
            <a:r>
              <a:rPr lang="en-US" altLang="zh-HK" dirty="0">
                <a:solidFill>
                  <a:srgbClr val="FF0000"/>
                </a:solidFill>
              </a:rPr>
              <a:t>most accurately reflects the view of the writer </a:t>
            </a:r>
            <a:r>
              <a:rPr lang="en-US" altLang="zh-HK" dirty="0"/>
              <a:t>about DNA fingerprinting?  </a:t>
            </a:r>
          </a:p>
          <a:p>
            <a:pPr marL="0" indent="0">
              <a:buNone/>
            </a:pPr>
            <a:endParaRPr lang="en-US" altLang="zh-HK" dirty="0"/>
          </a:p>
          <a:p>
            <a:pPr marL="0" indent="0">
              <a:buNone/>
            </a:pPr>
            <a:r>
              <a:rPr lang="en-US" altLang="zh-HK" dirty="0"/>
              <a:t>A It would have been </a:t>
            </a:r>
            <a:r>
              <a:rPr lang="en-US" altLang="zh-HK" dirty="0">
                <a:highlight>
                  <a:srgbClr val="FFFF00"/>
                </a:highlight>
              </a:rPr>
              <a:t>better if we had never discovered</a:t>
            </a:r>
            <a:r>
              <a:rPr lang="en-US" altLang="zh-HK" dirty="0"/>
              <a:t> it.  </a:t>
            </a:r>
          </a:p>
          <a:p>
            <a:pPr marL="0" indent="0">
              <a:buNone/>
            </a:pPr>
            <a:r>
              <a:rPr lang="en-US" altLang="zh-HK" dirty="0"/>
              <a:t>B It </a:t>
            </a:r>
            <a:r>
              <a:rPr lang="en-US" altLang="zh-HK" dirty="0">
                <a:highlight>
                  <a:srgbClr val="FFFF00"/>
                </a:highlight>
              </a:rPr>
              <a:t>has its uses</a:t>
            </a:r>
            <a:r>
              <a:rPr lang="en-US" altLang="zh-HK" dirty="0"/>
              <a:t> </a:t>
            </a:r>
            <a:r>
              <a:rPr lang="en-US" altLang="zh-HK" dirty="0">
                <a:solidFill>
                  <a:srgbClr val="FF0000"/>
                </a:solidFill>
              </a:rPr>
              <a:t>but</a:t>
            </a:r>
            <a:r>
              <a:rPr lang="en-US" altLang="zh-HK" dirty="0"/>
              <a:t> they have been </a:t>
            </a:r>
            <a:r>
              <a:rPr lang="en-US" altLang="zh-HK" dirty="0">
                <a:highlight>
                  <a:srgbClr val="FFFF00"/>
                </a:highlight>
              </a:rPr>
              <a:t>exaggerated</a:t>
            </a:r>
            <a:r>
              <a:rPr lang="en-US" altLang="zh-HK" dirty="0"/>
              <a:t>. </a:t>
            </a:r>
          </a:p>
          <a:p>
            <a:pPr marL="0" indent="0">
              <a:buNone/>
            </a:pPr>
            <a:r>
              <a:rPr lang="en-US" altLang="zh-HK" dirty="0"/>
              <a:t>C It will have </a:t>
            </a:r>
            <a:r>
              <a:rPr lang="en-US" altLang="zh-HK" dirty="0">
                <a:highlight>
                  <a:srgbClr val="FFFF00"/>
                </a:highlight>
              </a:rPr>
              <a:t>both a very negative and very positive </a:t>
            </a:r>
            <a:r>
              <a:rPr lang="en-US" altLang="zh-HK" dirty="0"/>
              <a:t>impact.  </a:t>
            </a:r>
          </a:p>
          <a:p>
            <a:pPr marL="0" indent="0">
              <a:buNone/>
            </a:pPr>
            <a:r>
              <a:rPr lang="en-US" altLang="zh-HK" dirty="0"/>
              <a:t>D It is a </a:t>
            </a:r>
            <a:r>
              <a:rPr lang="en-US" altLang="zh-HK" dirty="0">
                <a:highlight>
                  <a:srgbClr val="FFFF00"/>
                </a:highlight>
              </a:rPr>
              <a:t>wonderful</a:t>
            </a:r>
            <a:r>
              <a:rPr lang="en-US" altLang="zh-HK" dirty="0"/>
              <a:t> development that we should </a:t>
            </a:r>
            <a:r>
              <a:rPr lang="en-US" altLang="zh-HK" dirty="0">
                <a:highlight>
                  <a:srgbClr val="FFFF00"/>
                </a:highlight>
              </a:rPr>
              <a:t>embrace warmly</a:t>
            </a:r>
            <a:r>
              <a:rPr lang="en-US" altLang="zh-HK" dirty="0"/>
              <a:t>.</a:t>
            </a:r>
            <a:endParaRPr lang="zh-HK" altLang="en-US" dirty="0"/>
          </a:p>
        </p:txBody>
      </p:sp>
      <p:sp>
        <p:nvSpPr>
          <p:cNvPr id="4" name="矩形 3">
            <a:extLst>
              <a:ext uri="{FF2B5EF4-FFF2-40B4-BE49-F238E27FC236}">
                <a16:creationId xmlns:a16="http://schemas.microsoft.com/office/drawing/2014/main" id="{5E8ECCCE-2D80-4010-9B20-3A9C8EA0F565}"/>
              </a:ext>
            </a:extLst>
          </p:cNvPr>
          <p:cNvSpPr/>
          <p:nvPr/>
        </p:nvSpPr>
        <p:spPr>
          <a:xfrm>
            <a:off x="9692638" y="3706836"/>
            <a:ext cx="604911" cy="506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solidFill>
                  <a:schemeClr val="tx1"/>
                </a:solidFill>
              </a:rPr>
              <a:t>C</a:t>
            </a:r>
            <a:endParaRPr lang="zh-HK" altLang="en-US" b="1" dirty="0">
              <a:solidFill>
                <a:schemeClr val="tx1"/>
              </a:solidFill>
            </a:endParaRPr>
          </a:p>
        </p:txBody>
      </p:sp>
    </p:spTree>
    <p:extLst>
      <p:ext uri="{BB962C8B-B14F-4D97-AF65-F5344CB8AC3E}">
        <p14:creationId xmlns:p14="http://schemas.microsoft.com/office/powerpoint/2010/main" val="334132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82E76D-F3C1-462C-BA5C-346BF09C2EE1}"/>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452AF70B-2D95-4B3E-816A-2E83503F36DA}"/>
              </a:ext>
            </a:extLst>
          </p:cNvPr>
          <p:cNvSpPr>
            <a:spLocks noGrp="1"/>
          </p:cNvSpPr>
          <p:nvPr>
            <p:ph idx="1"/>
          </p:nvPr>
        </p:nvSpPr>
        <p:spPr/>
        <p:txBody>
          <a:bodyPr/>
          <a:lstStyle/>
          <a:p>
            <a:pPr marL="0" indent="0">
              <a:buNone/>
            </a:pPr>
            <a:endParaRPr lang="en-US" altLang="zh-HK" dirty="0"/>
          </a:p>
          <a:p>
            <a:pPr marL="0" indent="0">
              <a:buNone/>
            </a:pPr>
            <a:endParaRPr lang="en-US" altLang="zh-HK" dirty="0"/>
          </a:p>
          <a:p>
            <a:pPr marL="0" indent="0">
              <a:buNone/>
            </a:pPr>
            <a:r>
              <a:rPr lang="en-US" altLang="zh-HK" dirty="0"/>
              <a:t>End of the first half of Unit 7 </a:t>
            </a:r>
            <a:r>
              <a:rPr lang="en-US" altLang="zh-HK" dirty="0">
                <a:sym typeface="Wingdings" panose="05000000000000000000" pitchFamily="2" charset="2"/>
              </a:rPr>
              <a:t></a:t>
            </a:r>
            <a:endParaRPr lang="zh-HK" altLang="en-US" dirty="0"/>
          </a:p>
        </p:txBody>
      </p:sp>
    </p:spTree>
    <p:extLst>
      <p:ext uri="{BB962C8B-B14F-4D97-AF65-F5344CB8AC3E}">
        <p14:creationId xmlns:p14="http://schemas.microsoft.com/office/powerpoint/2010/main" val="3466082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231B-DF4F-430B-896E-93BF35AB93BC}"/>
              </a:ext>
            </a:extLst>
          </p:cNvPr>
          <p:cNvSpPr>
            <a:spLocks noGrp="1"/>
          </p:cNvSpPr>
          <p:nvPr>
            <p:ph type="ctrTitle"/>
          </p:nvPr>
        </p:nvSpPr>
        <p:spPr>
          <a:xfrm>
            <a:off x="1532626" y="1027605"/>
            <a:ext cx="9144000" cy="2905052"/>
          </a:xfrm>
        </p:spPr>
        <p:txBody>
          <a:bodyPr/>
          <a:lstStyle/>
          <a:p>
            <a:r>
              <a:rPr lang="en-US" dirty="0"/>
              <a:t>ENGL E205F</a:t>
            </a:r>
            <a:br>
              <a:rPr lang="en-US" dirty="0"/>
            </a:br>
            <a:r>
              <a:rPr lang="en-US" dirty="0"/>
              <a:t>Preparing for IELTS</a:t>
            </a:r>
            <a:br>
              <a:rPr lang="en-US" dirty="0"/>
            </a:br>
            <a:r>
              <a:rPr lang="en-US" dirty="0"/>
              <a:t>Unit 7.2</a:t>
            </a:r>
          </a:p>
        </p:txBody>
      </p:sp>
      <p:sp>
        <p:nvSpPr>
          <p:cNvPr id="3" name="副標題 2">
            <a:extLst>
              <a:ext uri="{FF2B5EF4-FFF2-40B4-BE49-F238E27FC236}">
                <a16:creationId xmlns:a16="http://schemas.microsoft.com/office/drawing/2014/main" id="{38C6A9D2-7C6C-42E0-A9AA-B70CE990953C}"/>
              </a:ext>
            </a:extLst>
          </p:cNvPr>
          <p:cNvSpPr>
            <a:spLocks noGrp="1"/>
          </p:cNvSpPr>
          <p:nvPr>
            <p:ph type="subTitle" idx="1"/>
          </p:nvPr>
        </p:nvSpPr>
        <p:spPr>
          <a:xfrm>
            <a:off x="1558505" y="3981600"/>
            <a:ext cx="9144000" cy="1655762"/>
          </a:xfrm>
        </p:spPr>
        <p:txBody>
          <a:bodyPr/>
          <a:lstStyle/>
          <a:p>
            <a:endParaRPr lang="en-US" dirty="0"/>
          </a:p>
          <a:p>
            <a:r>
              <a:rPr lang="en-US" dirty="0" err="1"/>
              <a:t>Hazal</a:t>
            </a:r>
            <a:r>
              <a:rPr lang="en-US" dirty="0"/>
              <a:t> WONG</a:t>
            </a:r>
          </a:p>
          <a:p>
            <a:r>
              <a:rPr lang="en-US" dirty="0" err="1">
                <a:hlinkClick r:id="rId2"/>
              </a:rPr>
              <a:t>hatwong@</a:t>
            </a:r>
            <a:r>
              <a:rPr lang="en-US" err="1">
                <a:hlinkClick r:id="rId2"/>
              </a:rPr>
              <a:t>ouhk</a:t>
            </a:r>
            <a:r>
              <a:rPr lang="en-US">
                <a:hlinkClick r:id="rId2"/>
              </a:rPr>
              <a:t>.edu.hk</a:t>
            </a:r>
            <a:endParaRPr lang="en-US"/>
          </a:p>
          <a:p>
            <a:endParaRPr lang="en-US" dirty="0"/>
          </a:p>
          <a:p>
            <a:endParaRPr lang="en-US" dirty="0"/>
          </a:p>
        </p:txBody>
      </p:sp>
    </p:spTree>
    <p:extLst>
      <p:ext uri="{BB962C8B-B14F-4D97-AF65-F5344CB8AC3E}">
        <p14:creationId xmlns:p14="http://schemas.microsoft.com/office/powerpoint/2010/main" val="38283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29749D-07F4-4394-A185-0900BD4F3465}"/>
              </a:ext>
            </a:extLst>
          </p:cNvPr>
          <p:cNvSpPr>
            <a:spLocks noGrp="1"/>
          </p:cNvSpPr>
          <p:nvPr>
            <p:ph type="title"/>
          </p:nvPr>
        </p:nvSpPr>
        <p:spPr/>
        <p:txBody>
          <a:bodyPr/>
          <a:lstStyle/>
          <a:p>
            <a:r>
              <a:rPr lang="en-US" altLang="zh-HK" dirty="0"/>
              <a:t>Matching questions with suitable reading strategies (p.3-4)</a:t>
            </a:r>
            <a:endParaRPr lang="zh-HK" altLang="en-US" dirty="0"/>
          </a:p>
        </p:txBody>
      </p:sp>
      <p:sp>
        <p:nvSpPr>
          <p:cNvPr id="3" name="內容版面配置區 2">
            <a:extLst>
              <a:ext uri="{FF2B5EF4-FFF2-40B4-BE49-F238E27FC236}">
                <a16:creationId xmlns:a16="http://schemas.microsoft.com/office/drawing/2014/main" id="{53116FA8-B78B-461F-AAE1-D1846E56D276}"/>
              </a:ext>
            </a:extLst>
          </p:cNvPr>
          <p:cNvSpPr>
            <a:spLocks noGrp="1"/>
          </p:cNvSpPr>
          <p:nvPr>
            <p:ph idx="1"/>
          </p:nvPr>
        </p:nvSpPr>
        <p:spPr>
          <a:xfrm>
            <a:off x="838199" y="1825624"/>
            <a:ext cx="11189678" cy="5032375"/>
          </a:xfrm>
        </p:spPr>
        <p:txBody>
          <a:bodyPr/>
          <a:lstStyle/>
          <a:p>
            <a:pPr marL="0" indent="0">
              <a:buNone/>
            </a:pPr>
            <a:r>
              <a:rPr lang="en-US" altLang="zh-HK" dirty="0"/>
              <a:t>2 Which of these titles would best fit paragraph 1? </a:t>
            </a:r>
          </a:p>
          <a:p>
            <a:pPr marL="0" indent="0">
              <a:buNone/>
            </a:pPr>
            <a:r>
              <a:rPr lang="en-US" altLang="zh-HK" dirty="0"/>
              <a:t>A </a:t>
            </a:r>
            <a:r>
              <a:rPr lang="en-US" altLang="zh-HK" dirty="0" err="1"/>
              <a:t>A</a:t>
            </a:r>
            <a:r>
              <a:rPr lang="en-US" altLang="zh-HK" dirty="0"/>
              <a:t> prosperous future </a:t>
            </a:r>
          </a:p>
          <a:p>
            <a:pPr marL="0" indent="0">
              <a:buNone/>
            </a:pPr>
            <a:r>
              <a:rPr lang="en-US" altLang="zh-HK" dirty="0"/>
              <a:t>B A sharp contradiction </a:t>
            </a:r>
          </a:p>
          <a:p>
            <a:pPr marL="0" indent="0">
              <a:buNone/>
            </a:pPr>
            <a:r>
              <a:rPr lang="en-US" altLang="zh-HK" dirty="0"/>
              <a:t>C Shrimp and the world </a:t>
            </a:r>
          </a:p>
          <a:p>
            <a:pPr marL="0" indent="0">
              <a:buNone/>
            </a:pPr>
            <a:r>
              <a:rPr lang="en-US" altLang="zh-HK" dirty="0"/>
              <a:t>D Contrary agencies </a:t>
            </a:r>
          </a:p>
          <a:p>
            <a:pPr marL="0" indent="0">
              <a:buNone/>
            </a:pPr>
            <a:endParaRPr lang="en-US" altLang="zh-HK" dirty="0"/>
          </a:p>
          <a:p>
            <a:pPr marL="0" indent="0">
              <a:buNone/>
            </a:pPr>
            <a:r>
              <a:rPr lang="en-US" altLang="zh-HK" dirty="0"/>
              <a:t>This question is asking to you to </a:t>
            </a:r>
            <a:r>
              <a:rPr lang="en-US" altLang="zh-HK" dirty="0">
                <a:solidFill>
                  <a:srgbClr val="00B0F0"/>
                </a:solidFill>
              </a:rPr>
              <a:t>understand the main idea </a:t>
            </a:r>
            <a:r>
              <a:rPr lang="en-US" altLang="zh-HK" dirty="0"/>
              <a:t>of a paragraph and express that idea by </a:t>
            </a:r>
            <a:r>
              <a:rPr lang="en-US" altLang="zh-HK" dirty="0">
                <a:solidFill>
                  <a:srgbClr val="FF0000"/>
                </a:solidFill>
              </a:rPr>
              <a:t>using one of the given titles</a:t>
            </a:r>
            <a:r>
              <a:rPr lang="en-US" altLang="zh-HK" dirty="0"/>
              <a:t>. Here, you would probably need to </a:t>
            </a:r>
            <a:r>
              <a:rPr lang="en-US" altLang="zh-HK" dirty="0">
                <a:highlight>
                  <a:srgbClr val="FFFF00"/>
                </a:highlight>
              </a:rPr>
              <a:t>focus on the paragraph’s topic sentence </a:t>
            </a:r>
            <a:r>
              <a:rPr lang="en-US" altLang="zh-HK" dirty="0"/>
              <a:t>and </a:t>
            </a:r>
            <a:r>
              <a:rPr lang="en-US" altLang="zh-HK" dirty="0">
                <a:highlight>
                  <a:srgbClr val="00FFFF"/>
                </a:highlight>
              </a:rPr>
              <a:t>match its key idea with the ideas</a:t>
            </a:r>
            <a:r>
              <a:rPr lang="en-US" altLang="zh-HK" dirty="0"/>
              <a:t> expressed by one of </a:t>
            </a:r>
            <a:r>
              <a:rPr lang="en-US" altLang="zh-HK" dirty="0">
                <a:highlight>
                  <a:srgbClr val="00FFFF"/>
                </a:highlight>
              </a:rPr>
              <a:t>the titles</a:t>
            </a:r>
            <a:r>
              <a:rPr lang="en-US" altLang="zh-HK" dirty="0"/>
              <a:t>.</a:t>
            </a:r>
            <a:endParaRPr lang="zh-HK" altLang="en-US" dirty="0"/>
          </a:p>
        </p:txBody>
      </p:sp>
    </p:spTree>
    <p:extLst>
      <p:ext uri="{BB962C8B-B14F-4D97-AF65-F5344CB8AC3E}">
        <p14:creationId xmlns:p14="http://schemas.microsoft.com/office/powerpoint/2010/main" val="2117813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A727A-7CF2-49C7-BDBA-5EF75032BAED}"/>
              </a:ext>
            </a:extLst>
          </p:cNvPr>
          <p:cNvSpPr>
            <a:spLocks noGrp="1"/>
          </p:cNvSpPr>
          <p:nvPr>
            <p:ph type="title"/>
          </p:nvPr>
        </p:nvSpPr>
        <p:spPr>
          <a:xfrm>
            <a:off x="838200" y="264087"/>
            <a:ext cx="10515600" cy="1325563"/>
          </a:xfrm>
        </p:spPr>
        <p:txBody>
          <a:bodyPr/>
          <a:lstStyle/>
          <a:p>
            <a:r>
              <a:rPr lang="en-US" altLang="zh-HK" dirty="0"/>
              <a:t>Questions that focus on meaning (p.24)</a:t>
            </a:r>
            <a:endParaRPr lang="zh-HK" altLang="en-US" dirty="0"/>
          </a:p>
        </p:txBody>
      </p:sp>
      <p:sp>
        <p:nvSpPr>
          <p:cNvPr id="3" name="內容版面配置區 2">
            <a:extLst>
              <a:ext uri="{FF2B5EF4-FFF2-40B4-BE49-F238E27FC236}">
                <a16:creationId xmlns:a16="http://schemas.microsoft.com/office/drawing/2014/main" id="{DEA2113B-A2E0-4ECF-B923-AAF462130AD5}"/>
              </a:ext>
            </a:extLst>
          </p:cNvPr>
          <p:cNvSpPr>
            <a:spLocks noGrp="1"/>
          </p:cNvSpPr>
          <p:nvPr>
            <p:ph idx="1"/>
          </p:nvPr>
        </p:nvSpPr>
        <p:spPr>
          <a:xfrm>
            <a:off x="838200" y="1716258"/>
            <a:ext cx="10936458" cy="4776617"/>
          </a:xfrm>
        </p:spPr>
        <p:txBody>
          <a:bodyPr/>
          <a:lstStyle/>
          <a:p>
            <a:pPr marL="0" indent="0">
              <a:buNone/>
            </a:pPr>
            <a:r>
              <a:rPr lang="en-US" altLang="zh-HK" sz="3300" dirty="0"/>
              <a:t>Understanding the main ideas entails </a:t>
            </a:r>
            <a:r>
              <a:rPr lang="en-US" altLang="zh-HK" sz="3300" dirty="0">
                <a:highlight>
                  <a:srgbClr val="00FF00"/>
                </a:highlight>
              </a:rPr>
              <a:t>recognizing how secondary information and examples are used</a:t>
            </a:r>
            <a:r>
              <a:rPr lang="en-US" altLang="zh-HK" sz="3300" dirty="0"/>
              <a:t> to </a:t>
            </a:r>
            <a:r>
              <a:rPr lang="en-US" altLang="zh-HK" sz="3300" dirty="0">
                <a:solidFill>
                  <a:srgbClr val="FF0000"/>
                </a:solidFill>
              </a:rPr>
              <a:t>support</a:t>
            </a:r>
            <a:r>
              <a:rPr lang="en-US" altLang="zh-HK" sz="3300" dirty="0"/>
              <a:t> them. </a:t>
            </a:r>
          </a:p>
          <a:p>
            <a:pPr marL="0" indent="0">
              <a:buNone/>
            </a:pPr>
            <a:endParaRPr lang="en-US" altLang="zh-HK" sz="3300" dirty="0"/>
          </a:p>
          <a:p>
            <a:pPr marL="0" indent="0">
              <a:buNone/>
            </a:pPr>
            <a:r>
              <a:rPr lang="en-US" altLang="zh-HK" sz="3300" dirty="0"/>
              <a:t>In addition, the </a:t>
            </a:r>
            <a:r>
              <a:rPr lang="en-US" altLang="zh-HK" sz="3300" dirty="0">
                <a:highlight>
                  <a:srgbClr val="FFFF00"/>
                </a:highlight>
              </a:rPr>
              <a:t>writer’s attitude </a:t>
            </a:r>
            <a:r>
              <a:rPr lang="en-US" altLang="zh-HK" sz="3300" dirty="0"/>
              <a:t>will determine the </a:t>
            </a:r>
            <a:r>
              <a:rPr lang="en-US" altLang="zh-HK" sz="3300" dirty="0">
                <a:solidFill>
                  <a:srgbClr val="FF0000"/>
                </a:solidFill>
              </a:rPr>
              <a:t>focus</a:t>
            </a:r>
            <a:r>
              <a:rPr lang="en-US" altLang="zh-HK" sz="3300" dirty="0"/>
              <a:t> he or she adopts in the main ideas.</a:t>
            </a:r>
          </a:p>
          <a:p>
            <a:pPr marL="0" indent="0">
              <a:buNone/>
            </a:pPr>
            <a:endParaRPr lang="en-US" altLang="zh-HK" sz="3300" dirty="0"/>
          </a:p>
          <a:p>
            <a:pPr marL="0" indent="0">
              <a:buNone/>
            </a:pPr>
            <a:r>
              <a:rPr lang="en-US" altLang="zh-HK" sz="3300" dirty="0"/>
              <a:t>These aspects of a text are all tested in questions </a:t>
            </a:r>
            <a:r>
              <a:rPr lang="en-US" altLang="zh-HK" sz="3300" dirty="0">
                <a:highlight>
                  <a:srgbClr val="00FFFF"/>
                </a:highlight>
              </a:rPr>
              <a:t>focusing on meaning</a:t>
            </a:r>
            <a:r>
              <a:rPr lang="en-US" altLang="zh-HK" sz="3300" dirty="0"/>
              <a:t>.</a:t>
            </a:r>
          </a:p>
          <a:p>
            <a:pPr marL="0" indent="0">
              <a:buNone/>
            </a:pPr>
            <a:endParaRPr lang="zh-HK" altLang="en-US" dirty="0"/>
          </a:p>
        </p:txBody>
      </p:sp>
    </p:spTree>
    <p:extLst>
      <p:ext uri="{BB962C8B-B14F-4D97-AF65-F5344CB8AC3E}">
        <p14:creationId xmlns:p14="http://schemas.microsoft.com/office/powerpoint/2010/main" val="1533990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98EB5-5BD2-4C91-AA58-1534DBB0805B}"/>
              </a:ext>
            </a:extLst>
          </p:cNvPr>
          <p:cNvSpPr>
            <a:spLocks noGrp="1"/>
          </p:cNvSpPr>
          <p:nvPr>
            <p:ph type="title"/>
          </p:nvPr>
        </p:nvSpPr>
        <p:spPr>
          <a:xfrm>
            <a:off x="838200" y="125974"/>
            <a:ext cx="10515600" cy="1325563"/>
          </a:xfrm>
        </p:spPr>
        <p:txBody>
          <a:bodyPr/>
          <a:lstStyle/>
          <a:p>
            <a:r>
              <a:rPr lang="en-US" altLang="zh-HK" dirty="0"/>
              <a:t>Activity 7.6 (p.27)</a:t>
            </a:r>
            <a:endParaRPr lang="zh-HK" altLang="en-US" dirty="0"/>
          </a:p>
        </p:txBody>
      </p:sp>
      <p:sp>
        <p:nvSpPr>
          <p:cNvPr id="3" name="內容版面配置區 2">
            <a:extLst>
              <a:ext uri="{FF2B5EF4-FFF2-40B4-BE49-F238E27FC236}">
                <a16:creationId xmlns:a16="http://schemas.microsoft.com/office/drawing/2014/main" id="{CADE204A-02A0-4E3D-96B6-3CB0FD1A419C}"/>
              </a:ext>
            </a:extLst>
          </p:cNvPr>
          <p:cNvSpPr>
            <a:spLocks noGrp="1"/>
          </p:cNvSpPr>
          <p:nvPr>
            <p:ph idx="1"/>
          </p:nvPr>
        </p:nvSpPr>
        <p:spPr>
          <a:xfrm>
            <a:off x="838200" y="1451537"/>
            <a:ext cx="11049000" cy="5104008"/>
          </a:xfrm>
        </p:spPr>
        <p:txBody>
          <a:bodyPr/>
          <a:lstStyle/>
          <a:p>
            <a:pPr marL="0" indent="0">
              <a:buNone/>
            </a:pPr>
            <a:r>
              <a:rPr lang="en-US" altLang="zh-HK" dirty="0">
                <a:solidFill>
                  <a:srgbClr val="0070C0"/>
                </a:solidFill>
              </a:rPr>
              <a:t>Questions 1–5 and 8–9</a:t>
            </a:r>
            <a:r>
              <a:rPr lang="en-US" altLang="zh-HK" dirty="0"/>
              <a:t> ask you to read for a paragraph’s </a:t>
            </a:r>
            <a:r>
              <a:rPr lang="en-US" altLang="zh-HK" dirty="0">
                <a:solidFill>
                  <a:srgbClr val="FF0000"/>
                </a:solidFill>
              </a:rPr>
              <a:t>main idea</a:t>
            </a:r>
            <a:r>
              <a:rPr lang="en-US" altLang="zh-HK" dirty="0"/>
              <a:t>.</a:t>
            </a:r>
          </a:p>
          <a:p>
            <a:pPr marL="0" indent="0">
              <a:buNone/>
            </a:pPr>
            <a:endParaRPr lang="en-US" altLang="zh-HK" dirty="0"/>
          </a:p>
          <a:p>
            <a:pPr marL="0" indent="0">
              <a:buNone/>
            </a:pPr>
            <a:r>
              <a:rPr lang="en-US" altLang="zh-HK" dirty="0">
                <a:solidFill>
                  <a:srgbClr val="0070C0"/>
                </a:solidFill>
              </a:rPr>
              <a:t>Question 6</a:t>
            </a:r>
            <a:r>
              <a:rPr lang="en-US" altLang="zh-HK" dirty="0"/>
              <a:t> asks you to </a:t>
            </a:r>
            <a:r>
              <a:rPr lang="en-US" altLang="zh-HK" dirty="0">
                <a:solidFill>
                  <a:srgbClr val="FF0000"/>
                </a:solidFill>
              </a:rPr>
              <a:t>scan for supporting information and examples</a:t>
            </a:r>
            <a:r>
              <a:rPr lang="en-US" altLang="zh-HK" dirty="0"/>
              <a:t>; and</a:t>
            </a:r>
          </a:p>
          <a:p>
            <a:pPr marL="0" indent="0">
              <a:buNone/>
            </a:pPr>
            <a:r>
              <a:rPr lang="en-US" altLang="zh-HK" dirty="0">
                <a:solidFill>
                  <a:srgbClr val="0070C0"/>
                </a:solidFill>
              </a:rPr>
              <a:t>Questions 7 and 10</a:t>
            </a:r>
            <a:r>
              <a:rPr lang="en-US" altLang="zh-HK" dirty="0"/>
              <a:t> ask you to think about the </a:t>
            </a:r>
            <a:r>
              <a:rPr lang="en-US" altLang="zh-HK" dirty="0">
                <a:solidFill>
                  <a:srgbClr val="FF0000"/>
                </a:solidFill>
              </a:rPr>
              <a:t>writer’s attitude</a:t>
            </a:r>
            <a:r>
              <a:rPr lang="en-US" altLang="zh-HK" dirty="0"/>
              <a:t>.  </a:t>
            </a:r>
          </a:p>
          <a:p>
            <a:pPr marL="0" indent="0">
              <a:buNone/>
            </a:pPr>
            <a:endParaRPr lang="en-US" altLang="zh-HK" dirty="0"/>
          </a:p>
          <a:p>
            <a:pPr marL="0" indent="0">
              <a:buNone/>
            </a:pPr>
            <a:r>
              <a:rPr lang="en-US" altLang="zh-HK" dirty="0"/>
              <a:t>Text is from </a:t>
            </a:r>
            <a:r>
              <a:rPr lang="en-US" altLang="zh-HK" dirty="0">
                <a:highlight>
                  <a:srgbClr val="FFFF00"/>
                </a:highlight>
              </a:rPr>
              <a:t>p.24 – 27 (Mangroves and shrimp farming)</a:t>
            </a:r>
          </a:p>
          <a:p>
            <a:pPr marL="0" indent="0">
              <a:buNone/>
            </a:pPr>
            <a:endParaRPr lang="en-US" altLang="zh-HK" dirty="0"/>
          </a:p>
          <a:p>
            <a:pPr marL="0" indent="0">
              <a:buNone/>
            </a:pPr>
            <a:r>
              <a:rPr lang="en-US" altLang="zh-HK" dirty="0">
                <a:highlight>
                  <a:srgbClr val="00FFFF"/>
                </a:highlight>
              </a:rPr>
              <a:t>TIME LIMIT: 15 minutes</a:t>
            </a:r>
          </a:p>
          <a:p>
            <a:pPr marL="0" indent="0">
              <a:buNone/>
            </a:pPr>
            <a:endParaRPr lang="zh-HK" altLang="en-US" dirty="0"/>
          </a:p>
        </p:txBody>
      </p:sp>
    </p:spTree>
    <p:extLst>
      <p:ext uri="{BB962C8B-B14F-4D97-AF65-F5344CB8AC3E}">
        <p14:creationId xmlns:p14="http://schemas.microsoft.com/office/powerpoint/2010/main" val="3838932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5C038E-3BEC-4354-8994-9054F1FB7F5C}"/>
              </a:ext>
            </a:extLst>
          </p:cNvPr>
          <p:cNvSpPr/>
          <p:nvPr/>
        </p:nvSpPr>
        <p:spPr>
          <a:xfrm>
            <a:off x="112542" y="98474"/>
            <a:ext cx="11915335" cy="65977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HK" altLang="en-US" dirty="0"/>
          </a:p>
        </p:txBody>
      </p:sp>
      <p:sp>
        <p:nvSpPr>
          <p:cNvPr id="6" name="矩形 5">
            <a:extLst>
              <a:ext uri="{FF2B5EF4-FFF2-40B4-BE49-F238E27FC236}">
                <a16:creationId xmlns:a16="http://schemas.microsoft.com/office/drawing/2014/main" id="{1BBB8966-7972-46F5-830B-6B8079305204}"/>
              </a:ext>
            </a:extLst>
          </p:cNvPr>
          <p:cNvSpPr/>
          <p:nvPr/>
        </p:nvSpPr>
        <p:spPr>
          <a:xfrm>
            <a:off x="112542" y="161778"/>
            <a:ext cx="11863753" cy="3985706"/>
          </a:xfrm>
          <a:prstGeom prst="rect">
            <a:avLst/>
          </a:prstGeom>
        </p:spPr>
        <p:txBody>
          <a:bodyPr wrap="square">
            <a:spAutoFit/>
          </a:bodyPr>
          <a:lstStyle/>
          <a:p>
            <a:pPr algn="ctr"/>
            <a:r>
              <a:rPr lang="zh-HK" altLang="en-US" sz="2300" b="1" dirty="0"/>
              <a:t>Mangroves and shrimp farming </a:t>
            </a:r>
            <a:endParaRPr lang="en-US" altLang="zh-HK" sz="2300" b="1" dirty="0"/>
          </a:p>
          <a:p>
            <a:endParaRPr lang="zh-HK" altLang="en-US" sz="2300" dirty="0"/>
          </a:p>
          <a:p>
            <a:r>
              <a:rPr lang="zh-HK" altLang="en-US" sz="2300" dirty="0"/>
              <a:t>1 As far as environmental protection is concerned, it seems at times that there are two conflicting international agendas, one positive and another negative. The positive agenda, officialized in international forums such as the 1992 Earth Summit and its related conventions and processes, is aimed at the sustainable use of resources for the benefit of present and future generations. But there is another international agenda, aimed at increasing production, trade and consumption of all types of products, regardless of their sustainability, for the benefit of private business and governments. An example of local people trying desperately to implement a positive agenda, while governments, corporations and international financial institutions support the latter can be found in the case of industrial-scale shrimp farming. </a:t>
            </a:r>
          </a:p>
        </p:txBody>
      </p:sp>
      <p:sp>
        <p:nvSpPr>
          <p:cNvPr id="7" name="矩形 6">
            <a:extLst>
              <a:ext uri="{FF2B5EF4-FFF2-40B4-BE49-F238E27FC236}">
                <a16:creationId xmlns:a16="http://schemas.microsoft.com/office/drawing/2014/main" id="{09460135-C66C-4D66-BB37-0149372D67FC}"/>
              </a:ext>
            </a:extLst>
          </p:cNvPr>
          <p:cNvSpPr/>
          <p:nvPr/>
        </p:nvSpPr>
        <p:spPr>
          <a:xfrm>
            <a:off x="164124" y="4210788"/>
            <a:ext cx="11812172" cy="2569934"/>
          </a:xfrm>
          <a:prstGeom prst="rect">
            <a:avLst/>
          </a:prstGeom>
        </p:spPr>
        <p:txBody>
          <a:bodyPr wrap="square">
            <a:spAutoFit/>
          </a:bodyPr>
          <a:lstStyle/>
          <a:p>
            <a:r>
              <a:rPr lang="zh-HK" altLang="en-US" sz="2300" dirty="0"/>
              <a:t>2  Large-scale intensive shrimp farming is often conducted in ponds created from the destruction of mangroves. The importance of the environmental services provided by mangroves is undisputed and so is the need to ensure their conservation and rehabilitation. At the same time, they constitute a vital economic resource for local people, whose livelihoods are directly dependent on this ecosystem. It would thus seem obvious that governments and international agencies that have committed themselves to environmental protection and to poverty alleviation should ensure the conservation of mangroves. Unfortunately, this is seldom the case. </a:t>
            </a:r>
          </a:p>
        </p:txBody>
      </p:sp>
    </p:spTree>
    <p:extLst>
      <p:ext uri="{BB962C8B-B14F-4D97-AF65-F5344CB8AC3E}">
        <p14:creationId xmlns:p14="http://schemas.microsoft.com/office/powerpoint/2010/main" val="2681694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5C038E-3BEC-4354-8994-9054F1FB7F5C}"/>
              </a:ext>
            </a:extLst>
          </p:cNvPr>
          <p:cNvSpPr/>
          <p:nvPr/>
        </p:nvSpPr>
        <p:spPr>
          <a:xfrm>
            <a:off x="112542" y="98474"/>
            <a:ext cx="11915335" cy="65977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844A7D0E-297E-411A-A419-43AE781370C3}"/>
              </a:ext>
            </a:extLst>
          </p:cNvPr>
          <p:cNvSpPr/>
          <p:nvPr/>
        </p:nvSpPr>
        <p:spPr>
          <a:xfrm>
            <a:off x="112542" y="266339"/>
            <a:ext cx="11915334" cy="3046988"/>
          </a:xfrm>
          <a:prstGeom prst="rect">
            <a:avLst/>
          </a:prstGeom>
        </p:spPr>
        <p:txBody>
          <a:bodyPr wrap="square">
            <a:spAutoFit/>
          </a:bodyPr>
          <a:lstStyle/>
          <a:p>
            <a:r>
              <a:rPr lang="zh-HK" altLang="en-US" sz="2400" dirty="0"/>
              <a:t>3  On the contrary, the governments of many tropical countries provide strong support for the development of shrimp farming on an industrial scale as a means of increasing exports and </a:t>
            </a:r>
            <a:r>
              <a:rPr lang="en-US" altLang="zh-HK" sz="2400" dirty="0"/>
              <a:t>obtaining much needed hard currency. This necessity is linked to pressures from international creditors and institutions such as the International Monetary Fund and the World Bank that promote export-oriented economies to ensure payment of external debt servicing. As a result, increasing areas of mangroves are destroyed and local people become either poor or poorer. While the macroeconomy grows and corporations increase their profits, the local economies are negatively impacted or destroyed. </a:t>
            </a:r>
            <a:endParaRPr lang="zh-HK" altLang="en-US" sz="2400" dirty="0"/>
          </a:p>
        </p:txBody>
      </p:sp>
      <p:sp>
        <p:nvSpPr>
          <p:cNvPr id="3" name="矩形 2">
            <a:extLst>
              <a:ext uri="{FF2B5EF4-FFF2-40B4-BE49-F238E27FC236}">
                <a16:creationId xmlns:a16="http://schemas.microsoft.com/office/drawing/2014/main" id="{5EBF9EED-1A95-4EB9-B6ED-3396B3FC77B4}"/>
              </a:ext>
            </a:extLst>
          </p:cNvPr>
          <p:cNvSpPr/>
          <p:nvPr/>
        </p:nvSpPr>
        <p:spPr>
          <a:xfrm>
            <a:off x="138332" y="3603881"/>
            <a:ext cx="11915335" cy="3046988"/>
          </a:xfrm>
          <a:prstGeom prst="rect">
            <a:avLst/>
          </a:prstGeom>
        </p:spPr>
        <p:txBody>
          <a:bodyPr wrap="square">
            <a:spAutoFit/>
          </a:bodyPr>
          <a:lstStyle/>
          <a:p>
            <a:r>
              <a:rPr lang="zh-HK" altLang="en-US" sz="2400" dirty="0"/>
              <a:t>4 The destruction of mangrove forests implies the loss of unique species. Mangroves link the tropical forests with the coral reefs, providing a critical transition between terrestrial and marine ecosystems. They also protect shorelines from erosion, capture sediments – thus protecting coral reefs – and are the spawning grounds for the majority of tropical commercial fish. They also protect coastal lowland rainforests from tropical storms. They are critical to local biodiversity, harbouring plants and animals totally unique to mangrove ecosystems. They are also used for recreation and tourism. They are extremely biologically productive and for local communities mangroves are an important source of fuel, medicines, food, fodder, etc</a:t>
            </a:r>
          </a:p>
        </p:txBody>
      </p:sp>
    </p:spTree>
    <p:extLst>
      <p:ext uri="{BB962C8B-B14F-4D97-AF65-F5344CB8AC3E}">
        <p14:creationId xmlns:p14="http://schemas.microsoft.com/office/powerpoint/2010/main" val="88963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5C038E-3BEC-4354-8994-9054F1FB7F5C}"/>
              </a:ext>
            </a:extLst>
          </p:cNvPr>
          <p:cNvSpPr/>
          <p:nvPr/>
        </p:nvSpPr>
        <p:spPr>
          <a:xfrm>
            <a:off x="112542" y="98474"/>
            <a:ext cx="11915335" cy="65977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2036F3CA-E2C1-466D-8DEE-26076F75FC23}"/>
              </a:ext>
            </a:extLst>
          </p:cNvPr>
          <p:cNvSpPr/>
          <p:nvPr/>
        </p:nvSpPr>
        <p:spPr>
          <a:xfrm>
            <a:off x="112541" y="382012"/>
            <a:ext cx="11915335" cy="6093976"/>
          </a:xfrm>
          <a:prstGeom prst="rect">
            <a:avLst/>
          </a:prstGeom>
        </p:spPr>
        <p:txBody>
          <a:bodyPr wrap="square">
            <a:spAutoFit/>
          </a:bodyPr>
          <a:lstStyle/>
          <a:p>
            <a:r>
              <a:rPr lang="zh-HK" altLang="en-US" sz="2600" dirty="0"/>
              <a:t>5  Apart from the fact that vast areas of mangroves are cut, another consequence of aquaculture projects such as the industrial-scale farming of shrimp is that there is a vast volume of waste produced inside the ponds. Feed eaten by shrimps, but not retained in their body ends up as waste. As the waste piles up, bacteria flourish and consume the available oxygen. This can suffocate the shrimps and reduce their growth. Intermediate waste products – both of shrimp and microbes – such as ammonia and nitrite, are toxic to shrimp, fish and other animals. Shrimp weakened by waste and lack of oxygen is more susceptible to disease. In order to avoid this problem, the water from inside the ponds is regularly removed and the ponds filled with clean water. This system results in the pollution of the neighbouring surface waters. </a:t>
            </a:r>
            <a:endParaRPr lang="en-US" altLang="zh-HK" sz="2600" dirty="0"/>
          </a:p>
          <a:p>
            <a:endParaRPr lang="zh-HK" altLang="en-US" sz="2600" dirty="0"/>
          </a:p>
          <a:p>
            <a:r>
              <a:rPr lang="zh-HK" altLang="en-US" sz="2600" dirty="0"/>
              <a:t>6  This activity also provokes the salinization of coastal aquifers and agricultural lands. When the ponds are abandoned due to disease or other causes, the area is often left as a wasteland and the soils contain high levels of salinity, acidity and toxic chemicals, which make other uses practically impossible. </a:t>
            </a:r>
          </a:p>
        </p:txBody>
      </p:sp>
    </p:spTree>
    <p:extLst>
      <p:ext uri="{BB962C8B-B14F-4D97-AF65-F5344CB8AC3E}">
        <p14:creationId xmlns:p14="http://schemas.microsoft.com/office/powerpoint/2010/main" val="1105898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5C038E-3BEC-4354-8994-9054F1FB7F5C}"/>
              </a:ext>
            </a:extLst>
          </p:cNvPr>
          <p:cNvSpPr/>
          <p:nvPr/>
        </p:nvSpPr>
        <p:spPr>
          <a:xfrm>
            <a:off x="112542" y="98474"/>
            <a:ext cx="11915335" cy="65977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59E80D3C-8D36-4FBD-95FC-7071E4FB73D8}"/>
              </a:ext>
            </a:extLst>
          </p:cNvPr>
          <p:cNvSpPr/>
          <p:nvPr/>
        </p:nvSpPr>
        <p:spPr>
          <a:xfrm>
            <a:off x="112541" y="329142"/>
            <a:ext cx="11915335" cy="6494085"/>
          </a:xfrm>
          <a:prstGeom prst="rect">
            <a:avLst/>
          </a:prstGeom>
        </p:spPr>
        <p:txBody>
          <a:bodyPr wrap="square">
            <a:spAutoFit/>
          </a:bodyPr>
          <a:lstStyle/>
          <a:p>
            <a:r>
              <a:rPr lang="zh-HK" altLang="en-US" sz="2600" dirty="0"/>
              <a:t>7 Another consequence of industrial shrimp farming is the use of antibiotics, pesticides, fungicides, parasiticides, and algicides. In many of the producer countries, there are no regulations limiting the amount of chemicals used. To guard against diseases, farmers use large amounts of antibiotics during production, as well as toxic chemicals between </a:t>
            </a:r>
            <a:r>
              <a:rPr lang="en-US" altLang="zh-HK" sz="2600" dirty="0"/>
              <a:t>harvests to sterilize the ponds. The result is that human consumers of tropical shrimps produced in this way are eating food containing high levels of antibiotics. Many of these substances are prohibited in developed countries due to their carcinogenic effects. Some of the antibiotics used in shrimp farming are the same as those used in human medicines. This runs the risk of decreasing the effectiveness of antibiotics in fighting disease.  </a:t>
            </a:r>
          </a:p>
          <a:p>
            <a:endParaRPr lang="en-US" altLang="zh-HK" sz="2600" dirty="0"/>
          </a:p>
          <a:p>
            <a:r>
              <a:rPr lang="en-US" altLang="zh-HK" sz="2600" dirty="0"/>
              <a:t>8 In the quest for profits, the idea of using genetically modified shrimps is already being taken on board and Thailand – the world’s leading producer – has started research in this area. The idea is to develop a super-shrimp. If this were to succeed, consumers – apart from eating antibiotics, pesticides and other chemicals – would be also eating GM shrimps.</a:t>
            </a:r>
            <a:endParaRPr lang="zh-HK" altLang="en-US" sz="2600" dirty="0"/>
          </a:p>
        </p:txBody>
      </p:sp>
    </p:spTree>
    <p:extLst>
      <p:ext uri="{BB962C8B-B14F-4D97-AF65-F5344CB8AC3E}">
        <p14:creationId xmlns:p14="http://schemas.microsoft.com/office/powerpoint/2010/main" val="3208769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5C038E-3BEC-4354-8994-9054F1FB7F5C}"/>
              </a:ext>
            </a:extLst>
          </p:cNvPr>
          <p:cNvSpPr/>
          <p:nvPr/>
        </p:nvSpPr>
        <p:spPr>
          <a:xfrm>
            <a:off x="112542" y="98474"/>
            <a:ext cx="11915335" cy="65977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1CCC4144-60AE-42D2-A4E2-16B30B9A8DE1}"/>
              </a:ext>
            </a:extLst>
          </p:cNvPr>
          <p:cNvSpPr/>
          <p:nvPr/>
        </p:nvSpPr>
        <p:spPr>
          <a:xfrm>
            <a:off x="112541" y="612845"/>
            <a:ext cx="11915335" cy="5478423"/>
          </a:xfrm>
          <a:prstGeom prst="rect">
            <a:avLst/>
          </a:prstGeom>
        </p:spPr>
        <p:txBody>
          <a:bodyPr wrap="square">
            <a:spAutoFit/>
          </a:bodyPr>
          <a:lstStyle/>
          <a:p>
            <a:r>
              <a:rPr lang="zh-HK" altLang="en-US" sz="2500" dirty="0"/>
              <a:t>9  Among the social and economic impacts of industrial shrimp farming, the destruction of the mangroves is of prime importance. Mangroves constitute an ecosystem vital for local communities, which of course do not share the profits gained from their destruction. Aquaculture is said to be a viable response to the problem of food resources especially in the poor countries. This is clearly not true in the case of shrimp farming. It is also said that it is a source of much needed foreign exchange, enabling shrimp-producing countries to import lower cost protein thus ensuring food security. This argument presents two problems. Firstly, there is no evidence that the foreign exchange earned by shrimp farmers will be used to purchase cheap imported protein. The foreign exchange is earned not by the poor but by the rich shrimpfarm owners who decide on how to spend it. Secondly, dependence on imported food reduces food security in times of currency instability. </a:t>
            </a:r>
            <a:endParaRPr lang="en-US" altLang="zh-HK" sz="2500" dirty="0"/>
          </a:p>
          <a:p>
            <a:endParaRPr lang="zh-HK" altLang="en-US" sz="2500" dirty="0"/>
          </a:p>
          <a:p>
            <a:r>
              <a:rPr lang="zh-HK" altLang="en-US" sz="2500" dirty="0"/>
              <a:t>10  Due to its industrial nature, shrimp aquaculture employs fewer people than agriculture or traditional fishing activities. It thus contributes to underemployment. </a:t>
            </a:r>
          </a:p>
        </p:txBody>
      </p:sp>
    </p:spTree>
    <p:extLst>
      <p:ext uri="{BB962C8B-B14F-4D97-AF65-F5344CB8AC3E}">
        <p14:creationId xmlns:p14="http://schemas.microsoft.com/office/powerpoint/2010/main" val="946893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5C038E-3BEC-4354-8994-9054F1FB7F5C}"/>
              </a:ext>
            </a:extLst>
          </p:cNvPr>
          <p:cNvSpPr/>
          <p:nvPr/>
        </p:nvSpPr>
        <p:spPr>
          <a:xfrm>
            <a:off x="112542" y="98474"/>
            <a:ext cx="11915335" cy="65977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CC0BC5C1-B6C9-44B2-94BA-144739376750}"/>
              </a:ext>
            </a:extLst>
          </p:cNvPr>
          <p:cNvSpPr/>
          <p:nvPr/>
        </p:nvSpPr>
        <p:spPr>
          <a:xfrm>
            <a:off x="215704" y="1129997"/>
            <a:ext cx="11863754" cy="4093428"/>
          </a:xfrm>
          <a:prstGeom prst="rect">
            <a:avLst/>
          </a:prstGeom>
        </p:spPr>
        <p:txBody>
          <a:bodyPr wrap="square">
            <a:spAutoFit/>
          </a:bodyPr>
          <a:lstStyle/>
          <a:p>
            <a:r>
              <a:rPr lang="zh-HK" altLang="en-US" sz="2600" dirty="0"/>
              <a:t>11  In many cases, shrimp farming has resulted in serious human rights violations, including murder, physical injuries, eviction of villagers, detention of workers in shrimp farms, violation of shrimp-farm workers’ rights, and confiscation of land, forest and water resources. </a:t>
            </a:r>
            <a:endParaRPr lang="en-US" altLang="zh-HK" sz="2600" dirty="0"/>
          </a:p>
          <a:p>
            <a:endParaRPr lang="zh-HK" altLang="en-US" sz="2600" dirty="0"/>
          </a:p>
          <a:p>
            <a:r>
              <a:rPr lang="zh-HK" altLang="en-US" sz="2600" dirty="0"/>
              <a:t>12  Displacement of local communities is common in shrimp- exporting countries, where politically connected investors turn highly productive complex ecosystems into a single use private domain. The many poor people who depend on mangrove and coastal fisheries for their livelihoods are eventually displaced. Conflict over land tenure rights are at the core of the conflicts related to shrimp farming. </a:t>
            </a:r>
          </a:p>
        </p:txBody>
      </p:sp>
    </p:spTree>
    <p:extLst>
      <p:ext uri="{BB962C8B-B14F-4D97-AF65-F5344CB8AC3E}">
        <p14:creationId xmlns:p14="http://schemas.microsoft.com/office/powerpoint/2010/main" val="2813868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5C038E-3BEC-4354-8994-9054F1FB7F5C}"/>
              </a:ext>
            </a:extLst>
          </p:cNvPr>
          <p:cNvSpPr/>
          <p:nvPr/>
        </p:nvSpPr>
        <p:spPr>
          <a:xfrm>
            <a:off x="112542" y="98474"/>
            <a:ext cx="11915335" cy="659774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9955F10A-5540-487A-8865-60F2B76F5591}"/>
              </a:ext>
            </a:extLst>
          </p:cNvPr>
          <p:cNvSpPr/>
          <p:nvPr/>
        </p:nvSpPr>
        <p:spPr>
          <a:xfrm>
            <a:off x="112541" y="1392928"/>
            <a:ext cx="11915335" cy="3416320"/>
          </a:xfrm>
          <a:prstGeom prst="rect">
            <a:avLst/>
          </a:prstGeom>
        </p:spPr>
        <p:txBody>
          <a:bodyPr wrap="square">
            <a:spAutoFit/>
          </a:bodyPr>
          <a:lstStyle/>
          <a:p>
            <a:r>
              <a:rPr lang="zh-HK" altLang="en-US" sz="2700" dirty="0"/>
              <a:t>13  Shrimp farming is a profitable business for a small group of people, and it is profitable because liberalized trade does not take into account the so called ‘externalities’. This means that those who make the profits do not pay for the destruction of the ecosystem, while tremendous costs are being  unwillingly absorbed by local communities at whose expense the industry makes its profits. </a:t>
            </a:r>
            <a:endParaRPr lang="en-US" altLang="zh-HK" sz="2700" dirty="0"/>
          </a:p>
          <a:p>
            <a:endParaRPr lang="zh-HK" altLang="en-US" sz="2700" dirty="0"/>
          </a:p>
          <a:p>
            <a:r>
              <a:rPr lang="zh-HK" altLang="en-US" sz="2700" dirty="0"/>
              <a:t>14 In sum, industrial shrimp farming is not only not a solution, but aggravates socioeconomic disparities within the framework of environmental destruction. </a:t>
            </a:r>
          </a:p>
        </p:txBody>
      </p:sp>
    </p:spTree>
    <p:extLst>
      <p:ext uri="{BB962C8B-B14F-4D97-AF65-F5344CB8AC3E}">
        <p14:creationId xmlns:p14="http://schemas.microsoft.com/office/powerpoint/2010/main" val="69679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F8C330-090A-471D-98FB-50EED939287A}"/>
              </a:ext>
            </a:extLst>
          </p:cNvPr>
          <p:cNvSpPr>
            <a:spLocks noGrp="1"/>
          </p:cNvSpPr>
          <p:nvPr>
            <p:ph type="title"/>
          </p:nvPr>
        </p:nvSpPr>
        <p:spPr>
          <a:xfrm>
            <a:off x="838200" y="-56906"/>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CEC6BA78-C7CA-4600-AF6D-259044777F4F}"/>
              </a:ext>
            </a:extLst>
          </p:cNvPr>
          <p:cNvSpPr>
            <a:spLocks noGrp="1"/>
          </p:cNvSpPr>
          <p:nvPr>
            <p:ph idx="1"/>
          </p:nvPr>
        </p:nvSpPr>
        <p:spPr>
          <a:xfrm>
            <a:off x="838200" y="1268657"/>
            <a:ext cx="11353800" cy="5722986"/>
          </a:xfrm>
        </p:spPr>
        <p:txBody>
          <a:bodyPr>
            <a:normAutofit/>
          </a:bodyPr>
          <a:lstStyle/>
          <a:p>
            <a:pPr marL="0" indent="0">
              <a:buNone/>
            </a:pPr>
            <a:r>
              <a:rPr lang="en-US" altLang="zh-HK" dirty="0"/>
              <a:t>1 Which of these titles would best fit paragraph 1? </a:t>
            </a:r>
          </a:p>
          <a:p>
            <a:pPr marL="0" indent="0">
              <a:buNone/>
            </a:pPr>
            <a:r>
              <a:rPr lang="en-US" altLang="zh-HK" dirty="0"/>
              <a:t>A 	A prosperous future </a:t>
            </a:r>
          </a:p>
          <a:p>
            <a:pPr marL="0" indent="0">
              <a:buNone/>
            </a:pPr>
            <a:r>
              <a:rPr lang="en-US" altLang="zh-HK" dirty="0"/>
              <a:t>B 	A sharp contradiction </a:t>
            </a:r>
          </a:p>
          <a:p>
            <a:pPr marL="0" indent="0">
              <a:buNone/>
            </a:pPr>
            <a:r>
              <a:rPr lang="en-US" altLang="zh-HK" dirty="0"/>
              <a:t>C 	Shrimp and the world </a:t>
            </a:r>
          </a:p>
          <a:p>
            <a:pPr marL="0" indent="0">
              <a:buNone/>
            </a:pPr>
            <a:r>
              <a:rPr lang="en-US" altLang="zh-HK" dirty="0"/>
              <a:t>D 	Contrary agencies </a:t>
            </a:r>
          </a:p>
          <a:p>
            <a:pPr marL="0" indent="0">
              <a:buNone/>
            </a:pPr>
            <a:endParaRPr lang="en-US" altLang="zh-HK" dirty="0"/>
          </a:p>
          <a:p>
            <a:pPr marL="514350" indent="-514350">
              <a:buAutoNum type="arabicPlain"/>
            </a:pPr>
            <a:r>
              <a:rPr lang="en-GB" altLang="zh-HK" dirty="0">
                <a:solidFill>
                  <a:srgbClr val="FF0000"/>
                </a:solidFill>
              </a:rPr>
              <a:t>B	</a:t>
            </a:r>
          </a:p>
          <a:p>
            <a:pPr marL="0" indent="0">
              <a:buNone/>
            </a:pPr>
            <a:r>
              <a:rPr lang="en-GB" altLang="zh-HK" dirty="0">
                <a:solidFill>
                  <a:srgbClr val="FF0000"/>
                </a:solidFill>
                <a:highlight>
                  <a:srgbClr val="FFFF00"/>
                </a:highlight>
              </a:rPr>
              <a:t>The main idea is ‘conflicting’ </a:t>
            </a:r>
            <a:r>
              <a:rPr lang="en-GB" altLang="zh-HK" dirty="0">
                <a:solidFill>
                  <a:srgbClr val="FF0000"/>
                </a:solidFill>
              </a:rPr>
              <a:t>(</a:t>
            </a:r>
            <a:r>
              <a:rPr lang="en-GB" altLang="zh-HK" dirty="0">
                <a:solidFill>
                  <a:srgbClr val="FF0000"/>
                </a:solidFill>
                <a:highlight>
                  <a:srgbClr val="00FF00"/>
                </a:highlight>
              </a:rPr>
              <a:t>synonym of ‘contradictory</a:t>
            </a:r>
            <a:r>
              <a:rPr lang="en-GB" altLang="zh-HK" dirty="0">
                <a:solidFill>
                  <a:srgbClr val="FF0000"/>
                </a:solidFill>
              </a:rPr>
              <a:t>’) views and aims (‘agendas’); </a:t>
            </a:r>
            <a:r>
              <a:rPr lang="en-GB" altLang="zh-HK" dirty="0">
                <a:solidFill>
                  <a:srgbClr val="FF0000"/>
                </a:solidFill>
                <a:highlight>
                  <a:srgbClr val="C0C0C0"/>
                </a:highlight>
              </a:rPr>
              <a:t>do not confuse agendas with agencies</a:t>
            </a:r>
            <a:r>
              <a:rPr lang="en-GB" altLang="zh-HK" dirty="0">
                <a:solidFill>
                  <a:srgbClr val="FF0000"/>
                </a:solidFill>
              </a:rPr>
              <a:t>. Multiple-choice questions seek to distract you with similar answers. </a:t>
            </a:r>
            <a:r>
              <a:rPr lang="en-GB" altLang="zh-HK" dirty="0">
                <a:solidFill>
                  <a:srgbClr val="FF0000"/>
                </a:solidFill>
                <a:highlight>
                  <a:srgbClr val="00FFFF"/>
                </a:highlight>
              </a:rPr>
              <a:t>(A) contradicts the conclusion; (C) misses out the mangroves.</a:t>
            </a:r>
            <a:endParaRPr lang="en-US" altLang="zh-HK" dirty="0">
              <a:solidFill>
                <a:srgbClr val="FF0000"/>
              </a:solidFill>
              <a:highlight>
                <a:srgbClr val="00FFFF"/>
              </a:highlight>
            </a:endParaRPr>
          </a:p>
          <a:p>
            <a:pPr marL="0" indent="0">
              <a:buNone/>
            </a:pPr>
            <a:endParaRPr lang="en-US" altLang="zh-HK" dirty="0"/>
          </a:p>
        </p:txBody>
      </p:sp>
    </p:spTree>
    <p:extLst>
      <p:ext uri="{BB962C8B-B14F-4D97-AF65-F5344CB8AC3E}">
        <p14:creationId xmlns:p14="http://schemas.microsoft.com/office/powerpoint/2010/main" val="16195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18227D-6E4E-4FD5-B730-E2B0281322D0}"/>
              </a:ext>
            </a:extLst>
          </p:cNvPr>
          <p:cNvSpPr>
            <a:spLocks noGrp="1"/>
          </p:cNvSpPr>
          <p:nvPr>
            <p:ph type="title"/>
          </p:nvPr>
        </p:nvSpPr>
        <p:spPr>
          <a:xfrm>
            <a:off x="838200" y="189915"/>
            <a:ext cx="10515600" cy="1325563"/>
          </a:xfrm>
        </p:spPr>
        <p:txBody>
          <a:bodyPr/>
          <a:lstStyle/>
          <a:p>
            <a:r>
              <a:rPr lang="en-US" altLang="zh-HK" dirty="0"/>
              <a:t>Activity 7.1 (p.4)</a:t>
            </a:r>
            <a:endParaRPr lang="zh-HK" altLang="en-US" dirty="0"/>
          </a:p>
        </p:txBody>
      </p:sp>
      <p:sp>
        <p:nvSpPr>
          <p:cNvPr id="3" name="內容版面配置區 2">
            <a:extLst>
              <a:ext uri="{FF2B5EF4-FFF2-40B4-BE49-F238E27FC236}">
                <a16:creationId xmlns:a16="http://schemas.microsoft.com/office/drawing/2014/main" id="{458F7EB4-550E-4AD5-A7D3-44327490354E}"/>
              </a:ext>
            </a:extLst>
          </p:cNvPr>
          <p:cNvSpPr>
            <a:spLocks noGrp="1"/>
          </p:cNvSpPr>
          <p:nvPr>
            <p:ph idx="1"/>
          </p:nvPr>
        </p:nvSpPr>
        <p:spPr>
          <a:xfrm>
            <a:off x="838200" y="1406770"/>
            <a:ext cx="11147474" cy="5261316"/>
          </a:xfrm>
        </p:spPr>
        <p:txBody>
          <a:bodyPr/>
          <a:lstStyle/>
          <a:p>
            <a:pPr marL="0" indent="0">
              <a:buNone/>
            </a:pPr>
            <a:r>
              <a:rPr lang="en-US" altLang="zh-HK" dirty="0"/>
              <a:t>Look at the following questions. Read each question carefully and then consider </a:t>
            </a:r>
            <a:r>
              <a:rPr lang="en-US" altLang="zh-HK" dirty="0">
                <a:solidFill>
                  <a:srgbClr val="FF0000"/>
                </a:solidFill>
              </a:rPr>
              <a:t>what reading strategy </a:t>
            </a:r>
            <a:r>
              <a:rPr lang="en-US" altLang="zh-HK" dirty="0"/>
              <a:t>would be most useful for helping you to answer correctly:</a:t>
            </a:r>
          </a:p>
          <a:p>
            <a:pPr marL="0" indent="0">
              <a:buNone/>
            </a:pPr>
            <a:endParaRPr lang="en-US" altLang="zh-HK" dirty="0"/>
          </a:p>
          <a:p>
            <a:pPr marL="0" indent="0">
              <a:buNone/>
            </a:pPr>
            <a:r>
              <a:rPr lang="en-US" altLang="zh-HK" dirty="0"/>
              <a:t>1  The writer of this passage could best be described as a/an </a:t>
            </a:r>
          </a:p>
          <a:p>
            <a:pPr marL="0" indent="0">
              <a:buNone/>
            </a:pPr>
            <a:r>
              <a:rPr lang="en-US" altLang="zh-HK" dirty="0"/>
              <a:t>A 	economist. </a:t>
            </a:r>
          </a:p>
          <a:p>
            <a:pPr marL="0" indent="0">
              <a:buNone/>
            </a:pPr>
            <a:r>
              <a:rPr lang="en-US" altLang="zh-HK" dirty="0"/>
              <a:t>B 	businessperson. </a:t>
            </a:r>
          </a:p>
          <a:p>
            <a:pPr marL="0" indent="0">
              <a:buNone/>
            </a:pPr>
            <a:r>
              <a:rPr lang="en-US" altLang="zh-HK" dirty="0"/>
              <a:t>C 	activist. </a:t>
            </a:r>
          </a:p>
          <a:p>
            <a:pPr marL="0" indent="0">
              <a:buNone/>
            </a:pPr>
            <a:r>
              <a:rPr lang="en-US" altLang="zh-HK" dirty="0"/>
              <a:t>D 	politician. </a:t>
            </a:r>
            <a:endParaRPr lang="zh-HK" altLang="en-US" dirty="0"/>
          </a:p>
        </p:txBody>
      </p:sp>
      <p:sp>
        <p:nvSpPr>
          <p:cNvPr id="4" name="矩形 3">
            <a:extLst>
              <a:ext uri="{FF2B5EF4-FFF2-40B4-BE49-F238E27FC236}">
                <a16:creationId xmlns:a16="http://schemas.microsoft.com/office/drawing/2014/main" id="{C76015E2-0361-4759-988F-8A2795E61EB2}"/>
              </a:ext>
            </a:extLst>
          </p:cNvPr>
          <p:cNvSpPr/>
          <p:nvPr/>
        </p:nvSpPr>
        <p:spPr>
          <a:xfrm>
            <a:off x="4895557" y="3608362"/>
            <a:ext cx="7090117" cy="3059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HK" sz="2000" b="1" dirty="0"/>
              <a:t>This question asks you to consider </a:t>
            </a:r>
            <a:r>
              <a:rPr lang="en-GB" altLang="zh-HK" sz="2000" b="1" i="1" dirty="0">
                <a:solidFill>
                  <a:srgbClr val="FF0000"/>
                </a:solidFill>
                <a:highlight>
                  <a:srgbClr val="FFFF00"/>
                </a:highlight>
              </a:rPr>
              <a:t>the writer’s position</a:t>
            </a:r>
            <a:r>
              <a:rPr lang="en-GB" altLang="zh-HK" sz="2000" b="1" dirty="0"/>
              <a:t>. That is, does he/she write from the point of view of a politician or a businessperson or an environmental activist, etc.? To determine the writer’s attitude to a topic, we need to look at the sorts of words that are used to express his/her point of view. </a:t>
            </a:r>
            <a:r>
              <a:rPr lang="en-GB" altLang="zh-HK" sz="2000" b="1" dirty="0">
                <a:solidFill>
                  <a:srgbClr val="FF0000"/>
                </a:solidFill>
                <a:highlight>
                  <a:srgbClr val="FFFF00"/>
                </a:highlight>
              </a:rPr>
              <a:t>Does the writer put a stronger emphasis on one point of view</a:t>
            </a:r>
            <a:r>
              <a:rPr lang="en-GB" altLang="zh-HK" sz="2000" b="1" dirty="0"/>
              <a:t> (e.g. an economic perspective) than another (e.g. an environmental perspective)? To answer this question, you need to ask yourself </a:t>
            </a:r>
            <a:r>
              <a:rPr lang="en-GB" altLang="zh-HK" sz="2000" b="1" dirty="0">
                <a:solidFill>
                  <a:srgbClr val="FF0000"/>
                </a:solidFill>
                <a:highlight>
                  <a:srgbClr val="FFFF00"/>
                </a:highlight>
              </a:rPr>
              <a:t>what sort of language the writer uses when he/she addresses certain topics. </a:t>
            </a:r>
            <a:endParaRPr lang="zh-HK" altLang="en-US" sz="2000" b="1" dirty="0">
              <a:solidFill>
                <a:srgbClr val="FF0000"/>
              </a:solidFill>
              <a:highlight>
                <a:srgbClr val="FFFF00"/>
              </a:highlight>
            </a:endParaRPr>
          </a:p>
        </p:txBody>
      </p:sp>
    </p:spTree>
    <p:extLst>
      <p:ext uri="{BB962C8B-B14F-4D97-AF65-F5344CB8AC3E}">
        <p14:creationId xmlns:p14="http://schemas.microsoft.com/office/powerpoint/2010/main" val="32909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A9809-01C9-4D40-BC42-CBBA2E061105}"/>
              </a:ext>
            </a:extLst>
          </p:cNvPr>
          <p:cNvSpPr>
            <a:spLocks noGrp="1"/>
          </p:cNvSpPr>
          <p:nvPr>
            <p:ph type="title"/>
          </p:nvPr>
        </p:nvSpPr>
        <p:spPr>
          <a:xfrm>
            <a:off x="838200" y="140042"/>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BC6A2EB4-A6FE-42A9-BD21-6E36189118A2}"/>
              </a:ext>
            </a:extLst>
          </p:cNvPr>
          <p:cNvSpPr>
            <a:spLocks noGrp="1"/>
          </p:cNvSpPr>
          <p:nvPr>
            <p:ph idx="1"/>
          </p:nvPr>
        </p:nvSpPr>
        <p:spPr>
          <a:xfrm>
            <a:off x="838200" y="1465604"/>
            <a:ext cx="11353800" cy="5392396"/>
          </a:xfrm>
        </p:spPr>
        <p:txBody>
          <a:bodyPr>
            <a:normAutofit fontScale="92500" lnSpcReduction="10000"/>
          </a:bodyPr>
          <a:lstStyle/>
          <a:p>
            <a:pPr marL="0" indent="0">
              <a:buNone/>
            </a:pPr>
            <a:r>
              <a:rPr lang="en-US" altLang="zh-HK" dirty="0"/>
              <a:t>2 Which of the following is the best paraphrase of paragraph 2? </a:t>
            </a:r>
          </a:p>
          <a:p>
            <a:pPr marL="0" indent="0">
              <a:buNone/>
            </a:pPr>
            <a:r>
              <a:rPr lang="en-US" altLang="zh-HK" dirty="0"/>
              <a:t>A 	Mangroves should be carefully preserved and not economically 	exploited.  </a:t>
            </a:r>
          </a:p>
          <a:p>
            <a:pPr marL="0" indent="0">
              <a:buNone/>
            </a:pPr>
            <a:r>
              <a:rPr lang="en-US" altLang="zh-HK" dirty="0"/>
              <a:t>B 	The logical thing to do is look after the mangroves carefully so people can 	earn a living from them. </a:t>
            </a:r>
          </a:p>
          <a:p>
            <a:pPr marL="0" indent="0">
              <a:buNone/>
            </a:pPr>
            <a:r>
              <a:rPr lang="en-US" altLang="zh-HK" dirty="0"/>
              <a:t>C 	Mangroves cannot help lift people out of poverty. </a:t>
            </a:r>
          </a:p>
          <a:p>
            <a:pPr marL="0" indent="0">
              <a:buNone/>
            </a:pPr>
            <a:r>
              <a:rPr lang="en-US" altLang="zh-HK" dirty="0"/>
              <a:t>D 	If kept beautiful, mangroves can attract tourism and help people better 	themselves.</a:t>
            </a:r>
          </a:p>
          <a:p>
            <a:pPr marL="0" indent="0">
              <a:buNone/>
            </a:pPr>
            <a:endParaRPr lang="en-US" altLang="zh-HK" dirty="0"/>
          </a:p>
          <a:p>
            <a:pPr marL="514350" indent="-514350">
              <a:buAutoNum type="arabicPlain" startAt="2"/>
            </a:pPr>
            <a:r>
              <a:rPr lang="en-GB" altLang="zh-HK" dirty="0">
                <a:solidFill>
                  <a:srgbClr val="FF0000"/>
                </a:solidFill>
              </a:rPr>
              <a:t>B	</a:t>
            </a:r>
          </a:p>
          <a:p>
            <a:pPr marL="0" indent="0">
              <a:buNone/>
            </a:pPr>
            <a:r>
              <a:rPr lang="en-GB" altLang="zh-HK" dirty="0">
                <a:solidFill>
                  <a:srgbClr val="FF0000"/>
                </a:solidFill>
                <a:highlight>
                  <a:srgbClr val="FFFF00"/>
                </a:highlight>
              </a:rPr>
              <a:t>Rule out (A) as the mangroves are said to be ‘a vital economic resource’</a:t>
            </a:r>
            <a:r>
              <a:rPr lang="en-GB" altLang="zh-HK" dirty="0">
                <a:solidFill>
                  <a:srgbClr val="FF0000"/>
                </a:solidFill>
              </a:rPr>
              <a:t>. Sometimes </a:t>
            </a:r>
            <a:r>
              <a:rPr lang="en-GB" altLang="zh-HK" dirty="0">
                <a:solidFill>
                  <a:srgbClr val="FF0000"/>
                </a:solidFill>
                <a:highlight>
                  <a:srgbClr val="00FF00"/>
                </a:highlight>
              </a:rPr>
              <a:t>distractors</a:t>
            </a:r>
            <a:r>
              <a:rPr lang="en-GB" altLang="zh-HK" dirty="0">
                <a:solidFill>
                  <a:srgbClr val="FF0000"/>
                </a:solidFill>
              </a:rPr>
              <a:t> are probably </a:t>
            </a:r>
            <a:r>
              <a:rPr lang="en-GB" altLang="zh-HK" dirty="0">
                <a:solidFill>
                  <a:srgbClr val="FF0000"/>
                </a:solidFill>
                <a:highlight>
                  <a:srgbClr val="00FF00"/>
                </a:highlight>
              </a:rPr>
              <a:t>true but are not actually stated</a:t>
            </a:r>
            <a:r>
              <a:rPr lang="en-GB" altLang="zh-HK" dirty="0">
                <a:solidFill>
                  <a:srgbClr val="FF0000"/>
                </a:solidFill>
              </a:rPr>
              <a:t>. </a:t>
            </a:r>
            <a:r>
              <a:rPr lang="en-GB" altLang="zh-HK" dirty="0">
                <a:solidFill>
                  <a:srgbClr val="FF0000"/>
                </a:solidFill>
                <a:highlight>
                  <a:srgbClr val="00FF00"/>
                </a:highlight>
              </a:rPr>
              <a:t>Option (D) </a:t>
            </a:r>
            <a:r>
              <a:rPr lang="en-GB" altLang="zh-HK" dirty="0">
                <a:solidFill>
                  <a:srgbClr val="FF0000"/>
                </a:solidFill>
              </a:rPr>
              <a:t>is of this type.</a:t>
            </a:r>
            <a:endParaRPr lang="zh-HK" altLang="en-US" dirty="0">
              <a:solidFill>
                <a:srgbClr val="FF0000"/>
              </a:solidFill>
            </a:endParaRPr>
          </a:p>
          <a:p>
            <a:pPr marL="0" indent="0">
              <a:buNone/>
            </a:pPr>
            <a:endParaRPr lang="zh-HK" altLang="en-US" dirty="0"/>
          </a:p>
        </p:txBody>
      </p:sp>
    </p:spTree>
    <p:extLst>
      <p:ext uri="{BB962C8B-B14F-4D97-AF65-F5344CB8AC3E}">
        <p14:creationId xmlns:p14="http://schemas.microsoft.com/office/powerpoint/2010/main" val="295759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B720D-5655-470C-B90F-AEDDE335402D}"/>
              </a:ext>
            </a:extLst>
          </p:cNvPr>
          <p:cNvSpPr>
            <a:spLocks noGrp="1"/>
          </p:cNvSpPr>
          <p:nvPr>
            <p:ph type="title"/>
          </p:nvPr>
        </p:nvSpPr>
        <p:spPr>
          <a:xfrm>
            <a:off x="838200" y="13433"/>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075188E4-728A-4907-A271-9D07A1040E13}"/>
              </a:ext>
            </a:extLst>
          </p:cNvPr>
          <p:cNvSpPr>
            <a:spLocks noGrp="1"/>
          </p:cNvSpPr>
          <p:nvPr>
            <p:ph idx="1"/>
          </p:nvPr>
        </p:nvSpPr>
        <p:spPr>
          <a:xfrm>
            <a:off x="838200" y="1322361"/>
            <a:ext cx="11353800" cy="5669281"/>
          </a:xfrm>
        </p:spPr>
        <p:txBody>
          <a:bodyPr>
            <a:normAutofit/>
          </a:bodyPr>
          <a:lstStyle/>
          <a:p>
            <a:pPr marL="0" indent="0">
              <a:buNone/>
            </a:pPr>
            <a:r>
              <a:rPr lang="en-US" altLang="zh-HK" dirty="0"/>
              <a:t>3 Paragraph 3 implies that </a:t>
            </a:r>
          </a:p>
          <a:p>
            <a:pPr marL="0" indent="0">
              <a:buNone/>
            </a:pPr>
            <a:r>
              <a:rPr lang="en-US" altLang="zh-HK" dirty="0"/>
              <a:t>A 	shrimp farming is highly profitable. </a:t>
            </a:r>
          </a:p>
          <a:p>
            <a:pPr marL="0" indent="0">
              <a:buNone/>
            </a:pPr>
            <a:r>
              <a:rPr lang="en-US" altLang="zh-HK" dirty="0"/>
              <a:t>B 	shrimp farming leads people into debt. </a:t>
            </a:r>
          </a:p>
          <a:p>
            <a:pPr marL="0" indent="0">
              <a:buNone/>
            </a:pPr>
            <a:r>
              <a:rPr lang="en-US" altLang="zh-HK" dirty="0"/>
              <a:t>C 	shrimp are not a suitable diet for the poor. </a:t>
            </a:r>
          </a:p>
          <a:p>
            <a:pPr marL="0" indent="0">
              <a:buNone/>
            </a:pPr>
            <a:r>
              <a:rPr lang="en-US" altLang="zh-HK" dirty="0"/>
              <a:t>D 	the IMF opposes the policy of many tropical countries. </a:t>
            </a:r>
          </a:p>
          <a:p>
            <a:pPr marL="0" indent="0">
              <a:buNone/>
            </a:pPr>
            <a:endParaRPr lang="en-US" altLang="zh-HK" dirty="0"/>
          </a:p>
          <a:p>
            <a:pPr marL="514350" indent="-514350">
              <a:buAutoNum type="arabicPlain" startAt="3"/>
            </a:pPr>
            <a:r>
              <a:rPr lang="en-GB" altLang="zh-HK" dirty="0">
                <a:solidFill>
                  <a:srgbClr val="FF0000"/>
                </a:solidFill>
              </a:rPr>
              <a:t>A	</a:t>
            </a:r>
          </a:p>
          <a:p>
            <a:pPr marL="0" indent="0">
              <a:buNone/>
            </a:pPr>
            <a:r>
              <a:rPr lang="en-GB" altLang="zh-HK" dirty="0">
                <a:solidFill>
                  <a:srgbClr val="FF0000"/>
                </a:solidFill>
                <a:highlight>
                  <a:srgbClr val="00FF00"/>
                </a:highlight>
              </a:rPr>
              <a:t>It can earn hard currency</a:t>
            </a:r>
            <a:r>
              <a:rPr lang="en-GB" altLang="zh-HK" dirty="0">
                <a:solidFill>
                  <a:srgbClr val="FF0000"/>
                </a:solidFill>
              </a:rPr>
              <a:t>. If it were not profitable, the business interests would not be so interested. </a:t>
            </a:r>
            <a:r>
              <a:rPr lang="en-GB" altLang="zh-HK" dirty="0">
                <a:solidFill>
                  <a:srgbClr val="FF0000"/>
                </a:solidFill>
                <a:highlight>
                  <a:srgbClr val="FFFF00"/>
                </a:highlight>
              </a:rPr>
              <a:t>(B) is not mentioned</a:t>
            </a:r>
            <a:r>
              <a:rPr lang="en-GB" altLang="zh-HK" dirty="0">
                <a:solidFill>
                  <a:srgbClr val="FF0000"/>
                </a:solidFill>
              </a:rPr>
              <a:t>; </a:t>
            </a:r>
            <a:r>
              <a:rPr lang="en-GB" altLang="zh-HK" dirty="0">
                <a:solidFill>
                  <a:srgbClr val="FF0000"/>
                </a:solidFill>
                <a:highlight>
                  <a:srgbClr val="FFFF00"/>
                </a:highlight>
              </a:rPr>
              <a:t>(C) is irrelevant</a:t>
            </a:r>
            <a:r>
              <a:rPr lang="en-GB" altLang="zh-HK" dirty="0">
                <a:solidFill>
                  <a:srgbClr val="FF0000"/>
                </a:solidFill>
              </a:rPr>
              <a:t>, and </a:t>
            </a:r>
            <a:r>
              <a:rPr lang="en-GB" altLang="zh-HK" dirty="0">
                <a:solidFill>
                  <a:srgbClr val="FF0000"/>
                </a:solidFill>
                <a:highlight>
                  <a:srgbClr val="FFFF00"/>
                </a:highlight>
              </a:rPr>
              <a:t>(D) is wrong</a:t>
            </a:r>
            <a:r>
              <a:rPr lang="en-GB" altLang="zh-HK" dirty="0">
                <a:solidFill>
                  <a:srgbClr val="FF0000"/>
                </a:solidFill>
              </a:rPr>
              <a:t> as the IMF is said to encourage export growth.</a:t>
            </a:r>
            <a:endParaRPr lang="zh-TW" altLang="zh-HK" dirty="0">
              <a:solidFill>
                <a:srgbClr val="FF0000"/>
              </a:solidFill>
            </a:endParaRPr>
          </a:p>
          <a:p>
            <a:pPr marL="0" indent="0">
              <a:buNone/>
            </a:pPr>
            <a:endParaRPr lang="en-US" altLang="zh-HK" dirty="0"/>
          </a:p>
          <a:p>
            <a:pPr marL="0" indent="0">
              <a:buNone/>
            </a:pPr>
            <a:endParaRPr lang="en-US" altLang="zh-HK" dirty="0"/>
          </a:p>
        </p:txBody>
      </p:sp>
    </p:spTree>
    <p:extLst>
      <p:ext uri="{BB962C8B-B14F-4D97-AF65-F5344CB8AC3E}">
        <p14:creationId xmlns:p14="http://schemas.microsoft.com/office/powerpoint/2010/main" val="67815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191D21-2501-4D2A-96B7-75ADC2A63A79}"/>
              </a:ext>
            </a:extLst>
          </p:cNvPr>
          <p:cNvSpPr>
            <a:spLocks noGrp="1"/>
          </p:cNvSpPr>
          <p:nvPr>
            <p:ph type="title"/>
          </p:nvPr>
        </p:nvSpPr>
        <p:spPr>
          <a:xfrm>
            <a:off x="838201" y="24935"/>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A8F65202-39B3-4904-8337-8BFBD5D38C55}"/>
              </a:ext>
            </a:extLst>
          </p:cNvPr>
          <p:cNvSpPr>
            <a:spLocks noGrp="1"/>
          </p:cNvSpPr>
          <p:nvPr>
            <p:ph idx="1"/>
          </p:nvPr>
        </p:nvSpPr>
        <p:spPr>
          <a:xfrm>
            <a:off x="838199" y="1350498"/>
            <a:ext cx="11175610" cy="5507502"/>
          </a:xfrm>
        </p:spPr>
        <p:txBody>
          <a:bodyPr>
            <a:normAutofit fontScale="92500" lnSpcReduction="10000"/>
          </a:bodyPr>
          <a:lstStyle/>
          <a:p>
            <a:pPr marL="0" indent="0">
              <a:buNone/>
            </a:pPr>
            <a:r>
              <a:rPr lang="en-US" altLang="zh-HK" dirty="0"/>
              <a:t>4 Circle the statements that agree with what the writer says in paragraph 5. </a:t>
            </a:r>
          </a:p>
          <a:p>
            <a:pPr marL="0" indent="0">
              <a:buNone/>
            </a:pPr>
            <a:r>
              <a:rPr lang="en-US" altLang="zh-HK" dirty="0"/>
              <a:t>A 	Shrimps are wasteful. </a:t>
            </a:r>
          </a:p>
          <a:p>
            <a:pPr marL="0" indent="0">
              <a:buNone/>
            </a:pPr>
            <a:r>
              <a:rPr lang="en-US" altLang="zh-HK" dirty="0"/>
              <a:t>B 	Shrimp farming causes dirty water. </a:t>
            </a:r>
          </a:p>
          <a:p>
            <a:pPr marL="0" indent="0">
              <a:buNone/>
            </a:pPr>
            <a:r>
              <a:rPr lang="en-US" altLang="zh-HK" dirty="0"/>
              <a:t>C 	When the oxygen supply is low the shrimp grow slowly. </a:t>
            </a:r>
          </a:p>
          <a:p>
            <a:pPr marL="0" indent="0">
              <a:buNone/>
            </a:pPr>
            <a:r>
              <a:rPr lang="en-US" altLang="zh-HK" dirty="0"/>
              <a:t>D 	Ammonia and nitrite are microbes. </a:t>
            </a:r>
          </a:p>
          <a:p>
            <a:pPr marL="0" indent="0">
              <a:buNone/>
            </a:pPr>
            <a:r>
              <a:rPr lang="en-US" altLang="zh-HK" dirty="0"/>
              <a:t>E 	Shrimp ponds need to have fresh water frequently. </a:t>
            </a:r>
          </a:p>
          <a:p>
            <a:pPr marL="0" indent="0">
              <a:buNone/>
            </a:pPr>
            <a:r>
              <a:rPr lang="en-US" altLang="zh-HK" dirty="0"/>
              <a:t>F 	Dirty water is often disposed off carelessly.</a:t>
            </a:r>
          </a:p>
          <a:p>
            <a:pPr marL="0" indent="0">
              <a:buNone/>
            </a:pPr>
            <a:endParaRPr lang="en-US" altLang="zh-HK" dirty="0"/>
          </a:p>
          <a:p>
            <a:pPr marL="514350" indent="-514350">
              <a:buAutoNum type="arabicPlain" startAt="4"/>
            </a:pPr>
            <a:r>
              <a:rPr lang="en-GB" altLang="zh-HK" dirty="0">
                <a:solidFill>
                  <a:srgbClr val="FF0000"/>
                </a:solidFill>
                <a:highlight>
                  <a:srgbClr val="FFFF00"/>
                </a:highlight>
              </a:rPr>
              <a:t>B, C, E, F	</a:t>
            </a:r>
            <a:r>
              <a:rPr lang="en-GB" altLang="zh-HK" dirty="0">
                <a:solidFill>
                  <a:srgbClr val="FF0000"/>
                </a:solidFill>
              </a:rPr>
              <a:t> </a:t>
            </a:r>
          </a:p>
          <a:p>
            <a:pPr marL="0" indent="0">
              <a:buNone/>
            </a:pPr>
            <a:r>
              <a:rPr lang="en-GB" altLang="zh-HK" dirty="0">
                <a:solidFill>
                  <a:srgbClr val="FF0000"/>
                </a:solidFill>
                <a:highlight>
                  <a:srgbClr val="00FF00"/>
                </a:highlight>
              </a:rPr>
              <a:t>(A) </a:t>
            </a:r>
            <a:r>
              <a:rPr lang="en-GB" altLang="zh-HK" dirty="0">
                <a:solidFill>
                  <a:srgbClr val="FF0000"/>
                </a:solidFill>
              </a:rPr>
              <a:t>Shrimp farming is wasteful; </a:t>
            </a:r>
            <a:r>
              <a:rPr lang="en-GB" altLang="zh-HK" dirty="0">
                <a:solidFill>
                  <a:srgbClr val="FF0000"/>
                </a:solidFill>
                <a:highlight>
                  <a:srgbClr val="00FF00"/>
                </a:highlight>
              </a:rPr>
              <a:t>not shrimp themselves</a:t>
            </a:r>
            <a:r>
              <a:rPr lang="en-GB" altLang="zh-HK" dirty="0">
                <a:solidFill>
                  <a:srgbClr val="FF0000"/>
                </a:solidFill>
              </a:rPr>
              <a:t> (some </a:t>
            </a:r>
            <a:r>
              <a:rPr lang="en-GB" altLang="zh-HK" dirty="0">
                <a:solidFill>
                  <a:srgbClr val="FF0000"/>
                </a:solidFill>
                <a:highlight>
                  <a:srgbClr val="00FF00"/>
                </a:highlight>
              </a:rPr>
              <a:t>distractors</a:t>
            </a:r>
            <a:r>
              <a:rPr lang="en-GB" altLang="zh-HK" dirty="0">
                <a:solidFill>
                  <a:srgbClr val="FF0000"/>
                </a:solidFill>
              </a:rPr>
              <a:t> try to catch the unwary in this way, being rather vague); </a:t>
            </a:r>
            <a:r>
              <a:rPr lang="en-GB" altLang="zh-HK" dirty="0">
                <a:solidFill>
                  <a:srgbClr val="FF0000"/>
                </a:solidFill>
                <a:highlight>
                  <a:srgbClr val="00FFFF"/>
                </a:highlight>
              </a:rPr>
              <a:t>(B) waste</a:t>
            </a:r>
            <a:r>
              <a:rPr lang="en-GB" altLang="zh-HK" dirty="0">
                <a:solidFill>
                  <a:srgbClr val="FF0000"/>
                </a:solidFill>
              </a:rPr>
              <a:t>; </a:t>
            </a:r>
            <a:r>
              <a:rPr lang="en-GB" altLang="zh-HK" dirty="0">
                <a:solidFill>
                  <a:srgbClr val="FF0000"/>
                </a:solidFill>
                <a:highlight>
                  <a:srgbClr val="00FFFF"/>
                </a:highlight>
              </a:rPr>
              <a:t>(C) the phrase ‘reduce growth</a:t>
            </a:r>
            <a:r>
              <a:rPr lang="en-GB" altLang="zh-HK" dirty="0">
                <a:solidFill>
                  <a:srgbClr val="FF0000"/>
                </a:solidFill>
              </a:rPr>
              <a:t>’; (D) ‘such as’ refers to ‘waste products’ (attention to punctuation is needed); </a:t>
            </a:r>
            <a:r>
              <a:rPr lang="en-GB" altLang="zh-HK" dirty="0">
                <a:solidFill>
                  <a:srgbClr val="FF0000"/>
                </a:solidFill>
                <a:highlight>
                  <a:srgbClr val="00FFFF"/>
                </a:highlight>
              </a:rPr>
              <a:t>(E) regularly; and in (F) careless disposal amounts to ‘pollution’.</a:t>
            </a:r>
            <a:endParaRPr lang="zh-TW" altLang="zh-HK" dirty="0">
              <a:solidFill>
                <a:srgbClr val="FF0000"/>
              </a:solidFill>
              <a:highlight>
                <a:srgbClr val="00FFFF"/>
              </a:highlight>
            </a:endParaRPr>
          </a:p>
          <a:p>
            <a:pPr marL="0" indent="0">
              <a:buNone/>
            </a:pPr>
            <a:endParaRPr lang="zh-HK" altLang="en-US" dirty="0"/>
          </a:p>
          <a:p>
            <a:pPr marL="0" indent="0">
              <a:buNone/>
            </a:pPr>
            <a:endParaRPr lang="zh-HK" altLang="en-US" dirty="0"/>
          </a:p>
        </p:txBody>
      </p:sp>
    </p:spTree>
    <p:extLst>
      <p:ext uri="{BB962C8B-B14F-4D97-AF65-F5344CB8AC3E}">
        <p14:creationId xmlns:p14="http://schemas.microsoft.com/office/powerpoint/2010/main" val="170010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9448A9-35A6-4B83-8642-6D49355B820B}"/>
              </a:ext>
            </a:extLst>
          </p:cNvPr>
          <p:cNvSpPr>
            <a:spLocks noGrp="1"/>
          </p:cNvSpPr>
          <p:nvPr>
            <p:ph type="title"/>
          </p:nvPr>
        </p:nvSpPr>
        <p:spPr>
          <a:xfrm>
            <a:off x="838200" y="0"/>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741B51B4-2C27-4ED6-A1B1-7DF19DB7D5F3}"/>
              </a:ext>
            </a:extLst>
          </p:cNvPr>
          <p:cNvSpPr>
            <a:spLocks noGrp="1"/>
          </p:cNvSpPr>
          <p:nvPr>
            <p:ph idx="1"/>
          </p:nvPr>
        </p:nvSpPr>
        <p:spPr>
          <a:xfrm>
            <a:off x="838200" y="1308294"/>
            <a:ext cx="11353800" cy="5549706"/>
          </a:xfrm>
        </p:spPr>
        <p:txBody>
          <a:bodyPr>
            <a:normAutofit/>
          </a:bodyPr>
          <a:lstStyle/>
          <a:p>
            <a:pPr marL="0" indent="0">
              <a:buNone/>
            </a:pPr>
            <a:r>
              <a:rPr lang="en-US" altLang="zh-HK" dirty="0"/>
              <a:t>5 How do chemicals toxic to humans get into the ponds (paragraph 7)? </a:t>
            </a:r>
          </a:p>
          <a:p>
            <a:pPr marL="0" indent="0">
              <a:buNone/>
            </a:pPr>
            <a:r>
              <a:rPr lang="en-US" altLang="zh-HK" dirty="0"/>
              <a:t>A 	The ecosystem is damaged. </a:t>
            </a:r>
          </a:p>
          <a:p>
            <a:pPr marL="0" indent="0">
              <a:buNone/>
            </a:pPr>
            <a:r>
              <a:rPr lang="en-US" altLang="zh-HK" dirty="0"/>
              <a:t>B 	The farmers put them there. </a:t>
            </a:r>
          </a:p>
          <a:p>
            <a:pPr marL="0" indent="0">
              <a:buNone/>
            </a:pPr>
            <a:r>
              <a:rPr lang="en-US" altLang="zh-HK" dirty="0"/>
              <a:t>C 	They are the product of pests. </a:t>
            </a:r>
          </a:p>
          <a:p>
            <a:pPr marL="0" indent="0">
              <a:buNone/>
            </a:pPr>
            <a:r>
              <a:rPr lang="en-US" altLang="zh-HK" dirty="0"/>
              <a:t>D 	Rival businessmen add them. </a:t>
            </a:r>
          </a:p>
          <a:p>
            <a:pPr marL="0" indent="0">
              <a:buNone/>
            </a:pPr>
            <a:endParaRPr lang="en-US" altLang="zh-HK" dirty="0"/>
          </a:p>
          <a:p>
            <a:pPr marL="514350" indent="-514350">
              <a:buAutoNum type="arabicPlain" startAt="5"/>
            </a:pPr>
            <a:r>
              <a:rPr lang="en-GB" altLang="zh-HK" dirty="0">
                <a:solidFill>
                  <a:srgbClr val="FF0000"/>
                </a:solidFill>
              </a:rPr>
              <a:t>B	</a:t>
            </a:r>
          </a:p>
          <a:p>
            <a:pPr marL="0" indent="0">
              <a:buNone/>
            </a:pPr>
            <a:r>
              <a:rPr lang="en-GB" altLang="zh-HK" dirty="0">
                <a:solidFill>
                  <a:srgbClr val="FF0000"/>
                </a:solidFill>
                <a:highlight>
                  <a:srgbClr val="FFFF00"/>
                </a:highlight>
              </a:rPr>
              <a:t>Option (B) seems counter-intuitive, but they would call them ‘pesticides’, etc., not ‘toxic chemicals</a:t>
            </a:r>
            <a:r>
              <a:rPr lang="en-GB" altLang="zh-HK" dirty="0">
                <a:solidFill>
                  <a:srgbClr val="FF0000"/>
                </a:solidFill>
              </a:rPr>
              <a:t>’. Option (A) has some truth but is not the cause. (C) ‘Pests’ is an attempt to confuse you with pesticide; and (D) may sound true to human nature but is not mentioned anywhere.</a:t>
            </a:r>
            <a:endParaRPr lang="zh-TW" altLang="zh-HK" dirty="0">
              <a:solidFill>
                <a:srgbClr val="FF0000"/>
              </a:solidFill>
            </a:endParaRPr>
          </a:p>
          <a:p>
            <a:pPr marL="0" indent="0">
              <a:buNone/>
            </a:pPr>
            <a:endParaRPr lang="en-US" altLang="zh-HK" dirty="0"/>
          </a:p>
          <a:p>
            <a:pPr marL="0" indent="0">
              <a:buNone/>
            </a:pPr>
            <a:endParaRPr lang="en-US" altLang="zh-HK" dirty="0"/>
          </a:p>
        </p:txBody>
      </p:sp>
    </p:spTree>
    <p:extLst>
      <p:ext uri="{BB962C8B-B14F-4D97-AF65-F5344CB8AC3E}">
        <p14:creationId xmlns:p14="http://schemas.microsoft.com/office/powerpoint/2010/main" val="203206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0E298-C757-4909-921C-589AB67DF0BC}"/>
              </a:ext>
            </a:extLst>
          </p:cNvPr>
          <p:cNvSpPr>
            <a:spLocks noGrp="1"/>
          </p:cNvSpPr>
          <p:nvPr>
            <p:ph type="title"/>
          </p:nvPr>
        </p:nvSpPr>
        <p:spPr>
          <a:xfrm>
            <a:off x="838200" y="18255"/>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38F555D6-641B-42E9-B9E4-B72D89EAD95E}"/>
              </a:ext>
            </a:extLst>
          </p:cNvPr>
          <p:cNvSpPr>
            <a:spLocks noGrp="1"/>
          </p:cNvSpPr>
          <p:nvPr>
            <p:ph idx="1"/>
          </p:nvPr>
        </p:nvSpPr>
        <p:spPr>
          <a:xfrm>
            <a:off x="838199" y="1153551"/>
            <a:ext cx="11189677" cy="5472332"/>
          </a:xfrm>
        </p:spPr>
        <p:txBody>
          <a:bodyPr/>
          <a:lstStyle/>
          <a:p>
            <a:pPr marL="0" indent="0">
              <a:buNone/>
            </a:pPr>
            <a:r>
              <a:rPr lang="en-US" altLang="zh-HK" dirty="0"/>
              <a:t>6 Which sentence in paragraph 7 alerts us to the dangers to common medicines? </a:t>
            </a:r>
          </a:p>
          <a:p>
            <a:pPr marL="0" indent="0">
              <a:buNone/>
            </a:pPr>
            <a:r>
              <a:rPr lang="en-US" altLang="zh-HK" dirty="0"/>
              <a:t>A 	To guard … </a:t>
            </a:r>
          </a:p>
          <a:p>
            <a:pPr marL="0" indent="0">
              <a:buNone/>
            </a:pPr>
            <a:r>
              <a:rPr lang="en-US" altLang="zh-HK" dirty="0"/>
              <a:t>B 	Many of … </a:t>
            </a:r>
          </a:p>
          <a:p>
            <a:pPr marL="0" indent="0">
              <a:buNone/>
            </a:pPr>
            <a:r>
              <a:rPr lang="en-US" altLang="zh-HK" dirty="0"/>
              <a:t>C 	This runs the risk of … </a:t>
            </a:r>
          </a:p>
          <a:p>
            <a:pPr marL="0" indent="0">
              <a:buNone/>
            </a:pPr>
            <a:r>
              <a:rPr lang="en-US" altLang="zh-HK" dirty="0"/>
              <a:t>D 	In many of the producer …</a:t>
            </a:r>
          </a:p>
          <a:p>
            <a:pPr marL="0" indent="0">
              <a:buNone/>
            </a:pPr>
            <a:endParaRPr lang="en-US" altLang="zh-HK" dirty="0"/>
          </a:p>
          <a:p>
            <a:pPr marL="514350" indent="-514350">
              <a:buAutoNum type="arabicPlain" startAt="6"/>
            </a:pPr>
            <a:r>
              <a:rPr lang="en-GB" altLang="zh-HK" dirty="0">
                <a:solidFill>
                  <a:srgbClr val="FF0000"/>
                </a:solidFill>
              </a:rPr>
              <a:t>C	</a:t>
            </a:r>
          </a:p>
          <a:p>
            <a:pPr marL="0" indent="0">
              <a:buNone/>
            </a:pPr>
            <a:r>
              <a:rPr lang="en-GB" altLang="zh-HK" dirty="0">
                <a:solidFill>
                  <a:srgbClr val="FF0000"/>
                </a:solidFill>
              </a:rPr>
              <a:t>‘… runs the risk’ should lead to ‘dangers’. </a:t>
            </a:r>
            <a:endParaRPr lang="zh-TW" altLang="zh-HK" dirty="0">
              <a:solidFill>
                <a:srgbClr val="FF0000"/>
              </a:solidFill>
            </a:endParaRPr>
          </a:p>
          <a:p>
            <a:pPr marL="0" indent="0">
              <a:buNone/>
            </a:pPr>
            <a:endParaRPr lang="en-US" altLang="zh-HK" dirty="0"/>
          </a:p>
          <a:p>
            <a:pPr marL="0" indent="0">
              <a:buNone/>
            </a:pPr>
            <a:endParaRPr lang="en-US" altLang="zh-HK" dirty="0"/>
          </a:p>
          <a:p>
            <a:pPr marL="0" indent="0">
              <a:buNone/>
            </a:pPr>
            <a:endParaRPr lang="zh-HK" altLang="en-US" dirty="0"/>
          </a:p>
          <a:p>
            <a:pPr marL="0" indent="0">
              <a:buNone/>
            </a:pPr>
            <a:endParaRPr lang="zh-HK" altLang="en-US" dirty="0"/>
          </a:p>
        </p:txBody>
      </p:sp>
    </p:spTree>
    <p:extLst>
      <p:ext uri="{BB962C8B-B14F-4D97-AF65-F5344CB8AC3E}">
        <p14:creationId xmlns:p14="http://schemas.microsoft.com/office/powerpoint/2010/main" val="121409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780F37-D3EB-4EF1-A658-CCA36DB6F45C}"/>
              </a:ext>
            </a:extLst>
          </p:cNvPr>
          <p:cNvSpPr>
            <a:spLocks noGrp="1"/>
          </p:cNvSpPr>
          <p:nvPr>
            <p:ph type="title"/>
          </p:nvPr>
        </p:nvSpPr>
        <p:spPr>
          <a:xfrm>
            <a:off x="838200" y="18255"/>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3A2C853A-89C4-41EE-8778-485186759B57}"/>
              </a:ext>
            </a:extLst>
          </p:cNvPr>
          <p:cNvSpPr>
            <a:spLocks noGrp="1"/>
          </p:cNvSpPr>
          <p:nvPr>
            <p:ph idx="1"/>
          </p:nvPr>
        </p:nvSpPr>
        <p:spPr>
          <a:xfrm>
            <a:off x="936674" y="1153550"/>
            <a:ext cx="11255326" cy="5686195"/>
          </a:xfrm>
        </p:spPr>
        <p:txBody>
          <a:bodyPr>
            <a:normAutofit/>
          </a:bodyPr>
          <a:lstStyle/>
          <a:p>
            <a:pPr marL="0" indent="0">
              <a:buNone/>
            </a:pPr>
            <a:r>
              <a:rPr lang="en-US" altLang="zh-HK" dirty="0"/>
              <a:t>7 Which of these statements accords with the content of paragraph 8? </a:t>
            </a:r>
          </a:p>
          <a:p>
            <a:pPr marL="0" indent="0">
              <a:buNone/>
            </a:pPr>
            <a:r>
              <a:rPr lang="en-US" altLang="zh-HK" dirty="0"/>
              <a:t>A 	Thailand exports GM shrimp. </a:t>
            </a:r>
          </a:p>
          <a:p>
            <a:pPr marL="0" indent="0">
              <a:buNone/>
            </a:pPr>
            <a:r>
              <a:rPr lang="en-US" altLang="zh-HK" dirty="0"/>
              <a:t>B 	Super-shrimp will replace GM shrimp. </a:t>
            </a:r>
          </a:p>
          <a:p>
            <a:pPr marL="0" indent="0">
              <a:buNone/>
            </a:pPr>
            <a:r>
              <a:rPr lang="en-US" altLang="zh-HK" dirty="0"/>
              <a:t>C 	Thailand wants to become the world’s main producer of shrimp. </a:t>
            </a:r>
          </a:p>
          <a:p>
            <a:pPr marL="0" indent="0">
              <a:buNone/>
            </a:pPr>
            <a:r>
              <a:rPr lang="en-US" altLang="zh-HK" dirty="0"/>
              <a:t>D 	Thailand may produce super-shrimp. </a:t>
            </a:r>
          </a:p>
          <a:p>
            <a:pPr marL="0" indent="0">
              <a:buNone/>
            </a:pPr>
            <a:endParaRPr lang="en-US" altLang="zh-HK" dirty="0"/>
          </a:p>
          <a:p>
            <a:pPr marL="514350" indent="-514350">
              <a:buAutoNum type="arabicPlain" startAt="7"/>
            </a:pPr>
            <a:r>
              <a:rPr lang="en-GB" altLang="zh-HK" dirty="0">
                <a:solidFill>
                  <a:srgbClr val="FF0000"/>
                </a:solidFill>
              </a:rPr>
              <a:t>D	</a:t>
            </a:r>
          </a:p>
          <a:p>
            <a:pPr marL="0" indent="0">
              <a:buNone/>
            </a:pPr>
            <a:r>
              <a:rPr lang="en-GB" altLang="zh-HK" dirty="0">
                <a:solidFill>
                  <a:srgbClr val="FF0000"/>
                </a:solidFill>
                <a:highlight>
                  <a:srgbClr val="FFFF00"/>
                </a:highlight>
              </a:rPr>
              <a:t>‘If they were to succeed’ implies they have not done it.</a:t>
            </a:r>
            <a:r>
              <a:rPr lang="en-GB" altLang="zh-HK" dirty="0">
                <a:solidFill>
                  <a:srgbClr val="FF0000"/>
                </a:solidFill>
              </a:rPr>
              <a:t> </a:t>
            </a:r>
            <a:r>
              <a:rPr lang="en-GB" altLang="zh-HK" dirty="0">
                <a:solidFill>
                  <a:srgbClr val="FF0000"/>
                </a:solidFill>
                <a:highlight>
                  <a:srgbClr val="00FF00"/>
                </a:highlight>
              </a:rPr>
              <a:t>The super-shrimp remain hypothetical</a:t>
            </a:r>
            <a:r>
              <a:rPr lang="en-GB" altLang="zh-HK" dirty="0">
                <a:solidFill>
                  <a:srgbClr val="FF0000"/>
                </a:solidFill>
              </a:rPr>
              <a:t>. In option (A), they have only started research; while in (C) it already is.</a:t>
            </a:r>
            <a:endParaRPr lang="zh-TW" altLang="zh-HK" dirty="0">
              <a:solidFill>
                <a:srgbClr val="FF0000"/>
              </a:solidFill>
            </a:endParaRPr>
          </a:p>
          <a:p>
            <a:pPr marL="0" indent="0">
              <a:buNone/>
            </a:pPr>
            <a:endParaRPr lang="en-US" altLang="zh-HK" dirty="0"/>
          </a:p>
          <a:p>
            <a:pPr marL="0" indent="0">
              <a:buNone/>
            </a:pPr>
            <a:endParaRPr lang="en-US" altLang="zh-HK" dirty="0"/>
          </a:p>
        </p:txBody>
      </p:sp>
    </p:spTree>
    <p:extLst>
      <p:ext uri="{BB962C8B-B14F-4D97-AF65-F5344CB8AC3E}">
        <p14:creationId xmlns:p14="http://schemas.microsoft.com/office/powerpoint/2010/main" val="319737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D94894-0ADF-4743-87F4-790A74B0FAD1}"/>
              </a:ext>
            </a:extLst>
          </p:cNvPr>
          <p:cNvSpPr>
            <a:spLocks noGrp="1"/>
          </p:cNvSpPr>
          <p:nvPr>
            <p:ph type="title"/>
          </p:nvPr>
        </p:nvSpPr>
        <p:spPr>
          <a:xfrm>
            <a:off x="838200" y="154109"/>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4072FCB7-6195-47A8-8988-AA38C21BF24A}"/>
              </a:ext>
            </a:extLst>
          </p:cNvPr>
          <p:cNvSpPr>
            <a:spLocks noGrp="1"/>
          </p:cNvSpPr>
          <p:nvPr>
            <p:ph idx="1"/>
          </p:nvPr>
        </p:nvSpPr>
        <p:spPr>
          <a:xfrm>
            <a:off x="838199" y="1322363"/>
            <a:ext cx="11175609" cy="5381528"/>
          </a:xfrm>
        </p:spPr>
        <p:txBody>
          <a:bodyPr/>
          <a:lstStyle/>
          <a:p>
            <a:pPr marL="0" indent="0">
              <a:buNone/>
            </a:pPr>
            <a:r>
              <a:rPr lang="en-US" altLang="zh-HK" dirty="0"/>
              <a:t>8 The logic of the writer in paragraph 9 implies that </a:t>
            </a:r>
          </a:p>
          <a:p>
            <a:pPr marL="0" indent="0">
              <a:buNone/>
            </a:pPr>
            <a:r>
              <a:rPr lang="en-US" altLang="zh-HK" dirty="0"/>
              <a:t>A 	exporting is not good for a country. </a:t>
            </a:r>
          </a:p>
          <a:p>
            <a:pPr marL="0" indent="0">
              <a:buNone/>
            </a:pPr>
            <a:r>
              <a:rPr lang="en-US" altLang="zh-HK" dirty="0"/>
              <a:t>B 	importing food is too expensive. </a:t>
            </a:r>
          </a:p>
          <a:p>
            <a:pPr marL="0" indent="0">
              <a:buNone/>
            </a:pPr>
            <a:r>
              <a:rPr lang="en-US" altLang="zh-HK" dirty="0"/>
              <a:t>C 	countries should be self-sufficient in food production. </a:t>
            </a:r>
          </a:p>
          <a:p>
            <a:pPr marL="0" indent="0">
              <a:buNone/>
            </a:pPr>
            <a:r>
              <a:rPr lang="en-US" altLang="zh-HK" dirty="0"/>
              <a:t>D 	foreign exchange earnings can push up prices over the long term.</a:t>
            </a:r>
          </a:p>
          <a:p>
            <a:pPr marL="0" indent="0">
              <a:buNone/>
            </a:pPr>
            <a:endParaRPr lang="en-US" altLang="zh-HK" dirty="0"/>
          </a:p>
          <a:p>
            <a:pPr marL="514350" indent="-514350">
              <a:buAutoNum type="arabicPlain" startAt="8"/>
            </a:pPr>
            <a:r>
              <a:rPr lang="en-GB" altLang="zh-HK" dirty="0">
                <a:solidFill>
                  <a:srgbClr val="FF0000"/>
                </a:solidFill>
              </a:rPr>
              <a:t>C	</a:t>
            </a:r>
          </a:p>
          <a:p>
            <a:pPr marL="0" indent="0">
              <a:buNone/>
            </a:pPr>
            <a:r>
              <a:rPr lang="en-GB" altLang="zh-HK" dirty="0">
                <a:solidFill>
                  <a:srgbClr val="FF0000"/>
                </a:solidFill>
                <a:highlight>
                  <a:srgbClr val="00FF00"/>
                </a:highlight>
              </a:rPr>
              <a:t>The final sentence suggests it is dangerous to rely on imported food</a:t>
            </a:r>
            <a:r>
              <a:rPr lang="en-GB" altLang="zh-HK" dirty="0">
                <a:solidFill>
                  <a:srgbClr val="FF0000"/>
                </a:solidFill>
              </a:rPr>
              <a:t>. </a:t>
            </a:r>
            <a:r>
              <a:rPr lang="en-GB" altLang="zh-HK" dirty="0">
                <a:solidFill>
                  <a:srgbClr val="FF0000"/>
                </a:solidFill>
                <a:highlight>
                  <a:srgbClr val="FFFF00"/>
                </a:highlight>
              </a:rPr>
              <a:t>Option (A) is very general </a:t>
            </a:r>
            <a:r>
              <a:rPr lang="en-GB" altLang="zh-HK" dirty="0">
                <a:solidFill>
                  <a:srgbClr val="FF0000"/>
                </a:solidFill>
              </a:rPr>
              <a:t>and such options are usually wrong. </a:t>
            </a:r>
            <a:r>
              <a:rPr lang="en-GB" altLang="zh-HK" dirty="0">
                <a:solidFill>
                  <a:srgbClr val="FF0000"/>
                </a:solidFill>
                <a:highlight>
                  <a:srgbClr val="FFFF00"/>
                </a:highlight>
              </a:rPr>
              <a:t>Option (B) contradicts ‘cheap protein</a:t>
            </a:r>
            <a:r>
              <a:rPr lang="en-GB" altLang="zh-HK" dirty="0">
                <a:solidFill>
                  <a:srgbClr val="FF0000"/>
                </a:solidFill>
              </a:rPr>
              <a:t>’; while </a:t>
            </a:r>
            <a:r>
              <a:rPr lang="en-GB" altLang="zh-HK" dirty="0">
                <a:solidFill>
                  <a:srgbClr val="FF0000"/>
                </a:solidFill>
                <a:highlight>
                  <a:srgbClr val="FFFF00"/>
                </a:highlight>
              </a:rPr>
              <a:t>(D) is one of those distractors </a:t>
            </a:r>
            <a:r>
              <a:rPr lang="en-GB" altLang="zh-HK" dirty="0">
                <a:solidFill>
                  <a:srgbClr val="FF0000"/>
                </a:solidFill>
              </a:rPr>
              <a:t>that look possible but is not actually in the passage.</a:t>
            </a:r>
            <a:endParaRPr lang="zh-TW" altLang="zh-HK" dirty="0">
              <a:solidFill>
                <a:srgbClr val="FF0000"/>
              </a:solidFill>
            </a:endParaRPr>
          </a:p>
          <a:p>
            <a:pPr marL="0" indent="0">
              <a:buNone/>
            </a:pPr>
            <a:endParaRPr lang="zh-HK" altLang="en-US" dirty="0"/>
          </a:p>
          <a:p>
            <a:pPr marL="0" indent="0">
              <a:buNone/>
            </a:pPr>
            <a:endParaRPr lang="zh-HK" altLang="en-US" dirty="0"/>
          </a:p>
        </p:txBody>
      </p:sp>
    </p:spTree>
    <p:extLst>
      <p:ext uri="{BB962C8B-B14F-4D97-AF65-F5344CB8AC3E}">
        <p14:creationId xmlns:p14="http://schemas.microsoft.com/office/powerpoint/2010/main" val="61579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81C84-4AA4-4EA6-B6F2-DEC762D1B0E0}"/>
              </a:ext>
            </a:extLst>
          </p:cNvPr>
          <p:cNvSpPr>
            <a:spLocks noGrp="1"/>
          </p:cNvSpPr>
          <p:nvPr>
            <p:ph type="title"/>
          </p:nvPr>
        </p:nvSpPr>
        <p:spPr>
          <a:xfrm>
            <a:off x="838200" y="0"/>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762478D8-08CC-46AF-A234-B05061FB53A5}"/>
              </a:ext>
            </a:extLst>
          </p:cNvPr>
          <p:cNvSpPr>
            <a:spLocks noGrp="1"/>
          </p:cNvSpPr>
          <p:nvPr>
            <p:ph idx="1"/>
          </p:nvPr>
        </p:nvSpPr>
        <p:spPr>
          <a:xfrm>
            <a:off x="838199" y="1181686"/>
            <a:ext cx="11353801" cy="5676314"/>
          </a:xfrm>
        </p:spPr>
        <p:txBody>
          <a:bodyPr>
            <a:normAutofit/>
          </a:bodyPr>
          <a:lstStyle/>
          <a:p>
            <a:pPr marL="0" indent="0">
              <a:buNone/>
            </a:pPr>
            <a:r>
              <a:rPr lang="en-US" altLang="zh-HK" dirty="0"/>
              <a:t>9 Which of these complaints matches what is described in paragraph 12? </a:t>
            </a:r>
          </a:p>
          <a:p>
            <a:pPr marL="0" indent="0">
              <a:buNone/>
            </a:pPr>
            <a:r>
              <a:rPr lang="en-US" altLang="zh-HK" dirty="0"/>
              <a:t>A 	We were paid very low wages. </a:t>
            </a:r>
          </a:p>
          <a:p>
            <a:pPr marL="0" indent="0">
              <a:buNone/>
            </a:pPr>
            <a:r>
              <a:rPr lang="en-US" altLang="zh-HK" dirty="0"/>
              <a:t>B 	We were driven from our land. </a:t>
            </a:r>
          </a:p>
          <a:p>
            <a:pPr marL="0" indent="0">
              <a:buNone/>
            </a:pPr>
            <a:r>
              <a:rPr lang="en-US" altLang="zh-HK" dirty="0"/>
              <a:t>C 	The wildlife was all killed. </a:t>
            </a:r>
          </a:p>
          <a:p>
            <a:pPr marL="0" indent="0">
              <a:buNone/>
            </a:pPr>
            <a:r>
              <a:rPr lang="en-US" altLang="zh-HK" dirty="0"/>
              <a:t>D 	The land was dug up and damaged. </a:t>
            </a:r>
          </a:p>
          <a:p>
            <a:pPr marL="0" indent="0">
              <a:buNone/>
            </a:pPr>
            <a:endParaRPr lang="en-US" altLang="zh-HK" dirty="0"/>
          </a:p>
          <a:p>
            <a:pPr marL="514350" indent="-514350">
              <a:buAutoNum type="arabicPlain" startAt="9"/>
            </a:pPr>
            <a:r>
              <a:rPr lang="en-GB" altLang="zh-HK" dirty="0">
                <a:solidFill>
                  <a:srgbClr val="FF0000"/>
                </a:solidFill>
              </a:rPr>
              <a:t>B	</a:t>
            </a:r>
          </a:p>
          <a:p>
            <a:pPr marL="0" indent="0">
              <a:buNone/>
            </a:pPr>
            <a:r>
              <a:rPr lang="en-GB" altLang="zh-HK" dirty="0">
                <a:solidFill>
                  <a:srgbClr val="FF0000"/>
                </a:solidFill>
              </a:rPr>
              <a:t>‘displacement’ / ‘land tenure rights’. </a:t>
            </a:r>
            <a:r>
              <a:rPr lang="en-GB" altLang="zh-HK" dirty="0">
                <a:solidFill>
                  <a:srgbClr val="FF0000"/>
                </a:solidFill>
                <a:highlight>
                  <a:srgbClr val="FFFF00"/>
                </a:highlight>
              </a:rPr>
              <a:t>Options (A) and (C) are not mentioned</a:t>
            </a:r>
            <a:r>
              <a:rPr lang="en-GB" altLang="zh-HK" dirty="0">
                <a:solidFill>
                  <a:srgbClr val="FF0000"/>
                </a:solidFill>
              </a:rPr>
              <a:t>. </a:t>
            </a:r>
            <a:r>
              <a:rPr lang="en-GB" altLang="zh-HK" dirty="0">
                <a:solidFill>
                  <a:srgbClr val="FF0000"/>
                </a:solidFill>
                <a:highlight>
                  <a:srgbClr val="00FF00"/>
                </a:highlight>
              </a:rPr>
              <a:t>Option (D) is tempting, but ignores the words about land tenure</a:t>
            </a:r>
            <a:r>
              <a:rPr lang="en-GB" altLang="zh-HK" dirty="0">
                <a:solidFill>
                  <a:srgbClr val="FF0000"/>
                </a:solidFill>
              </a:rPr>
              <a:t>, etc.</a:t>
            </a:r>
            <a:endParaRPr lang="zh-TW" altLang="zh-HK" dirty="0">
              <a:solidFill>
                <a:srgbClr val="FF0000"/>
              </a:solidFill>
            </a:endParaRPr>
          </a:p>
          <a:p>
            <a:pPr marL="0" indent="0">
              <a:buNone/>
            </a:pPr>
            <a:endParaRPr lang="en-US" altLang="zh-HK" dirty="0"/>
          </a:p>
        </p:txBody>
      </p:sp>
    </p:spTree>
    <p:extLst>
      <p:ext uri="{BB962C8B-B14F-4D97-AF65-F5344CB8AC3E}">
        <p14:creationId xmlns:p14="http://schemas.microsoft.com/office/powerpoint/2010/main" val="289098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02FF4F-14BC-4993-B176-45201544DD9A}"/>
              </a:ext>
            </a:extLst>
          </p:cNvPr>
          <p:cNvSpPr>
            <a:spLocks noGrp="1"/>
          </p:cNvSpPr>
          <p:nvPr>
            <p:ph type="title"/>
          </p:nvPr>
        </p:nvSpPr>
        <p:spPr>
          <a:xfrm>
            <a:off x="838200" y="18255"/>
            <a:ext cx="10515600" cy="1325563"/>
          </a:xfrm>
        </p:spPr>
        <p:txBody>
          <a:bodyPr/>
          <a:lstStyle/>
          <a:p>
            <a:r>
              <a:rPr lang="en-US" altLang="zh-HK" dirty="0"/>
              <a:t>Activity 7.6 (p.27-29)</a:t>
            </a:r>
            <a:endParaRPr lang="zh-HK" altLang="en-US" dirty="0"/>
          </a:p>
        </p:txBody>
      </p:sp>
      <p:sp>
        <p:nvSpPr>
          <p:cNvPr id="3" name="內容版面配置區 2">
            <a:extLst>
              <a:ext uri="{FF2B5EF4-FFF2-40B4-BE49-F238E27FC236}">
                <a16:creationId xmlns:a16="http://schemas.microsoft.com/office/drawing/2014/main" id="{5312920D-F56A-4099-990D-3D02B93D2D4A}"/>
              </a:ext>
            </a:extLst>
          </p:cNvPr>
          <p:cNvSpPr>
            <a:spLocks noGrp="1"/>
          </p:cNvSpPr>
          <p:nvPr>
            <p:ph idx="1"/>
          </p:nvPr>
        </p:nvSpPr>
        <p:spPr>
          <a:xfrm>
            <a:off x="838200" y="1343818"/>
            <a:ext cx="11147474" cy="5239862"/>
          </a:xfrm>
        </p:spPr>
        <p:txBody>
          <a:bodyPr/>
          <a:lstStyle/>
          <a:p>
            <a:pPr marL="0" indent="0">
              <a:buNone/>
            </a:pPr>
            <a:r>
              <a:rPr lang="en-US" altLang="zh-HK" dirty="0"/>
              <a:t>10 The writer of this passage could best be described as a/an </a:t>
            </a:r>
          </a:p>
          <a:p>
            <a:pPr marL="0" indent="0">
              <a:buNone/>
            </a:pPr>
            <a:r>
              <a:rPr lang="en-US" altLang="zh-HK" dirty="0"/>
              <a:t>A 	economist. </a:t>
            </a:r>
          </a:p>
          <a:p>
            <a:pPr marL="0" indent="0">
              <a:buNone/>
            </a:pPr>
            <a:r>
              <a:rPr lang="en-US" altLang="zh-HK" dirty="0"/>
              <a:t>B 	businessperson. </a:t>
            </a:r>
          </a:p>
          <a:p>
            <a:pPr marL="0" indent="0">
              <a:buNone/>
            </a:pPr>
            <a:r>
              <a:rPr lang="en-US" altLang="zh-HK" dirty="0"/>
              <a:t>C 	activist.  </a:t>
            </a:r>
          </a:p>
          <a:p>
            <a:pPr marL="0" indent="0">
              <a:buNone/>
            </a:pPr>
            <a:r>
              <a:rPr lang="en-US" altLang="zh-HK" dirty="0"/>
              <a:t>D 	politician. </a:t>
            </a:r>
          </a:p>
          <a:p>
            <a:pPr marL="0" indent="0">
              <a:buNone/>
            </a:pPr>
            <a:endParaRPr lang="en-US" altLang="zh-HK" dirty="0"/>
          </a:p>
          <a:p>
            <a:pPr marL="514350" indent="-514350">
              <a:buAutoNum type="arabicPlain" startAt="10"/>
            </a:pPr>
            <a:r>
              <a:rPr lang="en-GB" altLang="zh-HK" dirty="0">
                <a:solidFill>
                  <a:srgbClr val="FF0000"/>
                </a:solidFill>
              </a:rPr>
              <a:t>C	</a:t>
            </a:r>
          </a:p>
          <a:p>
            <a:pPr marL="0" indent="0">
              <a:buNone/>
            </a:pPr>
            <a:r>
              <a:rPr lang="en-GB" altLang="zh-HK" dirty="0">
                <a:solidFill>
                  <a:srgbClr val="FF0000"/>
                </a:solidFill>
              </a:rPr>
              <a:t>Throughout the text the writer takes a very strong stance against business interests.</a:t>
            </a:r>
            <a:endParaRPr lang="zh-TW" altLang="zh-HK" dirty="0">
              <a:solidFill>
                <a:srgbClr val="FF0000"/>
              </a:solidFill>
            </a:endParaRPr>
          </a:p>
          <a:p>
            <a:pPr marL="0" indent="0">
              <a:buNone/>
            </a:pPr>
            <a:endParaRPr lang="zh-HK" altLang="en-US" dirty="0"/>
          </a:p>
          <a:p>
            <a:pPr marL="0" indent="0">
              <a:buNone/>
            </a:pPr>
            <a:endParaRPr lang="zh-HK" altLang="en-US" dirty="0"/>
          </a:p>
        </p:txBody>
      </p:sp>
    </p:spTree>
    <p:extLst>
      <p:ext uri="{BB962C8B-B14F-4D97-AF65-F5344CB8AC3E}">
        <p14:creationId xmlns:p14="http://schemas.microsoft.com/office/powerpoint/2010/main" val="349527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113B2-2D04-48D8-BB09-E60A2F8CEA7B}"/>
              </a:ext>
            </a:extLst>
          </p:cNvPr>
          <p:cNvSpPr>
            <a:spLocks noGrp="1"/>
          </p:cNvSpPr>
          <p:nvPr>
            <p:ph type="title"/>
          </p:nvPr>
        </p:nvSpPr>
        <p:spPr>
          <a:xfrm>
            <a:off x="838200" y="168177"/>
            <a:ext cx="10515600" cy="1325563"/>
          </a:xfrm>
        </p:spPr>
        <p:txBody>
          <a:bodyPr/>
          <a:lstStyle/>
          <a:p>
            <a:r>
              <a:rPr lang="en-US" altLang="zh-HK" dirty="0"/>
              <a:t>Questions that focus on key words (p.30)</a:t>
            </a:r>
            <a:endParaRPr lang="zh-HK" altLang="en-US" dirty="0"/>
          </a:p>
        </p:txBody>
      </p:sp>
      <p:sp>
        <p:nvSpPr>
          <p:cNvPr id="3" name="內容版面配置區 2">
            <a:extLst>
              <a:ext uri="{FF2B5EF4-FFF2-40B4-BE49-F238E27FC236}">
                <a16:creationId xmlns:a16="http://schemas.microsoft.com/office/drawing/2014/main" id="{72B53373-7C22-43B4-AA53-3EE6B0F63289}"/>
              </a:ext>
            </a:extLst>
          </p:cNvPr>
          <p:cNvSpPr>
            <a:spLocks noGrp="1"/>
          </p:cNvSpPr>
          <p:nvPr>
            <p:ph idx="1"/>
          </p:nvPr>
        </p:nvSpPr>
        <p:spPr>
          <a:xfrm>
            <a:off x="838199" y="1493739"/>
            <a:ext cx="11077135" cy="5196083"/>
          </a:xfrm>
        </p:spPr>
        <p:txBody>
          <a:bodyPr>
            <a:normAutofit/>
          </a:bodyPr>
          <a:lstStyle/>
          <a:p>
            <a:pPr marL="0" indent="0">
              <a:buNone/>
            </a:pPr>
            <a:r>
              <a:rPr lang="en-US" altLang="zh-HK" dirty="0"/>
              <a:t>In answering reading questions, it often helps to think in terms of </a:t>
            </a:r>
            <a:r>
              <a:rPr lang="en-US" altLang="zh-HK" dirty="0">
                <a:highlight>
                  <a:srgbClr val="FFFF00"/>
                </a:highlight>
              </a:rPr>
              <a:t>key words</a:t>
            </a:r>
            <a:r>
              <a:rPr lang="en-US" altLang="zh-HK" dirty="0"/>
              <a:t>. For many types of question there are words in the question that </a:t>
            </a:r>
            <a:r>
              <a:rPr lang="en-US" altLang="zh-HK" dirty="0">
                <a:highlight>
                  <a:srgbClr val="00FF00"/>
                </a:highlight>
              </a:rPr>
              <a:t>correspond to words in the text</a:t>
            </a:r>
            <a:r>
              <a:rPr lang="en-US" altLang="zh-HK" dirty="0"/>
              <a:t>. </a:t>
            </a:r>
          </a:p>
          <a:p>
            <a:pPr marL="0" indent="0">
              <a:buNone/>
            </a:pPr>
            <a:endParaRPr lang="en-US" altLang="zh-HK" dirty="0"/>
          </a:p>
          <a:p>
            <a:pPr marL="0" indent="0">
              <a:buNone/>
            </a:pPr>
            <a:r>
              <a:rPr lang="en-US" altLang="zh-HK" dirty="0"/>
              <a:t>The secret to answering these correctly is to </a:t>
            </a:r>
            <a:r>
              <a:rPr lang="en-US" altLang="zh-HK" dirty="0">
                <a:highlight>
                  <a:srgbClr val="FFFF00"/>
                </a:highlight>
              </a:rPr>
              <a:t>look at the question carefully and then scan the text</a:t>
            </a:r>
            <a:r>
              <a:rPr lang="en-US" altLang="zh-HK" dirty="0"/>
              <a:t> for something that might </a:t>
            </a:r>
            <a:r>
              <a:rPr lang="en-US" altLang="zh-HK" dirty="0">
                <a:solidFill>
                  <a:srgbClr val="FF0000"/>
                </a:solidFill>
              </a:rPr>
              <a:t>correspond</a:t>
            </a:r>
            <a:r>
              <a:rPr lang="en-US" altLang="zh-HK" dirty="0"/>
              <a:t>. Having located the key words, one can look more closely to ensure selection of the correct option. </a:t>
            </a:r>
          </a:p>
          <a:p>
            <a:pPr marL="0" indent="0">
              <a:buNone/>
            </a:pPr>
            <a:endParaRPr lang="en-US" altLang="zh-HK" dirty="0"/>
          </a:p>
          <a:p>
            <a:pPr marL="0" indent="0">
              <a:buNone/>
            </a:pPr>
            <a:r>
              <a:rPr lang="en-US" altLang="zh-HK" dirty="0"/>
              <a:t>Self-practice: Activity 7.7 + 7.8</a:t>
            </a:r>
          </a:p>
        </p:txBody>
      </p:sp>
    </p:spTree>
    <p:extLst>
      <p:ext uri="{BB962C8B-B14F-4D97-AF65-F5344CB8AC3E}">
        <p14:creationId xmlns:p14="http://schemas.microsoft.com/office/powerpoint/2010/main" val="208331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A67B15-48FC-483D-8D70-D185744E8F50}"/>
              </a:ext>
            </a:extLst>
          </p:cNvPr>
          <p:cNvSpPr>
            <a:spLocks noGrp="1"/>
          </p:cNvSpPr>
          <p:nvPr>
            <p:ph type="title"/>
          </p:nvPr>
        </p:nvSpPr>
        <p:spPr>
          <a:xfrm>
            <a:off x="838200" y="203983"/>
            <a:ext cx="10515600" cy="1325563"/>
          </a:xfrm>
        </p:spPr>
        <p:txBody>
          <a:bodyPr/>
          <a:lstStyle/>
          <a:p>
            <a:r>
              <a:rPr lang="en-US" altLang="zh-HK" dirty="0"/>
              <a:t>Activity 7.1 (p.4)</a:t>
            </a:r>
            <a:endParaRPr lang="zh-HK" altLang="en-US" dirty="0"/>
          </a:p>
        </p:txBody>
      </p:sp>
      <p:sp>
        <p:nvSpPr>
          <p:cNvPr id="3" name="內容版面配置區 2">
            <a:extLst>
              <a:ext uri="{FF2B5EF4-FFF2-40B4-BE49-F238E27FC236}">
                <a16:creationId xmlns:a16="http://schemas.microsoft.com/office/drawing/2014/main" id="{FE42EB34-25D0-4428-B439-595ACE462DFE}"/>
              </a:ext>
            </a:extLst>
          </p:cNvPr>
          <p:cNvSpPr>
            <a:spLocks noGrp="1"/>
          </p:cNvSpPr>
          <p:nvPr>
            <p:ph idx="1"/>
          </p:nvPr>
        </p:nvSpPr>
        <p:spPr>
          <a:xfrm>
            <a:off x="838200" y="1529546"/>
            <a:ext cx="11063068" cy="5124471"/>
          </a:xfrm>
        </p:spPr>
        <p:txBody>
          <a:bodyPr/>
          <a:lstStyle/>
          <a:p>
            <a:pPr marL="514350" indent="-514350">
              <a:buAutoNum type="arabicPlain" startAt="2"/>
            </a:pPr>
            <a:r>
              <a:rPr lang="en-US" altLang="zh-HK" dirty="0"/>
              <a:t>Which phrase in paragraph 2 alerts us to the dangers of common medicines?  ______________________</a:t>
            </a:r>
          </a:p>
          <a:p>
            <a:pPr marL="514350" indent="-514350">
              <a:buAutoNum type="arabicPlain" startAt="2"/>
            </a:pPr>
            <a:endParaRPr lang="en-US" altLang="zh-HK" dirty="0"/>
          </a:p>
          <a:p>
            <a:pPr marL="514350" indent="-514350">
              <a:buAutoNum type="arabicPlain" startAt="2"/>
            </a:pPr>
            <a:endParaRPr lang="en-US" altLang="zh-HK" dirty="0"/>
          </a:p>
          <a:p>
            <a:pPr marL="0" indent="0">
              <a:buNone/>
            </a:pPr>
            <a:r>
              <a:rPr lang="en-GB" altLang="zh-HK" dirty="0">
                <a:solidFill>
                  <a:srgbClr val="FF0000"/>
                </a:solidFill>
              </a:rPr>
              <a:t>This question asks you to </a:t>
            </a:r>
            <a:r>
              <a:rPr lang="en-GB" altLang="zh-HK" dirty="0">
                <a:solidFill>
                  <a:srgbClr val="FF0000"/>
                </a:solidFill>
                <a:highlight>
                  <a:srgbClr val="FFFF00"/>
                </a:highlight>
              </a:rPr>
              <a:t>read intensively</a:t>
            </a:r>
            <a:r>
              <a:rPr lang="en-GB" altLang="zh-HK" dirty="0">
                <a:solidFill>
                  <a:srgbClr val="FF0000"/>
                </a:solidFill>
              </a:rPr>
              <a:t> and </a:t>
            </a:r>
            <a:r>
              <a:rPr lang="en-GB" altLang="zh-HK" dirty="0">
                <a:solidFill>
                  <a:srgbClr val="FF0000"/>
                </a:solidFill>
                <a:highlight>
                  <a:srgbClr val="FFFF00"/>
                </a:highlight>
              </a:rPr>
              <a:t>scan</a:t>
            </a:r>
            <a:r>
              <a:rPr lang="en-GB" altLang="zh-HK" dirty="0">
                <a:solidFill>
                  <a:srgbClr val="FF0000"/>
                </a:solidFill>
              </a:rPr>
              <a:t> the passage in order to find </a:t>
            </a:r>
            <a:r>
              <a:rPr lang="en-GB" altLang="zh-HK" i="1" dirty="0">
                <a:solidFill>
                  <a:srgbClr val="FF0000"/>
                </a:solidFill>
                <a:highlight>
                  <a:srgbClr val="FFFF00"/>
                </a:highlight>
              </a:rPr>
              <a:t>synonyms for key words</a:t>
            </a:r>
            <a:r>
              <a:rPr lang="en-GB" altLang="zh-HK" i="1" dirty="0">
                <a:solidFill>
                  <a:srgbClr val="FF0000"/>
                </a:solidFill>
              </a:rPr>
              <a:t>.</a:t>
            </a:r>
          </a:p>
          <a:p>
            <a:pPr marL="0" indent="0">
              <a:buNone/>
            </a:pPr>
            <a:r>
              <a:rPr lang="en-GB" altLang="zh-HK" dirty="0">
                <a:solidFill>
                  <a:srgbClr val="FF0000"/>
                </a:solidFill>
              </a:rPr>
              <a:t> </a:t>
            </a:r>
          </a:p>
          <a:p>
            <a:pPr marL="0" indent="0">
              <a:buNone/>
            </a:pPr>
            <a:r>
              <a:rPr lang="en-GB" altLang="zh-HK" dirty="0">
                <a:solidFill>
                  <a:srgbClr val="FF0000"/>
                </a:solidFill>
              </a:rPr>
              <a:t>(You may need to find </a:t>
            </a:r>
            <a:r>
              <a:rPr lang="en-GB" altLang="zh-HK" u="sng" dirty="0">
                <a:solidFill>
                  <a:srgbClr val="FF0000"/>
                </a:solidFill>
              </a:rPr>
              <a:t>synonyms for the words ‘dangers’ and ‘common medicines</a:t>
            </a:r>
            <a:r>
              <a:rPr lang="en-GB" altLang="zh-HK" dirty="0">
                <a:solidFill>
                  <a:srgbClr val="FF0000"/>
                </a:solidFill>
              </a:rPr>
              <a:t>’.)</a:t>
            </a:r>
            <a:endParaRPr lang="en-US" altLang="zh-HK" dirty="0">
              <a:solidFill>
                <a:srgbClr val="FF0000"/>
              </a:solidFill>
            </a:endParaRPr>
          </a:p>
          <a:p>
            <a:pPr marL="514350" indent="-514350">
              <a:buAutoNum type="arabicPlain" startAt="2"/>
            </a:pPr>
            <a:endParaRPr lang="en-US" altLang="zh-HK" dirty="0"/>
          </a:p>
          <a:p>
            <a:pPr marL="0" indent="0">
              <a:buNone/>
            </a:pPr>
            <a:endParaRPr lang="zh-HK" altLang="en-US" dirty="0"/>
          </a:p>
        </p:txBody>
      </p:sp>
    </p:spTree>
    <p:extLst>
      <p:ext uri="{BB962C8B-B14F-4D97-AF65-F5344CB8AC3E}">
        <p14:creationId xmlns:p14="http://schemas.microsoft.com/office/powerpoint/2010/main" val="255358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F6AFB-F837-4A38-BB91-297C5414DD14}"/>
              </a:ext>
            </a:extLst>
          </p:cNvPr>
          <p:cNvSpPr>
            <a:spLocks noGrp="1"/>
          </p:cNvSpPr>
          <p:nvPr>
            <p:ph type="title"/>
          </p:nvPr>
        </p:nvSpPr>
        <p:spPr>
          <a:xfrm>
            <a:off x="838200" y="18255"/>
            <a:ext cx="10515600" cy="1325563"/>
          </a:xfrm>
        </p:spPr>
        <p:txBody>
          <a:bodyPr/>
          <a:lstStyle/>
          <a:p>
            <a:r>
              <a:rPr lang="en-US" altLang="zh-HK" dirty="0"/>
              <a:t>Activity 7.8 (p.37-41)</a:t>
            </a:r>
            <a:endParaRPr lang="zh-HK" altLang="en-US" dirty="0">
              <a:highlight>
                <a:srgbClr val="FFFF00"/>
              </a:highlight>
            </a:endParaRPr>
          </a:p>
        </p:txBody>
      </p:sp>
      <p:sp>
        <p:nvSpPr>
          <p:cNvPr id="4" name="矩形 3">
            <a:extLst>
              <a:ext uri="{FF2B5EF4-FFF2-40B4-BE49-F238E27FC236}">
                <a16:creationId xmlns:a16="http://schemas.microsoft.com/office/drawing/2014/main" id="{6334C5EE-F83F-40C0-82A4-AC24ED9EEA83}"/>
              </a:ext>
            </a:extLst>
          </p:cNvPr>
          <p:cNvSpPr/>
          <p:nvPr/>
        </p:nvSpPr>
        <p:spPr>
          <a:xfrm>
            <a:off x="168812" y="1043856"/>
            <a:ext cx="11873133" cy="579588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HK" altLang="en-US" dirty="0"/>
          </a:p>
        </p:txBody>
      </p:sp>
      <p:sp>
        <p:nvSpPr>
          <p:cNvPr id="5" name="矩形 4">
            <a:extLst>
              <a:ext uri="{FF2B5EF4-FFF2-40B4-BE49-F238E27FC236}">
                <a16:creationId xmlns:a16="http://schemas.microsoft.com/office/drawing/2014/main" id="{D0EE737A-5DEC-4EB9-8CAB-EDAB5E726470}"/>
              </a:ext>
            </a:extLst>
          </p:cNvPr>
          <p:cNvSpPr/>
          <p:nvPr/>
        </p:nvSpPr>
        <p:spPr>
          <a:xfrm>
            <a:off x="168812" y="1305342"/>
            <a:ext cx="11854376" cy="4893647"/>
          </a:xfrm>
          <a:prstGeom prst="rect">
            <a:avLst/>
          </a:prstGeom>
        </p:spPr>
        <p:txBody>
          <a:bodyPr wrap="square">
            <a:spAutoFit/>
          </a:bodyPr>
          <a:lstStyle/>
          <a:p>
            <a:pPr algn="ctr"/>
            <a:r>
              <a:rPr lang="zh-HK" altLang="en-US" sz="2600" b="1" dirty="0"/>
              <a:t>The fight against a terrible scourge </a:t>
            </a:r>
            <a:endParaRPr lang="en-US" altLang="zh-HK" sz="2600" b="1" dirty="0"/>
          </a:p>
          <a:p>
            <a:endParaRPr lang="zh-HK" altLang="en-US" sz="2600" dirty="0"/>
          </a:p>
          <a:p>
            <a:r>
              <a:rPr lang="zh-HK" altLang="en-US" sz="2600" dirty="0">
                <a:solidFill>
                  <a:srgbClr val="00B050"/>
                </a:solidFill>
              </a:rPr>
              <a:t>i  Malaria is caused by the mono-cellular parasite, Plasmodium. There are many different versions that have rather different effects</a:t>
            </a:r>
            <a:r>
              <a:rPr lang="zh-HK" altLang="en-US" sz="2600" dirty="0"/>
              <a:t>; the worst from the human point of view is the </a:t>
            </a:r>
            <a:r>
              <a:rPr lang="zh-HK" altLang="en-US" sz="2600" dirty="0">
                <a:highlight>
                  <a:srgbClr val="FFFF00"/>
                </a:highlight>
              </a:rPr>
              <a:t>Plasmodium</a:t>
            </a:r>
            <a:r>
              <a:rPr lang="zh-HK" altLang="en-US" sz="2600" dirty="0"/>
              <a:t> falciparum which kills hundreds of thousands of African children annually. The </a:t>
            </a:r>
            <a:r>
              <a:rPr lang="zh-HK" altLang="en-US" sz="2600" dirty="0">
                <a:highlight>
                  <a:srgbClr val="FFFF00"/>
                </a:highlight>
              </a:rPr>
              <a:t>Plasmodium</a:t>
            </a:r>
            <a:r>
              <a:rPr lang="zh-HK" altLang="en-US" sz="2600" dirty="0"/>
              <a:t> </a:t>
            </a:r>
            <a:r>
              <a:rPr lang="zh-HK" altLang="en-US" sz="2600" dirty="0">
                <a:highlight>
                  <a:srgbClr val="FFFF00"/>
                </a:highlight>
              </a:rPr>
              <a:t>parasite</a:t>
            </a:r>
            <a:r>
              <a:rPr lang="zh-HK" altLang="en-US" sz="2600" dirty="0"/>
              <a:t> enters the saliva of the female anopheles mosquito. When the mosquito takes blood from a human victim the parasite enters the human bloodstream and proceeds to the liver. After changes there it starts infecting red blood cells and multiplying. Eventually when another mosquito takes blood from the same person, the new versions of the plasmodium will enter the insect’s stomach, undergo further stages in its life-cycle and then pass into the mosquito’s saliva ready for a repeat of the process</a:t>
            </a:r>
            <a:r>
              <a:rPr lang="en-US" altLang="zh-HK" sz="2600" dirty="0"/>
              <a:t>.</a:t>
            </a:r>
            <a:endParaRPr lang="zh-HK" altLang="en-US" sz="2600" dirty="0"/>
          </a:p>
        </p:txBody>
      </p:sp>
    </p:spTree>
    <p:extLst>
      <p:ext uri="{BB962C8B-B14F-4D97-AF65-F5344CB8AC3E}">
        <p14:creationId xmlns:p14="http://schemas.microsoft.com/office/powerpoint/2010/main" val="26369059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C94610-9EEF-459E-878B-F0641DFF1AC3}"/>
              </a:ext>
            </a:extLst>
          </p:cNvPr>
          <p:cNvSpPr/>
          <p:nvPr/>
        </p:nvSpPr>
        <p:spPr>
          <a:xfrm>
            <a:off x="159433" y="72432"/>
            <a:ext cx="11873133" cy="671313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HK" altLang="en-US" dirty="0"/>
          </a:p>
        </p:txBody>
      </p:sp>
      <p:sp>
        <p:nvSpPr>
          <p:cNvPr id="5" name="矩形 4">
            <a:extLst>
              <a:ext uri="{FF2B5EF4-FFF2-40B4-BE49-F238E27FC236}">
                <a16:creationId xmlns:a16="http://schemas.microsoft.com/office/drawing/2014/main" id="{CC75AEE4-4B26-490F-8BC8-D4C55B8A727F}"/>
              </a:ext>
            </a:extLst>
          </p:cNvPr>
          <p:cNvSpPr/>
          <p:nvPr/>
        </p:nvSpPr>
        <p:spPr>
          <a:xfrm>
            <a:off x="159433" y="72432"/>
            <a:ext cx="11873133" cy="6494085"/>
          </a:xfrm>
          <a:prstGeom prst="rect">
            <a:avLst/>
          </a:prstGeom>
        </p:spPr>
        <p:txBody>
          <a:bodyPr wrap="square">
            <a:spAutoFit/>
          </a:bodyPr>
          <a:lstStyle/>
          <a:p>
            <a:r>
              <a:rPr lang="zh-HK" altLang="en-US" sz="2600" dirty="0">
                <a:solidFill>
                  <a:srgbClr val="00B050"/>
                </a:solidFill>
              </a:rPr>
              <a:t>ii  Fortunately for the mosquito, the parasite does not do anything that disturbs its life, but humans are not so lucky. </a:t>
            </a:r>
            <a:r>
              <a:rPr lang="zh-HK" altLang="en-US" sz="2600" dirty="0"/>
              <a:t>The disruption caused to the red blood cells of the mosquito’s victim leads to severe illness, including typically fever, shivering, sweating, headaches and severe muscular pains. Malaria may prove fatal, or may recur intermittently throughout an infected person’s life. Malaria has had a profound impact on human history, killing millions and causing depopulation in areas over which it has established its grip. Central Italy was, for example, badly affected. </a:t>
            </a:r>
            <a:r>
              <a:rPr lang="zh-HK" altLang="en-US" sz="2600" dirty="0">
                <a:highlight>
                  <a:srgbClr val="FFFF00"/>
                </a:highlight>
              </a:rPr>
              <a:t>The word ‘malaria’ </a:t>
            </a:r>
            <a:r>
              <a:rPr lang="zh-HK" altLang="en-US" sz="2600" dirty="0"/>
              <a:t>comes from the Italian for ‘bad air’ as the disease was associated with swampy areas where mosquitoes breed freely. Probably many popes fell victim to it. Large areas of Southeast Asia were sparsely populated as the river valleys and flood plains were so dangerous to health. The Chinese discovered at an early date the anti-malarial properties of the plant Artemesia annua, and Europeans had some relief when the Spanish brought Peruvian bark from the New World, naming it Cinchona in honour of a countess whose life it saved. This in turn gave rise to the English </a:t>
            </a:r>
            <a:r>
              <a:rPr lang="zh-HK" altLang="en-US" sz="2600" dirty="0">
                <a:highlight>
                  <a:srgbClr val="FFFF00"/>
                </a:highlight>
              </a:rPr>
              <a:t>word ‘quinine’</a:t>
            </a:r>
            <a:r>
              <a:rPr lang="zh-HK" altLang="en-US" sz="2600" dirty="0"/>
              <a:t>. </a:t>
            </a:r>
            <a:r>
              <a:rPr lang="zh-HK" altLang="en-US" sz="2600" dirty="0">
                <a:highlight>
                  <a:srgbClr val="FFFF00"/>
                </a:highlight>
              </a:rPr>
              <a:t>Quinine</a:t>
            </a:r>
            <a:r>
              <a:rPr lang="zh-HK" altLang="en-US" sz="2600" dirty="0"/>
              <a:t> water was recommended drinking for the British in the tropical colonies and led to their fondness for a gin and tonic. </a:t>
            </a:r>
          </a:p>
        </p:txBody>
      </p:sp>
    </p:spTree>
    <p:extLst>
      <p:ext uri="{BB962C8B-B14F-4D97-AF65-F5344CB8AC3E}">
        <p14:creationId xmlns:p14="http://schemas.microsoft.com/office/powerpoint/2010/main" val="26233677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C94610-9EEF-459E-878B-F0641DFF1AC3}"/>
              </a:ext>
            </a:extLst>
          </p:cNvPr>
          <p:cNvSpPr/>
          <p:nvPr/>
        </p:nvSpPr>
        <p:spPr>
          <a:xfrm>
            <a:off x="159433" y="72432"/>
            <a:ext cx="11873133" cy="671313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C34186E0-2FE7-4F55-AF70-1EA3D8B2EA2A}"/>
              </a:ext>
            </a:extLst>
          </p:cNvPr>
          <p:cNvSpPr/>
          <p:nvPr/>
        </p:nvSpPr>
        <p:spPr>
          <a:xfrm>
            <a:off x="159433" y="72432"/>
            <a:ext cx="11873133" cy="2923877"/>
          </a:xfrm>
          <a:prstGeom prst="rect">
            <a:avLst/>
          </a:prstGeom>
        </p:spPr>
        <p:txBody>
          <a:bodyPr wrap="square">
            <a:spAutoFit/>
          </a:bodyPr>
          <a:lstStyle/>
          <a:p>
            <a:r>
              <a:rPr lang="zh-HK" altLang="en-US" sz="2300" dirty="0">
                <a:solidFill>
                  <a:srgbClr val="00B050"/>
                </a:solidFill>
              </a:rPr>
              <a:t>iii  It was only at the end of the nineteenth century that breakthroughs were made in the study of malaria. </a:t>
            </a:r>
            <a:r>
              <a:rPr lang="zh-HK" altLang="en-US" sz="2300" dirty="0"/>
              <a:t>A number of Nobel Prizes went to researchers in this area. Charles </a:t>
            </a:r>
            <a:r>
              <a:rPr lang="en-US" altLang="zh-HK" sz="2300" dirty="0"/>
              <a:t>Laveran was awarded one for noting the presence of parasites in the blood of malaria patients; Camillo Golgi further noted the different types of parasite; and Ronald Ross received his for finally discovering that the parasite came from mosquitoes. At last, the disease vector for malaria was known, giving at least some hope of controlling it by means of attacks on the insect. </a:t>
            </a:r>
            <a:r>
              <a:rPr lang="en-US" altLang="zh-HK" sz="2300" dirty="0">
                <a:solidFill>
                  <a:srgbClr val="0070C0"/>
                </a:solidFill>
              </a:rPr>
              <a:t>One of the first great drives to wipe out the mosquito’s breeding grounds </a:t>
            </a:r>
            <a:r>
              <a:rPr lang="en-US" altLang="zh-HK" sz="2300" dirty="0"/>
              <a:t>was carried out during the construction of the </a:t>
            </a:r>
            <a:r>
              <a:rPr lang="en-US" altLang="zh-HK" sz="2300" dirty="0">
                <a:highlight>
                  <a:srgbClr val="FFFF00"/>
                </a:highlight>
              </a:rPr>
              <a:t>Panama Canal </a:t>
            </a:r>
            <a:r>
              <a:rPr lang="en-US" altLang="zh-HK" sz="2300" dirty="0"/>
              <a:t>as the </a:t>
            </a:r>
            <a:r>
              <a:rPr lang="en-US" altLang="zh-HK" sz="2300" dirty="0">
                <a:solidFill>
                  <a:srgbClr val="0070C0"/>
                </a:solidFill>
              </a:rPr>
              <a:t>prevalence of the disease almost, for a time, made completion impossible</a:t>
            </a:r>
            <a:r>
              <a:rPr lang="en-US" altLang="zh-HK" sz="2300" dirty="0"/>
              <a:t>.</a:t>
            </a:r>
            <a:endParaRPr lang="zh-HK" altLang="en-US" sz="2300" dirty="0"/>
          </a:p>
        </p:txBody>
      </p:sp>
      <p:sp>
        <p:nvSpPr>
          <p:cNvPr id="3" name="矩形 2">
            <a:extLst>
              <a:ext uri="{FF2B5EF4-FFF2-40B4-BE49-F238E27FC236}">
                <a16:creationId xmlns:a16="http://schemas.microsoft.com/office/drawing/2014/main" id="{5BF310AB-E57E-4834-AAB0-D5E9642762C4}"/>
              </a:ext>
            </a:extLst>
          </p:cNvPr>
          <p:cNvSpPr/>
          <p:nvPr/>
        </p:nvSpPr>
        <p:spPr>
          <a:xfrm>
            <a:off x="159432" y="3155946"/>
            <a:ext cx="11873133" cy="3631763"/>
          </a:xfrm>
          <a:prstGeom prst="rect">
            <a:avLst/>
          </a:prstGeom>
        </p:spPr>
        <p:txBody>
          <a:bodyPr wrap="square">
            <a:spAutoFit/>
          </a:bodyPr>
          <a:lstStyle/>
          <a:p>
            <a:r>
              <a:rPr lang="zh-HK" altLang="en-US" sz="2300" dirty="0">
                <a:solidFill>
                  <a:srgbClr val="00B050"/>
                </a:solidFill>
              </a:rPr>
              <a:t>iv  Eradication schemes seemed realistic with the </a:t>
            </a:r>
            <a:r>
              <a:rPr lang="zh-HK" altLang="en-US" sz="2300" dirty="0">
                <a:solidFill>
                  <a:srgbClr val="00B050"/>
                </a:solidFill>
                <a:highlight>
                  <a:srgbClr val="FFFF00"/>
                </a:highlight>
              </a:rPr>
              <a:t>discovery of DDT, </a:t>
            </a:r>
            <a:r>
              <a:rPr lang="zh-HK" altLang="en-US" sz="2300" dirty="0">
                <a:solidFill>
                  <a:srgbClr val="00B050"/>
                </a:solidFill>
              </a:rPr>
              <a:t>a powerful new insecticide. </a:t>
            </a:r>
            <a:r>
              <a:rPr lang="zh-HK" altLang="en-US" sz="2300" dirty="0">
                <a:highlight>
                  <a:srgbClr val="FFFF00"/>
                </a:highlight>
              </a:rPr>
              <a:t>The United Sates </a:t>
            </a:r>
            <a:r>
              <a:rPr lang="zh-HK" altLang="en-US" sz="2300" dirty="0"/>
              <a:t>made a huge effort and by massive spraying campaigns and careful handling of troops coming home from the war </a:t>
            </a:r>
            <a:r>
              <a:rPr lang="zh-HK" altLang="en-US" sz="2300" dirty="0">
                <a:solidFill>
                  <a:srgbClr val="0070C0"/>
                </a:solidFill>
              </a:rPr>
              <a:t>the disease was eliminated</a:t>
            </a:r>
            <a:r>
              <a:rPr lang="zh-HK" altLang="en-US" sz="2300" dirty="0"/>
              <a:t> from the country by the early 1950s. Unfortunately, as so often happens, the success was not so easily copied by other countries, especially as concerns about </a:t>
            </a:r>
            <a:r>
              <a:rPr lang="zh-HK" altLang="en-US" sz="2300" dirty="0">
                <a:highlight>
                  <a:srgbClr val="FFFF00"/>
                </a:highlight>
              </a:rPr>
              <a:t>DDT</a:t>
            </a:r>
            <a:r>
              <a:rPr lang="zh-HK" altLang="en-US" sz="2300" dirty="0"/>
              <a:t>’s effect on wildlife spread, and the emergence of resistance to it among some strains of mosquitoes was reported. Control of mosquitoes is </a:t>
            </a:r>
            <a:r>
              <a:rPr lang="zh-HK" altLang="en-US" sz="2300" dirty="0">
                <a:solidFill>
                  <a:srgbClr val="0070C0"/>
                </a:solidFill>
              </a:rPr>
              <a:t>still an important part of the fight against malaria </a:t>
            </a:r>
            <a:r>
              <a:rPr lang="zh-HK" altLang="en-US" sz="2300" dirty="0"/>
              <a:t>and simple measures like </a:t>
            </a:r>
            <a:r>
              <a:rPr lang="zh-HK" altLang="en-US" sz="2300" dirty="0">
                <a:highlight>
                  <a:srgbClr val="FFFF00"/>
                </a:highlight>
              </a:rPr>
              <a:t>the use of nets </a:t>
            </a:r>
            <a:r>
              <a:rPr lang="zh-HK" altLang="en-US" sz="2300" dirty="0"/>
              <a:t>soaked in </a:t>
            </a:r>
            <a:r>
              <a:rPr lang="zh-HK" altLang="en-US" sz="2300" dirty="0">
                <a:highlight>
                  <a:srgbClr val="FFFF00"/>
                </a:highlight>
              </a:rPr>
              <a:t>insecticide</a:t>
            </a:r>
            <a:r>
              <a:rPr lang="zh-HK" altLang="en-US" sz="2300" dirty="0"/>
              <a:t> around beds </a:t>
            </a:r>
            <a:r>
              <a:rPr lang="zh-HK" altLang="en-US" sz="2300" dirty="0">
                <a:solidFill>
                  <a:srgbClr val="0070C0"/>
                </a:solidFill>
              </a:rPr>
              <a:t>can save many lives</a:t>
            </a:r>
            <a:r>
              <a:rPr lang="zh-HK" altLang="en-US" sz="2300" dirty="0"/>
              <a:t>. The elimination of any unnecessary areas of stagnant water is also highly desirable. Work is also being done on ways to produce </a:t>
            </a:r>
            <a:r>
              <a:rPr lang="zh-HK" altLang="en-US" sz="2300" dirty="0">
                <a:solidFill>
                  <a:schemeClr val="accent2">
                    <a:lumMod val="75000"/>
                  </a:schemeClr>
                </a:solidFill>
              </a:rPr>
              <a:t>sterile mosquitoes </a:t>
            </a:r>
            <a:r>
              <a:rPr lang="zh-HK" altLang="en-US" sz="2300" dirty="0"/>
              <a:t>that will swamp the normal population and bring about an end to the anopheles mosquito.</a:t>
            </a:r>
          </a:p>
        </p:txBody>
      </p:sp>
    </p:spTree>
    <p:extLst>
      <p:ext uri="{BB962C8B-B14F-4D97-AF65-F5344CB8AC3E}">
        <p14:creationId xmlns:p14="http://schemas.microsoft.com/office/powerpoint/2010/main" val="28342361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C94610-9EEF-459E-878B-F0641DFF1AC3}"/>
              </a:ext>
            </a:extLst>
          </p:cNvPr>
          <p:cNvSpPr/>
          <p:nvPr/>
        </p:nvSpPr>
        <p:spPr>
          <a:xfrm>
            <a:off x="159433" y="72432"/>
            <a:ext cx="11873133" cy="671313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8E88892F-D49D-4967-B506-A683049DB1A4}"/>
              </a:ext>
            </a:extLst>
          </p:cNvPr>
          <p:cNvSpPr/>
          <p:nvPr/>
        </p:nvSpPr>
        <p:spPr>
          <a:xfrm>
            <a:off x="159433" y="243512"/>
            <a:ext cx="11873133" cy="6370975"/>
          </a:xfrm>
          <a:prstGeom prst="rect">
            <a:avLst/>
          </a:prstGeom>
        </p:spPr>
        <p:txBody>
          <a:bodyPr wrap="square">
            <a:spAutoFit/>
          </a:bodyPr>
          <a:lstStyle/>
          <a:p>
            <a:r>
              <a:rPr lang="zh-HK" altLang="en-US" sz="2400" dirty="0">
                <a:solidFill>
                  <a:srgbClr val="00B050"/>
                </a:solidFill>
              </a:rPr>
              <a:t>v  Another strand in the attack on malaria is, of course, the development of treatments for it. The miracle drug of the post-war period was </a:t>
            </a:r>
            <a:r>
              <a:rPr lang="zh-HK" altLang="en-US" sz="2400" dirty="0">
                <a:solidFill>
                  <a:srgbClr val="00B050"/>
                </a:solidFill>
                <a:highlight>
                  <a:srgbClr val="FFFF00"/>
                </a:highlight>
              </a:rPr>
              <a:t>chloroquine</a:t>
            </a:r>
            <a:r>
              <a:rPr lang="zh-HK" altLang="en-US" sz="2400" dirty="0">
                <a:solidFill>
                  <a:srgbClr val="00B050"/>
                </a:solidFill>
              </a:rPr>
              <a:t>. </a:t>
            </a:r>
            <a:r>
              <a:rPr lang="zh-HK" altLang="en-US" sz="2400" dirty="0"/>
              <a:t>Cheap and effective, it held malaria at bay for a few decades, but, as we are now realizing, nature soon catches up and our wonder drug is now losing its efficacy. In Thailand chloroquine resistance is found in 85% of Plasmodium falciparum cases. Its replacements, sulphadoxine-pyrimethamine, mefloquine and halofantrine are now following the same path. The picture varies from area to area [Table I], but the overall message is clear: the parasite is winning. Quinine still has some efficacy though it has to be used with care and is not suitable in many cases. </a:t>
            </a:r>
            <a:r>
              <a:rPr lang="zh-HK" altLang="en-US" sz="2400" dirty="0">
                <a:highlight>
                  <a:srgbClr val="00FFFF"/>
                </a:highlight>
              </a:rPr>
              <a:t>Artemisin</a:t>
            </a:r>
            <a:r>
              <a:rPr lang="zh-HK" altLang="en-US" sz="2400" dirty="0"/>
              <a:t>, derived from the Chinese plant, </a:t>
            </a:r>
            <a:r>
              <a:rPr lang="zh-HK" altLang="en-US" sz="2400" dirty="0">
                <a:solidFill>
                  <a:srgbClr val="0070C0"/>
                </a:solidFill>
              </a:rPr>
              <a:t>does destroy the parasite in the blood by preventing it from maintaining the needed level of calcium, </a:t>
            </a:r>
            <a:r>
              <a:rPr lang="zh-HK" altLang="en-US" sz="2400" dirty="0"/>
              <a:t>and it has helped many. There have, however, been complications in creating a readily acceptable medicine from it and relapse rates are high among patients treated with it. In fact, as a monotherapy it has its limitations, </a:t>
            </a:r>
            <a:r>
              <a:rPr lang="zh-HK" altLang="en-US" sz="2400" dirty="0">
                <a:solidFill>
                  <a:srgbClr val="FF0000"/>
                </a:solidFill>
              </a:rPr>
              <a:t>but</a:t>
            </a:r>
            <a:r>
              <a:rPr lang="zh-HK" altLang="en-US" sz="2400" dirty="0">
                <a:solidFill>
                  <a:srgbClr val="0070C0"/>
                </a:solidFill>
              </a:rPr>
              <a:t> in Thailand in combination with </a:t>
            </a:r>
            <a:r>
              <a:rPr lang="zh-HK" altLang="en-US" sz="2400" dirty="0">
                <a:solidFill>
                  <a:srgbClr val="0070C0"/>
                </a:solidFill>
                <a:highlight>
                  <a:srgbClr val="FFFF00"/>
                </a:highlight>
              </a:rPr>
              <a:t>mefloquine</a:t>
            </a:r>
            <a:r>
              <a:rPr lang="zh-HK" altLang="en-US" sz="2400" dirty="0">
                <a:solidFill>
                  <a:srgbClr val="0070C0"/>
                </a:solidFill>
              </a:rPr>
              <a:t> it has achieved pleasing success rates</a:t>
            </a:r>
            <a:r>
              <a:rPr lang="zh-HK" altLang="en-US" sz="2400" dirty="0"/>
              <a:t>. Its success and widespread use will probably bring about its downfall. Researchers have noted with alarm that it would only take a very small mutation in the parasite to render artemisin ineffective. More hopeful news is of the discovery of the </a:t>
            </a:r>
            <a:r>
              <a:rPr lang="en-US" altLang="zh-HK" sz="2400" dirty="0"/>
              <a:t>protein which is enabling Plasmodium to resist some of the earlier drugs. With this information it may be possible to tweak them back into effectiveness.</a:t>
            </a:r>
            <a:endParaRPr lang="zh-HK" altLang="en-US" sz="2400" dirty="0"/>
          </a:p>
        </p:txBody>
      </p:sp>
    </p:spTree>
    <p:extLst>
      <p:ext uri="{BB962C8B-B14F-4D97-AF65-F5344CB8AC3E}">
        <p14:creationId xmlns:p14="http://schemas.microsoft.com/office/powerpoint/2010/main" val="24046941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C94610-9EEF-459E-878B-F0641DFF1AC3}"/>
              </a:ext>
            </a:extLst>
          </p:cNvPr>
          <p:cNvSpPr/>
          <p:nvPr/>
        </p:nvSpPr>
        <p:spPr>
          <a:xfrm>
            <a:off x="159433" y="72432"/>
            <a:ext cx="11873133" cy="671313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HK" altLang="en-US" dirty="0"/>
          </a:p>
        </p:txBody>
      </p:sp>
      <p:sp>
        <p:nvSpPr>
          <p:cNvPr id="2" name="矩形 1">
            <a:extLst>
              <a:ext uri="{FF2B5EF4-FFF2-40B4-BE49-F238E27FC236}">
                <a16:creationId xmlns:a16="http://schemas.microsoft.com/office/drawing/2014/main" id="{89C865AA-CCDE-4047-842D-443B73077A43}"/>
              </a:ext>
            </a:extLst>
          </p:cNvPr>
          <p:cNvSpPr/>
          <p:nvPr/>
        </p:nvSpPr>
        <p:spPr>
          <a:xfrm>
            <a:off x="159433" y="72432"/>
            <a:ext cx="11769970" cy="3631763"/>
          </a:xfrm>
          <a:prstGeom prst="rect">
            <a:avLst/>
          </a:prstGeom>
        </p:spPr>
        <p:txBody>
          <a:bodyPr wrap="square">
            <a:spAutoFit/>
          </a:bodyPr>
          <a:lstStyle/>
          <a:p>
            <a:r>
              <a:rPr lang="zh-HK" altLang="en-US" sz="2300" dirty="0">
                <a:solidFill>
                  <a:srgbClr val="00B050"/>
                </a:solidFill>
              </a:rPr>
              <a:t>vi  Clearly the fight against malaria is far from over. Political instability and war create ideal conditions for disease. </a:t>
            </a:r>
            <a:r>
              <a:rPr lang="zh-HK" altLang="en-US" sz="2300" dirty="0"/>
              <a:t>This is part of the tragedy of Africa. Programmes which might have been working have been disrupted by the breakdown in law and order. Even cheap treatments and anti-malarial measures quickly become too expensive for those impoverished by war. When refugees flee into a malarial area they are often signing their own death warrants. Those who live there are bitten at least a thousand times a year and gradually build up some sort of tolerance, if not immunity, to the parasite, but newcomers are helpless to deal with it. Any increase in the number of infected people has a knock-on effect as the likelihood of any mosquito having previously visited an infected person increases. Malaria regains its old hold on the land. Poverty eradication, prevention and cure are all going to be needed in the fight against our ancient enemy.</a:t>
            </a:r>
          </a:p>
        </p:txBody>
      </p:sp>
      <p:sp>
        <p:nvSpPr>
          <p:cNvPr id="3" name="矩形 2">
            <a:extLst>
              <a:ext uri="{FF2B5EF4-FFF2-40B4-BE49-F238E27FC236}">
                <a16:creationId xmlns:a16="http://schemas.microsoft.com/office/drawing/2014/main" id="{25DE8989-66FE-4C0C-99E7-DE7FA0254B90}"/>
              </a:ext>
            </a:extLst>
          </p:cNvPr>
          <p:cNvSpPr/>
          <p:nvPr/>
        </p:nvSpPr>
        <p:spPr>
          <a:xfrm>
            <a:off x="211015" y="3704195"/>
            <a:ext cx="11666806" cy="3477875"/>
          </a:xfrm>
          <a:prstGeom prst="rect">
            <a:avLst/>
          </a:prstGeom>
        </p:spPr>
        <p:txBody>
          <a:bodyPr wrap="square">
            <a:spAutoFit/>
          </a:bodyPr>
          <a:lstStyle/>
          <a:p>
            <a:pPr algn="ctr"/>
            <a:r>
              <a:rPr lang="zh-HK" altLang="en-US" sz="2200" b="1" dirty="0"/>
              <a:t>Table I </a:t>
            </a:r>
            <a:r>
              <a:rPr lang="en-US" altLang="zh-HK" sz="2200" b="1" dirty="0"/>
              <a:t>	</a:t>
            </a:r>
            <a:r>
              <a:rPr lang="zh-HK" altLang="en-US" sz="2200" b="1" dirty="0"/>
              <a:t>Patterns of drug resistance </a:t>
            </a:r>
          </a:p>
          <a:p>
            <a:r>
              <a:rPr lang="zh-HK" altLang="en-US" sz="2200" b="1" dirty="0"/>
              <a:t>Chloroquine</a:t>
            </a:r>
            <a:r>
              <a:rPr lang="zh-HK" altLang="en-US" sz="2200" dirty="0"/>
              <a:t> – widespread. Areas where the drug can still be used are North Africa, the Middle East and Central America. </a:t>
            </a:r>
          </a:p>
          <a:p>
            <a:r>
              <a:rPr lang="zh-HK" altLang="en-US" sz="2200" b="1" dirty="0"/>
              <a:t>Sulphadoxine-pyrimethamine </a:t>
            </a:r>
            <a:r>
              <a:rPr lang="zh-HK" altLang="en-US" sz="2200" dirty="0"/>
              <a:t>– resistance observed in Southeast Asia, India, Amazonia, sub-Saharan Africa and Oceania. </a:t>
            </a:r>
          </a:p>
          <a:p>
            <a:r>
              <a:rPr lang="zh-HK" altLang="en-US" sz="2200" b="1" dirty="0"/>
              <a:t>Mefloquine</a:t>
            </a:r>
            <a:r>
              <a:rPr lang="zh-HK" altLang="en-US" sz="2200" dirty="0"/>
              <a:t> – resistance present in Thailand, parts of Africa and South America, the Middle East and Oceania </a:t>
            </a:r>
          </a:p>
          <a:p>
            <a:r>
              <a:rPr lang="zh-HK" altLang="en-US" sz="2200" b="1" dirty="0">
                <a:highlight>
                  <a:srgbClr val="FFFF00"/>
                </a:highlight>
              </a:rPr>
              <a:t>Quinine </a:t>
            </a:r>
            <a:r>
              <a:rPr lang="zh-HK" altLang="en-US" sz="2200" dirty="0"/>
              <a:t>– resistance observed in Southeast Asia, Amazonia, parts of Africa and Oceania. </a:t>
            </a:r>
          </a:p>
          <a:p>
            <a:r>
              <a:rPr lang="zh-HK" altLang="en-US" sz="2200" dirty="0"/>
              <a:t>Halofantrine – no longer effective in Thailand; resistance beginning to spread. </a:t>
            </a:r>
          </a:p>
          <a:p>
            <a:r>
              <a:rPr lang="zh-HK" altLang="en-US" sz="2200" dirty="0"/>
              <a:t> </a:t>
            </a:r>
          </a:p>
        </p:txBody>
      </p:sp>
    </p:spTree>
    <p:extLst>
      <p:ext uri="{BB962C8B-B14F-4D97-AF65-F5344CB8AC3E}">
        <p14:creationId xmlns:p14="http://schemas.microsoft.com/office/powerpoint/2010/main" val="3143799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0D93C-1530-4AF1-9CCF-D055745E61EB}"/>
              </a:ext>
            </a:extLst>
          </p:cNvPr>
          <p:cNvSpPr>
            <a:spLocks noGrp="1"/>
          </p:cNvSpPr>
          <p:nvPr>
            <p:ph type="title"/>
          </p:nvPr>
        </p:nvSpPr>
        <p:spPr>
          <a:xfrm>
            <a:off x="838200" y="18255"/>
            <a:ext cx="10515600" cy="1325563"/>
          </a:xfrm>
        </p:spPr>
        <p:txBody>
          <a:bodyPr/>
          <a:lstStyle/>
          <a:p>
            <a:r>
              <a:rPr lang="en-US" altLang="zh-HK" dirty="0"/>
              <a:t>Activity 7.8 (p.37-41)</a:t>
            </a:r>
            <a:endParaRPr lang="zh-HK" altLang="en-US" dirty="0"/>
          </a:p>
        </p:txBody>
      </p:sp>
      <p:sp>
        <p:nvSpPr>
          <p:cNvPr id="3" name="內容版面配置區 2">
            <a:extLst>
              <a:ext uri="{FF2B5EF4-FFF2-40B4-BE49-F238E27FC236}">
                <a16:creationId xmlns:a16="http://schemas.microsoft.com/office/drawing/2014/main" id="{EA40E646-297C-4AAC-88D3-A83B0FF9D6BA}"/>
              </a:ext>
            </a:extLst>
          </p:cNvPr>
          <p:cNvSpPr>
            <a:spLocks noGrp="1"/>
          </p:cNvSpPr>
          <p:nvPr>
            <p:ph idx="1"/>
          </p:nvPr>
        </p:nvSpPr>
        <p:spPr>
          <a:xfrm>
            <a:off x="838199" y="1223889"/>
            <a:ext cx="11189677" cy="5401994"/>
          </a:xfrm>
        </p:spPr>
        <p:txBody>
          <a:bodyPr/>
          <a:lstStyle/>
          <a:p>
            <a:pPr marL="0" indent="0">
              <a:buNone/>
            </a:pPr>
            <a:r>
              <a:rPr lang="en-US" altLang="zh-HK" dirty="0"/>
              <a:t>1 Find from one to three words from the passage to complete these sentences: </a:t>
            </a:r>
          </a:p>
          <a:p>
            <a:pPr marL="0" indent="0">
              <a:buNone/>
            </a:pPr>
            <a:endParaRPr lang="en-US" altLang="zh-HK" dirty="0"/>
          </a:p>
          <a:p>
            <a:pPr marL="0" indent="0">
              <a:buNone/>
            </a:pPr>
            <a:r>
              <a:rPr lang="en-US" altLang="zh-HK" dirty="0"/>
              <a:t>A The reason humans fall ill when infected with Plasmodium is that the parasite attacks the ____________________. </a:t>
            </a:r>
          </a:p>
          <a:p>
            <a:pPr marL="0" indent="0">
              <a:buNone/>
            </a:pPr>
            <a:endParaRPr lang="en-US" altLang="zh-HK" dirty="0"/>
          </a:p>
          <a:p>
            <a:pPr marL="0" indent="0">
              <a:buNone/>
            </a:pPr>
            <a:r>
              <a:rPr lang="en-US" altLang="zh-HK" dirty="0"/>
              <a:t>B The word ‘malaria’ derives from a term meaning ____________________.</a:t>
            </a:r>
          </a:p>
          <a:p>
            <a:pPr marL="0" indent="0">
              <a:buNone/>
            </a:pPr>
            <a:r>
              <a:rPr lang="en-US" altLang="zh-HK" dirty="0"/>
              <a:t> </a:t>
            </a:r>
          </a:p>
          <a:p>
            <a:pPr marL="0" indent="0">
              <a:buNone/>
            </a:pPr>
            <a:r>
              <a:rPr lang="en-US" altLang="zh-HK" dirty="0"/>
              <a:t>C Quinine originally comes from ____________________. </a:t>
            </a:r>
            <a:endParaRPr lang="zh-HK" altLang="en-US" dirty="0"/>
          </a:p>
        </p:txBody>
      </p:sp>
      <p:sp>
        <p:nvSpPr>
          <p:cNvPr id="4" name="矩形 3">
            <a:extLst>
              <a:ext uri="{FF2B5EF4-FFF2-40B4-BE49-F238E27FC236}">
                <a16:creationId xmlns:a16="http://schemas.microsoft.com/office/drawing/2014/main" id="{1E00D445-AC27-4CB6-B6EB-EC65AC6EFAF2}"/>
              </a:ext>
            </a:extLst>
          </p:cNvPr>
          <p:cNvSpPr/>
          <p:nvPr/>
        </p:nvSpPr>
        <p:spPr>
          <a:xfrm>
            <a:off x="3840480" y="3108960"/>
            <a:ext cx="3601329" cy="548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HK" dirty="0"/>
              <a:t>red blood cells</a:t>
            </a:r>
            <a:endParaRPr lang="zh-HK" altLang="en-US" dirty="0"/>
          </a:p>
        </p:txBody>
      </p:sp>
      <p:sp>
        <p:nvSpPr>
          <p:cNvPr id="5" name="矩形 4">
            <a:extLst>
              <a:ext uri="{FF2B5EF4-FFF2-40B4-BE49-F238E27FC236}">
                <a16:creationId xmlns:a16="http://schemas.microsoft.com/office/drawing/2014/main" id="{3EBA5BBD-1FF0-49A2-AA26-D2AAFFE2C455}"/>
              </a:ext>
            </a:extLst>
          </p:cNvPr>
          <p:cNvSpPr/>
          <p:nvPr/>
        </p:nvSpPr>
        <p:spPr>
          <a:xfrm>
            <a:off x="8255390" y="3924886"/>
            <a:ext cx="3601329" cy="548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HK" dirty="0"/>
              <a:t>bad air</a:t>
            </a:r>
            <a:endParaRPr lang="zh-HK" altLang="en-US" dirty="0"/>
          </a:p>
        </p:txBody>
      </p:sp>
      <p:sp>
        <p:nvSpPr>
          <p:cNvPr id="6" name="矩形 5">
            <a:extLst>
              <a:ext uri="{FF2B5EF4-FFF2-40B4-BE49-F238E27FC236}">
                <a16:creationId xmlns:a16="http://schemas.microsoft.com/office/drawing/2014/main" id="{5C32534F-0945-4D38-92F8-A0BAAE4A4488}"/>
              </a:ext>
            </a:extLst>
          </p:cNvPr>
          <p:cNvSpPr/>
          <p:nvPr/>
        </p:nvSpPr>
        <p:spPr>
          <a:xfrm>
            <a:off x="5641144" y="4874102"/>
            <a:ext cx="3601329" cy="548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HK" dirty="0"/>
              <a:t>the New World / Peru</a:t>
            </a:r>
            <a:endParaRPr lang="zh-HK" altLang="en-US" dirty="0"/>
          </a:p>
        </p:txBody>
      </p:sp>
    </p:spTree>
    <p:extLst>
      <p:ext uri="{BB962C8B-B14F-4D97-AF65-F5344CB8AC3E}">
        <p14:creationId xmlns:p14="http://schemas.microsoft.com/office/powerpoint/2010/main" val="149097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0D93C-1530-4AF1-9CCF-D055745E61EB}"/>
              </a:ext>
            </a:extLst>
          </p:cNvPr>
          <p:cNvSpPr>
            <a:spLocks noGrp="1"/>
          </p:cNvSpPr>
          <p:nvPr>
            <p:ph type="title"/>
          </p:nvPr>
        </p:nvSpPr>
        <p:spPr>
          <a:xfrm>
            <a:off x="838200" y="18255"/>
            <a:ext cx="10515600" cy="1325563"/>
          </a:xfrm>
        </p:spPr>
        <p:txBody>
          <a:bodyPr/>
          <a:lstStyle/>
          <a:p>
            <a:r>
              <a:rPr lang="en-US" altLang="zh-HK" dirty="0"/>
              <a:t>Activity 7.8 (p.37-41)</a:t>
            </a:r>
            <a:endParaRPr lang="zh-HK" altLang="en-US" dirty="0"/>
          </a:p>
        </p:txBody>
      </p:sp>
      <p:sp>
        <p:nvSpPr>
          <p:cNvPr id="3" name="內容版面配置區 2">
            <a:extLst>
              <a:ext uri="{FF2B5EF4-FFF2-40B4-BE49-F238E27FC236}">
                <a16:creationId xmlns:a16="http://schemas.microsoft.com/office/drawing/2014/main" id="{EA40E646-297C-4AAC-88D3-A83B0FF9D6BA}"/>
              </a:ext>
            </a:extLst>
          </p:cNvPr>
          <p:cNvSpPr>
            <a:spLocks noGrp="1"/>
          </p:cNvSpPr>
          <p:nvPr>
            <p:ph idx="1"/>
          </p:nvPr>
        </p:nvSpPr>
        <p:spPr>
          <a:xfrm>
            <a:off x="838199" y="1223889"/>
            <a:ext cx="11189677" cy="5401994"/>
          </a:xfrm>
        </p:spPr>
        <p:txBody>
          <a:bodyPr/>
          <a:lstStyle/>
          <a:p>
            <a:pPr marL="0" indent="0">
              <a:buNone/>
            </a:pPr>
            <a:r>
              <a:rPr lang="en-US" altLang="zh-HK" dirty="0"/>
              <a:t>2  Select endings for these sentences from the box which reflect what you have read in the passage: </a:t>
            </a:r>
          </a:p>
          <a:p>
            <a:pPr marL="0" indent="0">
              <a:buNone/>
            </a:pPr>
            <a:r>
              <a:rPr lang="en-US" altLang="zh-HK" dirty="0"/>
              <a:t>A The building of the Panama Canal was adversely affected by _______. </a:t>
            </a:r>
          </a:p>
          <a:p>
            <a:pPr marL="0" indent="0">
              <a:buNone/>
            </a:pPr>
            <a:r>
              <a:rPr lang="en-US" altLang="zh-HK" dirty="0"/>
              <a:t>B  By using DDT the United States was able to become _______. </a:t>
            </a:r>
          </a:p>
          <a:p>
            <a:pPr marL="0" indent="0">
              <a:buNone/>
            </a:pPr>
            <a:r>
              <a:rPr lang="en-US" altLang="zh-HK" dirty="0"/>
              <a:t>C  Mosquito-nets treated with insecticide are _______.</a:t>
            </a:r>
            <a:endParaRPr lang="zh-HK" altLang="en-US" dirty="0"/>
          </a:p>
        </p:txBody>
      </p:sp>
      <p:sp>
        <p:nvSpPr>
          <p:cNvPr id="5" name="矩形 4">
            <a:extLst>
              <a:ext uri="{FF2B5EF4-FFF2-40B4-BE49-F238E27FC236}">
                <a16:creationId xmlns:a16="http://schemas.microsoft.com/office/drawing/2014/main" id="{8BF1F2FC-812D-4AFF-886F-C2ED2E0AC3E8}"/>
              </a:ext>
            </a:extLst>
          </p:cNvPr>
          <p:cNvSpPr/>
          <p:nvPr/>
        </p:nvSpPr>
        <p:spPr>
          <a:xfrm>
            <a:off x="2532184" y="3771917"/>
            <a:ext cx="6772423" cy="29289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sz="2200" b="1" dirty="0" err="1">
                <a:solidFill>
                  <a:schemeClr val="tx1"/>
                </a:solidFill>
              </a:rPr>
              <a:t>i</a:t>
            </a:r>
            <a:r>
              <a:rPr lang="en-US" altLang="zh-HK" sz="2200" b="1" dirty="0">
                <a:solidFill>
                  <a:schemeClr val="tx1"/>
                </a:solidFill>
              </a:rPr>
              <a:t> a mosquito-free zone. </a:t>
            </a:r>
          </a:p>
          <a:p>
            <a:r>
              <a:rPr lang="en-US" altLang="zh-HK" sz="2200" b="1" dirty="0">
                <a:solidFill>
                  <a:schemeClr val="tx1"/>
                </a:solidFill>
              </a:rPr>
              <a:t>ii a disease vector for malaria. </a:t>
            </a:r>
          </a:p>
          <a:p>
            <a:r>
              <a:rPr lang="en-US" altLang="zh-HK" sz="2200" b="1" dirty="0">
                <a:solidFill>
                  <a:schemeClr val="tx1"/>
                </a:solidFill>
              </a:rPr>
              <a:t>iii a great drive against mosquitoes and malaria. </a:t>
            </a:r>
          </a:p>
          <a:p>
            <a:r>
              <a:rPr lang="en-US" altLang="zh-HK" sz="2200" b="1" dirty="0">
                <a:solidFill>
                  <a:schemeClr val="tx1"/>
                </a:solidFill>
              </a:rPr>
              <a:t>iv a very useful first step in the fight to prevent infection. v prevalent throughout Central America. </a:t>
            </a:r>
          </a:p>
          <a:p>
            <a:r>
              <a:rPr lang="en-US" altLang="zh-HK" sz="2200" b="1" dirty="0">
                <a:solidFill>
                  <a:schemeClr val="tx1"/>
                </a:solidFill>
              </a:rPr>
              <a:t>vi the elimination of pools of stagnant water. </a:t>
            </a:r>
          </a:p>
          <a:p>
            <a:r>
              <a:rPr lang="en-US" altLang="zh-HK" sz="2200" b="1" dirty="0">
                <a:solidFill>
                  <a:schemeClr val="tx1"/>
                </a:solidFill>
              </a:rPr>
              <a:t>vii a part of a plan to eliminate mosquitoes by preventing them from breeding. </a:t>
            </a:r>
          </a:p>
          <a:p>
            <a:r>
              <a:rPr lang="en-US" altLang="zh-HK" sz="2200" b="1" dirty="0">
                <a:solidFill>
                  <a:schemeClr val="tx1"/>
                </a:solidFill>
              </a:rPr>
              <a:t>viii the numbers of mosquitoes in the area. </a:t>
            </a:r>
            <a:endParaRPr lang="zh-HK" altLang="en-US" sz="2200" b="1" dirty="0">
              <a:solidFill>
                <a:schemeClr val="tx1"/>
              </a:solidFill>
            </a:endParaRPr>
          </a:p>
        </p:txBody>
      </p:sp>
      <p:sp>
        <p:nvSpPr>
          <p:cNvPr id="7" name="矩形 6">
            <a:extLst>
              <a:ext uri="{FF2B5EF4-FFF2-40B4-BE49-F238E27FC236}">
                <a16:creationId xmlns:a16="http://schemas.microsoft.com/office/drawing/2014/main" id="{A3B47F18-D45C-4D51-BB34-35044815D768}"/>
              </a:ext>
            </a:extLst>
          </p:cNvPr>
          <p:cNvSpPr/>
          <p:nvPr/>
        </p:nvSpPr>
        <p:spPr>
          <a:xfrm>
            <a:off x="9031458" y="2523375"/>
            <a:ext cx="785446" cy="43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200" dirty="0" err="1"/>
              <a:t>i</a:t>
            </a:r>
            <a:endParaRPr lang="zh-HK" altLang="en-US" sz="2200" dirty="0"/>
          </a:p>
        </p:txBody>
      </p:sp>
      <p:sp>
        <p:nvSpPr>
          <p:cNvPr id="8" name="矩形 7">
            <a:extLst>
              <a:ext uri="{FF2B5EF4-FFF2-40B4-BE49-F238E27FC236}">
                <a16:creationId xmlns:a16="http://schemas.microsoft.com/office/drawing/2014/main" id="{DB4BCF10-9DD9-449D-A9F8-7728155DDBCB}"/>
              </a:ext>
            </a:extLst>
          </p:cNvPr>
          <p:cNvSpPr/>
          <p:nvPr/>
        </p:nvSpPr>
        <p:spPr>
          <a:xfrm>
            <a:off x="7720818" y="3048821"/>
            <a:ext cx="785446" cy="43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200" b="1" dirty="0"/>
              <a:t>iv</a:t>
            </a:r>
            <a:endParaRPr lang="zh-HK" altLang="en-US" sz="2200" b="1" dirty="0"/>
          </a:p>
        </p:txBody>
      </p:sp>
      <p:sp>
        <p:nvSpPr>
          <p:cNvPr id="9" name="矩形 8">
            <a:extLst>
              <a:ext uri="{FF2B5EF4-FFF2-40B4-BE49-F238E27FC236}">
                <a16:creationId xmlns:a16="http://schemas.microsoft.com/office/drawing/2014/main" id="{33F29F5F-1C2A-499E-A333-3CEAFAC23C82}"/>
              </a:ext>
            </a:extLst>
          </p:cNvPr>
          <p:cNvSpPr/>
          <p:nvPr/>
        </p:nvSpPr>
        <p:spPr>
          <a:xfrm>
            <a:off x="10140461" y="1981410"/>
            <a:ext cx="785446" cy="43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200" dirty="0"/>
              <a:t>viii</a:t>
            </a:r>
            <a:endParaRPr lang="zh-HK" altLang="en-US" sz="2200" dirty="0"/>
          </a:p>
        </p:txBody>
      </p:sp>
    </p:spTree>
    <p:extLst>
      <p:ext uri="{BB962C8B-B14F-4D97-AF65-F5344CB8AC3E}">
        <p14:creationId xmlns:p14="http://schemas.microsoft.com/office/powerpoint/2010/main" val="15090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0D93C-1530-4AF1-9CCF-D055745E61EB}"/>
              </a:ext>
            </a:extLst>
          </p:cNvPr>
          <p:cNvSpPr>
            <a:spLocks noGrp="1"/>
          </p:cNvSpPr>
          <p:nvPr>
            <p:ph type="title"/>
          </p:nvPr>
        </p:nvSpPr>
        <p:spPr>
          <a:xfrm>
            <a:off x="838200" y="18255"/>
            <a:ext cx="10515600" cy="1325563"/>
          </a:xfrm>
        </p:spPr>
        <p:txBody>
          <a:bodyPr/>
          <a:lstStyle/>
          <a:p>
            <a:r>
              <a:rPr lang="en-US" altLang="zh-HK" dirty="0"/>
              <a:t>Activity 7.8 (p.37-41)</a:t>
            </a:r>
            <a:endParaRPr lang="zh-HK" altLang="en-US" dirty="0"/>
          </a:p>
        </p:txBody>
      </p:sp>
      <p:sp>
        <p:nvSpPr>
          <p:cNvPr id="3" name="內容版面配置區 2">
            <a:extLst>
              <a:ext uri="{FF2B5EF4-FFF2-40B4-BE49-F238E27FC236}">
                <a16:creationId xmlns:a16="http://schemas.microsoft.com/office/drawing/2014/main" id="{EA40E646-297C-4AAC-88D3-A83B0FF9D6BA}"/>
              </a:ext>
            </a:extLst>
          </p:cNvPr>
          <p:cNvSpPr>
            <a:spLocks noGrp="1"/>
          </p:cNvSpPr>
          <p:nvPr>
            <p:ph idx="1"/>
          </p:nvPr>
        </p:nvSpPr>
        <p:spPr>
          <a:xfrm>
            <a:off x="838199" y="1223889"/>
            <a:ext cx="11189677" cy="5401994"/>
          </a:xfrm>
        </p:spPr>
        <p:txBody>
          <a:bodyPr/>
          <a:lstStyle/>
          <a:p>
            <a:pPr marL="0" indent="0">
              <a:buNone/>
            </a:pPr>
            <a:r>
              <a:rPr lang="en-US" altLang="zh-HK" dirty="0"/>
              <a:t>3 Complete the table </a:t>
            </a:r>
          </a:p>
          <a:p>
            <a:pPr marL="0" indent="0">
              <a:buNone/>
            </a:pPr>
            <a:endParaRPr lang="en-US" altLang="zh-HK" dirty="0"/>
          </a:p>
          <a:p>
            <a:pPr marL="0" indent="0">
              <a:buNone/>
            </a:pPr>
            <a:r>
              <a:rPr lang="en-US" altLang="zh-HK" b="1" dirty="0" err="1"/>
              <a:t>Artemisin</a:t>
            </a:r>
            <a:r>
              <a:rPr lang="en-US" altLang="zh-HK" b="1" dirty="0"/>
              <a:t> </a:t>
            </a:r>
          </a:p>
          <a:p>
            <a:pPr marL="0" indent="0">
              <a:buNone/>
            </a:pPr>
            <a:r>
              <a:rPr lang="en-US" altLang="zh-HK" dirty="0"/>
              <a:t>First derived from </a:t>
            </a:r>
            <a:r>
              <a:rPr lang="en-US" altLang="zh-HK" i="1" dirty="0"/>
              <a:t>Artemisia </a:t>
            </a:r>
            <a:r>
              <a:rPr lang="en-US" altLang="zh-HK" i="1" dirty="0" err="1"/>
              <a:t>annua</a:t>
            </a:r>
            <a:r>
              <a:rPr lang="en-US" altLang="zh-HK" i="1" dirty="0"/>
              <a:t> </a:t>
            </a:r>
          </a:p>
          <a:p>
            <a:pPr marL="0" indent="0">
              <a:buNone/>
            </a:pPr>
            <a:r>
              <a:rPr lang="en-US" altLang="zh-HK" dirty="0"/>
              <a:t>Works by disrupting the amount of (A) _________ in the parasite </a:t>
            </a:r>
          </a:p>
          <a:p>
            <a:pPr marL="0" indent="0">
              <a:buNone/>
            </a:pPr>
            <a:r>
              <a:rPr lang="en-US" altLang="zh-HK" dirty="0"/>
              <a:t>Found to be effective when used together with (B) ___________ </a:t>
            </a:r>
            <a:endParaRPr lang="zh-HK" altLang="en-US" dirty="0"/>
          </a:p>
        </p:txBody>
      </p:sp>
      <p:sp>
        <p:nvSpPr>
          <p:cNvPr id="4" name="矩形 3">
            <a:extLst>
              <a:ext uri="{FF2B5EF4-FFF2-40B4-BE49-F238E27FC236}">
                <a16:creationId xmlns:a16="http://schemas.microsoft.com/office/drawing/2014/main" id="{199C8916-E364-4711-AE9C-4145FE187601}"/>
              </a:ext>
            </a:extLst>
          </p:cNvPr>
          <p:cNvSpPr/>
          <p:nvPr/>
        </p:nvSpPr>
        <p:spPr>
          <a:xfrm>
            <a:off x="6527409" y="3054430"/>
            <a:ext cx="1617785" cy="532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HK" sz="2200" b="1" dirty="0"/>
              <a:t>calcium</a:t>
            </a:r>
            <a:endParaRPr lang="zh-HK" altLang="en-US" sz="2200" b="1" dirty="0"/>
          </a:p>
        </p:txBody>
      </p:sp>
      <p:sp>
        <p:nvSpPr>
          <p:cNvPr id="5" name="矩形 4">
            <a:extLst>
              <a:ext uri="{FF2B5EF4-FFF2-40B4-BE49-F238E27FC236}">
                <a16:creationId xmlns:a16="http://schemas.microsoft.com/office/drawing/2014/main" id="{47E22CAE-BDCB-4836-8713-95E1148ADECE}"/>
              </a:ext>
            </a:extLst>
          </p:cNvPr>
          <p:cNvSpPr/>
          <p:nvPr/>
        </p:nvSpPr>
        <p:spPr>
          <a:xfrm>
            <a:off x="8283526" y="3718435"/>
            <a:ext cx="1887416" cy="532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HK" sz="2100" b="1" dirty="0"/>
              <a:t>mefloquine</a:t>
            </a:r>
            <a:endParaRPr lang="zh-HK" altLang="en-US" sz="2100" b="1" dirty="0"/>
          </a:p>
        </p:txBody>
      </p:sp>
    </p:spTree>
    <p:extLst>
      <p:ext uri="{BB962C8B-B14F-4D97-AF65-F5344CB8AC3E}">
        <p14:creationId xmlns:p14="http://schemas.microsoft.com/office/powerpoint/2010/main" val="122522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0D93C-1530-4AF1-9CCF-D055745E61EB}"/>
              </a:ext>
            </a:extLst>
          </p:cNvPr>
          <p:cNvSpPr>
            <a:spLocks noGrp="1"/>
          </p:cNvSpPr>
          <p:nvPr>
            <p:ph type="title"/>
          </p:nvPr>
        </p:nvSpPr>
        <p:spPr>
          <a:xfrm>
            <a:off x="838200" y="18255"/>
            <a:ext cx="10515600" cy="1325563"/>
          </a:xfrm>
        </p:spPr>
        <p:txBody>
          <a:bodyPr/>
          <a:lstStyle/>
          <a:p>
            <a:r>
              <a:rPr lang="en-US" altLang="zh-HK" dirty="0"/>
              <a:t>Activity 7.8 (p.37-41)</a:t>
            </a:r>
            <a:endParaRPr lang="zh-HK" altLang="en-US" dirty="0"/>
          </a:p>
        </p:txBody>
      </p:sp>
      <p:sp>
        <p:nvSpPr>
          <p:cNvPr id="3" name="內容版面配置區 2">
            <a:extLst>
              <a:ext uri="{FF2B5EF4-FFF2-40B4-BE49-F238E27FC236}">
                <a16:creationId xmlns:a16="http://schemas.microsoft.com/office/drawing/2014/main" id="{EA40E646-297C-4AAC-88D3-A83B0FF9D6BA}"/>
              </a:ext>
            </a:extLst>
          </p:cNvPr>
          <p:cNvSpPr>
            <a:spLocks noGrp="1"/>
          </p:cNvSpPr>
          <p:nvPr>
            <p:ph idx="1"/>
          </p:nvPr>
        </p:nvSpPr>
        <p:spPr>
          <a:xfrm>
            <a:off x="838199" y="1223889"/>
            <a:ext cx="11189677" cy="5401994"/>
          </a:xfrm>
        </p:spPr>
        <p:txBody>
          <a:bodyPr/>
          <a:lstStyle/>
          <a:p>
            <a:pPr marL="0" indent="0">
              <a:buNone/>
            </a:pPr>
            <a:r>
              <a:rPr lang="en-US" altLang="zh-HK" dirty="0"/>
              <a:t>4 Choose the most suitable heading for paragraph (vi): </a:t>
            </a:r>
          </a:p>
          <a:p>
            <a:pPr marL="0" indent="0">
              <a:buNone/>
            </a:pPr>
            <a:r>
              <a:rPr lang="en-US" altLang="zh-HK" dirty="0"/>
              <a:t>A Best advice: stay home </a:t>
            </a:r>
          </a:p>
          <a:p>
            <a:pPr marL="0" indent="0">
              <a:buNone/>
            </a:pPr>
            <a:r>
              <a:rPr lang="en-US" altLang="zh-HK" dirty="0"/>
              <a:t>B Multi-pronged approach needed </a:t>
            </a:r>
          </a:p>
          <a:p>
            <a:pPr marL="0" indent="0">
              <a:buNone/>
            </a:pPr>
            <a:r>
              <a:rPr lang="en-US" altLang="zh-HK" dirty="0"/>
              <a:t>C No hope for Africa </a:t>
            </a:r>
          </a:p>
          <a:p>
            <a:pPr marL="0" indent="0">
              <a:buNone/>
            </a:pPr>
            <a:r>
              <a:rPr lang="en-US" altLang="zh-HK" dirty="0"/>
              <a:t>D Malaria will lose </a:t>
            </a:r>
          </a:p>
          <a:p>
            <a:pPr marL="0" indent="0">
              <a:buNone/>
            </a:pPr>
            <a:endParaRPr lang="en-US" altLang="zh-HK" dirty="0"/>
          </a:p>
          <a:p>
            <a:pPr marL="0" indent="0">
              <a:buNone/>
            </a:pPr>
            <a:r>
              <a:rPr lang="en-US" altLang="zh-HK" dirty="0"/>
              <a:t>5  The best drug for use in Southeast Asia (excluding Thailand) is  </a:t>
            </a:r>
          </a:p>
          <a:p>
            <a:pPr marL="0" indent="0">
              <a:buNone/>
            </a:pPr>
            <a:r>
              <a:rPr lang="en-US" altLang="zh-HK" dirty="0"/>
              <a:t>A chloroquine. </a:t>
            </a:r>
          </a:p>
          <a:p>
            <a:pPr marL="0" indent="0">
              <a:buNone/>
            </a:pPr>
            <a:r>
              <a:rPr lang="en-US" altLang="zh-HK" dirty="0"/>
              <a:t>B mefloquine. </a:t>
            </a:r>
          </a:p>
          <a:p>
            <a:pPr marL="0" indent="0">
              <a:buNone/>
            </a:pPr>
            <a:r>
              <a:rPr lang="en-US" altLang="zh-HK" dirty="0"/>
              <a:t>C </a:t>
            </a:r>
            <a:r>
              <a:rPr lang="en-US" altLang="zh-HK" dirty="0" err="1"/>
              <a:t>sulphadoxine</a:t>
            </a:r>
            <a:r>
              <a:rPr lang="en-US" altLang="zh-HK" dirty="0"/>
              <a:t>-pyrimethamine. </a:t>
            </a:r>
            <a:endParaRPr lang="zh-HK" altLang="en-US" dirty="0"/>
          </a:p>
        </p:txBody>
      </p:sp>
      <p:sp>
        <p:nvSpPr>
          <p:cNvPr id="5" name="矩形 4">
            <a:extLst>
              <a:ext uri="{FF2B5EF4-FFF2-40B4-BE49-F238E27FC236}">
                <a16:creationId xmlns:a16="http://schemas.microsoft.com/office/drawing/2014/main" id="{01099FB1-16A9-4995-BFE3-A323F8525801}"/>
              </a:ext>
            </a:extLst>
          </p:cNvPr>
          <p:cNvSpPr/>
          <p:nvPr/>
        </p:nvSpPr>
        <p:spPr>
          <a:xfrm>
            <a:off x="6738425" y="2335237"/>
            <a:ext cx="1069144" cy="10937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sz="3000" b="1" dirty="0"/>
              <a:t>B</a:t>
            </a:r>
            <a:endParaRPr lang="zh-HK" altLang="en-US" sz="3000" b="1" dirty="0"/>
          </a:p>
        </p:txBody>
      </p:sp>
      <p:sp>
        <p:nvSpPr>
          <p:cNvPr id="6" name="矩形 5">
            <a:extLst>
              <a:ext uri="{FF2B5EF4-FFF2-40B4-BE49-F238E27FC236}">
                <a16:creationId xmlns:a16="http://schemas.microsoft.com/office/drawing/2014/main" id="{35173D86-8925-413D-A188-80F68F37A627}"/>
              </a:ext>
            </a:extLst>
          </p:cNvPr>
          <p:cNvSpPr/>
          <p:nvPr/>
        </p:nvSpPr>
        <p:spPr>
          <a:xfrm>
            <a:off x="6738425" y="5087229"/>
            <a:ext cx="1069144" cy="10937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sz="3500" b="1" dirty="0"/>
              <a:t>B</a:t>
            </a:r>
            <a:endParaRPr lang="zh-HK" altLang="en-US" sz="3500" b="1" dirty="0"/>
          </a:p>
        </p:txBody>
      </p:sp>
    </p:spTree>
    <p:extLst>
      <p:ext uri="{BB962C8B-B14F-4D97-AF65-F5344CB8AC3E}">
        <p14:creationId xmlns:p14="http://schemas.microsoft.com/office/powerpoint/2010/main" val="409853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0D93C-1530-4AF1-9CCF-D055745E61EB}"/>
              </a:ext>
            </a:extLst>
          </p:cNvPr>
          <p:cNvSpPr>
            <a:spLocks noGrp="1"/>
          </p:cNvSpPr>
          <p:nvPr>
            <p:ph type="title"/>
          </p:nvPr>
        </p:nvSpPr>
        <p:spPr>
          <a:xfrm>
            <a:off x="838200" y="18255"/>
            <a:ext cx="10515600" cy="1325563"/>
          </a:xfrm>
        </p:spPr>
        <p:txBody>
          <a:bodyPr/>
          <a:lstStyle/>
          <a:p>
            <a:r>
              <a:rPr lang="en-US" altLang="zh-HK" dirty="0"/>
              <a:t>Activity 7.8 (p.37-41)</a:t>
            </a:r>
            <a:endParaRPr lang="zh-HK" altLang="en-US" dirty="0"/>
          </a:p>
        </p:txBody>
      </p:sp>
      <p:sp>
        <p:nvSpPr>
          <p:cNvPr id="3" name="內容版面配置區 2">
            <a:extLst>
              <a:ext uri="{FF2B5EF4-FFF2-40B4-BE49-F238E27FC236}">
                <a16:creationId xmlns:a16="http://schemas.microsoft.com/office/drawing/2014/main" id="{EA40E646-297C-4AAC-88D3-A83B0FF9D6BA}"/>
              </a:ext>
            </a:extLst>
          </p:cNvPr>
          <p:cNvSpPr>
            <a:spLocks noGrp="1"/>
          </p:cNvSpPr>
          <p:nvPr>
            <p:ph idx="1"/>
          </p:nvPr>
        </p:nvSpPr>
        <p:spPr>
          <a:xfrm>
            <a:off x="838199" y="1223889"/>
            <a:ext cx="11189677" cy="5401994"/>
          </a:xfrm>
        </p:spPr>
        <p:txBody>
          <a:bodyPr>
            <a:normAutofit/>
          </a:bodyPr>
          <a:lstStyle/>
          <a:p>
            <a:pPr marL="0" indent="0">
              <a:buNone/>
            </a:pPr>
            <a:r>
              <a:rPr lang="en-US" altLang="zh-HK" dirty="0"/>
              <a:t>6 Chloroquine should not be used in  </a:t>
            </a:r>
          </a:p>
          <a:p>
            <a:pPr marL="0" indent="0">
              <a:buNone/>
            </a:pPr>
            <a:r>
              <a:rPr lang="en-US" altLang="zh-HK" dirty="0"/>
              <a:t>A Oceania. </a:t>
            </a:r>
          </a:p>
          <a:p>
            <a:pPr marL="0" indent="0">
              <a:buNone/>
            </a:pPr>
            <a:r>
              <a:rPr lang="en-US" altLang="zh-HK" dirty="0"/>
              <a:t>B Saudi Arabia. </a:t>
            </a:r>
          </a:p>
          <a:p>
            <a:pPr marL="0" indent="0">
              <a:buNone/>
            </a:pPr>
            <a:r>
              <a:rPr lang="en-US" altLang="zh-HK" dirty="0"/>
              <a:t>C Panama. </a:t>
            </a:r>
          </a:p>
          <a:p>
            <a:pPr marL="0" indent="0">
              <a:buNone/>
            </a:pPr>
            <a:endParaRPr lang="en-US" altLang="zh-HK" dirty="0"/>
          </a:p>
          <a:p>
            <a:pPr marL="0" indent="0">
              <a:buNone/>
            </a:pPr>
            <a:r>
              <a:rPr lang="en-US" altLang="zh-HK" dirty="0"/>
              <a:t>7  Do the following statements reflect the opinions of the writer of the passage? In the boxes write  </a:t>
            </a:r>
          </a:p>
          <a:p>
            <a:pPr marL="0" indent="0">
              <a:buNone/>
            </a:pPr>
            <a:r>
              <a:rPr lang="en-US" altLang="zh-HK" dirty="0"/>
              <a:t>YES if the statement reflects the opinion of the writer. </a:t>
            </a:r>
          </a:p>
          <a:p>
            <a:pPr marL="0" indent="0">
              <a:buNone/>
            </a:pPr>
            <a:r>
              <a:rPr lang="en-US" altLang="zh-HK" dirty="0"/>
              <a:t>NO if the statement contradicts the opinion of the writer. </a:t>
            </a:r>
          </a:p>
          <a:p>
            <a:pPr marL="0" indent="0">
              <a:buNone/>
            </a:pPr>
            <a:r>
              <a:rPr lang="en-US" altLang="zh-HK" dirty="0"/>
              <a:t>NOT GIVEN if it is impossible to say what the writer thinks about this. </a:t>
            </a:r>
          </a:p>
          <a:p>
            <a:pPr marL="0" indent="0">
              <a:buNone/>
            </a:pPr>
            <a:endParaRPr lang="zh-HK" altLang="en-US" dirty="0"/>
          </a:p>
        </p:txBody>
      </p:sp>
      <p:sp>
        <p:nvSpPr>
          <p:cNvPr id="4" name="矩形 3">
            <a:extLst>
              <a:ext uri="{FF2B5EF4-FFF2-40B4-BE49-F238E27FC236}">
                <a16:creationId xmlns:a16="http://schemas.microsoft.com/office/drawing/2014/main" id="{DF801425-D6ED-404E-9F11-A22405205583}"/>
              </a:ext>
            </a:extLst>
          </p:cNvPr>
          <p:cNvSpPr/>
          <p:nvPr/>
        </p:nvSpPr>
        <p:spPr>
          <a:xfrm>
            <a:off x="6433037" y="1856935"/>
            <a:ext cx="1069144" cy="10937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HK" sz="3500" b="1" dirty="0"/>
              <a:t>A</a:t>
            </a:r>
            <a:endParaRPr lang="zh-HK" altLang="en-US" sz="3500" b="1" dirty="0"/>
          </a:p>
        </p:txBody>
      </p:sp>
    </p:spTree>
    <p:extLst>
      <p:ext uri="{BB962C8B-B14F-4D97-AF65-F5344CB8AC3E}">
        <p14:creationId xmlns:p14="http://schemas.microsoft.com/office/powerpoint/2010/main" val="305195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ADDD8C-2F08-4468-A76C-8200E566EF6A}"/>
              </a:ext>
            </a:extLst>
          </p:cNvPr>
          <p:cNvSpPr>
            <a:spLocks noGrp="1"/>
          </p:cNvSpPr>
          <p:nvPr>
            <p:ph type="title"/>
          </p:nvPr>
        </p:nvSpPr>
        <p:spPr>
          <a:xfrm>
            <a:off x="838200" y="168178"/>
            <a:ext cx="10515600" cy="1325563"/>
          </a:xfrm>
        </p:spPr>
        <p:txBody>
          <a:bodyPr/>
          <a:lstStyle/>
          <a:p>
            <a:r>
              <a:rPr lang="en-US" altLang="zh-HK" dirty="0"/>
              <a:t>Activity 7.1 (p.4)</a:t>
            </a:r>
            <a:endParaRPr lang="zh-HK" altLang="en-US" dirty="0"/>
          </a:p>
        </p:txBody>
      </p:sp>
      <p:sp>
        <p:nvSpPr>
          <p:cNvPr id="3" name="內容版面配置區 2">
            <a:extLst>
              <a:ext uri="{FF2B5EF4-FFF2-40B4-BE49-F238E27FC236}">
                <a16:creationId xmlns:a16="http://schemas.microsoft.com/office/drawing/2014/main" id="{D77AF903-8ECD-4AF0-BB2B-C85AA47456F6}"/>
              </a:ext>
            </a:extLst>
          </p:cNvPr>
          <p:cNvSpPr>
            <a:spLocks noGrp="1"/>
          </p:cNvSpPr>
          <p:nvPr>
            <p:ph idx="1"/>
          </p:nvPr>
        </p:nvSpPr>
        <p:spPr>
          <a:xfrm>
            <a:off x="838199" y="1493742"/>
            <a:ext cx="11353801" cy="5364258"/>
          </a:xfrm>
        </p:spPr>
        <p:txBody>
          <a:bodyPr>
            <a:normAutofit fontScale="92500" lnSpcReduction="10000"/>
          </a:bodyPr>
          <a:lstStyle/>
          <a:p>
            <a:pPr marL="0" indent="0">
              <a:buNone/>
            </a:pPr>
            <a:r>
              <a:rPr lang="en-US" altLang="zh-HK" dirty="0"/>
              <a:t>3  Choose the correct headings for sections A to D from the list of headings below: </a:t>
            </a:r>
          </a:p>
          <a:p>
            <a:pPr marL="0" indent="0">
              <a:buNone/>
            </a:pPr>
            <a:r>
              <a:rPr lang="en-US" altLang="zh-HK" dirty="0"/>
              <a:t>A 	Thailand exports GM shrimp </a:t>
            </a:r>
          </a:p>
          <a:p>
            <a:pPr marL="0" indent="0">
              <a:buNone/>
            </a:pPr>
            <a:r>
              <a:rPr lang="en-US" altLang="zh-HK" dirty="0"/>
              <a:t>B 	Super-shrimp will replace GM shrimp </a:t>
            </a:r>
          </a:p>
          <a:p>
            <a:pPr marL="0" indent="0">
              <a:buNone/>
            </a:pPr>
            <a:r>
              <a:rPr lang="en-US" altLang="zh-HK" dirty="0"/>
              <a:t>C 	Thailand wants to become the world’s main producer of shrimp </a:t>
            </a:r>
          </a:p>
          <a:p>
            <a:pPr marL="0" indent="0">
              <a:buNone/>
            </a:pPr>
            <a:r>
              <a:rPr lang="en-US" altLang="zh-HK" dirty="0"/>
              <a:t>D 	Thailand may produce super-shrimp</a:t>
            </a:r>
          </a:p>
          <a:p>
            <a:pPr marL="0" indent="0">
              <a:buNone/>
            </a:pPr>
            <a:endParaRPr lang="en-US" altLang="zh-HK" dirty="0">
              <a:solidFill>
                <a:srgbClr val="FF0000"/>
              </a:solidFill>
            </a:endParaRPr>
          </a:p>
          <a:p>
            <a:pPr marL="0" indent="0">
              <a:buNone/>
            </a:pPr>
            <a:r>
              <a:rPr lang="en-GB" altLang="zh-HK" dirty="0">
                <a:solidFill>
                  <a:srgbClr val="FF0000"/>
                </a:solidFill>
              </a:rPr>
              <a:t>This question asks you to </a:t>
            </a:r>
            <a:r>
              <a:rPr lang="en-GB" altLang="zh-HK" dirty="0">
                <a:solidFill>
                  <a:srgbClr val="FF0000"/>
                </a:solidFill>
                <a:highlight>
                  <a:srgbClr val="FFFF00"/>
                </a:highlight>
              </a:rPr>
              <a:t>read intensively </a:t>
            </a:r>
            <a:r>
              <a:rPr lang="en-GB" altLang="zh-HK" dirty="0">
                <a:solidFill>
                  <a:srgbClr val="FF0000"/>
                </a:solidFill>
              </a:rPr>
              <a:t>in order to </a:t>
            </a:r>
            <a:r>
              <a:rPr lang="en-GB" altLang="zh-HK" dirty="0">
                <a:solidFill>
                  <a:srgbClr val="FF0000"/>
                </a:solidFill>
                <a:highlight>
                  <a:srgbClr val="00FFFF"/>
                </a:highlight>
              </a:rPr>
              <a:t>identify the main ideas </a:t>
            </a:r>
            <a:r>
              <a:rPr lang="en-GB" altLang="zh-HK" dirty="0">
                <a:solidFill>
                  <a:srgbClr val="FF0000"/>
                </a:solidFill>
              </a:rPr>
              <a:t>of four sections of the text. </a:t>
            </a:r>
            <a:r>
              <a:rPr lang="en-GB" altLang="zh-HK" dirty="0">
                <a:solidFill>
                  <a:srgbClr val="FF0000"/>
                </a:solidFill>
                <a:highlight>
                  <a:srgbClr val="00FF00"/>
                </a:highlight>
              </a:rPr>
              <a:t>Generally, writers give their main point or argument first in the topic sentence</a:t>
            </a:r>
            <a:r>
              <a:rPr lang="en-GB" altLang="zh-HK" dirty="0">
                <a:solidFill>
                  <a:srgbClr val="FF0000"/>
                </a:solidFill>
              </a:rPr>
              <a:t>, and then follow this with supporting examples or evidence. </a:t>
            </a:r>
          </a:p>
          <a:p>
            <a:pPr marL="0" indent="0">
              <a:buNone/>
            </a:pPr>
            <a:endParaRPr lang="en-GB" altLang="zh-HK" dirty="0">
              <a:solidFill>
                <a:srgbClr val="FF0000"/>
              </a:solidFill>
            </a:endParaRPr>
          </a:p>
          <a:p>
            <a:pPr marL="0" indent="0">
              <a:buNone/>
            </a:pPr>
            <a:r>
              <a:rPr lang="en-GB" altLang="zh-HK" dirty="0">
                <a:solidFill>
                  <a:srgbClr val="FF0000"/>
                </a:solidFill>
              </a:rPr>
              <a:t>Therefore, you will probably be scanning the sentences in the four sections for sentences that are synonymous with the four headings in the question.</a:t>
            </a:r>
            <a:endParaRPr lang="zh-HK" altLang="en-US" dirty="0">
              <a:solidFill>
                <a:srgbClr val="FF0000"/>
              </a:solidFill>
            </a:endParaRPr>
          </a:p>
        </p:txBody>
      </p:sp>
    </p:spTree>
    <p:extLst>
      <p:ext uri="{BB962C8B-B14F-4D97-AF65-F5344CB8AC3E}">
        <p14:creationId xmlns:p14="http://schemas.microsoft.com/office/powerpoint/2010/main" val="364414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0D93C-1530-4AF1-9CCF-D055745E61EB}"/>
              </a:ext>
            </a:extLst>
          </p:cNvPr>
          <p:cNvSpPr>
            <a:spLocks noGrp="1"/>
          </p:cNvSpPr>
          <p:nvPr>
            <p:ph type="title"/>
          </p:nvPr>
        </p:nvSpPr>
        <p:spPr>
          <a:xfrm>
            <a:off x="838200" y="18255"/>
            <a:ext cx="10515600" cy="1325563"/>
          </a:xfrm>
        </p:spPr>
        <p:txBody>
          <a:bodyPr/>
          <a:lstStyle/>
          <a:p>
            <a:r>
              <a:rPr lang="en-US" altLang="zh-HK" dirty="0"/>
              <a:t>Activity 7.8 (p.37-41)</a:t>
            </a:r>
            <a:endParaRPr lang="zh-HK" altLang="en-US" dirty="0"/>
          </a:p>
        </p:txBody>
      </p:sp>
      <p:sp>
        <p:nvSpPr>
          <p:cNvPr id="3" name="內容版面配置區 2">
            <a:extLst>
              <a:ext uri="{FF2B5EF4-FFF2-40B4-BE49-F238E27FC236}">
                <a16:creationId xmlns:a16="http://schemas.microsoft.com/office/drawing/2014/main" id="{EA40E646-297C-4AAC-88D3-A83B0FF9D6BA}"/>
              </a:ext>
            </a:extLst>
          </p:cNvPr>
          <p:cNvSpPr>
            <a:spLocks noGrp="1"/>
          </p:cNvSpPr>
          <p:nvPr>
            <p:ph idx="1"/>
          </p:nvPr>
        </p:nvSpPr>
        <p:spPr>
          <a:xfrm>
            <a:off x="0" y="1223889"/>
            <a:ext cx="12191999" cy="5615856"/>
          </a:xfrm>
        </p:spPr>
        <p:txBody>
          <a:bodyPr>
            <a:normAutofit lnSpcReduction="10000"/>
          </a:bodyPr>
          <a:lstStyle/>
          <a:p>
            <a:pPr marL="0" indent="0">
              <a:buNone/>
            </a:pPr>
            <a:r>
              <a:rPr lang="en-US" altLang="zh-HK" dirty="0"/>
              <a:t>A The Plasmodium falciparum will be the hardest of the Plasmodium parasites to defeat. </a:t>
            </a:r>
            <a:r>
              <a:rPr lang="en-US" altLang="zh-HK" dirty="0">
                <a:highlight>
                  <a:srgbClr val="FFFF00"/>
                </a:highlight>
              </a:rPr>
              <a:t>(para. 1)</a:t>
            </a:r>
          </a:p>
          <a:p>
            <a:pPr marL="0" indent="0">
              <a:buNone/>
            </a:pPr>
            <a:r>
              <a:rPr lang="en-US" altLang="zh-HK" dirty="0"/>
              <a:t>B The parasite shortens the life of its host mosquito. </a:t>
            </a:r>
            <a:r>
              <a:rPr lang="en-US" altLang="zh-HK" dirty="0">
                <a:highlight>
                  <a:srgbClr val="FFFF00"/>
                </a:highlight>
              </a:rPr>
              <a:t>(para. 2)</a:t>
            </a:r>
          </a:p>
          <a:p>
            <a:pPr marL="0" indent="0">
              <a:buNone/>
            </a:pPr>
            <a:r>
              <a:rPr lang="en-US" altLang="zh-HK" dirty="0"/>
              <a:t>C DDT does not kill all mosquitoes. </a:t>
            </a:r>
            <a:r>
              <a:rPr lang="en-US" altLang="zh-HK" dirty="0">
                <a:highlight>
                  <a:srgbClr val="FFFF00"/>
                </a:highlight>
              </a:rPr>
              <a:t>(para. 4)</a:t>
            </a:r>
          </a:p>
          <a:p>
            <a:pPr marL="0" indent="0">
              <a:buNone/>
            </a:pPr>
            <a:r>
              <a:rPr lang="en-US" altLang="zh-HK" dirty="0"/>
              <a:t>D Sterile mosquitoes are a new threat to human health. </a:t>
            </a:r>
            <a:r>
              <a:rPr lang="en-US" altLang="zh-HK" dirty="0">
                <a:highlight>
                  <a:srgbClr val="FFFF00"/>
                </a:highlight>
              </a:rPr>
              <a:t>(para. 4)</a:t>
            </a:r>
          </a:p>
          <a:p>
            <a:pPr marL="0" indent="0">
              <a:buNone/>
            </a:pPr>
            <a:r>
              <a:rPr lang="en-US" altLang="zh-HK" dirty="0"/>
              <a:t>E Chloroquine is no longer available in Thailand. </a:t>
            </a:r>
            <a:r>
              <a:rPr lang="en-US" altLang="zh-HK" dirty="0">
                <a:highlight>
                  <a:srgbClr val="FFFF00"/>
                </a:highlight>
              </a:rPr>
              <a:t>(para. 5)</a:t>
            </a:r>
          </a:p>
          <a:p>
            <a:pPr marL="0" indent="0">
              <a:buNone/>
            </a:pPr>
            <a:r>
              <a:rPr lang="en-US" altLang="zh-HK" dirty="0"/>
              <a:t>F Mefloquine is an expensive alternative to chloroquine. </a:t>
            </a:r>
            <a:r>
              <a:rPr lang="en-US" altLang="zh-HK" dirty="0">
                <a:highlight>
                  <a:srgbClr val="FFFF00"/>
                </a:highlight>
              </a:rPr>
              <a:t>(para. 5) </a:t>
            </a:r>
          </a:p>
          <a:p>
            <a:pPr marL="0" indent="0">
              <a:buNone/>
            </a:pPr>
            <a:r>
              <a:rPr lang="en-US" altLang="zh-HK" dirty="0"/>
              <a:t>G People who take </a:t>
            </a:r>
            <a:r>
              <a:rPr lang="en-US" altLang="zh-HK" dirty="0" err="1"/>
              <a:t>artemisin</a:t>
            </a:r>
            <a:r>
              <a:rPr lang="en-US" altLang="zh-HK" dirty="0"/>
              <a:t> are liable to fall ill a second time. </a:t>
            </a:r>
          </a:p>
          <a:p>
            <a:pPr marL="0" indent="0">
              <a:buNone/>
            </a:pPr>
            <a:r>
              <a:rPr lang="en-US" altLang="zh-HK" dirty="0"/>
              <a:t>H Resistance to </a:t>
            </a:r>
            <a:r>
              <a:rPr lang="en-US" altLang="zh-HK" dirty="0" err="1"/>
              <a:t>artemisin</a:t>
            </a:r>
            <a:r>
              <a:rPr lang="en-US" altLang="zh-HK" dirty="0"/>
              <a:t> is now on the rise. </a:t>
            </a:r>
          </a:p>
          <a:p>
            <a:pPr marL="0" indent="0">
              <a:buNone/>
            </a:pPr>
            <a:r>
              <a:rPr lang="en-US" altLang="zh-HK" dirty="0"/>
              <a:t>I Refugees carry malaria from place to place. </a:t>
            </a:r>
          </a:p>
          <a:p>
            <a:pPr marL="0" indent="0">
              <a:buNone/>
            </a:pPr>
            <a:r>
              <a:rPr lang="en-US" altLang="zh-HK" dirty="0"/>
              <a:t>J New drugs will not be enough to stop malaria. </a:t>
            </a:r>
          </a:p>
          <a:p>
            <a:pPr marL="0" indent="0">
              <a:buNone/>
            </a:pPr>
            <a:r>
              <a:rPr lang="en-US" altLang="zh-HK" dirty="0"/>
              <a:t>K We should try to learn to live with the parasite. </a:t>
            </a:r>
            <a:endParaRPr lang="zh-HK" altLang="en-US" dirty="0"/>
          </a:p>
        </p:txBody>
      </p:sp>
      <p:sp>
        <p:nvSpPr>
          <p:cNvPr id="4" name="矩形 3">
            <a:extLst>
              <a:ext uri="{FF2B5EF4-FFF2-40B4-BE49-F238E27FC236}">
                <a16:creationId xmlns:a16="http://schemas.microsoft.com/office/drawing/2014/main" id="{D76D15C2-2C18-44D1-9D2C-1F4AF1EC4ED4}"/>
              </a:ext>
            </a:extLst>
          </p:cNvPr>
          <p:cNvSpPr/>
          <p:nvPr/>
        </p:nvSpPr>
        <p:spPr>
          <a:xfrm>
            <a:off x="2742028" y="1550931"/>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NG</a:t>
            </a:r>
            <a:endParaRPr lang="zh-HK" altLang="en-US" dirty="0"/>
          </a:p>
        </p:txBody>
      </p:sp>
      <p:sp>
        <p:nvSpPr>
          <p:cNvPr id="5" name="矩形 4">
            <a:extLst>
              <a:ext uri="{FF2B5EF4-FFF2-40B4-BE49-F238E27FC236}">
                <a16:creationId xmlns:a16="http://schemas.microsoft.com/office/drawing/2014/main" id="{41064E48-CDFC-47C1-AFFC-0EF0FB92229E}"/>
              </a:ext>
            </a:extLst>
          </p:cNvPr>
          <p:cNvSpPr/>
          <p:nvPr/>
        </p:nvSpPr>
        <p:spPr>
          <a:xfrm>
            <a:off x="9009315" y="1985636"/>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NO</a:t>
            </a:r>
            <a:endParaRPr lang="zh-HK" altLang="en-US" dirty="0"/>
          </a:p>
        </p:txBody>
      </p:sp>
      <p:sp>
        <p:nvSpPr>
          <p:cNvPr id="6" name="矩形 5">
            <a:extLst>
              <a:ext uri="{FF2B5EF4-FFF2-40B4-BE49-F238E27FC236}">
                <a16:creationId xmlns:a16="http://schemas.microsoft.com/office/drawing/2014/main" id="{9A525262-F548-490F-8641-B206B312C6D5}"/>
              </a:ext>
            </a:extLst>
          </p:cNvPr>
          <p:cNvSpPr/>
          <p:nvPr/>
        </p:nvSpPr>
        <p:spPr>
          <a:xfrm>
            <a:off x="6560232" y="2456939"/>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YES</a:t>
            </a:r>
            <a:endParaRPr lang="zh-HK" altLang="en-US" dirty="0"/>
          </a:p>
        </p:txBody>
      </p:sp>
      <p:sp>
        <p:nvSpPr>
          <p:cNvPr id="7" name="矩形 6">
            <a:extLst>
              <a:ext uri="{FF2B5EF4-FFF2-40B4-BE49-F238E27FC236}">
                <a16:creationId xmlns:a16="http://schemas.microsoft.com/office/drawing/2014/main" id="{69623FB9-7257-478C-9CF0-603E05F4433B}"/>
              </a:ext>
            </a:extLst>
          </p:cNvPr>
          <p:cNvSpPr/>
          <p:nvPr/>
        </p:nvSpPr>
        <p:spPr>
          <a:xfrm>
            <a:off x="9694984" y="2871585"/>
            <a:ext cx="9589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NO</a:t>
            </a:r>
            <a:endParaRPr lang="zh-HK" altLang="en-US" dirty="0"/>
          </a:p>
        </p:txBody>
      </p:sp>
      <p:sp>
        <p:nvSpPr>
          <p:cNvPr id="8" name="矩形 7">
            <a:extLst>
              <a:ext uri="{FF2B5EF4-FFF2-40B4-BE49-F238E27FC236}">
                <a16:creationId xmlns:a16="http://schemas.microsoft.com/office/drawing/2014/main" id="{244834B2-8867-49D2-963E-D390BF3B8645}"/>
              </a:ext>
            </a:extLst>
          </p:cNvPr>
          <p:cNvSpPr/>
          <p:nvPr/>
        </p:nvSpPr>
        <p:spPr>
          <a:xfrm>
            <a:off x="8583637" y="3385590"/>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NG</a:t>
            </a:r>
            <a:endParaRPr lang="zh-HK" altLang="en-US" dirty="0"/>
          </a:p>
        </p:txBody>
      </p:sp>
      <p:sp>
        <p:nvSpPr>
          <p:cNvPr id="9" name="矩形 8">
            <a:extLst>
              <a:ext uri="{FF2B5EF4-FFF2-40B4-BE49-F238E27FC236}">
                <a16:creationId xmlns:a16="http://schemas.microsoft.com/office/drawing/2014/main" id="{C2CE8484-AC0E-463E-B616-DE954E1BEB76}"/>
              </a:ext>
            </a:extLst>
          </p:cNvPr>
          <p:cNvSpPr/>
          <p:nvPr/>
        </p:nvSpPr>
        <p:spPr>
          <a:xfrm>
            <a:off x="9694984" y="3866698"/>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NG</a:t>
            </a:r>
            <a:endParaRPr lang="zh-HK" altLang="en-US" dirty="0"/>
          </a:p>
        </p:txBody>
      </p:sp>
      <p:sp>
        <p:nvSpPr>
          <p:cNvPr id="10" name="矩形 9">
            <a:extLst>
              <a:ext uri="{FF2B5EF4-FFF2-40B4-BE49-F238E27FC236}">
                <a16:creationId xmlns:a16="http://schemas.microsoft.com/office/drawing/2014/main" id="{6E7DE5D6-467C-4FBD-8277-B4BFBF313664}"/>
              </a:ext>
            </a:extLst>
          </p:cNvPr>
          <p:cNvSpPr/>
          <p:nvPr/>
        </p:nvSpPr>
        <p:spPr>
          <a:xfrm>
            <a:off x="9038490" y="4349762"/>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YES</a:t>
            </a:r>
            <a:endParaRPr lang="zh-HK" altLang="en-US" dirty="0"/>
          </a:p>
        </p:txBody>
      </p:sp>
      <p:sp>
        <p:nvSpPr>
          <p:cNvPr id="11" name="矩形 10">
            <a:extLst>
              <a:ext uri="{FF2B5EF4-FFF2-40B4-BE49-F238E27FC236}">
                <a16:creationId xmlns:a16="http://schemas.microsoft.com/office/drawing/2014/main" id="{7C8984BB-C8A4-48E2-AD5F-ED18EA2B3FA9}"/>
              </a:ext>
            </a:extLst>
          </p:cNvPr>
          <p:cNvSpPr/>
          <p:nvPr/>
        </p:nvSpPr>
        <p:spPr>
          <a:xfrm>
            <a:off x="6560233" y="4752468"/>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NO</a:t>
            </a:r>
            <a:endParaRPr lang="zh-HK" altLang="en-US" dirty="0"/>
          </a:p>
        </p:txBody>
      </p:sp>
      <p:sp>
        <p:nvSpPr>
          <p:cNvPr id="12" name="矩形 11">
            <a:extLst>
              <a:ext uri="{FF2B5EF4-FFF2-40B4-BE49-F238E27FC236}">
                <a16:creationId xmlns:a16="http://schemas.microsoft.com/office/drawing/2014/main" id="{7FFA9215-18A1-49A0-872F-87778385A6B2}"/>
              </a:ext>
            </a:extLst>
          </p:cNvPr>
          <p:cNvSpPr/>
          <p:nvPr/>
        </p:nvSpPr>
        <p:spPr>
          <a:xfrm>
            <a:off x="6560233" y="5237448"/>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NG</a:t>
            </a:r>
            <a:endParaRPr lang="zh-HK" altLang="en-US" dirty="0"/>
          </a:p>
        </p:txBody>
      </p:sp>
      <p:sp>
        <p:nvSpPr>
          <p:cNvPr id="13" name="矩形 12">
            <a:extLst>
              <a:ext uri="{FF2B5EF4-FFF2-40B4-BE49-F238E27FC236}">
                <a16:creationId xmlns:a16="http://schemas.microsoft.com/office/drawing/2014/main" id="{A54B83AA-AF24-4D85-B1CA-DFD5E7D810A6}"/>
              </a:ext>
            </a:extLst>
          </p:cNvPr>
          <p:cNvSpPr/>
          <p:nvPr/>
        </p:nvSpPr>
        <p:spPr>
          <a:xfrm>
            <a:off x="7045569" y="5749850"/>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YES</a:t>
            </a:r>
            <a:endParaRPr lang="zh-HK" altLang="en-US" dirty="0"/>
          </a:p>
        </p:txBody>
      </p:sp>
      <p:sp>
        <p:nvSpPr>
          <p:cNvPr id="14" name="矩形 13">
            <a:extLst>
              <a:ext uri="{FF2B5EF4-FFF2-40B4-BE49-F238E27FC236}">
                <a16:creationId xmlns:a16="http://schemas.microsoft.com/office/drawing/2014/main" id="{777B90B6-C682-4842-90A9-D424198481CE}"/>
              </a:ext>
            </a:extLst>
          </p:cNvPr>
          <p:cNvSpPr/>
          <p:nvPr/>
        </p:nvSpPr>
        <p:spPr>
          <a:xfrm>
            <a:off x="7151076" y="6297066"/>
            <a:ext cx="1111347" cy="4501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HK" dirty="0"/>
              <a:t>NO</a:t>
            </a:r>
            <a:endParaRPr lang="zh-HK" altLang="en-US" dirty="0"/>
          </a:p>
        </p:txBody>
      </p:sp>
    </p:spTree>
    <p:extLst>
      <p:ext uri="{BB962C8B-B14F-4D97-AF65-F5344CB8AC3E}">
        <p14:creationId xmlns:p14="http://schemas.microsoft.com/office/powerpoint/2010/main" val="326533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5C3487-B9F4-4074-8A53-70451E9F9779}"/>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32A312E2-CA8E-45BD-AF8D-25954D9E6B09}"/>
              </a:ext>
            </a:extLst>
          </p:cNvPr>
          <p:cNvSpPr>
            <a:spLocks noGrp="1"/>
          </p:cNvSpPr>
          <p:nvPr>
            <p:ph idx="1"/>
          </p:nvPr>
        </p:nvSpPr>
        <p:spPr/>
        <p:txBody>
          <a:bodyPr/>
          <a:lstStyle/>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END OF UNIT 7! </a:t>
            </a:r>
            <a:r>
              <a:rPr lang="en-US" altLang="zh-HK" dirty="0">
                <a:sym typeface="Wingdings" panose="05000000000000000000" pitchFamily="2" charset="2"/>
              </a:rPr>
              <a:t></a:t>
            </a:r>
            <a:endParaRPr lang="zh-HK" altLang="en-US" dirty="0"/>
          </a:p>
        </p:txBody>
      </p:sp>
    </p:spTree>
    <p:extLst>
      <p:ext uri="{BB962C8B-B14F-4D97-AF65-F5344CB8AC3E}">
        <p14:creationId xmlns:p14="http://schemas.microsoft.com/office/powerpoint/2010/main" val="148071906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12462</Words>
  <Application>Microsoft Office PowerPoint</Application>
  <PresentationFormat>Widescreen</PresentationFormat>
  <Paragraphs>766</Paragraphs>
  <Slides>91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Calibri Light</vt:lpstr>
      <vt:lpstr>Wingdings</vt:lpstr>
      <vt:lpstr>Office 佈景主題</vt:lpstr>
      <vt:lpstr>E205F Preparing for IELTS Unit 7.1</vt:lpstr>
      <vt:lpstr>Introduction (p.1)</vt:lpstr>
      <vt:lpstr>Introduction (p.1-2)</vt:lpstr>
      <vt:lpstr>Matching questions with suitable reading strategies (p.3)</vt:lpstr>
      <vt:lpstr>Matching questions with suitable reading strategies (p.3)</vt:lpstr>
      <vt:lpstr>Matching questions with suitable reading strategies (p.3-4)</vt:lpstr>
      <vt:lpstr>Activity 7.1 (p.4)</vt:lpstr>
      <vt:lpstr>Activity 7.1 (p.4)</vt:lpstr>
      <vt:lpstr>Activity 7.1 (p.4)</vt:lpstr>
      <vt:lpstr>Activity 7.1 (p.4)</vt:lpstr>
      <vt:lpstr>Questions that focus on vocabulary (p.6)</vt:lpstr>
      <vt:lpstr>PowerPoint Presentation</vt:lpstr>
      <vt:lpstr>PowerPoint Presentation</vt:lpstr>
      <vt:lpstr>PowerPoint Presentation</vt:lpstr>
      <vt:lpstr>PowerPoint Presentation</vt:lpstr>
      <vt:lpstr>PowerPoint Presentation</vt:lpstr>
      <vt:lpstr>PowerPoint Presentation</vt:lpstr>
      <vt:lpstr>Activity 7.2  (p.8-10)</vt:lpstr>
      <vt:lpstr>Activity 7.2  (p.8-10)</vt:lpstr>
      <vt:lpstr>Activity 7.2  (p.8-10)</vt:lpstr>
      <vt:lpstr>Activity 7.2  (p.8-10)</vt:lpstr>
      <vt:lpstr>Activity 7.2  (p.8-10)</vt:lpstr>
      <vt:lpstr>Activity 7.2  (p.8-10)</vt:lpstr>
      <vt:lpstr>Activity 7.2  (p.8-10)</vt:lpstr>
      <vt:lpstr>Activity 7.2  (p.8-10)</vt:lpstr>
      <vt:lpstr>Activity 7.2  (p.8-10)</vt:lpstr>
      <vt:lpstr>Activity 7.2  (p.8-10)</vt:lpstr>
      <vt:lpstr>Questions that focus on rhetorical structure (p.11)</vt:lpstr>
      <vt:lpstr>Questions that focus on rhetorical structure (p.12)</vt:lpstr>
      <vt:lpstr>Questions that focus on rhetorical structure (p.13)</vt:lpstr>
      <vt:lpstr>Extra tips</vt:lpstr>
      <vt:lpstr>Extra tips: logic in T/F/NG</vt:lpstr>
      <vt:lpstr>Activity 7.4 (p.13-19)</vt:lpstr>
      <vt:lpstr>PowerPoint Presentation</vt:lpstr>
      <vt:lpstr>PowerPoint Presentation</vt:lpstr>
      <vt:lpstr>PowerPoint Presentation</vt:lpstr>
      <vt:lpstr>PowerPoint Presentation</vt:lpstr>
      <vt:lpstr>PowerPoint Presentation</vt:lpstr>
      <vt:lpstr>PowerPoint Presentation</vt:lpstr>
      <vt:lpstr>Activity 7.4 (p.13-19)</vt:lpstr>
      <vt:lpstr>Activity 7.4 (p.13-19)</vt:lpstr>
      <vt:lpstr>Activity 7.4 (p.13-19)</vt:lpstr>
      <vt:lpstr>Activity 7.4 (p.13-19)</vt:lpstr>
      <vt:lpstr>Activity 7.4 (p.13-19)</vt:lpstr>
      <vt:lpstr>Activity 7.4 (p.13-19)</vt:lpstr>
      <vt:lpstr>Activity 7.4 (p.13-19)</vt:lpstr>
      <vt:lpstr>Activity 7.5 (p.19-23)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7.5 (p.19-23)</vt:lpstr>
      <vt:lpstr>Activity 7.5 (p.19-23)</vt:lpstr>
      <vt:lpstr>Activity 7.5 (p.19-23)</vt:lpstr>
      <vt:lpstr>PowerPoint Presentation</vt:lpstr>
      <vt:lpstr>ENGL E205F Preparing for IELTS Unit 7.2</vt:lpstr>
      <vt:lpstr>Questions that focus on meaning (p.24)</vt:lpstr>
      <vt:lpstr>Activity 7.6 (p.27)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7.6 (p.27-29)</vt:lpstr>
      <vt:lpstr>Activity 7.6 (p.27-29)</vt:lpstr>
      <vt:lpstr>Activity 7.6 (p.27-29)</vt:lpstr>
      <vt:lpstr>Activity 7.6 (p.27-29)</vt:lpstr>
      <vt:lpstr>Activity 7.6 (p.27-29)</vt:lpstr>
      <vt:lpstr>Activity 7.6 (p.27-29)</vt:lpstr>
      <vt:lpstr>Activity 7.6 (p.27-29)</vt:lpstr>
      <vt:lpstr>Activity 7.6 (p.27-29)</vt:lpstr>
      <vt:lpstr>Activity 7.6 (p.27-29)</vt:lpstr>
      <vt:lpstr>Activity 7.6 (p.27-29)</vt:lpstr>
      <vt:lpstr>Questions that focus on key words (p.30)</vt:lpstr>
      <vt:lpstr>Activity 7.8 (p.37-41)</vt:lpstr>
      <vt:lpstr>PowerPoint Presentation</vt:lpstr>
      <vt:lpstr>PowerPoint Presentation</vt:lpstr>
      <vt:lpstr>PowerPoint Presentation</vt:lpstr>
      <vt:lpstr>PowerPoint Presentation</vt:lpstr>
      <vt:lpstr>Activity 7.8 (p.37-41)</vt:lpstr>
      <vt:lpstr>Activity 7.8 (p.37-41)</vt:lpstr>
      <vt:lpstr>Activity 7.8 (p.37-41)</vt:lpstr>
      <vt:lpstr>Activity 7.8 (p.37-41)</vt:lpstr>
      <vt:lpstr>Activity 7.8 (p.37-41)</vt:lpstr>
      <vt:lpstr>Activity 7.8 (p.37-41)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E205F Preparing for IELTS</dc:title>
  <dc:creator>hazal</dc:creator>
  <cp:lastModifiedBy>WONG Hau Ting</cp:lastModifiedBy>
  <cp:revision>209</cp:revision>
  <dcterms:created xsi:type="dcterms:W3CDTF">2019-07-28T14:57:07Z</dcterms:created>
  <dcterms:modified xsi:type="dcterms:W3CDTF">2021-04-23T11:24:30Z</dcterms:modified>
</cp:coreProperties>
</file>