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2" r:id="rId26"/>
    <p:sldId id="283" r:id="rId27"/>
    <p:sldId id="287" r:id="rId28"/>
    <p:sldId id="288" r:id="rId29"/>
    <p:sldId id="289" r:id="rId30"/>
    <p:sldId id="293" r:id="rId31"/>
    <p:sldId id="290" r:id="rId32"/>
    <p:sldId id="294" r:id="rId33"/>
    <p:sldId id="295" r:id="rId34"/>
    <p:sldId id="296" r:id="rId35"/>
    <p:sldId id="297" r:id="rId36"/>
    <p:sldId id="298" r:id="rId37"/>
    <p:sldId id="299" r:id="rId38"/>
    <p:sldId id="300" r:id="rId39"/>
    <p:sldId id="301" r:id="rId40"/>
    <p:sldId id="302" r:id="rId41"/>
    <p:sldId id="303" r:id="rId42"/>
    <p:sldId id="304" r:id="rId43"/>
    <p:sldId id="305" r:id="rId44"/>
    <p:sldId id="323" r:id="rId45"/>
    <p:sldId id="306" r:id="rId46"/>
    <p:sldId id="307" r:id="rId47"/>
    <p:sldId id="308" r:id="rId48"/>
    <p:sldId id="330" r:id="rId49"/>
    <p:sldId id="331" r:id="rId50"/>
    <p:sldId id="309" r:id="rId51"/>
    <p:sldId id="310" r:id="rId52"/>
    <p:sldId id="318" r:id="rId53"/>
    <p:sldId id="319" r:id="rId54"/>
    <p:sldId id="324" r:id="rId55"/>
    <p:sldId id="325" r:id="rId56"/>
    <p:sldId id="326" r:id="rId57"/>
    <p:sldId id="328" r:id="rId58"/>
    <p:sldId id="327" r:id="rId59"/>
    <p:sldId id="329" r:id="rId60"/>
    <p:sldId id="311" r:id="rId61"/>
    <p:sldId id="320" r:id="rId62"/>
    <p:sldId id="321" r:id="rId63"/>
    <p:sldId id="285" r:id="rId64"/>
    <p:sldId id="284" r:id="rId65"/>
    <p:sldId id="286" r:id="rId66"/>
  </p:sldIdLst>
  <p:sldSz cx="12192000" cy="6858000"/>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514" autoAdjust="0"/>
  </p:normalViewPr>
  <p:slideViewPr>
    <p:cSldViewPr snapToGrid="0">
      <p:cViewPr varScale="1">
        <p:scale>
          <a:sx n="62" d="100"/>
          <a:sy n="62" d="100"/>
        </p:scale>
        <p:origin x="417" y="39"/>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D4486E-D90D-4960-AA97-F261EB7523E7}" type="datetimeFigureOut">
              <a:rPr lang="zh-TW" altLang="en-US" smtClean="0"/>
              <a:t>2021/2/17</a:t>
            </a:fld>
            <a:endParaRPr lang="zh-TW"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9063D5-4E9C-4476-A882-9E334EE95B7A}" type="slidenum">
              <a:rPr lang="zh-TW" altLang="en-US" smtClean="0"/>
              <a:t>‹#›</a:t>
            </a:fld>
            <a:endParaRPr lang="zh-TW" altLang="en-US"/>
          </a:p>
        </p:txBody>
      </p:sp>
    </p:spTree>
    <p:extLst>
      <p:ext uri="{BB962C8B-B14F-4D97-AF65-F5344CB8AC3E}">
        <p14:creationId xmlns:p14="http://schemas.microsoft.com/office/powerpoint/2010/main" val="225580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10"/>
          </p:nvPr>
        </p:nvSpPr>
        <p:spPr/>
        <p:txBody>
          <a:bodyPr/>
          <a:lstStyle/>
          <a:p>
            <a:fld id="{039063D5-4E9C-4476-A882-9E334EE95B7A}" type="slidenum">
              <a:rPr lang="zh-TW" altLang="en-US" smtClean="0"/>
              <a:t>5</a:t>
            </a:fld>
            <a:endParaRPr lang="zh-TW" altLang="en-US"/>
          </a:p>
        </p:txBody>
      </p:sp>
    </p:spTree>
    <p:extLst>
      <p:ext uri="{BB962C8B-B14F-4D97-AF65-F5344CB8AC3E}">
        <p14:creationId xmlns:p14="http://schemas.microsoft.com/office/powerpoint/2010/main" val="3475149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9063D5-4E9C-4476-A882-9E334EE95B7A}" type="slidenum">
              <a:rPr lang="zh-TW" altLang="en-US" smtClean="0"/>
              <a:t>7</a:t>
            </a:fld>
            <a:endParaRPr lang="zh-TW" altLang="en-US"/>
          </a:p>
        </p:txBody>
      </p:sp>
    </p:spTree>
    <p:extLst>
      <p:ext uri="{BB962C8B-B14F-4D97-AF65-F5344CB8AC3E}">
        <p14:creationId xmlns:p14="http://schemas.microsoft.com/office/powerpoint/2010/main" val="3551644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10"/>
          </p:nvPr>
        </p:nvSpPr>
        <p:spPr/>
        <p:txBody>
          <a:bodyPr/>
          <a:lstStyle/>
          <a:p>
            <a:fld id="{039063D5-4E9C-4476-A882-9E334EE95B7A}" type="slidenum">
              <a:rPr lang="zh-TW" altLang="en-US" smtClean="0"/>
              <a:t>11</a:t>
            </a:fld>
            <a:endParaRPr lang="zh-TW" altLang="en-US"/>
          </a:p>
        </p:txBody>
      </p:sp>
    </p:spTree>
    <p:extLst>
      <p:ext uri="{BB962C8B-B14F-4D97-AF65-F5344CB8AC3E}">
        <p14:creationId xmlns:p14="http://schemas.microsoft.com/office/powerpoint/2010/main" val="3099593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9063D5-4E9C-4476-A882-9E334EE95B7A}" type="slidenum">
              <a:rPr lang="zh-TW" altLang="en-US" smtClean="0"/>
              <a:t>13</a:t>
            </a:fld>
            <a:endParaRPr lang="zh-TW" altLang="en-US"/>
          </a:p>
        </p:txBody>
      </p:sp>
    </p:spTree>
    <p:extLst>
      <p:ext uri="{BB962C8B-B14F-4D97-AF65-F5344CB8AC3E}">
        <p14:creationId xmlns:p14="http://schemas.microsoft.com/office/powerpoint/2010/main" val="832691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10"/>
          </p:nvPr>
        </p:nvSpPr>
        <p:spPr/>
        <p:txBody>
          <a:bodyPr/>
          <a:lstStyle/>
          <a:p>
            <a:fld id="{039063D5-4E9C-4476-A882-9E334EE95B7A}" type="slidenum">
              <a:rPr lang="zh-TW" altLang="en-US" smtClean="0"/>
              <a:t>27</a:t>
            </a:fld>
            <a:endParaRPr lang="zh-TW" altLang="en-US"/>
          </a:p>
        </p:txBody>
      </p:sp>
    </p:spTree>
    <p:extLst>
      <p:ext uri="{BB962C8B-B14F-4D97-AF65-F5344CB8AC3E}">
        <p14:creationId xmlns:p14="http://schemas.microsoft.com/office/powerpoint/2010/main" val="2198844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8ECC50-0B8E-42FB-AB40-F929460E09A2}"/>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endParaRPr lang="en-US"/>
          </a:p>
        </p:txBody>
      </p:sp>
      <p:sp>
        <p:nvSpPr>
          <p:cNvPr id="3" name="副標題 2">
            <a:extLst>
              <a:ext uri="{FF2B5EF4-FFF2-40B4-BE49-F238E27FC236}">
                <a16:creationId xmlns:a16="http://schemas.microsoft.com/office/drawing/2014/main" id="{404A3B58-DCD0-428E-887C-11E2156436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a:p>
        </p:txBody>
      </p:sp>
      <p:sp>
        <p:nvSpPr>
          <p:cNvPr id="4" name="日期版面配置區 3">
            <a:extLst>
              <a:ext uri="{FF2B5EF4-FFF2-40B4-BE49-F238E27FC236}">
                <a16:creationId xmlns:a16="http://schemas.microsoft.com/office/drawing/2014/main" id="{01180432-DEED-4F67-B195-DD8B16B88703}"/>
              </a:ext>
            </a:extLst>
          </p:cNvPr>
          <p:cNvSpPr>
            <a:spLocks noGrp="1"/>
          </p:cNvSpPr>
          <p:nvPr>
            <p:ph type="dt" sz="half" idx="10"/>
          </p:nvPr>
        </p:nvSpPr>
        <p:spPr/>
        <p:txBody>
          <a:bodyPr/>
          <a:lstStyle/>
          <a:p>
            <a:fld id="{3DD5BDEB-E1DB-4311-8A4E-0EDCB5D818E5}" type="datetimeFigureOut">
              <a:rPr lang="en-US" smtClean="0"/>
              <a:t>2/17/2021</a:t>
            </a:fld>
            <a:endParaRPr lang="en-US"/>
          </a:p>
        </p:txBody>
      </p:sp>
      <p:sp>
        <p:nvSpPr>
          <p:cNvPr id="5" name="頁尾版面配置區 4">
            <a:extLst>
              <a:ext uri="{FF2B5EF4-FFF2-40B4-BE49-F238E27FC236}">
                <a16:creationId xmlns:a16="http://schemas.microsoft.com/office/drawing/2014/main" id="{CE84CD15-5AFF-4590-B190-5F9B3622424D}"/>
              </a:ext>
            </a:extLst>
          </p:cNvPr>
          <p:cNvSpPr>
            <a:spLocks noGrp="1"/>
          </p:cNvSpPr>
          <p:nvPr>
            <p:ph type="ftr" sz="quarter" idx="11"/>
          </p:nvPr>
        </p:nvSpPr>
        <p:spPr/>
        <p:txBody>
          <a:bodyPr/>
          <a:lstStyle/>
          <a:p>
            <a:endParaRPr lang="en-US"/>
          </a:p>
        </p:txBody>
      </p:sp>
      <p:sp>
        <p:nvSpPr>
          <p:cNvPr id="6" name="投影片編號版面配置區 5">
            <a:extLst>
              <a:ext uri="{FF2B5EF4-FFF2-40B4-BE49-F238E27FC236}">
                <a16:creationId xmlns:a16="http://schemas.microsoft.com/office/drawing/2014/main" id="{29F8ABF5-BBD6-414F-987C-84C7007109CB}"/>
              </a:ext>
            </a:extLst>
          </p:cNvPr>
          <p:cNvSpPr>
            <a:spLocks noGrp="1"/>
          </p:cNvSpPr>
          <p:nvPr>
            <p:ph type="sldNum" sz="quarter" idx="12"/>
          </p:nvPr>
        </p:nvSpPr>
        <p:spPr/>
        <p:txBody>
          <a:bodyPr/>
          <a:lstStyle/>
          <a:p>
            <a:fld id="{2E4A1018-BAAB-4EEB-9356-FEE2595DA989}" type="slidenum">
              <a:rPr lang="en-US" smtClean="0"/>
              <a:t>‹#›</a:t>
            </a:fld>
            <a:endParaRPr lang="en-US"/>
          </a:p>
        </p:txBody>
      </p:sp>
    </p:spTree>
    <p:extLst>
      <p:ext uri="{BB962C8B-B14F-4D97-AF65-F5344CB8AC3E}">
        <p14:creationId xmlns:p14="http://schemas.microsoft.com/office/powerpoint/2010/main" val="3693228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230E25A-0CD6-4618-9287-C93A33AA10F8}"/>
              </a:ext>
            </a:extLst>
          </p:cNvPr>
          <p:cNvSpPr>
            <a:spLocks noGrp="1"/>
          </p:cNvSpPr>
          <p:nvPr>
            <p:ph type="title"/>
          </p:nvPr>
        </p:nvSpPr>
        <p:spPr/>
        <p:txBody>
          <a:bodyPr/>
          <a:lstStyle/>
          <a:p>
            <a:r>
              <a:rPr lang="zh-TW" altLang="en-US"/>
              <a:t>按一下以編輯母片標題樣式</a:t>
            </a:r>
            <a:endParaRPr lang="en-US"/>
          </a:p>
        </p:txBody>
      </p:sp>
      <p:sp>
        <p:nvSpPr>
          <p:cNvPr id="3" name="直排文字版面配置區 2">
            <a:extLst>
              <a:ext uri="{FF2B5EF4-FFF2-40B4-BE49-F238E27FC236}">
                <a16:creationId xmlns:a16="http://schemas.microsoft.com/office/drawing/2014/main" id="{DF531017-5E58-44FF-B6E2-007E04AAF887}"/>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3">
            <a:extLst>
              <a:ext uri="{FF2B5EF4-FFF2-40B4-BE49-F238E27FC236}">
                <a16:creationId xmlns:a16="http://schemas.microsoft.com/office/drawing/2014/main" id="{DD306E06-47BF-468F-B93E-4EF930A8F224}"/>
              </a:ext>
            </a:extLst>
          </p:cNvPr>
          <p:cNvSpPr>
            <a:spLocks noGrp="1"/>
          </p:cNvSpPr>
          <p:nvPr>
            <p:ph type="dt" sz="half" idx="10"/>
          </p:nvPr>
        </p:nvSpPr>
        <p:spPr/>
        <p:txBody>
          <a:bodyPr/>
          <a:lstStyle/>
          <a:p>
            <a:fld id="{3DD5BDEB-E1DB-4311-8A4E-0EDCB5D818E5}" type="datetimeFigureOut">
              <a:rPr lang="en-US" smtClean="0"/>
              <a:t>2/17/2021</a:t>
            </a:fld>
            <a:endParaRPr lang="en-US"/>
          </a:p>
        </p:txBody>
      </p:sp>
      <p:sp>
        <p:nvSpPr>
          <p:cNvPr id="5" name="頁尾版面配置區 4">
            <a:extLst>
              <a:ext uri="{FF2B5EF4-FFF2-40B4-BE49-F238E27FC236}">
                <a16:creationId xmlns:a16="http://schemas.microsoft.com/office/drawing/2014/main" id="{C46846C6-D123-4475-B16F-20D803D424A1}"/>
              </a:ext>
            </a:extLst>
          </p:cNvPr>
          <p:cNvSpPr>
            <a:spLocks noGrp="1"/>
          </p:cNvSpPr>
          <p:nvPr>
            <p:ph type="ftr" sz="quarter" idx="11"/>
          </p:nvPr>
        </p:nvSpPr>
        <p:spPr/>
        <p:txBody>
          <a:bodyPr/>
          <a:lstStyle/>
          <a:p>
            <a:endParaRPr lang="en-US"/>
          </a:p>
        </p:txBody>
      </p:sp>
      <p:sp>
        <p:nvSpPr>
          <p:cNvPr id="6" name="投影片編號版面配置區 5">
            <a:extLst>
              <a:ext uri="{FF2B5EF4-FFF2-40B4-BE49-F238E27FC236}">
                <a16:creationId xmlns:a16="http://schemas.microsoft.com/office/drawing/2014/main" id="{33C2DEC1-BDAA-4E3A-BEA7-DA8D0B03EE78}"/>
              </a:ext>
            </a:extLst>
          </p:cNvPr>
          <p:cNvSpPr>
            <a:spLocks noGrp="1"/>
          </p:cNvSpPr>
          <p:nvPr>
            <p:ph type="sldNum" sz="quarter" idx="12"/>
          </p:nvPr>
        </p:nvSpPr>
        <p:spPr/>
        <p:txBody>
          <a:bodyPr/>
          <a:lstStyle/>
          <a:p>
            <a:fld id="{2E4A1018-BAAB-4EEB-9356-FEE2595DA989}" type="slidenum">
              <a:rPr lang="en-US" smtClean="0"/>
              <a:t>‹#›</a:t>
            </a:fld>
            <a:endParaRPr lang="en-US"/>
          </a:p>
        </p:txBody>
      </p:sp>
    </p:spTree>
    <p:extLst>
      <p:ext uri="{BB962C8B-B14F-4D97-AF65-F5344CB8AC3E}">
        <p14:creationId xmlns:p14="http://schemas.microsoft.com/office/powerpoint/2010/main" val="1716418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1BFFFF9A-672B-4546-AF14-B4E85BAE94FD}"/>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endParaRPr lang="en-US"/>
          </a:p>
        </p:txBody>
      </p:sp>
      <p:sp>
        <p:nvSpPr>
          <p:cNvPr id="3" name="直排文字版面配置區 2">
            <a:extLst>
              <a:ext uri="{FF2B5EF4-FFF2-40B4-BE49-F238E27FC236}">
                <a16:creationId xmlns:a16="http://schemas.microsoft.com/office/drawing/2014/main" id="{7F7A585D-FF42-45A2-8D0D-3EE2B05FE471}"/>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3">
            <a:extLst>
              <a:ext uri="{FF2B5EF4-FFF2-40B4-BE49-F238E27FC236}">
                <a16:creationId xmlns:a16="http://schemas.microsoft.com/office/drawing/2014/main" id="{63E1B0FF-9E81-4DED-878F-1E9C3E436C7E}"/>
              </a:ext>
            </a:extLst>
          </p:cNvPr>
          <p:cNvSpPr>
            <a:spLocks noGrp="1"/>
          </p:cNvSpPr>
          <p:nvPr>
            <p:ph type="dt" sz="half" idx="10"/>
          </p:nvPr>
        </p:nvSpPr>
        <p:spPr/>
        <p:txBody>
          <a:bodyPr/>
          <a:lstStyle/>
          <a:p>
            <a:fld id="{3DD5BDEB-E1DB-4311-8A4E-0EDCB5D818E5}" type="datetimeFigureOut">
              <a:rPr lang="en-US" smtClean="0"/>
              <a:t>2/17/2021</a:t>
            </a:fld>
            <a:endParaRPr lang="en-US"/>
          </a:p>
        </p:txBody>
      </p:sp>
      <p:sp>
        <p:nvSpPr>
          <p:cNvPr id="5" name="頁尾版面配置區 4">
            <a:extLst>
              <a:ext uri="{FF2B5EF4-FFF2-40B4-BE49-F238E27FC236}">
                <a16:creationId xmlns:a16="http://schemas.microsoft.com/office/drawing/2014/main" id="{E56B9924-2D4F-411D-BD75-CD86699E9928}"/>
              </a:ext>
            </a:extLst>
          </p:cNvPr>
          <p:cNvSpPr>
            <a:spLocks noGrp="1"/>
          </p:cNvSpPr>
          <p:nvPr>
            <p:ph type="ftr" sz="quarter" idx="11"/>
          </p:nvPr>
        </p:nvSpPr>
        <p:spPr/>
        <p:txBody>
          <a:bodyPr/>
          <a:lstStyle/>
          <a:p>
            <a:endParaRPr lang="en-US"/>
          </a:p>
        </p:txBody>
      </p:sp>
      <p:sp>
        <p:nvSpPr>
          <p:cNvPr id="6" name="投影片編號版面配置區 5">
            <a:extLst>
              <a:ext uri="{FF2B5EF4-FFF2-40B4-BE49-F238E27FC236}">
                <a16:creationId xmlns:a16="http://schemas.microsoft.com/office/drawing/2014/main" id="{18886FA0-5D65-43B8-89EE-E6B1EA388007}"/>
              </a:ext>
            </a:extLst>
          </p:cNvPr>
          <p:cNvSpPr>
            <a:spLocks noGrp="1"/>
          </p:cNvSpPr>
          <p:nvPr>
            <p:ph type="sldNum" sz="quarter" idx="12"/>
          </p:nvPr>
        </p:nvSpPr>
        <p:spPr/>
        <p:txBody>
          <a:bodyPr/>
          <a:lstStyle/>
          <a:p>
            <a:fld id="{2E4A1018-BAAB-4EEB-9356-FEE2595DA989}" type="slidenum">
              <a:rPr lang="en-US" smtClean="0"/>
              <a:t>‹#›</a:t>
            </a:fld>
            <a:endParaRPr lang="en-US"/>
          </a:p>
        </p:txBody>
      </p:sp>
    </p:spTree>
    <p:extLst>
      <p:ext uri="{BB962C8B-B14F-4D97-AF65-F5344CB8AC3E}">
        <p14:creationId xmlns:p14="http://schemas.microsoft.com/office/powerpoint/2010/main" val="3652716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CD40B1-D5B0-4066-9A1C-069BE9EDCE4C}"/>
              </a:ext>
            </a:extLst>
          </p:cNvPr>
          <p:cNvSpPr>
            <a:spLocks noGrp="1"/>
          </p:cNvSpPr>
          <p:nvPr>
            <p:ph type="title"/>
          </p:nvPr>
        </p:nvSpPr>
        <p:spPr/>
        <p:txBody>
          <a:bodyPr/>
          <a:lstStyle/>
          <a:p>
            <a:r>
              <a:rPr lang="zh-TW" altLang="en-US"/>
              <a:t>按一下以編輯母片標題樣式</a:t>
            </a:r>
            <a:endParaRPr lang="en-US"/>
          </a:p>
        </p:txBody>
      </p:sp>
      <p:sp>
        <p:nvSpPr>
          <p:cNvPr id="3" name="內容版面配置區 2">
            <a:extLst>
              <a:ext uri="{FF2B5EF4-FFF2-40B4-BE49-F238E27FC236}">
                <a16:creationId xmlns:a16="http://schemas.microsoft.com/office/drawing/2014/main" id="{937901C0-4B47-4717-B54B-E9E8EBE5BF07}"/>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3">
            <a:extLst>
              <a:ext uri="{FF2B5EF4-FFF2-40B4-BE49-F238E27FC236}">
                <a16:creationId xmlns:a16="http://schemas.microsoft.com/office/drawing/2014/main" id="{973D74A6-E7D1-4573-B948-EB26D524CDF0}"/>
              </a:ext>
            </a:extLst>
          </p:cNvPr>
          <p:cNvSpPr>
            <a:spLocks noGrp="1"/>
          </p:cNvSpPr>
          <p:nvPr>
            <p:ph type="dt" sz="half" idx="10"/>
          </p:nvPr>
        </p:nvSpPr>
        <p:spPr/>
        <p:txBody>
          <a:bodyPr/>
          <a:lstStyle/>
          <a:p>
            <a:fld id="{3DD5BDEB-E1DB-4311-8A4E-0EDCB5D818E5}" type="datetimeFigureOut">
              <a:rPr lang="en-US" smtClean="0"/>
              <a:t>2/17/2021</a:t>
            </a:fld>
            <a:endParaRPr lang="en-US"/>
          </a:p>
        </p:txBody>
      </p:sp>
      <p:sp>
        <p:nvSpPr>
          <p:cNvPr id="5" name="頁尾版面配置區 4">
            <a:extLst>
              <a:ext uri="{FF2B5EF4-FFF2-40B4-BE49-F238E27FC236}">
                <a16:creationId xmlns:a16="http://schemas.microsoft.com/office/drawing/2014/main" id="{01879D41-E6CE-4128-B232-036664C4C25E}"/>
              </a:ext>
            </a:extLst>
          </p:cNvPr>
          <p:cNvSpPr>
            <a:spLocks noGrp="1"/>
          </p:cNvSpPr>
          <p:nvPr>
            <p:ph type="ftr" sz="quarter" idx="11"/>
          </p:nvPr>
        </p:nvSpPr>
        <p:spPr/>
        <p:txBody>
          <a:bodyPr/>
          <a:lstStyle/>
          <a:p>
            <a:endParaRPr lang="en-US"/>
          </a:p>
        </p:txBody>
      </p:sp>
      <p:sp>
        <p:nvSpPr>
          <p:cNvPr id="6" name="投影片編號版面配置區 5">
            <a:extLst>
              <a:ext uri="{FF2B5EF4-FFF2-40B4-BE49-F238E27FC236}">
                <a16:creationId xmlns:a16="http://schemas.microsoft.com/office/drawing/2014/main" id="{3E444DE2-2C11-45A1-A24C-C762DFA74304}"/>
              </a:ext>
            </a:extLst>
          </p:cNvPr>
          <p:cNvSpPr>
            <a:spLocks noGrp="1"/>
          </p:cNvSpPr>
          <p:nvPr>
            <p:ph type="sldNum" sz="quarter" idx="12"/>
          </p:nvPr>
        </p:nvSpPr>
        <p:spPr/>
        <p:txBody>
          <a:bodyPr/>
          <a:lstStyle/>
          <a:p>
            <a:fld id="{2E4A1018-BAAB-4EEB-9356-FEE2595DA989}" type="slidenum">
              <a:rPr lang="en-US" smtClean="0"/>
              <a:t>‹#›</a:t>
            </a:fld>
            <a:endParaRPr lang="en-US"/>
          </a:p>
        </p:txBody>
      </p:sp>
    </p:spTree>
    <p:extLst>
      <p:ext uri="{BB962C8B-B14F-4D97-AF65-F5344CB8AC3E}">
        <p14:creationId xmlns:p14="http://schemas.microsoft.com/office/powerpoint/2010/main" val="1410453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9800097-39D2-491E-A43C-35F7BE2FD633}"/>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endParaRPr lang="en-US"/>
          </a:p>
        </p:txBody>
      </p:sp>
      <p:sp>
        <p:nvSpPr>
          <p:cNvPr id="3" name="文字版面配置區 2">
            <a:extLst>
              <a:ext uri="{FF2B5EF4-FFF2-40B4-BE49-F238E27FC236}">
                <a16:creationId xmlns:a16="http://schemas.microsoft.com/office/drawing/2014/main" id="{C020A0DF-6A74-423D-9740-5FA90FD4D7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4D925438-D9B8-4434-8500-15642114F0FC}"/>
              </a:ext>
            </a:extLst>
          </p:cNvPr>
          <p:cNvSpPr>
            <a:spLocks noGrp="1"/>
          </p:cNvSpPr>
          <p:nvPr>
            <p:ph type="dt" sz="half" idx="10"/>
          </p:nvPr>
        </p:nvSpPr>
        <p:spPr/>
        <p:txBody>
          <a:bodyPr/>
          <a:lstStyle/>
          <a:p>
            <a:fld id="{3DD5BDEB-E1DB-4311-8A4E-0EDCB5D818E5}" type="datetimeFigureOut">
              <a:rPr lang="en-US" smtClean="0"/>
              <a:t>2/17/2021</a:t>
            </a:fld>
            <a:endParaRPr lang="en-US"/>
          </a:p>
        </p:txBody>
      </p:sp>
      <p:sp>
        <p:nvSpPr>
          <p:cNvPr id="5" name="頁尾版面配置區 4">
            <a:extLst>
              <a:ext uri="{FF2B5EF4-FFF2-40B4-BE49-F238E27FC236}">
                <a16:creationId xmlns:a16="http://schemas.microsoft.com/office/drawing/2014/main" id="{F970F23C-72A3-4A9C-BA5C-501B19D35D94}"/>
              </a:ext>
            </a:extLst>
          </p:cNvPr>
          <p:cNvSpPr>
            <a:spLocks noGrp="1"/>
          </p:cNvSpPr>
          <p:nvPr>
            <p:ph type="ftr" sz="quarter" idx="11"/>
          </p:nvPr>
        </p:nvSpPr>
        <p:spPr/>
        <p:txBody>
          <a:bodyPr/>
          <a:lstStyle/>
          <a:p>
            <a:endParaRPr lang="en-US"/>
          </a:p>
        </p:txBody>
      </p:sp>
      <p:sp>
        <p:nvSpPr>
          <p:cNvPr id="6" name="投影片編號版面配置區 5">
            <a:extLst>
              <a:ext uri="{FF2B5EF4-FFF2-40B4-BE49-F238E27FC236}">
                <a16:creationId xmlns:a16="http://schemas.microsoft.com/office/drawing/2014/main" id="{92141A45-71F9-4992-87C5-7E31F53BAAC3}"/>
              </a:ext>
            </a:extLst>
          </p:cNvPr>
          <p:cNvSpPr>
            <a:spLocks noGrp="1"/>
          </p:cNvSpPr>
          <p:nvPr>
            <p:ph type="sldNum" sz="quarter" idx="12"/>
          </p:nvPr>
        </p:nvSpPr>
        <p:spPr/>
        <p:txBody>
          <a:bodyPr/>
          <a:lstStyle/>
          <a:p>
            <a:fld id="{2E4A1018-BAAB-4EEB-9356-FEE2595DA989}" type="slidenum">
              <a:rPr lang="en-US" smtClean="0"/>
              <a:t>‹#›</a:t>
            </a:fld>
            <a:endParaRPr lang="en-US"/>
          </a:p>
        </p:txBody>
      </p:sp>
    </p:spTree>
    <p:extLst>
      <p:ext uri="{BB962C8B-B14F-4D97-AF65-F5344CB8AC3E}">
        <p14:creationId xmlns:p14="http://schemas.microsoft.com/office/powerpoint/2010/main" val="2750051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A28B64-87E2-4973-A387-39ED1867D940}"/>
              </a:ext>
            </a:extLst>
          </p:cNvPr>
          <p:cNvSpPr>
            <a:spLocks noGrp="1"/>
          </p:cNvSpPr>
          <p:nvPr>
            <p:ph type="title"/>
          </p:nvPr>
        </p:nvSpPr>
        <p:spPr/>
        <p:txBody>
          <a:bodyPr/>
          <a:lstStyle/>
          <a:p>
            <a:r>
              <a:rPr lang="zh-TW" altLang="en-US"/>
              <a:t>按一下以編輯母片標題樣式</a:t>
            </a:r>
            <a:endParaRPr lang="en-US"/>
          </a:p>
        </p:txBody>
      </p:sp>
      <p:sp>
        <p:nvSpPr>
          <p:cNvPr id="3" name="內容版面配置區 2">
            <a:extLst>
              <a:ext uri="{FF2B5EF4-FFF2-40B4-BE49-F238E27FC236}">
                <a16:creationId xmlns:a16="http://schemas.microsoft.com/office/drawing/2014/main" id="{A039549B-DC66-4977-B328-506F8EEB0824}"/>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內容版面配置區 3">
            <a:extLst>
              <a:ext uri="{FF2B5EF4-FFF2-40B4-BE49-F238E27FC236}">
                <a16:creationId xmlns:a16="http://schemas.microsoft.com/office/drawing/2014/main" id="{23656745-491F-4A18-9176-8CF2E95D9640}"/>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日期版面配置區 4">
            <a:extLst>
              <a:ext uri="{FF2B5EF4-FFF2-40B4-BE49-F238E27FC236}">
                <a16:creationId xmlns:a16="http://schemas.microsoft.com/office/drawing/2014/main" id="{3477BCD7-CBAC-49B6-8117-BED925A203F1}"/>
              </a:ext>
            </a:extLst>
          </p:cNvPr>
          <p:cNvSpPr>
            <a:spLocks noGrp="1"/>
          </p:cNvSpPr>
          <p:nvPr>
            <p:ph type="dt" sz="half" idx="10"/>
          </p:nvPr>
        </p:nvSpPr>
        <p:spPr/>
        <p:txBody>
          <a:bodyPr/>
          <a:lstStyle/>
          <a:p>
            <a:fld id="{3DD5BDEB-E1DB-4311-8A4E-0EDCB5D818E5}" type="datetimeFigureOut">
              <a:rPr lang="en-US" smtClean="0"/>
              <a:t>2/17/2021</a:t>
            </a:fld>
            <a:endParaRPr lang="en-US"/>
          </a:p>
        </p:txBody>
      </p:sp>
      <p:sp>
        <p:nvSpPr>
          <p:cNvPr id="6" name="頁尾版面配置區 5">
            <a:extLst>
              <a:ext uri="{FF2B5EF4-FFF2-40B4-BE49-F238E27FC236}">
                <a16:creationId xmlns:a16="http://schemas.microsoft.com/office/drawing/2014/main" id="{5434AEFB-87ED-4092-B8BC-8E9C5F8662A3}"/>
              </a:ext>
            </a:extLst>
          </p:cNvPr>
          <p:cNvSpPr>
            <a:spLocks noGrp="1"/>
          </p:cNvSpPr>
          <p:nvPr>
            <p:ph type="ftr" sz="quarter" idx="11"/>
          </p:nvPr>
        </p:nvSpPr>
        <p:spPr/>
        <p:txBody>
          <a:bodyPr/>
          <a:lstStyle/>
          <a:p>
            <a:endParaRPr lang="en-US"/>
          </a:p>
        </p:txBody>
      </p:sp>
      <p:sp>
        <p:nvSpPr>
          <p:cNvPr id="7" name="投影片編號版面配置區 6">
            <a:extLst>
              <a:ext uri="{FF2B5EF4-FFF2-40B4-BE49-F238E27FC236}">
                <a16:creationId xmlns:a16="http://schemas.microsoft.com/office/drawing/2014/main" id="{DE3547BC-E4DD-48D5-8D0B-351E06CD1051}"/>
              </a:ext>
            </a:extLst>
          </p:cNvPr>
          <p:cNvSpPr>
            <a:spLocks noGrp="1"/>
          </p:cNvSpPr>
          <p:nvPr>
            <p:ph type="sldNum" sz="quarter" idx="12"/>
          </p:nvPr>
        </p:nvSpPr>
        <p:spPr/>
        <p:txBody>
          <a:bodyPr/>
          <a:lstStyle/>
          <a:p>
            <a:fld id="{2E4A1018-BAAB-4EEB-9356-FEE2595DA989}" type="slidenum">
              <a:rPr lang="en-US" smtClean="0"/>
              <a:t>‹#›</a:t>
            </a:fld>
            <a:endParaRPr lang="en-US"/>
          </a:p>
        </p:txBody>
      </p:sp>
    </p:spTree>
    <p:extLst>
      <p:ext uri="{BB962C8B-B14F-4D97-AF65-F5344CB8AC3E}">
        <p14:creationId xmlns:p14="http://schemas.microsoft.com/office/powerpoint/2010/main" val="2801758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F66905-DD54-45F4-A7AE-92B273D1A686}"/>
              </a:ext>
            </a:extLst>
          </p:cNvPr>
          <p:cNvSpPr>
            <a:spLocks noGrp="1"/>
          </p:cNvSpPr>
          <p:nvPr>
            <p:ph type="title"/>
          </p:nvPr>
        </p:nvSpPr>
        <p:spPr>
          <a:xfrm>
            <a:off x="839788" y="365125"/>
            <a:ext cx="10515600" cy="1325563"/>
          </a:xfrm>
        </p:spPr>
        <p:txBody>
          <a:bodyPr/>
          <a:lstStyle/>
          <a:p>
            <a:r>
              <a:rPr lang="zh-TW" altLang="en-US"/>
              <a:t>按一下以編輯母片標題樣式</a:t>
            </a:r>
            <a:endParaRPr lang="en-US"/>
          </a:p>
        </p:txBody>
      </p:sp>
      <p:sp>
        <p:nvSpPr>
          <p:cNvPr id="3" name="文字版面配置區 2">
            <a:extLst>
              <a:ext uri="{FF2B5EF4-FFF2-40B4-BE49-F238E27FC236}">
                <a16:creationId xmlns:a16="http://schemas.microsoft.com/office/drawing/2014/main" id="{3D6FD708-9C33-4B9B-8174-755D4925FB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1D52C86C-F594-4703-94CC-9316BD062340}"/>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文字版面配置區 4">
            <a:extLst>
              <a:ext uri="{FF2B5EF4-FFF2-40B4-BE49-F238E27FC236}">
                <a16:creationId xmlns:a16="http://schemas.microsoft.com/office/drawing/2014/main" id="{B60591D6-2B02-4C2B-A8F6-BFA685DC8D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7EDA711B-BC49-42F4-A8CF-C61580517422}"/>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日期版面配置區 6">
            <a:extLst>
              <a:ext uri="{FF2B5EF4-FFF2-40B4-BE49-F238E27FC236}">
                <a16:creationId xmlns:a16="http://schemas.microsoft.com/office/drawing/2014/main" id="{280F0C6C-E4E3-4A4D-9946-1B6746C3C95B}"/>
              </a:ext>
            </a:extLst>
          </p:cNvPr>
          <p:cNvSpPr>
            <a:spLocks noGrp="1"/>
          </p:cNvSpPr>
          <p:nvPr>
            <p:ph type="dt" sz="half" idx="10"/>
          </p:nvPr>
        </p:nvSpPr>
        <p:spPr/>
        <p:txBody>
          <a:bodyPr/>
          <a:lstStyle/>
          <a:p>
            <a:fld id="{3DD5BDEB-E1DB-4311-8A4E-0EDCB5D818E5}" type="datetimeFigureOut">
              <a:rPr lang="en-US" smtClean="0"/>
              <a:t>2/17/2021</a:t>
            </a:fld>
            <a:endParaRPr lang="en-US"/>
          </a:p>
        </p:txBody>
      </p:sp>
      <p:sp>
        <p:nvSpPr>
          <p:cNvPr id="8" name="頁尾版面配置區 7">
            <a:extLst>
              <a:ext uri="{FF2B5EF4-FFF2-40B4-BE49-F238E27FC236}">
                <a16:creationId xmlns:a16="http://schemas.microsoft.com/office/drawing/2014/main" id="{F2738480-7D38-48FE-9007-E3C9AADF4870}"/>
              </a:ext>
            </a:extLst>
          </p:cNvPr>
          <p:cNvSpPr>
            <a:spLocks noGrp="1"/>
          </p:cNvSpPr>
          <p:nvPr>
            <p:ph type="ftr" sz="quarter" idx="11"/>
          </p:nvPr>
        </p:nvSpPr>
        <p:spPr/>
        <p:txBody>
          <a:bodyPr/>
          <a:lstStyle/>
          <a:p>
            <a:endParaRPr lang="en-US"/>
          </a:p>
        </p:txBody>
      </p:sp>
      <p:sp>
        <p:nvSpPr>
          <p:cNvPr id="9" name="投影片編號版面配置區 8">
            <a:extLst>
              <a:ext uri="{FF2B5EF4-FFF2-40B4-BE49-F238E27FC236}">
                <a16:creationId xmlns:a16="http://schemas.microsoft.com/office/drawing/2014/main" id="{6652F8CF-EC2D-461F-949D-0BD1F8A7C7ED}"/>
              </a:ext>
            </a:extLst>
          </p:cNvPr>
          <p:cNvSpPr>
            <a:spLocks noGrp="1"/>
          </p:cNvSpPr>
          <p:nvPr>
            <p:ph type="sldNum" sz="quarter" idx="12"/>
          </p:nvPr>
        </p:nvSpPr>
        <p:spPr/>
        <p:txBody>
          <a:bodyPr/>
          <a:lstStyle/>
          <a:p>
            <a:fld id="{2E4A1018-BAAB-4EEB-9356-FEE2595DA989}" type="slidenum">
              <a:rPr lang="en-US" smtClean="0"/>
              <a:t>‹#›</a:t>
            </a:fld>
            <a:endParaRPr lang="en-US"/>
          </a:p>
        </p:txBody>
      </p:sp>
    </p:spTree>
    <p:extLst>
      <p:ext uri="{BB962C8B-B14F-4D97-AF65-F5344CB8AC3E}">
        <p14:creationId xmlns:p14="http://schemas.microsoft.com/office/powerpoint/2010/main" val="2152285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3036C9-B780-435E-B5A1-DF283544162E}"/>
              </a:ext>
            </a:extLst>
          </p:cNvPr>
          <p:cNvSpPr>
            <a:spLocks noGrp="1"/>
          </p:cNvSpPr>
          <p:nvPr>
            <p:ph type="title"/>
          </p:nvPr>
        </p:nvSpPr>
        <p:spPr/>
        <p:txBody>
          <a:bodyPr/>
          <a:lstStyle/>
          <a:p>
            <a:r>
              <a:rPr lang="zh-TW" altLang="en-US"/>
              <a:t>按一下以編輯母片標題樣式</a:t>
            </a:r>
            <a:endParaRPr lang="en-US"/>
          </a:p>
        </p:txBody>
      </p:sp>
      <p:sp>
        <p:nvSpPr>
          <p:cNvPr id="3" name="日期版面配置區 2">
            <a:extLst>
              <a:ext uri="{FF2B5EF4-FFF2-40B4-BE49-F238E27FC236}">
                <a16:creationId xmlns:a16="http://schemas.microsoft.com/office/drawing/2014/main" id="{A1983DE4-533F-427D-86D6-CCCD1F86DC60}"/>
              </a:ext>
            </a:extLst>
          </p:cNvPr>
          <p:cNvSpPr>
            <a:spLocks noGrp="1"/>
          </p:cNvSpPr>
          <p:nvPr>
            <p:ph type="dt" sz="half" idx="10"/>
          </p:nvPr>
        </p:nvSpPr>
        <p:spPr/>
        <p:txBody>
          <a:bodyPr/>
          <a:lstStyle/>
          <a:p>
            <a:fld id="{3DD5BDEB-E1DB-4311-8A4E-0EDCB5D818E5}" type="datetimeFigureOut">
              <a:rPr lang="en-US" smtClean="0"/>
              <a:t>2/17/2021</a:t>
            </a:fld>
            <a:endParaRPr lang="en-US"/>
          </a:p>
        </p:txBody>
      </p:sp>
      <p:sp>
        <p:nvSpPr>
          <p:cNvPr id="4" name="頁尾版面配置區 3">
            <a:extLst>
              <a:ext uri="{FF2B5EF4-FFF2-40B4-BE49-F238E27FC236}">
                <a16:creationId xmlns:a16="http://schemas.microsoft.com/office/drawing/2014/main" id="{E4B05C22-8687-4A4F-A91D-3B6F1DD6D9F8}"/>
              </a:ext>
            </a:extLst>
          </p:cNvPr>
          <p:cNvSpPr>
            <a:spLocks noGrp="1"/>
          </p:cNvSpPr>
          <p:nvPr>
            <p:ph type="ftr" sz="quarter" idx="11"/>
          </p:nvPr>
        </p:nvSpPr>
        <p:spPr/>
        <p:txBody>
          <a:bodyPr/>
          <a:lstStyle/>
          <a:p>
            <a:endParaRPr lang="en-US"/>
          </a:p>
        </p:txBody>
      </p:sp>
      <p:sp>
        <p:nvSpPr>
          <p:cNvPr id="5" name="投影片編號版面配置區 4">
            <a:extLst>
              <a:ext uri="{FF2B5EF4-FFF2-40B4-BE49-F238E27FC236}">
                <a16:creationId xmlns:a16="http://schemas.microsoft.com/office/drawing/2014/main" id="{9C20C25D-A31C-4F42-A463-D04540F96845}"/>
              </a:ext>
            </a:extLst>
          </p:cNvPr>
          <p:cNvSpPr>
            <a:spLocks noGrp="1"/>
          </p:cNvSpPr>
          <p:nvPr>
            <p:ph type="sldNum" sz="quarter" idx="12"/>
          </p:nvPr>
        </p:nvSpPr>
        <p:spPr/>
        <p:txBody>
          <a:bodyPr/>
          <a:lstStyle/>
          <a:p>
            <a:fld id="{2E4A1018-BAAB-4EEB-9356-FEE2595DA989}" type="slidenum">
              <a:rPr lang="en-US" smtClean="0"/>
              <a:t>‹#›</a:t>
            </a:fld>
            <a:endParaRPr lang="en-US"/>
          </a:p>
        </p:txBody>
      </p:sp>
    </p:spTree>
    <p:extLst>
      <p:ext uri="{BB962C8B-B14F-4D97-AF65-F5344CB8AC3E}">
        <p14:creationId xmlns:p14="http://schemas.microsoft.com/office/powerpoint/2010/main" val="3486356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9FAE7A62-443F-459E-948D-BA03AE0A8BEE}"/>
              </a:ext>
            </a:extLst>
          </p:cNvPr>
          <p:cNvSpPr>
            <a:spLocks noGrp="1"/>
          </p:cNvSpPr>
          <p:nvPr>
            <p:ph type="dt" sz="half" idx="10"/>
          </p:nvPr>
        </p:nvSpPr>
        <p:spPr/>
        <p:txBody>
          <a:bodyPr/>
          <a:lstStyle/>
          <a:p>
            <a:fld id="{3DD5BDEB-E1DB-4311-8A4E-0EDCB5D818E5}" type="datetimeFigureOut">
              <a:rPr lang="en-US" smtClean="0"/>
              <a:t>2/17/2021</a:t>
            </a:fld>
            <a:endParaRPr lang="en-US"/>
          </a:p>
        </p:txBody>
      </p:sp>
      <p:sp>
        <p:nvSpPr>
          <p:cNvPr id="3" name="頁尾版面配置區 2">
            <a:extLst>
              <a:ext uri="{FF2B5EF4-FFF2-40B4-BE49-F238E27FC236}">
                <a16:creationId xmlns:a16="http://schemas.microsoft.com/office/drawing/2014/main" id="{7D792E04-DF8F-41BD-921F-6C666CC823E7}"/>
              </a:ext>
            </a:extLst>
          </p:cNvPr>
          <p:cNvSpPr>
            <a:spLocks noGrp="1"/>
          </p:cNvSpPr>
          <p:nvPr>
            <p:ph type="ftr" sz="quarter" idx="11"/>
          </p:nvPr>
        </p:nvSpPr>
        <p:spPr/>
        <p:txBody>
          <a:bodyPr/>
          <a:lstStyle/>
          <a:p>
            <a:endParaRPr lang="en-US"/>
          </a:p>
        </p:txBody>
      </p:sp>
      <p:sp>
        <p:nvSpPr>
          <p:cNvPr id="4" name="投影片編號版面配置區 3">
            <a:extLst>
              <a:ext uri="{FF2B5EF4-FFF2-40B4-BE49-F238E27FC236}">
                <a16:creationId xmlns:a16="http://schemas.microsoft.com/office/drawing/2014/main" id="{A76664F8-3301-455B-A9CA-1B9386A0F46F}"/>
              </a:ext>
            </a:extLst>
          </p:cNvPr>
          <p:cNvSpPr>
            <a:spLocks noGrp="1"/>
          </p:cNvSpPr>
          <p:nvPr>
            <p:ph type="sldNum" sz="quarter" idx="12"/>
          </p:nvPr>
        </p:nvSpPr>
        <p:spPr/>
        <p:txBody>
          <a:bodyPr/>
          <a:lstStyle/>
          <a:p>
            <a:fld id="{2E4A1018-BAAB-4EEB-9356-FEE2595DA989}" type="slidenum">
              <a:rPr lang="en-US" smtClean="0"/>
              <a:t>‹#›</a:t>
            </a:fld>
            <a:endParaRPr lang="en-US"/>
          </a:p>
        </p:txBody>
      </p:sp>
    </p:spTree>
    <p:extLst>
      <p:ext uri="{BB962C8B-B14F-4D97-AF65-F5344CB8AC3E}">
        <p14:creationId xmlns:p14="http://schemas.microsoft.com/office/powerpoint/2010/main" val="388030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32C9F99-D177-43DB-9243-2ADAB78CA76B}"/>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a:p>
        </p:txBody>
      </p:sp>
      <p:sp>
        <p:nvSpPr>
          <p:cNvPr id="3" name="內容版面配置區 2">
            <a:extLst>
              <a:ext uri="{FF2B5EF4-FFF2-40B4-BE49-F238E27FC236}">
                <a16:creationId xmlns:a16="http://schemas.microsoft.com/office/drawing/2014/main" id="{43C3BF5A-AD79-4ADD-A080-A18261EF76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文字版面配置區 3">
            <a:extLst>
              <a:ext uri="{FF2B5EF4-FFF2-40B4-BE49-F238E27FC236}">
                <a16:creationId xmlns:a16="http://schemas.microsoft.com/office/drawing/2014/main" id="{D7929DE6-93CC-4713-A15F-9727FC28DF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669650F9-EF47-4802-BC22-96E2FCABC880}"/>
              </a:ext>
            </a:extLst>
          </p:cNvPr>
          <p:cNvSpPr>
            <a:spLocks noGrp="1"/>
          </p:cNvSpPr>
          <p:nvPr>
            <p:ph type="dt" sz="half" idx="10"/>
          </p:nvPr>
        </p:nvSpPr>
        <p:spPr/>
        <p:txBody>
          <a:bodyPr/>
          <a:lstStyle/>
          <a:p>
            <a:fld id="{3DD5BDEB-E1DB-4311-8A4E-0EDCB5D818E5}" type="datetimeFigureOut">
              <a:rPr lang="en-US" smtClean="0"/>
              <a:t>2/17/2021</a:t>
            </a:fld>
            <a:endParaRPr lang="en-US"/>
          </a:p>
        </p:txBody>
      </p:sp>
      <p:sp>
        <p:nvSpPr>
          <p:cNvPr id="6" name="頁尾版面配置區 5">
            <a:extLst>
              <a:ext uri="{FF2B5EF4-FFF2-40B4-BE49-F238E27FC236}">
                <a16:creationId xmlns:a16="http://schemas.microsoft.com/office/drawing/2014/main" id="{45A10E5F-2180-4B97-AE2D-A8B5199948DD}"/>
              </a:ext>
            </a:extLst>
          </p:cNvPr>
          <p:cNvSpPr>
            <a:spLocks noGrp="1"/>
          </p:cNvSpPr>
          <p:nvPr>
            <p:ph type="ftr" sz="quarter" idx="11"/>
          </p:nvPr>
        </p:nvSpPr>
        <p:spPr/>
        <p:txBody>
          <a:bodyPr/>
          <a:lstStyle/>
          <a:p>
            <a:endParaRPr lang="en-US"/>
          </a:p>
        </p:txBody>
      </p:sp>
      <p:sp>
        <p:nvSpPr>
          <p:cNvPr id="7" name="投影片編號版面配置區 6">
            <a:extLst>
              <a:ext uri="{FF2B5EF4-FFF2-40B4-BE49-F238E27FC236}">
                <a16:creationId xmlns:a16="http://schemas.microsoft.com/office/drawing/2014/main" id="{561FF5FE-D9A3-4F9D-8B33-B1D0EB4E81BD}"/>
              </a:ext>
            </a:extLst>
          </p:cNvPr>
          <p:cNvSpPr>
            <a:spLocks noGrp="1"/>
          </p:cNvSpPr>
          <p:nvPr>
            <p:ph type="sldNum" sz="quarter" idx="12"/>
          </p:nvPr>
        </p:nvSpPr>
        <p:spPr/>
        <p:txBody>
          <a:bodyPr/>
          <a:lstStyle/>
          <a:p>
            <a:fld id="{2E4A1018-BAAB-4EEB-9356-FEE2595DA989}" type="slidenum">
              <a:rPr lang="en-US" smtClean="0"/>
              <a:t>‹#›</a:t>
            </a:fld>
            <a:endParaRPr lang="en-US"/>
          </a:p>
        </p:txBody>
      </p:sp>
    </p:spTree>
    <p:extLst>
      <p:ext uri="{BB962C8B-B14F-4D97-AF65-F5344CB8AC3E}">
        <p14:creationId xmlns:p14="http://schemas.microsoft.com/office/powerpoint/2010/main" val="2812781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361AF28-FA02-4404-8337-348610D44587}"/>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a:p>
        </p:txBody>
      </p:sp>
      <p:sp>
        <p:nvSpPr>
          <p:cNvPr id="3" name="圖片版面配置區 2">
            <a:extLst>
              <a:ext uri="{FF2B5EF4-FFF2-40B4-BE49-F238E27FC236}">
                <a16:creationId xmlns:a16="http://schemas.microsoft.com/office/drawing/2014/main" id="{07FD5659-0741-4925-A2F5-7BEB60816C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字版面配置區 3">
            <a:extLst>
              <a:ext uri="{FF2B5EF4-FFF2-40B4-BE49-F238E27FC236}">
                <a16:creationId xmlns:a16="http://schemas.microsoft.com/office/drawing/2014/main" id="{6AA6D5A4-948F-468C-BC82-8BF1B14ABD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90EB1A00-55B4-4D8E-8942-094AB95323E6}"/>
              </a:ext>
            </a:extLst>
          </p:cNvPr>
          <p:cNvSpPr>
            <a:spLocks noGrp="1"/>
          </p:cNvSpPr>
          <p:nvPr>
            <p:ph type="dt" sz="half" idx="10"/>
          </p:nvPr>
        </p:nvSpPr>
        <p:spPr/>
        <p:txBody>
          <a:bodyPr/>
          <a:lstStyle/>
          <a:p>
            <a:fld id="{3DD5BDEB-E1DB-4311-8A4E-0EDCB5D818E5}" type="datetimeFigureOut">
              <a:rPr lang="en-US" smtClean="0"/>
              <a:t>2/17/2021</a:t>
            </a:fld>
            <a:endParaRPr lang="en-US"/>
          </a:p>
        </p:txBody>
      </p:sp>
      <p:sp>
        <p:nvSpPr>
          <p:cNvPr id="6" name="頁尾版面配置區 5">
            <a:extLst>
              <a:ext uri="{FF2B5EF4-FFF2-40B4-BE49-F238E27FC236}">
                <a16:creationId xmlns:a16="http://schemas.microsoft.com/office/drawing/2014/main" id="{998A93D6-F462-48D5-B23C-F1A943C6C433}"/>
              </a:ext>
            </a:extLst>
          </p:cNvPr>
          <p:cNvSpPr>
            <a:spLocks noGrp="1"/>
          </p:cNvSpPr>
          <p:nvPr>
            <p:ph type="ftr" sz="quarter" idx="11"/>
          </p:nvPr>
        </p:nvSpPr>
        <p:spPr/>
        <p:txBody>
          <a:bodyPr/>
          <a:lstStyle/>
          <a:p>
            <a:endParaRPr lang="en-US"/>
          </a:p>
        </p:txBody>
      </p:sp>
      <p:sp>
        <p:nvSpPr>
          <p:cNvPr id="7" name="投影片編號版面配置區 6">
            <a:extLst>
              <a:ext uri="{FF2B5EF4-FFF2-40B4-BE49-F238E27FC236}">
                <a16:creationId xmlns:a16="http://schemas.microsoft.com/office/drawing/2014/main" id="{9F54DD88-1924-4956-87E7-24A69E786570}"/>
              </a:ext>
            </a:extLst>
          </p:cNvPr>
          <p:cNvSpPr>
            <a:spLocks noGrp="1"/>
          </p:cNvSpPr>
          <p:nvPr>
            <p:ph type="sldNum" sz="quarter" idx="12"/>
          </p:nvPr>
        </p:nvSpPr>
        <p:spPr/>
        <p:txBody>
          <a:bodyPr/>
          <a:lstStyle/>
          <a:p>
            <a:fld id="{2E4A1018-BAAB-4EEB-9356-FEE2595DA989}" type="slidenum">
              <a:rPr lang="en-US" smtClean="0"/>
              <a:t>‹#›</a:t>
            </a:fld>
            <a:endParaRPr lang="en-US"/>
          </a:p>
        </p:txBody>
      </p:sp>
    </p:spTree>
    <p:extLst>
      <p:ext uri="{BB962C8B-B14F-4D97-AF65-F5344CB8AC3E}">
        <p14:creationId xmlns:p14="http://schemas.microsoft.com/office/powerpoint/2010/main" val="3021057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3DD0FFF5-CB93-466E-B7B6-9C47D1D939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endParaRPr lang="en-US"/>
          </a:p>
        </p:txBody>
      </p:sp>
      <p:sp>
        <p:nvSpPr>
          <p:cNvPr id="3" name="文字版面配置區 2">
            <a:extLst>
              <a:ext uri="{FF2B5EF4-FFF2-40B4-BE49-F238E27FC236}">
                <a16:creationId xmlns:a16="http://schemas.microsoft.com/office/drawing/2014/main" id="{0C574872-EE62-4B3F-82B6-B353D7217A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3">
            <a:extLst>
              <a:ext uri="{FF2B5EF4-FFF2-40B4-BE49-F238E27FC236}">
                <a16:creationId xmlns:a16="http://schemas.microsoft.com/office/drawing/2014/main" id="{F2DC10FA-C58E-4F77-9A67-57C148DE94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D5BDEB-E1DB-4311-8A4E-0EDCB5D818E5}" type="datetimeFigureOut">
              <a:rPr lang="en-US" smtClean="0"/>
              <a:t>2/17/2021</a:t>
            </a:fld>
            <a:endParaRPr lang="en-US"/>
          </a:p>
        </p:txBody>
      </p:sp>
      <p:sp>
        <p:nvSpPr>
          <p:cNvPr id="5" name="頁尾版面配置區 4">
            <a:extLst>
              <a:ext uri="{FF2B5EF4-FFF2-40B4-BE49-F238E27FC236}">
                <a16:creationId xmlns:a16="http://schemas.microsoft.com/office/drawing/2014/main" id="{34059BBF-9CED-40F1-A5BE-AE30C276B8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投影片編號版面配置區 5">
            <a:extLst>
              <a:ext uri="{FF2B5EF4-FFF2-40B4-BE49-F238E27FC236}">
                <a16:creationId xmlns:a16="http://schemas.microsoft.com/office/drawing/2014/main" id="{0F46A42E-DBD2-48A8-8907-DE84F0419C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4A1018-BAAB-4EEB-9356-FEE2595DA989}" type="slidenum">
              <a:rPr lang="en-US" smtClean="0"/>
              <a:t>‹#›</a:t>
            </a:fld>
            <a:endParaRPr lang="en-US"/>
          </a:p>
        </p:txBody>
      </p:sp>
    </p:spTree>
    <p:extLst>
      <p:ext uri="{BB962C8B-B14F-4D97-AF65-F5344CB8AC3E}">
        <p14:creationId xmlns:p14="http://schemas.microsoft.com/office/powerpoint/2010/main" val="40824030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hatwong@ouhk.edu.h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mailto:hatwong@ouhk.edu.hk" TargetMode="Externa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CBC231B-DF4F-430B-896E-93BF35AB93BC}"/>
              </a:ext>
            </a:extLst>
          </p:cNvPr>
          <p:cNvSpPr>
            <a:spLocks noGrp="1"/>
          </p:cNvSpPr>
          <p:nvPr>
            <p:ph type="ctrTitle"/>
          </p:nvPr>
        </p:nvSpPr>
        <p:spPr>
          <a:xfrm>
            <a:off x="1532626" y="1027605"/>
            <a:ext cx="9144000" cy="2905052"/>
          </a:xfrm>
        </p:spPr>
        <p:txBody>
          <a:bodyPr/>
          <a:lstStyle/>
          <a:p>
            <a:r>
              <a:rPr lang="en-US"/>
              <a:t>E205F</a:t>
            </a:r>
            <a:br>
              <a:rPr lang="en-US" dirty="0"/>
            </a:br>
            <a:r>
              <a:rPr lang="en-US" dirty="0"/>
              <a:t>Preparing for IELTS</a:t>
            </a:r>
            <a:br>
              <a:rPr lang="en-US" dirty="0"/>
            </a:br>
            <a:r>
              <a:rPr lang="en-US" dirty="0"/>
              <a:t>Unit 1.1</a:t>
            </a:r>
          </a:p>
        </p:txBody>
      </p:sp>
      <p:sp>
        <p:nvSpPr>
          <p:cNvPr id="3" name="副標題 2">
            <a:extLst>
              <a:ext uri="{FF2B5EF4-FFF2-40B4-BE49-F238E27FC236}">
                <a16:creationId xmlns:a16="http://schemas.microsoft.com/office/drawing/2014/main" id="{38C6A9D2-7C6C-42E0-A9AA-B70CE990953C}"/>
              </a:ext>
            </a:extLst>
          </p:cNvPr>
          <p:cNvSpPr>
            <a:spLocks noGrp="1"/>
          </p:cNvSpPr>
          <p:nvPr>
            <p:ph type="subTitle" idx="1"/>
          </p:nvPr>
        </p:nvSpPr>
        <p:spPr>
          <a:xfrm>
            <a:off x="1558505" y="3981600"/>
            <a:ext cx="9144000" cy="1655762"/>
          </a:xfrm>
        </p:spPr>
        <p:txBody>
          <a:bodyPr/>
          <a:lstStyle/>
          <a:p>
            <a:endParaRPr lang="en-US" dirty="0"/>
          </a:p>
          <a:p>
            <a:r>
              <a:rPr lang="en-US" dirty="0" err="1"/>
              <a:t>Hazal</a:t>
            </a:r>
            <a:r>
              <a:rPr lang="en-US" dirty="0"/>
              <a:t> WONG</a:t>
            </a:r>
          </a:p>
          <a:p>
            <a:r>
              <a:rPr lang="en-US" dirty="0">
                <a:hlinkClick r:id="rId2"/>
              </a:rPr>
              <a:t>hatwong@ouhk.edu.hk</a:t>
            </a:r>
            <a:endParaRPr lang="en-US" dirty="0"/>
          </a:p>
          <a:p>
            <a:endParaRPr lang="en-US" dirty="0"/>
          </a:p>
          <a:p>
            <a:endParaRPr lang="en-US" dirty="0"/>
          </a:p>
        </p:txBody>
      </p:sp>
    </p:spTree>
    <p:extLst>
      <p:ext uri="{BB962C8B-B14F-4D97-AF65-F5344CB8AC3E}">
        <p14:creationId xmlns:p14="http://schemas.microsoft.com/office/powerpoint/2010/main" val="2221787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‘That’ (p.4)</a:t>
            </a:r>
            <a:endParaRPr lang="zh-TW" altLang="en-US" dirty="0"/>
          </a:p>
        </p:txBody>
      </p:sp>
      <p:sp>
        <p:nvSpPr>
          <p:cNvPr id="3" name="Content Placeholder 2"/>
          <p:cNvSpPr>
            <a:spLocks noGrp="1"/>
          </p:cNvSpPr>
          <p:nvPr>
            <p:ph idx="1"/>
          </p:nvPr>
        </p:nvSpPr>
        <p:spPr>
          <a:xfrm>
            <a:off x="838199" y="1570008"/>
            <a:ext cx="10893725" cy="5011947"/>
          </a:xfrm>
        </p:spPr>
        <p:txBody>
          <a:bodyPr/>
          <a:lstStyle/>
          <a:p>
            <a:pPr marL="0" indent="0">
              <a:buNone/>
            </a:pPr>
            <a:r>
              <a:rPr lang="en-US" altLang="zh-TW" dirty="0"/>
              <a:t>‘That’ has many uses and is worth revising. </a:t>
            </a:r>
          </a:p>
          <a:p>
            <a:pPr marL="0" indent="0">
              <a:buNone/>
            </a:pPr>
            <a:endParaRPr lang="en-US" altLang="zh-TW" dirty="0"/>
          </a:p>
          <a:p>
            <a:pPr marL="0" indent="0">
              <a:buNone/>
            </a:pPr>
            <a:r>
              <a:rPr lang="en-US" altLang="zh-TW" dirty="0"/>
              <a:t>• It is a </a:t>
            </a:r>
            <a:r>
              <a:rPr lang="en-US" altLang="zh-TW" dirty="0">
                <a:solidFill>
                  <a:srgbClr val="FF0000"/>
                </a:solidFill>
              </a:rPr>
              <a:t>pronoun</a:t>
            </a:r>
            <a:r>
              <a:rPr lang="en-US" altLang="zh-TW" dirty="0"/>
              <a:t>: </a:t>
            </a:r>
          </a:p>
          <a:p>
            <a:pPr marL="0" indent="0">
              <a:buNone/>
            </a:pPr>
            <a:r>
              <a:rPr lang="en-US" altLang="zh-TW" dirty="0"/>
              <a:t>Let’s return to </a:t>
            </a:r>
            <a:r>
              <a:rPr lang="en-US" altLang="zh-TW" b="1" i="1" dirty="0">
                <a:solidFill>
                  <a:srgbClr val="00B0F0"/>
                </a:solidFill>
              </a:rPr>
              <a:t>that </a:t>
            </a:r>
            <a:r>
              <a:rPr lang="en-US" altLang="zh-TW" b="1" dirty="0">
                <a:solidFill>
                  <a:srgbClr val="00B0F0"/>
                </a:solidFill>
              </a:rPr>
              <a:t>point. </a:t>
            </a:r>
          </a:p>
          <a:p>
            <a:pPr marL="0" indent="0">
              <a:buNone/>
            </a:pPr>
            <a:endParaRPr lang="en-US" altLang="zh-TW" dirty="0"/>
          </a:p>
          <a:p>
            <a:pPr marL="0" indent="0">
              <a:buNone/>
            </a:pPr>
            <a:r>
              <a:rPr lang="en-US" altLang="zh-TW" dirty="0"/>
              <a:t>• It is a </a:t>
            </a:r>
            <a:r>
              <a:rPr lang="en-US" altLang="zh-TW" dirty="0">
                <a:solidFill>
                  <a:srgbClr val="FF0000"/>
                </a:solidFill>
              </a:rPr>
              <a:t>subordinator</a:t>
            </a:r>
            <a:r>
              <a:rPr lang="en-US" altLang="zh-TW" dirty="0"/>
              <a:t> that can be used to join two clauses: </a:t>
            </a:r>
          </a:p>
          <a:p>
            <a:pPr marL="0" indent="0">
              <a:buNone/>
            </a:pPr>
            <a:r>
              <a:rPr lang="en-US" altLang="zh-TW" dirty="0"/>
              <a:t>They believe </a:t>
            </a:r>
            <a:r>
              <a:rPr lang="en-US" altLang="zh-TW" b="1" i="1" dirty="0">
                <a:solidFill>
                  <a:srgbClr val="00B0F0"/>
                </a:solidFill>
              </a:rPr>
              <a:t>that</a:t>
            </a:r>
            <a:r>
              <a:rPr lang="en-US" altLang="zh-TW" i="1" dirty="0"/>
              <a:t> </a:t>
            </a:r>
            <a:r>
              <a:rPr lang="en-US" altLang="zh-TW" b="1" dirty="0">
                <a:solidFill>
                  <a:srgbClr val="00B050"/>
                </a:solidFill>
              </a:rPr>
              <a:t>abortion is wrong</a:t>
            </a:r>
            <a:r>
              <a:rPr lang="en-US" altLang="zh-TW" dirty="0"/>
              <a:t>. </a:t>
            </a:r>
            <a:endParaRPr lang="zh-TW" altLang="en-US" dirty="0"/>
          </a:p>
        </p:txBody>
      </p:sp>
    </p:spTree>
    <p:extLst>
      <p:ext uri="{BB962C8B-B14F-4D97-AF65-F5344CB8AC3E}">
        <p14:creationId xmlns:p14="http://schemas.microsoft.com/office/powerpoint/2010/main" val="3284557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‘That’ (p.4) </a:t>
            </a:r>
            <a:endParaRPr lang="zh-TW" altLang="en-US" dirty="0"/>
          </a:p>
        </p:txBody>
      </p:sp>
      <p:sp>
        <p:nvSpPr>
          <p:cNvPr id="3" name="Content Placeholder 2"/>
          <p:cNvSpPr>
            <a:spLocks noGrp="1"/>
          </p:cNvSpPr>
          <p:nvPr>
            <p:ph idx="1"/>
          </p:nvPr>
        </p:nvSpPr>
        <p:spPr>
          <a:xfrm>
            <a:off x="838200" y="1825625"/>
            <a:ext cx="11040374" cy="4713198"/>
          </a:xfrm>
        </p:spPr>
        <p:txBody>
          <a:bodyPr/>
          <a:lstStyle/>
          <a:p>
            <a:r>
              <a:rPr lang="en-US" altLang="zh-TW" dirty="0"/>
              <a:t>When a </a:t>
            </a:r>
            <a:r>
              <a:rPr lang="en-US" altLang="zh-TW" dirty="0">
                <a:solidFill>
                  <a:srgbClr val="FF0000"/>
                </a:solidFill>
              </a:rPr>
              <a:t>‘that’ clause </a:t>
            </a:r>
            <a:r>
              <a:rPr lang="en-US" altLang="zh-TW" dirty="0"/>
              <a:t>is used as the </a:t>
            </a:r>
            <a:r>
              <a:rPr lang="en-US" altLang="zh-TW" dirty="0">
                <a:solidFill>
                  <a:srgbClr val="FF0000"/>
                </a:solidFill>
              </a:rPr>
              <a:t>subject</a:t>
            </a:r>
            <a:r>
              <a:rPr lang="en-US" altLang="zh-TW" dirty="0"/>
              <a:t>, it is usual to extend it into </a:t>
            </a:r>
            <a:r>
              <a:rPr lang="en-US" altLang="zh-TW" dirty="0">
                <a:solidFill>
                  <a:srgbClr val="FF0000"/>
                </a:solidFill>
              </a:rPr>
              <a:t>‘the fact that’</a:t>
            </a:r>
            <a:r>
              <a:rPr lang="en-US" altLang="zh-TW" dirty="0"/>
              <a:t>: </a:t>
            </a:r>
          </a:p>
          <a:p>
            <a:endParaRPr lang="en-US" altLang="zh-TW" dirty="0"/>
          </a:p>
          <a:p>
            <a:pPr marL="0" indent="0">
              <a:buNone/>
            </a:pPr>
            <a:r>
              <a:rPr lang="en-US" altLang="zh-TW" b="1" i="1" dirty="0">
                <a:solidFill>
                  <a:srgbClr val="00B0F0"/>
                </a:solidFill>
              </a:rPr>
              <a:t>The fact that </a:t>
            </a:r>
            <a:r>
              <a:rPr lang="en-US" altLang="zh-TW" dirty="0"/>
              <a:t>heart disease is spreading among women </a:t>
            </a:r>
            <a:r>
              <a:rPr lang="en-US" altLang="zh-TW" b="1" dirty="0">
                <a:solidFill>
                  <a:srgbClr val="FFC000"/>
                </a:solidFill>
              </a:rPr>
              <a:t>tells</a:t>
            </a:r>
            <a:r>
              <a:rPr lang="en-US" altLang="zh-TW" dirty="0"/>
              <a:t> us a great deal about modern lifestyles. </a:t>
            </a:r>
          </a:p>
          <a:p>
            <a:pPr marL="0" indent="0">
              <a:buNone/>
            </a:pPr>
            <a:endParaRPr lang="en-US" altLang="zh-TW" dirty="0"/>
          </a:p>
          <a:p>
            <a:pPr marL="0" indent="0">
              <a:buNone/>
            </a:pPr>
            <a:r>
              <a:rPr lang="en-US" altLang="zh-TW" dirty="0"/>
              <a:t>• This phrase is also used </a:t>
            </a:r>
            <a:r>
              <a:rPr lang="en-US" altLang="zh-TW" dirty="0">
                <a:solidFill>
                  <a:srgbClr val="FF0000"/>
                </a:solidFill>
              </a:rPr>
              <a:t>after prepositions</a:t>
            </a:r>
            <a:r>
              <a:rPr lang="en-US" altLang="zh-TW" dirty="0"/>
              <a:t>: </a:t>
            </a:r>
          </a:p>
          <a:p>
            <a:pPr marL="0" indent="0">
              <a:buNone/>
            </a:pPr>
            <a:endParaRPr lang="en-US" altLang="zh-TW" dirty="0"/>
          </a:p>
          <a:p>
            <a:pPr marL="0" indent="0">
              <a:buNone/>
            </a:pPr>
            <a:r>
              <a:rPr lang="en-US" altLang="zh-TW" dirty="0"/>
              <a:t>Researchers are very worried </a:t>
            </a:r>
            <a:r>
              <a:rPr lang="en-US" altLang="zh-TW" b="1" dirty="0">
                <a:solidFill>
                  <a:srgbClr val="00B0F0"/>
                </a:solidFill>
              </a:rPr>
              <a:t>by</a:t>
            </a:r>
            <a:r>
              <a:rPr lang="en-US" altLang="zh-TW" dirty="0"/>
              <a:t> </a:t>
            </a:r>
            <a:r>
              <a:rPr lang="en-US" altLang="zh-TW" b="1" i="1" u="sng" dirty="0"/>
              <a:t>the fact that </a:t>
            </a:r>
            <a:r>
              <a:rPr lang="en-US" altLang="zh-TW" dirty="0"/>
              <a:t>viruses seem to be mutating more and more quickly. </a:t>
            </a:r>
            <a:endParaRPr lang="zh-TW" altLang="en-US" dirty="0"/>
          </a:p>
        </p:txBody>
      </p:sp>
    </p:spTree>
    <p:extLst>
      <p:ext uri="{BB962C8B-B14F-4D97-AF65-F5344CB8AC3E}">
        <p14:creationId xmlns:p14="http://schemas.microsoft.com/office/powerpoint/2010/main" val="2939403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‘That’ (p.4)</a:t>
            </a:r>
            <a:endParaRPr lang="zh-TW" altLang="en-US" dirty="0"/>
          </a:p>
        </p:txBody>
      </p:sp>
      <p:sp>
        <p:nvSpPr>
          <p:cNvPr id="3" name="Content Placeholder 2"/>
          <p:cNvSpPr>
            <a:spLocks noGrp="1"/>
          </p:cNvSpPr>
          <p:nvPr>
            <p:ph idx="1"/>
          </p:nvPr>
        </p:nvSpPr>
        <p:spPr>
          <a:xfrm>
            <a:off x="838199" y="1825625"/>
            <a:ext cx="10936857" cy="4891698"/>
          </a:xfrm>
        </p:spPr>
        <p:txBody>
          <a:bodyPr/>
          <a:lstStyle/>
          <a:p>
            <a:pPr marL="0" indent="0">
              <a:buNone/>
            </a:pPr>
            <a:r>
              <a:rPr lang="en-US" altLang="zh-TW" dirty="0"/>
              <a:t>• It is a </a:t>
            </a:r>
            <a:r>
              <a:rPr lang="en-US" altLang="zh-TW" b="1" dirty="0">
                <a:solidFill>
                  <a:srgbClr val="FF0000"/>
                </a:solidFill>
              </a:rPr>
              <a:t>relative pronoun</a:t>
            </a:r>
            <a:r>
              <a:rPr lang="en-US" altLang="zh-TW" dirty="0"/>
              <a:t>: </a:t>
            </a:r>
          </a:p>
          <a:p>
            <a:pPr marL="0" indent="0">
              <a:buNone/>
            </a:pPr>
            <a:r>
              <a:rPr lang="en-US" altLang="zh-TW" dirty="0"/>
              <a:t>We need to adopt lifestyles </a:t>
            </a:r>
            <a:r>
              <a:rPr lang="en-US" altLang="zh-TW" b="1" i="1" dirty="0">
                <a:solidFill>
                  <a:srgbClr val="00B0F0"/>
                </a:solidFill>
              </a:rPr>
              <a:t>that</a:t>
            </a:r>
            <a:r>
              <a:rPr lang="en-US" altLang="zh-TW" i="1" dirty="0"/>
              <a:t> </a:t>
            </a:r>
            <a:r>
              <a:rPr lang="en-US" altLang="zh-TW" dirty="0"/>
              <a:t>involve less stress. </a:t>
            </a:r>
          </a:p>
          <a:p>
            <a:pPr marL="0" indent="0">
              <a:buNone/>
            </a:pPr>
            <a:r>
              <a:rPr lang="en-US" altLang="zh-TW" dirty="0"/>
              <a:t>Here is the solution </a:t>
            </a:r>
            <a:r>
              <a:rPr lang="en-US" altLang="zh-TW" b="1" i="1" dirty="0">
                <a:solidFill>
                  <a:srgbClr val="00B0F0"/>
                </a:solidFill>
              </a:rPr>
              <a:t>that </a:t>
            </a:r>
            <a:r>
              <a:rPr lang="en-US" altLang="zh-TW" dirty="0"/>
              <a:t>we have been looking for. </a:t>
            </a:r>
          </a:p>
          <a:p>
            <a:pPr marL="0" indent="0">
              <a:buNone/>
            </a:pPr>
            <a:endParaRPr lang="en-US" altLang="zh-TW" dirty="0"/>
          </a:p>
          <a:p>
            <a:pPr marL="0" indent="0">
              <a:buNone/>
            </a:pPr>
            <a:r>
              <a:rPr lang="en-US" altLang="zh-TW" dirty="0"/>
              <a:t>• It is </a:t>
            </a:r>
            <a:r>
              <a:rPr lang="en-US" altLang="zh-TW" b="1" i="1" u="sng" dirty="0">
                <a:solidFill>
                  <a:srgbClr val="FF0000"/>
                </a:solidFill>
              </a:rPr>
              <a:t>not normally found in non-identifying clauses</a:t>
            </a:r>
            <a:r>
              <a:rPr lang="en-US" altLang="zh-TW" dirty="0"/>
              <a:t>: </a:t>
            </a:r>
          </a:p>
          <a:p>
            <a:pPr marL="0" indent="0">
              <a:buNone/>
            </a:pPr>
            <a:r>
              <a:rPr lang="en-US" altLang="zh-TW" dirty="0"/>
              <a:t>Having a new organ</a:t>
            </a:r>
            <a:r>
              <a:rPr lang="en-US" altLang="zh-TW" b="1" dirty="0">
                <a:solidFill>
                  <a:srgbClr val="00B0F0"/>
                </a:solidFill>
              </a:rPr>
              <a:t>, </a:t>
            </a:r>
            <a:r>
              <a:rPr lang="en-US" altLang="zh-TW" b="1" i="1" dirty="0">
                <a:solidFill>
                  <a:srgbClr val="00B0F0"/>
                </a:solidFill>
              </a:rPr>
              <a:t>which </a:t>
            </a:r>
            <a:r>
              <a:rPr lang="en-US" altLang="zh-TW" dirty="0"/>
              <a:t>is the best solution</a:t>
            </a:r>
            <a:r>
              <a:rPr lang="en-US" altLang="zh-TW" b="1" dirty="0">
                <a:solidFill>
                  <a:srgbClr val="00B0F0"/>
                </a:solidFill>
              </a:rPr>
              <a:t>,</a:t>
            </a:r>
            <a:r>
              <a:rPr lang="en-US" altLang="zh-TW" dirty="0"/>
              <a:t> may not be possible. </a:t>
            </a:r>
          </a:p>
          <a:p>
            <a:pPr marL="0" indent="0">
              <a:buNone/>
            </a:pPr>
            <a:endParaRPr lang="en-US" altLang="zh-TW" dirty="0"/>
          </a:p>
          <a:p>
            <a:pPr marL="0" indent="0">
              <a:buNone/>
            </a:pPr>
            <a:r>
              <a:rPr lang="en-US" altLang="zh-TW" dirty="0"/>
              <a:t>• It occurs in phrases expressing </a:t>
            </a:r>
            <a:r>
              <a:rPr lang="en-US" altLang="zh-TW" b="1" dirty="0">
                <a:solidFill>
                  <a:srgbClr val="FF0000"/>
                </a:solidFill>
              </a:rPr>
              <a:t>purpose – ‘so that’, ‘in order that’: </a:t>
            </a:r>
          </a:p>
          <a:p>
            <a:r>
              <a:rPr lang="en-US" altLang="zh-TW" dirty="0"/>
              <a:t>Screening is necessary </a:t>
            </a:r>
            <a:r>
              <a:rPr lang="en-US" altLang="zh-TW" b="1" i="1" dirty="0">
                <a:solidFill>
                  <a:srgbClr val="00B0F0"/>
                </a:solidFill>
              </a:rPr>
              <a:t>so that </a:t>
            </a:r>
            <a:r>
              <a:rPr lang="en-US" altLang="zh-TW" dirty="0"/>
              <a:t>treatment can start early. </a:t>
            </a:r>
            <a:endParaRPr lang="zh-TW" altLang="en-US" dirty="0"/>
          </a:p>
        </p:txBody>
      </p:sp>
    </p:spTree>
    <p:extLst>
      <p:ext uri="{BB962C8B-B14F-4D97-AF65-F5344CB8AC3E}">
        <p14:creationId xmlns:p14="http://schemas.microsoft.com/office/powerpoint/2010/main" val="1087894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Activity 1.1 (p.5)</a:t>
            </a:r>
            <a:endParaRPr lang="zh-TW" altLang="en-US" dirty="0"/>
          </a:p>
        </p:txBody>
      </p:sp>
      <p:sp>
        <p:nvSpPr>
          <p:cNvPr id="3" name="Content Placeholder 2"/>
          <p:cNvSpPr>
            <a:spLocks noGrp="1"/>
          </p:cNvSpPr>
          <p:nvPr>
            <p:ph idx="1"/>
          </p:nvPr>
        </p:nvSpPr>
        <p:spPr>
          <a:xfrm>
            <a:off x="838199" y="1825625"/>
            <a:ext cx="11118011" cy="4808088"/>
          </a:xfrm>
        </p:spPr>
        <p:txBody>
          <a:bodyPr>
            <a:normAutofit lnSpcReduction="10000"/>
          </a:bodyPr>
          <a:lstStyle/>
          <a:p>
            <a:pPr marL="0" indent="0">
              <a:buNone/>
            </a:pPr>
            <a:r>
              <a:rPr lang="en-US" altLang="zh-TW" dirty="0"/>
              <a:t>Rewrite each of the following pairs of short sentences to create </a:t>
            </a:r>
            <a:r>
              <a:rPr lang="en-US" altLang="zh-TW" b="1" i="1" dirty="0">
                <a:solidFill>
                  <a:srgbClr val="00B0F0"/>
                </a:solidFill>
              </a:rPr>
              <a:t>one complex sentence</a:t>
            </a:r>
            <a:r>
              <a:rPr lang="en-US" altLang="zh-TW" dirty="0"/>
              <a:t>: </a:t>
            </a:r>
          </a:p>
          <a:p>
            <a:pPr marL="0" indent="0">
              <a:buNone/>
            </a:pPr>
            <a:endParaRPr lang="en-US" altLang="zh-TW" dirty="0"/>
          </a:p>
          <a:p>
            <a:pPr marL="0" indent="0">
              <a:buNone/>
            </a:pPr>
            <a:r>
              <a:rPr lang="en-US" altLang="zh-TW" dirty="0"/>
              <a:t>1 Helping the terminally ill to die peacefully seems good. It is wrong. </a:t>
            </a:r>
            <a:r>
              <a:rPr lang="en-US" altLang="zh-TW" dirty="0">
                <a:solidFill>
                  <a:srgbClr val="FF0000"/>
                </a:solidFill>
              </a:rPr>
              <a:t>(Combine using ‘while’.) </a:t>
            </a:r>
          </a:p>
          <a:p>
            <a:pPr marL="0" indent="0">
              <a:buNone/>
            </a:pPr>
            <a:r>
              <a:rPr lang="en-US" altLang="zh-TW" dirty="0"/>
              <a:t>2 People are living longer. The government needs to provide more health services. </a:t>
            </a:r>
            <a:r>
              <a:rPr lang="en-US" altLang="zh-TW" dirty="0">
                <a:solidFill>
                  <a:srgbClr val="FF0000"/>
                </a:solidFill>
              </a:rPr>
              <a:t>(Combine using ‘as’.) </a:t>
            </a:r>
          </a:p>
          <a:p>
            <a:pPr marL="0" indent="0">
              <a:buNone/>
            </a:pPr>
            <a:r>
              <a:rPr lang="en-US" altLang="zh-TW" dirty="0"/>
              <a:t>3 Cancer must be defeated. Research is needed. </a:t>
            </a:r>
            <a:r>
              <a:rPr lang="en-US" altLang="zh-TW" dirty="0">
                <a:solidFill>
                  <a:srgbClr val="FF0000"/>
                </a:solidFill>
              </a:rPr>
              <a:t>(Combine using ‘so that’.) </a:t>
            </a:r>
          </a:p>
          <a:p>
            <a:pPr marL="0" indent="0">
              <a:buNone/>
            </a:pPr>
            <a:r>
              <a:rPr lang="en-US" altLang="zh-TW" dirty="0"/>
              <a:t>4 Asthma gets worse. Air pollution gets worse. </a:t>
            </a:r>
            <a:r>
              <a:rPr lang="en-US" altLang="zh-TW" dirty="0">
                <a:solidFill>
                  <a:srgbClr val="FF0000"/>
                </a:solidFill>
              </a:rPr>
              <a:t>(Combine using ‘where’.) </a:t>
            </a:r>
          </a:p>
          <a:p>
            <a:pPr marL="0" indent="0">
              <a:buNone/>
            </a:pPr>
            <a:r>
              <a:rPr lang="en-US" altLang="zh-TW" dirty="0"/>
              <a:t>5 We must help poorer countries. Their diseases may spread to us. These diseases may kill us. The cost will be great.</a:t>
            </a:r>
            <a:endParaRPr lang="zh-TW" altLang="en-US" dirty="0"/>
          </a:p>
        </p:txBody>
      </p:sp>
      <p:sp>
        <p:nvSpPr>
          <p:cNvPr id="4" name="Rectangle 3"/>
          <p:cNvSpPr/>
          <p:nvPr/>
        </p:nvSpPr>
        <p:spPr>
          <a:xfrm>
            <a:off x="8930948" y="224287"/>
            <a:ext cx="2932981" cy="78500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2300" b="1" dirty="0">
                <a:solidFill>
                  <a:schemeClr val="bg1"/>
                </a:solidFill>
              </a:rPr>
              <a:t>3 minutes</a:t>
            </a:r>
            <a:endParaRPr lang="zh-TW" altLang="en-US" sz="2300" b="1" dirty="0">
              <a:solidFill>
                <a:schemeClr val="bg1"/>
              </a:solidFill>
            </a:endParaRPr>
          </a:p>
        </p:txBody>
      </p:sp>
    </p:spTree>
    <p:extLst>
      <p:ext uri="{BB962C8B-B14F-4D97-AF65-F5344CB8AC3E}">
        <p14:creationId xmlns:p14="http://schemas.microsoft.com/office/powerpoint/2010/main" val="1777125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Activity 1.1 (Key)</a:t>
            </a:r>
            <a:endParaRPr lang="zh-TW" altLang="en-US" dirty="0"/>
          </a:p>
        </p:txBody>
      </p:sp>
      <p:sp>
        <p:nvSpPr>
          <p:cNvPr id="3" name="Content Placeholder 2"/>
          <p:cNvSpPr>
            <a:spLocks noGrp="1"/>
          </p:cNvSpPr>
          <p:nvPr>
            <p:ph idx="1"/>
          </p:nvPr>
        </p:nvSpPr>
        <p:spPr/>
        <p:txBody>
          <a:bodyPr/>
          <a:lstStyle/>
          <a:p>
            <a:pPr marL="0" indent="0">
              <a:buNone/>
            </a:pPr>
            <a:r>
              <a:rPr lang="en-US" altLang="zh-TW" i="1" dirty="0"/>
              <a:t>1	</a:t>
            </a:r>
            <a:r>
              <a:rPr lang="en-US" altLang="zh-TW" b="1" i="1" dirty="0">
                <a:solidFill>
                  <a:srgbClr val="FF0000"/>
                </a:solidFill>
              </a:rPr>
              <a:t>While</a:t>
            </a:r>
            <a:r>
              <a:rPr lang="en-US" altLang="zh-TW" dirty="0"/>
              <a:t> helping the terminally ill to die peacefully seems good</a:t>
            </a:r>
            <a:r>
              <a:rPr lang="en-US" altLang="zh-TW" b="1" dirty="0">
                <a:solidFill>
                  <a:srgbClr val="FF0000"/>
                </a:solidFill>
              </a:rPr>
              <a:t>,</a:t>
            </a:r>
            <a:r>
              <a:rPr lang="en-US" altLang="zh-TW" dirty="0"/>
              <a:t> it is 	wrong. </a:t>
            </a:r>
          </a:p>
          <a:p>
            <a:pPr marL="514350" indent="-514350">
              <a:buAutoNum type="arabicPlain" startAt="2"/>
            </a:pPr>
            <a:r>
              <a:rPr lang="en-US" altLang="zh-TW" i="1" dirty="0"/>
              <a:t>     </a:t>
            </a:r>
            <a:r>
              <a:rPr lang="en-US" altLang="zh-TW" b="1" i="1" dirty="0">
                <a:solidFill>
                  <a:srgbClr val="FF0000"/>
                </a:solidFill>
              </a:rPr>
              <a:t>As</a:t>
            </a:r>
            <a:r>
              <a:rPr lang="en-US" altLang="zh-TW" dirty="0"/>
              <a:t> people are living longer</a:t>
            </a:r>
            <a:r>
              <a:rPr lang="en-US" altLang="zh-TW" b="1" dirty="0">
                <a:solidFill>
                  <a:srgbClr val="FF0000"/>
                </a:solidFill>
              </a:rPr>
              <a:t>, </a:t>
            </a:r>
            <a:r>
              <a:rPr lang="en-US" altLang="zh-TW" dirty="0"/>
              <a:t>the government needs to provide 	more health services. </a:t>
            </a:r>
          </a:p>
          <a:p>
            <a:pPr marL="514350" indent="-514350">
              <a:buAutoNum type="arabicPlain" startAt="2"/>
            </a:pPr>
            <a:r>
              <a:rPr lang="en-US" altLang="zh-TW" dirty="0"/>
              <a:t>     Research is needed </a:t>
            </a:r>
            <a:r>
              <a:rPr lang="en-US" altLang="zh-TW" b="1" i="1" dirty="0">
                <a:solidFill>
                  <a:srgbClr val="FF0000"/>
                </a:solidFill>
              </a:rPr>
              <a:t>so that</a:t>
            </a:r>
            <a:r>
              <a:rPr lang="en-US" altLang="zh-TW" b="1" dirty="0">
                <a:solidFill>
                  <a:srgbClr val="FF0000"/>
                </a:solidFill>
              </a:rPr>
              <a:t> </a:t>
            </a:r>
            <a:r>
              <a:rPr lang="en-US" altLang="zh-TW" dirty="0"/>
              <a:t>cancer can be defeated.</a:t>
            </a:r>
          </a:p>
          <a:p>
            <a:pPr marL="514350" indent="-514350">
              <a:buAutoNum type="arabicPlain" startAt="2"/>
            </a:pPr>
            <a:r>
              <a:rPr lang="en-US" altLang="zh-TW" i="1" dirty="0"/>
              <a:t>     </a:t>
            </a:r>
            <a:r>
              <a:rPr lang="en-US" altLang="zh-TW" b="1" i="1" dirty="0">
                <a:solidFill>
                  <a:srgbClr val="FF0000"/>
                </a:solidFill>
              </a:rPr>
              <a:t>Where</a:t>
            </a:r>
            <a:r>
              <a:rPr lang="en-US" altLang="zh-TW" dirty="0"/>
              <a:t> air pollution gets worse</a:t>
            </a:r>
            <a:r>
              <a:rPr lang="en-US" altLang="zh-TW" b="1" dirty="0">
                <a:solidFill>
                  <a:srgbClr val="FF0000"/>
                </a:solidFill>
              </a:rPr>
              <a:t>,</a:t>
            </a:r>
            <a:r>
              <a:rPr lang="en-US" altLang="zh-TW" dirty="0"/>
              <a:t> asthma gets worse. </a:t>
            </a:r>
          </a:p>
          <a:p>
            <a:pPr marL="514350" indent="-514350">
              <a:buAutoNum type="arabicPlain" startAt="2"/>
            </a:pPr>
            <a:r>
              <a:rPr lang="en-US" altLang="zh-TW" i="1" dirty="0"/>
              <a:t>     </a:t>
            </a:r>
            <a:r>
              <a:rPr lang="en-US" altLang="zh-TW" b="1" i="1" dirty="0">
                <a:solidFill>
                  <a:srgbClr val="FF0000"/>
                </a:solidFill>
              </a:rPr>
              <a:t>Although</a:t>
            </a:r>
            <a:r>
              <a:rPr lang="en-US" altLang="zh-TW" dirty="0"/>
              <a:t> the cost will be great</a:t>
            </a:r>
            <a:r>
              <a:rPr lang="en-US" altLang="zh-TW" b="1" dirty="0">
                <a:solidFill>
                  <a:srgbClr val="FF0000"/>
                </a:solidFill>
              </a:rPr>
              <a:t>,</a:t>
            </a:r>
            <a:r>
              <a:rPr lang="en-US" altLang="zh-TW" dirty="0"/>
              <a:t> we must help poorer countries,    </a:t>
            </a:r>
          </a:p>
          <a:p>
            <a:pPr marL="0" indent="0">
              <a:buNone/>
            </a:pPr>
            <a:r>
              <a:rPr lang="en-US" altLang="zh-TW" b="1" i="1" dirty="0">
                <a:solidFill>
                  <a:srgbClr val="FF0000"/>
                </a:solidFill>
              </a:rPr>
              <a:t>           as</a:t>
            </a:r>
            <a:r>
              <a:rPr lang="en-US" altLang="zh-TW" b="1" dirty="0">
                <a:solidFill>
                  <a:srgbClr val="FF0000"/>
                </a:solidFill>
              </a:rPr>
              <a:t> </a:t>
            </a:r>
            <a:r>
              <a:rPr lang="en-US" altLang="zh-TW" dirty="0"/>
              <a:t>their diseases may spread to us </a:t>
            </a:r>
            <a:r>
              <a:rPr lang="en-US" altLang="zh-TW" b="1" i="1" dirty="0">
                <a:solidFill>
                  <a:srgbClr val="FF0000"/>
                </a:solidFill>
              </a:rPr>
              <a:t>and</a:t>
            </a:r>
            <a:r>
              <a:rPr lang="en-US" altLang="zh-TW" dirty="0"/>
              <a:t> kill us. </a:t>
            </a:r>
          </a:p>
        </p:txBody>
      </p:sp>
    </p:spTree>
    <p:extLst>
      <p:ext uri="{BB962C8B-B14F-4D97-AF65-F5344CB8AC3E}">
        <p14:creationId xmlns:p14="http://schemas.microsoft.com/office/powerpoint/2010/main" val="261253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Conditional clauses*** (p.5)</a:t>
            </a:r>
            <a:endParaRPr lang="zh-TW" altLang="en-US" dirty="0"/>
          </a:p>
        </p:txBody>
      </p:sp>
      <p:sp>
        <p:nvSpPr>
          <p:cNvPr id="3" name="Content Placeholder 2"/>
          <p:cNvSpPr>
            <a:spLocks noGrp="1"/>
          </p:cNvSpPr>
          <p:nvPr>
            <p:ph idx="1"/>
          </p:nvPr>
        </p:nvSpPr>
        <p:spPr>
          <a:xfrm>
            <a:off x="838200" y="1825625"/>
            <a:ext cx="10850592" cy="4670066"/>
          </a:xfrm>
        </p:spPr>
        <p:txBody>
          <a:bodyPr>
            <a:normAutofit/>
          </a:bodyPr>
          <a:lstStyle/>
          <a:p>
            <a:pPr marL="0" indent="0">
              <a:buNone/>
            </a:pPr>
            <a:r>
              <a:rPr lang="en-US" altLang="zh-TW" dirty="0"/>
              <a:t>In the case of ‘if’, tenses are not used to move us back in time (present, past, past perfect), but to </a:t>
            </a:r>
            <a:r>
              <a:rPr lang="en-US" altLang="zh-TW" b="1" dirty="0">
                <a:solidFill>
                  <a:srgbClr val="00B0F0"/>
                </a:solidFill>
              </a:rPr>
              <a:t>suggest probability </a:t>
            </a:r>
            <a:r>
              <a:rPr lang="en-US" altLang="zh-TW" dirty="0"/>
              <a:t>(i.e. whether something is </a:t>
            </a:r>
            <a:r>
              <a:rPr lang="en-US" altLang="zh-TW" b="1" dirty="0">
                <a:solidFill>
                  <a:srgbClr val="92D050"/>
                </a:solidFill>
              </a:rPr>
              <a:t>possible, unlikely, unreal, etc</a:t>
            </a:r>
            <a:r>
              <a:rPr lang="en-US" altLang="zh-TW" dirty="0"/>
              <a:t>.)</a:t>
            </a:r>
          </a:p>
          <a:p>
            <a:pPr marL="0" indent="0">
              <a:buNone/>
            </a:pPr>
            <a:endParaRPr lang="en-US" altLang="zh-TW" dirty="0"/>
          </a:p>
          <a:p>
            <a:pPr marL="0" indent="0">
              <a:buNone/>
            </a:pPr>
            <a:r>
              <a:rPr lang="en-US" altLang="zh-TW" b="1" dirty="0">
                <a:solidFill>
                  <a:srgbClr val="7030A0"/>
                </a:solidFill>
              </a:rPr>
              <a:t>Type 0	present tense </a:t>
            </a:r>
            <a:r>
              <a:rPr lang="en-US" altLang="zh-TW" b="1" dirty="0">
                <a:solidFill>
                  <a:srgbClr val="FF0000"/>
                </a:solidFill>
              </a:rPr>
              <a:t>(100%)</a:t>
            </a:r>
            <a:endParaRPr lang="en-US" altLang="zh-TW" b="1" dirty="0">
              <a:solidFill>
                <a:srgbClr val="7030A0"/>
              </a:solidFill>
            </a:endParaRPr>
          </a:p>
          <a:p>
            <a:pPr marL="0" indent="0">
              <a:buNone/>
            </a:pPr>
            <a:r>
              <a:rPr lang="en-US" altLang="zh-TW" b="1" dirty="0">
                <a:solidFill>
                  <a:srgbClr val="7030A0"/>
                </a:solidFill>
              </a:rPr>
              <a:t>Type 1	future tense </a:t>
            </a:r>
            <a:r>
              <a:rPr lang="en-US" altLang="zh-TW" b="1" dirty="0">
                <a:solidFill>
                  <a:srgbClr val="FF0000"/>
                </a:solidFill>
              </a:rPr>
              <a:t>(possible)</a:t>
            </a:r>
            <a:endParaRPr lang="en-US" altLang="zh-TW" b="1" dirty="0">
              <a:solidFill>
                <a:srgbClr val="7030A0"/>
              </a:solidFill>
            </a:endParaRPr>
          </a:p>
          <a:p>
            <a:pPr marL="0" indent="0">
              <a:buNone/>
            </a:pPr>
            <a:r>
              <a:rPr lang="en-US" altLang="zh-TW" b="1" dirty="0">
                <a:solidFill>
                  <a:srgbClr val="7030A0"/>
                </a:solidFill>
              </a:rPr>
              <a:t>Type 2	past tense </a:t>
            </a:r>
            <a:r>
              <a:rPr lang="en-US" altLang="zh-TW" b="1" dirty="0">
                <a:solidFill>
                  <a:srgbClr val="FF0000"/>
                </a:solidFill>
              </a:rPr>
              <a:t>(unreal)</a:t>
            </a:r>
            <a:endParaRPr lang="en-US" altLang="zh-TW" b="1" dirty="0">
              <a:solidFill>
                <a:srgbClr val="7030A0"/>
              </a:solidFill>
            </a:endParaRPr>
          </a:p>
          <a:p>
            <a:pPr marL="0" indent="0">
              <a:buNone/>
            </a:pPr>
            <a:r>
              <a:rPr lang="en-US" altLang="zh-TW" b="1" dirty="0">
                <a:solidFill>
                  <a:srgbClr val="7030A0"/>
                </a:solidFill>
              </a:rPr>
              <a:t>Type 3	past perfect tense</a:t>
            </a:r>
            <a:r>
              <a:rPr lang="en-US" altLang="zh-TW" b="1" dirty="0">
                <a:solidFill>
                  <a:srgbClr val="FF0000"/>
                </a:solidFill>
              </a:rPr>
              <a:t> (unreal + regret)</a:t>
            </a:r>
            <a:endParaRPr lang="zh-TW" altLang="en-US" b="1" dirty="0">
              <a:solidFill>
                <a:srgbClr val="7030A0"/>
              </a:solidFill>
            </a:endParaRPr>
          </a:p>
        </p:txBody>
      </p:sp>
      <p:sp>
        <p:nvSpPr>
          <p:cNvPr id="4" name="Rectangle 3"/>
          <p:cNvSpPr/>
          <p:nvPr/>
        </p:nvSpPr>
        <p:spPr>
          <a:xfrm>
            <a:off x="7537663" y="5975020"/>
            <a:ext cx="4546121" cy="655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t>More advanced – mixed conditionals</a:t>
            </a:r>
            <a:endParaRPr lang="zh-TW" altLang="en-US" b="1" dirty="0"/>
          </a:p>
        </p:txBody>
      </p:sp>
    </p:spTree>
    <p:extLst>
      <p:ext uri="{BB962C8B-B14F-4D97-AF65-F5344CB8AC3E}">
        <p14:creationId xmlns:p14="http://schemas.microsoft.com/office/powerpoint/2010/main" val="1183013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284672"/>
            <a:ext cx="10859219" cy="6331788"/>
          </a:xfrm>
        </p:spPr>
        <p:txBody>
          <a:bodyPr>
            <a:normAutofit lnSpcReduction="10000"/>
          </a:bodyPr>
          <a:lstStyle/>
          <a:p>
            <a:pPr marL="0" indent="0">
              <a:buNone/>
            </a:pPr>
            <a:r>
              <a:rPr lang="en-US" altLang="zh-TW" i="1" dirty="0">
                <a:solidFill>
                  <a:srgbClr val="FF0000"/>
                </a:solidFill>
              </a:rPr>
              <a:t>If </a:t>
            </a:r>
            <a:r>
              <a:rPr lang="en-US" altLang="zh-TW" dirty="0"/>
              <a:t>you </a:t>
            </a:r>
            <a:r>
              <a:rPr lang="en-US" altLang="zh-TW" b="1" dirty="0">
                <a:solidFill>
                  <a:srgbClr val="00B050"/>
                </a:solidFill>
              </a:rPr>
              <a:t>take</a:t>
            </a:r>
            <a:r>
              <a:rPr lang="en-US" altLang="zh-TW" dirty="0"/>
              <a:t> exercise, you</a:t>
            </a:r>
            <a:r>
              <a:rPr lang="en-US" altLang="zh-TW" b="1" dirty="0">
                <a:solidFill>
                  <a:srgbClr val="00B050"/>
                </a:solidFill>
              </a:rPr>
              <a:t>’ll</a:t>
            </a:r>
            <a:r>
              <a:rPr lang="en-US" altLang="zh-TW" dirty="0"/>
              <a:t> soon </a:t>
            </a:r>
            <a:r>
              <a:rPr lang="en-US" altLang="zh-TW" b="1" dirty="0">
                <a:solidFill>
                  <a:srgbClr val="00B050"/>
                </a:solidFill>
              </a:rPr>
              <a:t>lose</a:t>
            </a:r>
            <a:r>
              <a:rPr lang="en-US" altLang="zh-TW" dirty="0"/>
              <a:t> weight. </a:t>
            </a:r>
          </a:p>
          <a:p>
            <a:pPr marL="0" indent="0">
              <a:buNone/>
            </a:pPr>
            <a:r>
              <a:rPr lang="en-US" altLang="zh-TW" b="1" dirty="0">
                <a:solidFill>
                  <a:srgbClr val="00B050"/>
                </a:solidFill>
              </a:rPr>
              <a:t>Take</a:t>
            </a:r>
            <a:r>
              <a:rPr lang="en-US" altLang="zh-TW" dirty="0"/>
              <a:t> more exercise </a:t>
            </a:r>
            <a:r>
              <a:rPr lang="en-US" altLang="zh-TW" i="1" dirty="0">
                <a:solidFill>
                  <a:srgbClr val="FF0000"/>
                </a:solidFill>
              </a:rPr>
              <a:t>if</a:t>
            </a:r>
            <a:r>
              <a:rPr lang="en-US" altLang="zh-TW" i="1" dirty="0"/>
              <a:t> </a:t>
            </a:r>
            <a:r>
              <a:rPr lang="en-US" altLang="zh-TW" dirty="0"/>
              <a:t>you </a:t>
            </a:r>
            <a:r>
              <a:rPr lang="en-US" altLang="zh-TW" b="1" dirty="0">
                <a:solidFill>
                  <a:srgbClr val="00B050"/>
                </a:solidFill>
              </a:rPr>
              <a:t>want</a:t>
            </a:r>
            <a:r>
              <a:rPr lang="en-US" altLang="zh-TW" dirty="0"/>
              <a:t> to lose weight. </a:t>
            </a:r>
          </a:p>
          <a:p>
            <a:pPr marL="0" indent="0">
              <a:buNone/>
            </a:pPr>
            <a:r>
              <a:rPr lang="en-US" altLang="zh-TW" i="1" dirty="0">
                <a:solidFill>
                  <a:srgbClr val="FF0000"/>
                </a:solidFill>
              </a:rPr>
              <a:t>If </a:t>
            </a:r>
            <a:r>
              <a:rPr lang="en-US" altLang="zh-TW" dirty="0"/>
              <a:t>you </a:t>
            </a:r>
            <a:r>
              <a:rPr lang="en-US" altLang="zh-TW" b="1" dirty="0">
                <a:solidFill>
                  <a:srgbClr val="00B050"/>
                </a:solidFill>
              </a:rPr>
              <a:t>have</a:t>
            </a:r>
            <a:r>
              <a:rPr lang="en-US" altLang="zh-TW" dirty="0"/>
              <a:t> flu, antibiotics </a:t>
            </a:r>
            <a:r>
              <a:rPr lang="en-US" altLang="zh-TW" b="1" dirty="0">
                <a:solidFill>
                  <a:srgbClr val="00B050"/>
                </a:solidFill>
              </a:rPr>
              <a:t>are</a:t>
            </a:r>
            <a:r>
              <a:rPr lang="en-US" altLang="zh-TW" dirty="0"/>
              <a:t> no use to you. </a:t>
            </a:r>
          </a:p>
          <a:p>
            <a:pPr marL="0" indent="0">
              <a:buNone/>
            </a:pPr>
            <a:endParaRPr lang="en-US" altLang="zh-TW" dirty="0"/>
          </a:p>
          <a:p>
            <a:pPr marL="0" indent="0">
              <a:buNone/>
            </a:pPr>
            <a:r>
              <a:rPr lang="en-US" altLang="zh-TW" i="1" dirty="0">
                <a:solidFill>
                  <a:srgbClr val="FF0000"/>
                </a:solidFill>
              </a:rPr>
              <a:t>If </a:t>
            </a:r>
            <a:r>
              <a:rPr lang="en-US" altLang="zh-TW" dirty="0"/>
              <a:t>you </a:t>
            </a:r>
            <a:r>
              <a:rPr lang="en-US" altLang="zh-TW" b="1" dirty="0">
                <a:solidFill>
                  <a:srgbClr val="00B0F0"/>
                </a:solidFill>
              </a:rPr>
              <a:t>had</a:t>
            </a:r>
            <a:r>
              <a:rPr lang="en-US" altLang="zh-TW" dirty="0"/>
              <a:t> a heart attack, you </a:t>
            </a:r>
            <a:r>
              <a:rPr lang="en-US" altLang="zh-TW" b="1" dirty="0">
                <a:solidFill>
                  <a:srgbClr val="00B0F0"/>
                </a:solidFill>
              </a:rPr>
              <a:t>would want </a:t>
            </a:r>
            <a:r>
              <a:rPr lang="en-US" altLang="zh-TW" dirty="0"/>
              <a:t>fast treatment. </a:t>
            </a:r>
          </a:p>
          <a:p>
            <a:pPr marL="0" indent="0">
              <a:buNone/>
            </a:pPr>
            <a:r>
              <a:rPr lang="en-US" altLang="zh-TW" i="1" dirty="0">
                <a:solidFill>
                  <a:srgbClr val="FF0000"/>
                </a:solidFill>
              </a:rPr>
              <a:t>If</a:t>
            </a:r>
            <a:r>
              <a:rPr lang="en-US" altLang="zh-TW" i="1" dirty="0"/>
              <a:t> </a:t>
            </a:r>
            <a:r>
              <a:rPr lang="en-US" altLang="zh-TW" dirty="0"/>
              <a:t>the worst </a:t>
            </a:r>
            <a:r>
              <a:rPr lang="en-US" altLang="zh-TW" b="1" dirty="0">
                <a:solidFill>
                  <a:srgbClr val="00B0F0"/>
                </a:solidFill>
              </a:rPr>
              <a:t>came</a:t>
            </a:r>
            <a:r>
              <a:rPr lang="en-US" altLang="zh-TW" dirty="0"/>
              <a:t> to the worst, you </a:t>
            </a:r>
            <a:r>
              <a:rPr lang="en-US" altLang="zh-TW" b="1" dirty="0">
                <a:solidFill>
                  <a:srgbClr val="00B0F0"/>
                </a:solidFill>
              </a:rPr>
              <a:t>could</a:t>
            </a:r>
            <a:r>
              <a:rPr lang="en-US" altLang="zh-TW" dirty="0"/>
              <a:t> always </a:t>
            </a:r>
            <a:r>
              <a:rPr lang="en-US" altLang="zh-TW" b="1" dirty="0">
                <a:solidFill>
                  <a:srgbClr val="00B0F0"/>
                </a:solidFill>
              </a:rPr>
              <a:t>go</a:t>
            </a:r>
            <a:r>
              <a:rPr lang="en-US" altLang="zh-TW" dirty="0"/>
              <a:t> home. </a:t>
            </a:r>
          </a:p>
          <a:p>
            <a:pPr marL="0" indent="0">
              <a:buNone/>
            </a:pPr>
            <a:r>
              <a:rPr lang="en-US" altLang="zh-TW" i="1" dirty="0">
                <a:solidFill>
                  <a:srgbClr val="FF0000"/>
                </a:solidFill>
              </a:rPr>
              <a:t>If</a:t>
            </a:r>
            <a:r>
              <a:rPr lang="en-US" altLang="zh-TW" i="1" dirty="0"/>
              <a:t> </a:t>
            </a:r>
            <a:r>
              <a:rPr lang="en-US" altLang="zh-TW" dirty="0"/>
              <a:t>pollution </a:t>
            </a:r>
            <a:r>
              <a:rPr lang="en-US" altLang="zh-TW" b="1" dirty="0">
                <a:solidFill>
                  <a:srgbClr val="00B0F0"/>
                </a:solidFill>
              </a:rPr>
              <a:t>could be reduced</a:t>
            </a:r>
            <a:r>
              <a:rPr lang="en-US" altLang="zh-TW" dirty="0"/>
              <a:t>, there </a:t>
            </a:r>
            <a:r>
              <a:rPr lang="en-US" altLang="zh-TW" b="1" dirty="0">
                <a:solidFill>
                  <a:srgbClr val="00B0F0"/>
                </a:solidFill>
              </a:rPr>
              <a:t>would be fewer </a:t>
            </a:r>
            <a:r>
              <a:rPr lang="en-US" altLang="zh-TW" dirty="0"/>
              <a:t>breathing problems. </a:t>
            </a:r>
          </a:p>
          <a:p>
            <a:pPr marL="0" indent="0">
              <a:buNone/>
            </a:pPr>
            <a:endParaRPr lang="en-US" altLang="zh-TW" dirty="0"/>
          </a:p>
          <a:p>
            <a:pPr marL="0" indent="0">
              <a:buNone/>
            </a:pPr>
            <a:r>
              <a:rPr lang="en-US" altLang="zh-TW" i="1" dirty="0">
                <a:solidFill>
                  <a:srgbClr val="FF0000"/>
                </a:solidFill>
              </a:rPr>
              <a:t>If </a:t>
            </a:r>
            <a:r>
              <a:rPr lang="en-US" altLang="zh-TW" dirty="0"/>
              <a:t>we </a:t>
            </a:r>
            <a:r>
              <a:rPr lang="en-US" altLang="zh-TW" b="1" dirty="0">
                <a:solidFill>
                  <a:schemeClr val="accent4"/>
                </a:solidFill>
              </a:rPr>
              <a:t>had used </a:t>
            </a:r>
            <a:r>
              <a:rPr lang="en-US" altLang="zh-TW" dirty="0"/>
              <a:t>antibiotics sensibly, we </a:t>
            </a:r>
            <a:r>
              <a:rPr lang="en-US" altLang="zh-TW" b="1" dirty="0">
                <a:solidFill>
                  <a:schemeClr val="accent4"/>
                </a:solidFill>
              </a:rPr>
              <a:t>would not be facing </a:t>
            </a:r>
            <a:r>
              <a:rPr lang="en-US" altLang="zh-TW" dirty="0"/>
              <a:t>the present problem. </a:t>
            </a:r>
          </a:p>
          <a:p>
            <a:pPr marL="0" indent="0">
              <a:buNone/>
            </a:pPr>
            <a:r>
              <a:rPr lang="en-US" altLang="zh-TW" i="1" dirty="0">
                <a:solidFill>
                  <a:srgbClr val="FF0000"/>
                </a:solidFill>
              </a:rPr>
              <a:t>If</a:t>
            </a:r>
            <a:r>
              <a:rPr lang="en-US" altLang="zh-TW" i="1" dirty="0"/>
              <a:t> </a:t>
            </a:r>
            <a:r>
              <a:rPr lang="en-US" altLang="zh-TW" dirty="0"/>
              <a:t>the authorities </a:t>
            </a:r>
            <a:r>
              <a:rPr lang="en-US" altLang="zh-TW" b="1" dirty="0">
                <a:solidFill>
                  <a:schemeClr val="accent4"/>
                </a:solidFill>
              </a:rPr>
              <a:t>had not acted </a:t>
            </a:r>
            <a:r>
              <a:rPr lang="en-US" altLang="zh-TW" dirty="0"/>
              <a:t>so promptly, there </a:t>
            </a:r>
            <a:r>
              <a:rPr lang="en-US" altLang="zh-TW" b="1" dirty="0">
                <a:solidFill>
                  <a:schemeClr val="accent4"/>
                </a:solidFill>
              </a:rPr>
              <a:t>could have been </a:t>
            </a:r>
            <a:r>
              <a:rPr lang="en-US" altLang="zh-TW" dirty="0"/>
              <a:t>a severe outbreak of avian flu. </a:t>
            </a:r>
          </a:p>
          <a:p>
            <a:pPr marL="0" indent="0">
              <a:buNone/>
            </a:pPr>
            <a:r>
              <a:rPr lang="en-US" altLang="zh-TW" dirty="0"/>
              <a:t>Life expectancy </a:t>
            </a:r>
            <a:r>
              <a:rPr lang="en-US" altLang="zh-TW" b="1" dirty="0">
                <a:solidFill>
                  <a:schemeClr val="accent4"/>
                </a:solidFill>
              </a:rPr>
              <a:t>would not have increased </a:t>
            </a:r>
            <a:r>
              <a:rPr lang="en-US" altLang="zh-TW" dirty="0"/>
              <a:t>so much </a:t>
            </a:r>
            <a:r>
              <a:rPr lang="en-US" altLang="zh-TW" i="1" dirty="0">
                <a:solidFill>
                  <a:srgbClr val="FF0000"/>
                </a:solidFill>
              </a:rPr>
              <a:t>if</a:t>
            </a:r>
            <a:r>
              <a:rPr lang="en-US" altLang="zh-TW" i="1" dirty="0"/>
              <a:t> </a:t>
            </a:r>
            <a:r>
              <a:rPr lang="en-US" altLang="zh-TW" dirty="0"/>
              <a:t>we </a:t>
            </a:r>
            <a:r>
              <a:rPr lang="en-US" altLang="zh-TW" b="1" dirty="0">
                <a:solidFill>
                  <a:schemeClr val="accent4"/>
                </a:solidFill>
              </a:rPr>
              <a:t>had not learned </a:t>
            </a:r>
            <a:r>
              <a:rPr lang="en-US" altLang="zh-TW" dirty="0"/>
              <a:t>the value of cleanliness. </a:t>
            </a:r>
            <a:endParaRPr lang="zh-TW" altLang="en-US" dirty="0"/>
          </a:p>
        </p:txBody>
      </p:sp>
      <p:pic>
        <p:nvPicPr>
          <p:cNvPr id="4" name="Picture 3">
            <a:extLst>
              <a:ext uri="{FF2B5EF4-FFF2-40B4-BE49-F238E27FC236}">
                <a16:creationId xmlns:a16="http://schemas.microsoft.com/office/drawing/2014/main" id="{F55DBE80-C4C9-4F88-BCF6-CC68EA2B64E8}"/>
              </a:ext>
            </a:extLst>
          </p:cNvPr>
          <p:cNvPicPr>
            <a:picLocks noChangeAspect="1"/>
          </p:cNvPicPr>
          <p:nvPr/>
        </p:nvPicPr>
        <p:blipFill>
          <a:blip r:embed="rId2"/>
          <a:stretch>
            <a:fillRect/>
          </a:stretch>
        </p:blipFill>
        <p:spPr>
          <a:xfrm>
            <a:off x="7962956" y="456558"/>
            <a:ext cx="1778789" cy="734467"/>
          </a:xfrm>
          <a:prstGeom prst="rect">
            <a:avLst/>
          </a:prstGeom>
        </p:spPr>
      </p:pic>
      <p:pic>
        <p:nvPicPr>
          <p:cNvPr id="6" name="Picture 5">
            <a:extLst>
              <a:ext uri="{FF2B5EF4-FFF2-40B4-BE49-F238E27FC236}">
                <a16:creationId xmlns:a16="http://schemas.microsoft.com/office/drawing/2014/main" id="{8EF7C8F3-139D-4CAE-BA58-93E8EA8023ED}"/>
              </a:ext>
            </a:extLst>
          </p:cNvPr>
          <p:cNvPicPr>
            <a:picLocks noChangeAspect="1"/>
          </p:cNvPicPr>
          <p:nvPr/>
        </p:nvPicPr>
        <p:blipFill>
          <a:blip r:embed="rId3"/>
          <a:stretch>
            <a:fillRect/>
          </a:stretch>
        </p:blipFill>
        <p:spPr>
          <a:xfrm>
            <a:off x="9812648" y="2408523"/>
            <a:ext cx="1477045" cy="526778"/>
          </a:xfrm>
          <a:prstGeom prst="rect">
            <a:avLst/>
          </a:prstGeom>
        </p:spPr>
      </p:pic>
      <p:pic>
        <p:nvPicPr>
          <p:cNvPr id="8" name="Picture 7">
            <a:extLst>
              <a:ext uri="{FF2B5EF4-FFF2-40B4-BE49-F238E27FC236}">
                <a16:creationId xmlns:a16="http://schemas.microsoft.com/office/drawing/2014/main" id="{52F4AEB9-F712-4165-9CC8-4EFD688BAA94}"/>
              </a:ext>
            </a:extLst>
          </p:cNvPr>
          <p:cNvPicPr>
            <a:picLocks noChangeAspect="1"/>
          </p:cNvPicPr>
          <p:nvPr/>
        </p:nvPicPr>
        <p:blipFill>
          <a:blip r:embed="rId4"/>
          <a:stretch>
            <a:fillRect/>
          </a:stretch>
        </p:blipFill>
        <p:spPr>
          <a:xfrm>
            <a:off x="9991843" y="6028719"/>
            <a:ext cx="1411392" cy="687126"/>
          </a:xfrm>
          <a:prstGeom prst="rect">
            <a:avLst/>
          </a:prstGeom>
        </p:spPr>
      </p:pic>
    </p:spTree>
    <p:extLst>
      <p:ext uri="{BB962C8B-B14F-4D97-AF65-F5344CB8AC3E}">
        <p14:creationId xmlns:p14="http://schemas.microsoft.com/office/powerpoint/2010/main" val="1620487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 calcmode="lin" valueType="num">
                                      <p:cBhvr additive="base">
                                        <p:cTn id="2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 calcmode="lin" valueType="num">
                                      <p:cBhvr additive="base">
                                        <p:cTn id="2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 calcmode="lin" valueType="num">
                                      <p:cBhvr additive="base">
                                        <p:cTn id="3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 calcmode="lin" valueType="num">
                                      <p:cBhvr additive="base">
                                        <p:cTn id="38"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 calcmode="lin" valueType="num">
                                      <p:cBhvr additive="base">
                                        <p:cTn id="42"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3">
                                            <p:txEl>
                                              <p:pRg st="10" end="10"/>
                                            </p:txEl>
                                          </p:spTgt>
                                        </p:tgtEl>
                                        <p:attrNameLst>
                                          <p:attrName>style.visibility</p:attrName>
                                        </p:attrNameLst>
                                      </p:cBhvr>
                                      <p:to>
                                        <p:strVal val="visible"/>
                                      </p:to>
                                    </p:set>
                                    <p:anim calcmode="lin" valueType="num">
                                      <p:cBhvr additive="base">
                                        <p:cTn id="46"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 calcmode="lin" valueType="num">
                                      <p:cBhvr additive="base">
                                        <p:cTn id="52" dur="500" fill="hold"/>
                                        <p:tgtEl>
                                          <p:spTgt spid="4"/>
                                        </p:tgtEl>
                                        <p:attrNameLst>
                                          <p:attrName>ppt_x</p:attrName>
                                        </p:attrNameLst>
                                      </p:cBhvr>
                                      <p:tavLst>
                                        <p:tav tm="0">
                                          <p:val>
                                            <p:strVal val="#ppt_x"/>
                                          </p:val>
                                        </p:tav>
                                        <p:tav tm="100000">
                                          <p:val>
                                            <p:strVal val="#ppt_x"/>
                                          </p:val>
                                        </p:tav>
                                      </p:tavLst>
                                    </p:anim>
                                    <p:anim calcmode="lin" valueType="num">
                                      <p:cBhvr additive="base">
                                        <p:cTn id="5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6"/>
                                        </p:tgtEl>
                                        <p:attrNameLst>
                                          <p:attrName>style.visibility</p:attrName>
                                        </p:attrNameLst>
                                      </p:cBhvr>
                                      <p:to>
                                        <p:strVal val="visible"/>
                                      </p:to>
                                    </p:set>
                                    <p:anim calcmode="lin" valueType="num">
                                      <p:cBhvr additive="base">
                                        <p:cTn id="58" dur="500" fill="hold"/>
                                        <p:tgtEl>
                                          <p:spTgt spid="6"/>
                                        </p:tgtEl>
                                        <p:attrNameLst>
                                          <p:attrName>ppt_x</p:attrName>
                                        </p:attrNameLst>
                                      </p:cBhvr>
                                      <p:tavLst>
                                        <p:tav tm="0">
                                          <p:val>
                                            <p:strVal val="#ppt_x"/>
                                          </p:val>
                                        </p:tav>
                                        <p:tav tm="100000">
                                          <p:val>
                                            <p:strVal val="#ppt_x"/>
                                          </p:val>
                                        </p:tav>
                                      </p:tavLst>
                                    </p:anim>
                                    <p:anim calcmode="lin" valueType="num">
                                      <p:cBhvr additive="base">
                                        <p:cTn id="5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8"/>
                                        </p:tgtEl>
                                        <p:attrNameLst>
                                          <p:attrName>style.visibility</p:attrName>
                                        </p:attrNameLst>
                                      </p:cBhvr>
                                      <p:to>
                                        <p:strVal val="visible"/>
                                      </p:to>
                                    </p:set>
                                    <p:anim calcmode="lin" valueType="num">
                                      <p:cBhvr additive="base">
                                        <p:cTn id="64" dur="500" fill="hold"/>
                                        <p:tgtEl>
                                          <p:spTgt spid="8"/>
                                        </p:tgtEl>
                                        <p:attrNameLst>
                                          <p:attrName>ppt_x</p:attrName>
                                        </p:attrNameLst>
                                      </p:cBhvr>
                                      <p:tavLst>
                                        <p:tav tm="0">
                                          <p:val>
                                            <p:strVal val="#ppt_x"/>
                                          </p:val>
                                        </p:tav>
                                        <p:tav tm="100000">
                                          <p:val>
                                            <p:strVal val="#ppt_x"/>
                                          </p:val>
                                        </p:tav>
                                      </p:tavLst>
                                    </p:anim>
                                    <p:anim calcmode="lin" valueType="num">
                                      <p:cBhvr additive="base">
                                        <p:cTn id="6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Activity 1.2 (p.6)</a:t>
            </a:r>
            <a:endParaRPr lang="zh-TW" altLang="en-US" dirty="0"/>
          </a:p>
        </p:txBody>
      </p:sp>
      <p:sp>
        <p:nvSpPr>
          <p:cNvPr id="3" name="Content Placeholder 2"/>
          <p:cNvSpPr>
            <a:spLocks noGrp="1"/>
          </p:cNvSpPr>
          <p:nvPr>
            <p:ph idx="1"/>
          </p:nvPr>
        </p:nvSpPr>
        <p:spPr>
          <a:xfrm>
            <a:off x="838200" y="1825624"/>
            <a:ext cx="11100758" cy="4902980"/>
          </a:xfrm>
        </p:spPr>
        <p:txBody>
          <a:bodyPr>
            <a:normAutofit/>
          </a:bodyPr>
          <a:lstStyle/>
          <a:p>
            <a:pPr marL="0" indent="0">
              <a:buNone/>
            </a:pPr>
            <a:r>
              <a:rPr lang="en-US" altLang="zh-TW" dirty="0"/>
              <a:t>Write conditional sentences using ‘if’: </a:t>
            </a:r>
          </a:p>
          <a:p>
            <a:pPr marL="0" indent="0">
              <a:buNone/>
            </a:pPr>
            <a:endParaRPr lang="en-US" altLang="zh-TW" dirty="0"/>
          </a:p>
          <a:p>
            <a:pPr marL="0" indent="0">
              <a:buNone/>
            </a:pPr>
            <a:r>
              <a:rPr lang="en-US" altLang="zh-TW" dirty="0"/>
              <a:t>1 The government should make people save for old age </a:t>
            </a:r>
            <a:r>
              <a:rPr lang="en-US" altLang="zh-TW" b="1" dirty="0">
                <a:solidFill>
                  <a:srgbClr val="00B0F0"/>
                </a:solidFill>
              </a:rPr>
              <a:t>so that </a:t>
            </a:r>
            <a:r>
              <a:rPr lang="en-US" altLang="zh-TW" dirty="0"/>
              <a:t>they will have enough money for it. </a:t>
            </a:r>
            <a:r>
              <a:rPr lang="en-US" altLang="zh-TW" dirty="0">
                <a:solidFill>
                  <a:srgbClr val="FF0000"/>
                </a:solidFill>
              </a:rPr>
              <a:t>(‘If the government …’) </a:t>
            </a:r>
          </a:p>
          <a:p>
            <a:pPr marL="0" indent="0">
              <a:buNone/>
            </a:pPr>
            <a:r>
              <a:rPr lang="en-US" altLang="zh-TW" dirty="0"/>
              <a:t>2 SARS got out of control </a:t>
            </a:r>
            <a:r>
              <a:rPr lang="en-US" altLang="zh-TW" b="1" dirty="0">
                <a:solidFill>
                  <a:srgbClr val="00B0F0"/>
                </a:solidFill>
              </a:rPr>
              <a:t>because</a:t>
            </a:r>
            <a:r>
              <a:rPr lang="en-US" altLang="zh-TW" dirty="0"/>
              <a:t> we were not expecting it. </a:t>
            </a:r>
            <a:r>
              <a:rPr lang="en-US" altLang="zh-TW" dirty="0">
                <a:solidFill>
                  <a:srgbClr val="FF0000"/>
                </a:solidFill>
              </a:rPr>
              <a:t>(‘If we had …’) </a:t>
            </a:r>
          </a:p>
          <a:p>
            <a:pPr marL="0" indent="0">
              <a:buNone/>
            </a:pPr>
            <a:r>
              <a:rPr lang="en-US" altLang="zh-TW" dirty="0"/>
              <a:t>3 </a:t>
            </a:r>
            <a:r>
              <a:rPr lang="en-US" altLang="zh-TW" b="1" dirty="0">
                <a:solidFill>
                  <a:srgbClr val="00B0F0"/>
                </a:solidFill>
              </a:rPr>
              <a:t>Imagine</a:t>
            </a:r>
            <a:r>
              <a:rPr lang="en-US" altLang="zh-TW" dirty="0"/>
              <a:t> a huge earthquake hitting Hong Kong tomorrow. What a massive number of people would die! </a:t>
            </a:r>
            <a:r>
              <a:rPr lang="en-US" altLang="zh-TW" dirty="0">
                <a:solidFill>
                  <a:srgbClr val="FF0000"/>
                </a:solidFill>
              </a:rPr>
              <a:t>(‘If a …’) </a:t>
            </a:r>
          </a:p>
          <a:p>
            <a:pPr marL="0" indent="0">
              <a:buNone/>
            </a:pPr>
            <a:r>
              <a:rPr lang="en-US" altLang="zh-TW" dirty="0"/>
              <a:t>4 Mosquitoes transmit malaria. </a:t>
            </a:r>
            <a:r>
              <a:rPr lang="en-US" altLang="zh-TW" b="1" dirty="0">
                <a:solidFill>
                  <a:srgbClr val="00B0F0"/>
                </a:solidFill>
              </a:rPr>
              <a:t>I wish </a:t>
            </a:r>
            <a:r>
              <a:rPr lang="en-US" altLang="zh-TW" dirty="0"/>
              <a:t>there were none. </a:t>
            </a:r>
            <a:r>
              <a:rPr lang="en-US" altLang="zh-TW" dirty="0">
                <a:solidFill>
                  <a:srgbClr val="FF0000"/>
                </a:solidFill>
              </a:rPr>
              <a:t>(‘If there were …’) </a:t>
            </a:r>
          </a:p>
          <a:p>
            <a:pPr marL="0" indent="0">
              <a:buNone/>
            </a:pPr>
            <a:r>
              <a:rPr lang="en-US" altLang="zh-TW" dirty="0"/>
              <a:t>5 Eat less meat. We’ll be healthier. </a:t>
            </a:r>
            <a:r>
              <a:rPr lang="en-US" altLang="zh-TW" dirty="0">
                <a:solidFill>
                  <a:srgbClr val="FF0000"/>
                </a:solidFill>
              </a:rPr>
              <a:t>(‘… if we …’) </a:t>
            </a:r>
            <a:endParaRPr lang="zh-TW" altLang="en-US" dirty="0">
              <a:solidFill>
                <a:srgbClr val="FF0000"/>
              </a:solidFill>
            </a:endParaRPr>
          </a:p>
        </p:txBody>
      </p:sp>
      <p:sp>
        <p:nvSpPr>
          <p:cNvPr id="4" name="Rectangle 3"/>
          <p:cNvSpPr/>
          <p:nvPr/>
        </p:nvSpPr>
        <p:spPr>
          <a:xfrm>
            <a:off x="9409406" y="622464"/>
            <a:ext cx="2406770" cy="810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b="1" dirty="0"/>
              <a:t>3 minutes</a:t>
            </a:r>
            <a:endParaRPr lang="zh-TW" altLang="en-US" sz="2400" b="1" dirty="0"/>
          </a:p>
        </p:txBody>
      </p:sp>
    </p:spTree>
    <p:extLst>
      <p:ext uri="{BB962C8B-B14F-4D97-AF65-F5344CB8AC3E}">
        <p14:creationId xmlns:p14="http://schemas.microsoft.com/office/powerpoint/2010/main" val="6490138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Activity 1.2 (Key)</a:t>
            </a:r>
            <a:endParaRPr lang="zh-TW" altLang="en-US" dirty="0"/>
          </a:p>
        </p:txBody>
      </p:sp>
      <p:sp>
        <p:nvSpPr>
          <p:cNvPr id="3" name="Content Placeholder 2"/>
          <p:cNvSpPr>
            <a:spLocks noGrp="1"/>
          </p:cNvSpPr>
          <p:nvPr>
            <p:ph idx="1"/>
          </p:nvPr>
        </p:nvSpPr>
        <p:spPr>
          <a:xfrm>
            <a:off x="838200" y="1825625"/>
            <a:ext cx="10515600" cy="4644186"/>
          </a:xfrm>
        </p:spPr>
        <p:txBody>
          <a:bodyPr>
            <a:normAutofit lnSpcReduction="10000"/>
          </a:bodyPr>
          <a:lstStyle/>
          <a:p>
            <a:pPr marL="0" indent="0">
              <a:buNone/>
            </a:pPr>
            <a:r>
              <a:rPr lang="en-US" altLang="zh-TW" dirty="0"/>
              <a:t>1 The government should make people save for old age so that they will have enough money for it. (‘If the government …’) </a:t>
            </a:r>
          </a:p>
          <a:p>
            <a:pPr marL="0" indent="0">
              <a:buNone/>
            </a:pPr>
            <a:endParaRPr lang="en-US" altLang="zh-TW" i="1" dirty="0"/>
          </a:p>
          <a:p>
            <a:pPr marL="0" indent="0">
              <a:buNone/>
            </a:pPr>
            <a:r>
              <a:rPr lang="en-US" altLang="zh-TW" b="1" i="1" dirty="0">
                <a:solidFill>
                  <a:srgbClr val="00B050"/>
                </a:solidFill>
              </a:rPr>
              <a:t>If</a:t>
            </a:r>
            <a:r>
              <a:rPr lang="en-US" altLang="zh-TW" b="1" dirty="0">
                <a:solidFill>
                  <a:srgbClr val="00B050"/>
                </a:solidFill>
              </a:rPr>
              <a:t> the government </a:t>
            </a:r>
            <a:r>
              <a:rPr lang="en-US" altLang="zh-TW" b="1" u="sng" dirty="0">
                <a:solidFill>
                  <a:srgbClr val="00B050"/>
                </a:solidFill>
              </a:rPr>
              <a:t>made</a:t>
            </a:r>
            <a:r>
              <a:rPr lang="en-US" altLang="zh-TW" b="1" dirty="0">
                <a:solidFill>
                  <a:srgbClr val="00B050"/>
                </a:solidFill>
              </a:rPr>
              <a:t> people save for old age, </a:t>
            </a:r>
            <a:r>
              <a:rPr lang="en-US" altLang="zh-TW" dirty="0"/>
              <a:t>they </a:t>
            </a:r>
            <a:r>
              <a:rPr lang="en-US" altLang="zh-TW" b="1" dirty="0">
                <a:solidFill>
                  <a:srgbClr val="FF0000"/>
                </a:solidFill>
              </a:rPr>
              <a:t>would have </a:t>
            </a:r>
            <a:r>
              <a:rPr lang="en-US" altLang="zh-TW" dirty="0"/>
              <a:t>enough money for it.</a:t>
            </a:r>
          </a:p>
          <a:p>
            <a:pPr marL="0" indent="0">
              <a:buNone/>
            </a:pPr>
            <a:endParaRPr lang="en-US" altLang="zh-TW" dirty="0"/>
          </a:p>
          <a:p>
            <a:pPr marL="0" indent="0">
              <a:buNone/>
            </a:pPr>
            <a:r>
              <a:rPr lang="en-US" altLang="zh-TW" dirty="0"/>
              <a:t>2 SARS got out of control because we were not expecting it. (‘If we had …’) </a:t>
            </a:r>
          </a:p>
          <a:p>
            <a:pPr marL="0" indent="0">
              <a:buNone/>
            </a:pPr>
            <a:endParaRPr lang="en-US" altLang="zh-TW" dirty="0"/>
          </a:p>
          <a:p>
            <a:pPr marL="0" indent="0">
              <a:buNone/>
            </a:pPr>
            <a:r>
              <a:rPr lang="en-US" altLang="zh-TW" b="1" i="1" dirty="0">
                <a:solidFill>
                  <a:srgbClr val="00B050"/>
                </a:solidFill>
              </a:rPr>
              <a:t>If</a:t>
            </a:r>
            <a:r>
              <a:rPr lang="en-US" altLang="zh-TW" b="1" dirty="0">
                <a:solidFill>
                  <a:srgbClr val="00B050"/>
                </a:solidFill>
              </a:rPr>
              <a:t> we </a:t>
            </a:r>
            <a:r>
              <a:rPr lang="en-US" altLang="zh-TW" b="1" u="sng" dirty="0">
                <a:solidFill>
                  <a:srgbClr val="00B050"/>
                </a:solidFill>
              </a:rPr>
              <a:t>had expected</a:t>
            </a:r>
            <a:r>
              <a:rPr lang="en-US" altLang="zh-TW" b="1" dirty="0">
                <a:solidFill>
                  <a:srgbClr val="00B050"/>
                </a:solidFill>
              </a:rPr>
              <a:t> SARS, </a:t>
            </a:r>
            <a:r>
              <a:rPr lang="en-US" altLang="zh-TW" dirty="0"/>
              <a:t>it </a:t>
            </a:r>
            <a:r>
              <a:rPr lang="en-US" altLang="zh-TW" b="1" dirty="0">
                <a:solidFill>
                  <a:srgbClr val="FF0000"/>
                </a:solidFill>
              </a:rPr>
              <a:t>would not have got </a:t>
            </a:r>
            <a:r>
              <a:rPr lang="en-US" altLang="zh-TW" dirty="0"/>
              <a:t>out of control.</a:t>
            </a:r>
          </a:p>
          <a:p>
            <a:endParaRPr lang="zh-TW" altLang="en-US" dirty="0"/>
          </a:p>
          <a:p>
            <a:pPr marL="0" indent="0">
              <a:buNone/>
            </a:pPr>
            <a:endParaRPr lang="en-US" altLang="zh-TW" dirty="0"/>
          </a:p>
          <a:p>
            <a:pPr marL="0" indent="0">
              <a:buNone/>
            </a:pPr>
            <a:endParaRPr lang="en-US" altLang="zh-TW" dirty="0"/>
          </a:p>
          <a:p>
            <a:pPr marL="0" indent="0">
              <a:buNone/>
            </a:pPr>
            <a:endParaRPr lang="zh-TW" altLang="en-US" dirty="0"/>
          </a:p>
        </p:txBody>
      </p:sp>
    </p:spTree>
    <p:extLst>
      <p:ext uri="{BB962C8B-B14F-4D97-AF65-F5344CB8AC3E}">
        <p14:creationId xmlns:p14="http://schemas.microsoft.com/office/powerpoint/2010/main" val="3410251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 calcmode="lin" valueType="num">
                                      <p:cBhvr additive="base">
                                        <p:cTn id="1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Activity 1.2 (Key)</a:t>
            </a:r>
            <a:endParaRPr lang="zh-TW" altLang="en-US" dirty="0"/>
          </a:p>
        </p:txBody>
      </p:sp>
      <p:sp>
        <p:nvSpPr>
          <p:cNvPr id="3" name="Content Placeholder 2"/>
          <p:cNvSpPr>
            <a:spLocks noGrp="1"/>
          </p:cNvSpPr>
          <p:nvPr>
            <p:ph idx="1"/>
          </p:nvPr>
        </p:nvSpPr>
        <p:spPr>
          <a:xfrm>
            <a:off x="838199" y="1825624"/>
            <a:ext cx="10867845" cy="4739077"/>
          </a:xfrm>
        </p:spPr>
        <p:txBody>
          <a:bodyPr/>
          <a:lstStyle/>
          <a:p>
            <a:pPr marL="0" indent="0">
              <a:buNone/>
            </a:pPr>
            <a:r>
              <a:rPr lang="en-US" altLang="zh-TW" dirty="0"/>
              <a:t>3 Imagine a huge earthquake hitting Hong Kong tomorrow. What a massive number of people would die! (‘If a …’) </a:t>
            </a:r>
          </a:p>
          <a:p>
            <a:pPr marL="0" indent="0">
              <a:buNone/>
            </a:pPr>
            <a:endParaRPr lang="en-US" altLang="zh-TW" dirty="0"/>
          </a:p>
          <a:p>
            <a:pPr marL="0" indent="0">
              <a:buNone/>
            </a:pPr>
            <a:r>
              <a:rPr lang="en-US" altLang="zh-TW" b="1" i="1" dirty="0">
                <a:solidFill>
                  <a:srgbClr val="00B050"/>
                </a:solidFill>
              </a:rPr>
              <a:t>If</a:t>
            </a:r>
            <a:r>
              <a:rPr lang="en-US" altLang="zh-TW" b="1" dirty="0">
                <a:solidFill>
                  <a:srgbClr val="00B050"/>
                </a:solidFill>
              </a:rPr>
              <a:t> a huge earthquake </a:t>
            </a:r>
            <a:r>
              <a:rPr lang="en-US" altLang="zh-TW" b="1" u="sng" dirty="0">
                <a:solidFill>
                  <a:srgbClr val="00B050"/>
                </a:solidFill>
              </a:rPr>
              <a:t>hit</a:t>
            </a:r>
            <a:r>
              <a:rPr lang="en-US" altLang="zh-TW" b="1" dirty="0">
                <a:solidFill>
                  <a:srgbClr val="00B050"/>
                </a:solidFill>
              </a:rPr>
              <a:t> Hong Kong tomorrow, </a:t>
            </a:r>
            <a:r>
              <a:rPr lang="en-US" altLang="zh-TW" dirty="0"/>
              <a:t>a massive number of people </a:t>
            </a:r>
            <a:r>
              <a:rPr lang="en-US" altLang="zh-TW" b="1" dirty="0">
                <a:solidFill>
                  <a:srgbClr val="FF0000"/>
                </a:solidFill>
              </a:rPr>
              <a:t>would die</a:t>
            </a:r>
            <a:r>
              <a:rPr lang="en-US" altLang="zh-TW" dirty="0"/>
              <a:t>.</a:t>
            </a:r>
          </a:p>
          <a:p>
            <a:pPr marL="0" indent="0">
              <a:buNone/>
            </a:pPr>
            <a:endParaRPr lang="en-US" altLang="zh-TW" dirty="0"/>
          </a:p>
          <a:p>
            <a:pPr marL="0" indent="0">
              <a:buNone/>
            </a:pPr>
            <a:r>
              <a:rPr lang="en-US" altLang="zh-TW" dirty="0"/>
              <a:t>4 Mosquitoes transmit malaria. I wish there were none. (‘If there were …’) </a:t>
            </a:r>
          </a:p>
          <a:p>
            <a:pPr marL="0" indent="0">
              <a:buNone/>
            </a:pPr>
            <a:endParaRPr lang="en-US" altLang="zh-TW" dirty="0"/>
          </a:p>
          <a:p>
            <a:pPr marL="0" indent="0">
              <a:buNone/>
            </a:pPr>
            <a:r>
              <a:rPr lang="en-US" altLang="zh-TW" b="1" i="1" dirty="0">
                <a:solidFill>
                  <a:srgbClr val="00B050"/>
                </a:solidFill>
              </a:rPr>
              <a:t>If</a:t>
            </a:r>
            <a:r>
              <a:rPr lang="en-US" altLang="zh-TW" b="1" dirty="0">
                <a:solidFill>
                  <a:srgbClr val="00B050"/>
                </a:solidFill>
              </a:rPr>
              <a:t> there </a:t>
            </a:r>
            <a:r>
              <a:rPr lang="en-US" altLang="zh-TW" b="1" u="sng" dirty="0">
                <a:solidFill>
                  <a:srgbClr val="00B050"/>
                </a:solidFill>
              </a:rPr>
              <a:t>were</a:t>
            </a:r>
            <a:r>
              <a:rPr lang="en-US" altLang="zh-TW" b="1" dirty="0">
                <a:solidFill>
                  <a:srgbClr val="00B050"/>
                </a:solidFill>
              </a:rPr>
              <a:t> no mosquitoes,</a:t>
            </a:r>
            <a:r>
              <a:rPr lang="en-US" altLang="zh-TW" dirty="0"/>
              <a:t> there </a:t>
            </a:r>
            <a:r>
              <a:rPr lang="en-US" altLang="zh-TW" b="1" dirty="0">
                <a:solidFill>
                  <a:srgbClr val="FF0000"/>
                </a:solidFill>
              </a:rPr>
              <a:t>would be </a:t>
            </a:r>
            <a:r>
              <a:rPr lang="en-US" altLang="zh-TW" dirty="0"/>
              <a:t>no malaria.</a:t>
            </a:r>
          </a:p>
          <a:p>
            <a:pPr marL="0" indent="0">
              <a:buNone/>
            </a:pPr>
            <a:endParaRPr lang="zh-TW" altLang="en-US" dirty="0"/>
          </a:p>
        </p:txBody>
      </p:sp>
    </p:spTree>
    <p:extLst>
      <p:ext uri="{BB962C8B-B14F-4D97-AF65-F5344CB8AC3E}">
        <p14:creationId xmlns:p14="http://schemas.microsoft.com/office/powerpoint/2010/main" val="234850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 calcmode="lin" valueType="num">
                                      <p:cBhvr additive="base">
                                        <p:cTn id="1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D9DBCE1-C3C9-4C7E-962F-AB0758B608D1}"/>
              </a:ext>
            </a:extLst>
          </p:cNvPr>
          <p:cNvSpPr>
            <a:spLocks noGrp="1"/>
          </p:cNvSpPr>
          <p:nvPr>
            <p:ph type="title"/>
          </p:nvPr>
        </p:nvSpPr>
        <p:spPr/>
        <p:txBody>
          <a:bodyPr/>
          <a:lstStyle/>
          <a:p>
            <a:r>
              <a:rPr lang="en-US" dirty="0"/>
              <a:t>Introduction (p.1)</a:t>
            </a:r>
          </a:p>
        </p:txBody>
      </p:sp>
      <p:sp>
        <p:nvSpPr>
          <p:cNvPr id="3" name="內容版面配置區 2">
            <a:extLst>
              <a:ext uri="{FF2B5EF4-FFF2-40B4-BE49-F238E27FC236}">
                <a16:creationId xmlns:a16="http://schemas.microsoft.com/office/drawing/2014/main" id="{84659C0C-250A-4997-B77B-281AFB4D452E}"/>
              </a:ext>
            </a:extLst>
          </p:cNvPr>
          <p:cNvSpPr>
            <a:spLocks noGrp="1"/>
          </p:cNvSpPr>
          <p:nvPr>
            <p:ph idx="1"/>
          </p:nvPr>
        </p:nvSpPr>
        <p:spPr>
          <a:xfrm>
            <a:off x="838200" y="1825625"/>
            <a:ext cx="10515600" cy="4694816"/>
          </a:xfrm>
        </p:spPr>
        <p:txBody>
          <a:bodyPr/>
          <a:lstStyle/>
          <a:p>
            <a:pPr marL="0" indent="0">
              <a:buNone/>
            </a:pPr>
            <a:r>
              <a:rPr lang="en-US" altLang="zh-TW" i="1" dirty="0">
                <a:solidFill>
                  <a:srgbClr val="FF0000"/>
                </a:solidFill>
              </a:rPr>
              <a:t>Module 1</a:t>
            </a:r>
            <a:r>
              <a:rPr lang="en-US" altLang="zh-TW" i="1" dirty="0"/>
              <a:t> </a:t>
            </a:r>
            <a:r>
              <a:rPr lang="en-US" altLang="zh-TW" dirty="0"/>
              <a:t>is intended to refresh your </a:t>
            </a:r>
            <a:r>
              <a:rPr lang="en-US" altLang="zh-TW" dirty="0">
                <a:solidFill>
                  <a:srgbClr val="FF0000"/>
                </a:solidFill>
              </a:rPr>
              <a:t>skills in academic writing </a:t>
            </a:r>
            <a:r>
              <a:rPr lang="en-US" altLang="zh-TW" dirty="0"/>
              <a:t>before we focus on </a:t>
            </a:r>
            <a:r>
              <a:rPr lang="en-US" altLang="zh-TW" dirty="0">
                <a:solidFill>
                  <a:srgbClr val="FF0000"/>
                </a:solidFill>
              </a:rPr>
              <a:t>the specific tasks </a:t>
            </a:r>
            <a:r>
              <a:rPr lang="en-US" altLang="zh-TW" dirty="0"/>
              <a:t>in the </a:t>
            </a:r>
            <a:r>
              <a:rPr lang="en-US" altLang="zh-TW" dirty="0">
                <a:solidFill>
                  <a:srgbClr val="FF0000"/>
                </a:solidFill>
              </a:rPr>
              <a:t>IELTS Writing </a:t>
            </a:r>
            <a:r>
              <a:rPr lang="en-US" altLang="zh-TW" dirty="0"/>
              <a:t>test in </a:t>
            </a:r>
            <a:r>
              <a:rPr lang="en-US" altLang="zh-TW" i="1" dirty="0">
                <a:solidFill>
                  <a:srgbClr val="FF0000"/>
                </a:solidFill>
              </a:rPr>
              <a:t>Module 5</a:t>
            </a:r>
            <a:r>
              <a:rPr lang="en-US" altLang="zh-TW" dirty="0"/>
              <a:t>.</a:t>
            </a:r>
          </a:p>
          <a:p>
            <a:pPr marL="0" indent="0">
              <a:buNone/>
            </a:pPr>
            <a:endParaRPr lang="en-US" altLang="zh-TW" dirty="0"/>
          </a:p>
          <a:p>
            <a:pPr marL="0" indent="0">
              <a:buNone/>
            </a:pPr>
            <a:r>
              <a:rPr lang="en-US" altLang="zh-TW" dirty="0"/>
              <a:t> • 	revise important </a:t>
            </a:r>
            <a:r>
              <a:rPr lang="en-US" altLang="zh-TW" dirty="0">
                <a:solidFill>
                  <a:srgbClr val="00B0F0"/>
                </a:solidFill>
              </a:rPr>
              <a:t>features of English sentences </a:t>
            </a:r>
            <a:r>
              <a:rPr lang="en-US" altLang="zh-TW" dirty="0"/>
              <a:t>focusing in 	particular on </a:t>
            </a:r>
            <a:r>
              <a:rPr lang="en-US" altLang="zh-TW" dirty="0">
                <a:solidFill>
                  <a:srgbClr val="00B0F0"/>
                </a:solidFill>
              </a:rPr>
              <a:t>complex sentences</a:t>
            </a:r>
            <a:r>
              <a:rPr lang="en-US" altLang="zh-TW" dirty="0"/>
              <a:t> using coordination and 	subordination; </a:t>
            </a:r>
          </a:p>
          <a:p>
            <a:pPr marL="0" indent="0">
              <a:buNone/>
            </a:pPr>
            <a:r>
              <a:rPr lang="en-US" altLang="zh-TW" dirty="0"/>
              <a:t>• 	think carefully about the </a:t>
            </a:r>
            <a:r>
              <a:rPr lang="en-US" altLang="zh-TW" dirty="0">
                <a:solidFill>
                  <a:srgbClr val="00B0F0"/>
                </a:solidFill>
              </a:rPr>
              <a:t>nature and structure of paragraphs</a:t>
            </a:r>
            <a:r>
              <a:rPr lang="en-US" altLang="zh-TW" dirty="0"/>
              <a:t>; </a:t>
            </a:r>
          </a:p>
          <a:p>
            <a:pPr marL="0" indent="0">
              <a:buNone/>
            </a:pPr>
            <a:endParaRPr lang="en-US" dirty="0"/>
          </a:p>
        </p:txBody>
      </p:sp>
    </p:spTree>
    <p:extLst>
      <p:ext uri="{BB962C8B-B14F-4D97-AF65-F5344CB8AC3E}">
        <p14:creationId xmlns:p14="http://schemas.microsoft.com/office/powerpoint/2010/main" val="17835879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Activity 1.2 (Key)</a:t>
            </a:r>
            <a:endParaRPr lang="zh-TW" altLang="en-US" dirty="0"/>
          </a:p>
        </p:txBody>
      </p:sp>
      <p:sp>
        <p:nvSpPr>
          <p:cNvPr id="3" name="Content Placeholder 2"/>
          <p:cNvSpPr>
            <a:spLocks noGrp="1"/>
          </p:cNvSpPr>
          <p:nvPr>
            <p:ph idx="1"/>
          </p:nvPr>
        </p:nvSpPr>
        <p:spPr/>
        <p:txBody>
          <a:bodyPr/>
          <a:lstStyle/>
          <a:p>
            <a:pPr marL="0" indent="0">
              <a:buNone/>
            </a:pPr>
            <a:r>
              <a:rPr lang="en-US" altLang="zh-TW" dirty="0"/>
              <a:t>5 Eat less meat. We’ll be healthier. (‘… if we …’) </a:t>
            </a:r>
            <a:endParaRPr lang="zh-TW" altLang="en-US" dirty="0"/>
          </a:p>
          <a:p>
            <a:pPr marL="0" indent="0">
              <a:buNone/>
            </a:pPr>
            <a:endParaRPr lang="en-US" altLang="zh-TW" dirty="0"/>
          </a:p>
          <a:p>
            <a:pPr marL="0" indent="0">
              <a:buNone/>
            </a:pPr>
            <a:r>
              <a:rPr lang="en-US" altLang="zh-TW" dirty="0"/>
              <a:t>We’</a:t>
            </a:r>
            <a:r>
              <a:rPr lang="en-US" altLang="zh-TW" dirty="0">
                <a:solidFill>
                  <a:srgbClr val="FF0000"/>
                </a:solidFill>
              </a:rPr>
              <a:t>ll be </a:t>
            </a:r>
            <a:r>
              <a:rPr lang="en-US" altLang="zh-TW" dirty="0"/>
              <a:t>healthier </a:t>
            </a:r>
            <a:r>
              <a:rPr lang="en-US" altLang="zh-TW" b="1" i="1" dirty="0">
                <a:solidFill>
                  <a:srgbClr val="00B050"/>
                </a:solidFill>
              </a:rPr>
              <a:t>if</a:t>
            </a:r>
            <a:r>
              <a:rPr lang="en-US" altLang="zh-TW" b="1" dirty="0">
                <a:solidFill>
                  <a:srgbClr val="00B050"/>
                </a:solidFill>
              </a:rPr>
              <a:t> we </a:t>
            </a:r>
            <a:r>
              <a:rPr lang="en-US" altLang="zh-TW" b="1" u="sng" dirty="0">
                <a:solidFill>
                  <a:srgbClr val="00B050"/>
                </a:solidFill>
              </a:rPr>
              <a:t>eat</a:t>
            </a:r>
            <a:r>
              <a:rPr lang="en-US" altLang="zh-TW" b="1" dirty="0">
                <a:solidFill>
                  <a:srgbClr val="00B050"/>
                </a:solidFill>
              </a:rPr>
              <a:t> less meat</a:t>
            </a:r>
            <a:r>
              <a:rPr lang="en-US" altLang="zh-TW" dirty="0"/>
              <a:t>.</a:t>
            </a:r>
          </a:p>
          <a:p>
            <a:pPr marL="0" indent="0">
              <a:buNone/>
            </a:pPr>
            <a:endParaRPr lang="zh-TW" altLang="en-US" dirty="0"/>
          </a:p>
        </p:txBody>
      </p:sp>
    </p:spTree>
    <p:extLst>
      <p:ext uri="{BB962C8B-B14F-4D97-AF65-F5344CB8AC3E}">
        <p14:creationId xmlns:p14="http://schemas.microsoft.com/office/powerpoint/2010/main" val="2709487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Participles *** (p.6)</a:t>
            </a:r>
            <a:endParaRPr lang="zh-TW" altLang="en-US" dirty="0"/>
          </a:p>
        </p:txBody>
      </p:sp>
      <p:sp>
        <p:nvSpPr>
          <p:cNvPr id="3" name="Content Placeholder 2"/>
          <p:cNvSpPr>
            <a:spLocks noGrp="1"/>
          </p:cNvSpPr>
          <p:nvPr>
            <p:ph idx="1"/>
          </p:nvPr>
        </p:nvSpPr>
        <p:spPr>
          <a:xfrm>
            <a:off x="838200" y="1825624"/>
            <a:ext cx="10515600" cy="4773583"/>
          </a:xfrm>
        </p:spPr>
        <p:txBody>
          <a:bodyPr>
            <a:normAutofit fontScale="92500" lnSpcReduction="20000"/>
          </a:bodyPr>
          <a:lstStyle/>
          <a:p>
            <a:pPr marL="0" indent="0">
              <a:buNone/>
            </a:pPr>
            <a:r>
              <a:rPr lang="en-US" altLang="zh-TW" dirty="0">
                <a:sym typeface="Wingdings"/>
              </a:rPr>
              <a:t></a:t>
            </a:r>
            <a:r>
              <a:rPr lang="en-US" altLang="zh-TW" dirty="0"/>
              <a:t>Participles (nouns or noun phrases using the </a:t>
            </a:r>
            <a:r>
              <a:rPr lang="en-US" altLang="zh-TW" b="1" dirty="0">
                <a:solidFill>
                  <a:srgbClr val="FF0000"/>
                </a:solidFill>
              </a:rPr>
              <a:t>-</a:t>
            </a:r>
            <a:r>
              <a:rPr lang="en-US" altLang="zh-TW" b="1" i="1" dirty="0" err="1">
                <a:solidFill>
                  <a:srgbClr val="FF0000"/>
                </a:solidFill>
              </a:rPr>
              <a:t>ing</a:t>
            </a:r>
            <a:r>
              <a:rPr lang="en-US" altLang="zh-TW" b="1" i="1" dirty="0">
                <a:solidFill>
                  <a:srgbClr val="FF0000"/>
                </a:solidFill>
              </a:rPr>
              <a:t> </a:t>
            </a:r>
            <a:r>
              <a:rPr lang="en-US" altLang="zh-TW" b="1" dirty="0">
                <a:solidFill>
                  <a:srgbClr val="FF0000"/>
                </a:solidFill>
              </a:rPr>
              <a:t>or -</a:t>
            </a:r>
            <a:r>
              <a:rPr lang="en-US" altLang="zh-TW" b="1" i="1" dirty="0" err="1">
                <a:solidFill>
                  <a:srgbClr val="FF0000"/>
                </a:solidFill>
              </a:rPr>
              <a:t>ed</a:t>
            </a:r>
            <a:r>
              <a:rPr lang="en-US" altLang="zh-TW" b="1" i="1" dirty="0">
                <a:solidFill>
                  <a:srgbClr val="FF0000"/>
                </a:solidFill>
              </a:rPr>
              <a:t> </a:t>
            </a:r>
            <a:r>
              <a:rPr lang="en-US" altLang="zh-TW" b="1" dirty="0">
                <a:solidFill>
                  <a:srgbClr val="FF0000"/>
                </a:solidFill>
              </a:rPr>
              <a:t>forms</a:t>
            </a:r>
            <a:r>
              <a:rPr lang="en-US" altLang="zh-TW" dirty="0"/>
              <a:t>) can also be used to subordinate one clause to another. </a:t>
            </a:r>
          </a:p>
          <a:p>
            <a:pPr marL="0" indent="0">
              <a:buNone/>
            </a:pPr>
            <a:endParaRPr lang="en-US" altLang="zh-TW" i="1" dirty="0"/>
          </a:p>
          <a:p>
            <a:pPr marL="0" indent="0">
              <a:buNone/>
            </a:pPr>
            <a:r>
              <a:rPr lang="en-US" altLang="zh-TW" b="1" i="1" dirty="0">
                <a:solidFill>
                  <a:srgbClr val="00B050"/>
                </a:solidFill>
              </a:rPr>
              <a:t>Leading</a:t>
            </a:r>
            <a:r>
              <a:rPr lang="en-US" altLang="zh-TW" i="1" dirty="0"/>
              <a:t> </a:t>
            </a:r>
            <a:r>
              <a:rPr lang="en-US" altLang="zh-TW" dirty="0"/>
              <a:t>less active lives, we do not need as much food. </a:t>
            </a:r>
          </a:p>
          <a:p>
            <a:pPr marL="0" indent="0">
              <a:buNone/>
            </a:pPr>
            <a:r>
              <a:rPr lang="en-US" altLang="zh-TW" b="1" i="1" dirty="0">
                <a:solidFill>
                  <a:srgbClr val="00B050"/>
                </a:solidFill>
              </a:rPr>
              <a:t>Faced</a:t>
            </a:r>
            <a:r>
              <a:rPr lang="en-US" altLang="zh-TW" i="1" dirty="0"/>
              <a:t> </a:t>
            </a:r>
            <a:r>
              <a:rPr lang="en-US" altLang="zh-TW" dirty="0"/>
              <a:t>with the AIDS crisis, governments became more open about sexual </a:t>
            </a:r>
            <a:r>
              <a:rPr lang="en-US" altLang="zh-TW" dirty="0" err="1"/>
              <a:t>behaviour</a:t>
            </a:r>
            <a:r>
              <a:rPr lang="en-US" altLang="zh-TW" dirty="0"/>
              <a:t>. </a:t>
            </a:r>
          </a:p>
          <a:p>
            <a:pPr marL="0" indent="0">
              <a:buNone/>
            </a:pPr>
            <a:endParaRPr lang="en-US" altLang="zh-TW" dirty="0"/>
          </a:p>
          <a:p>
            <a:pPr marL="0" indent="0">
              <a:buNone/>
            </a:pPr>
            <a:r>
              <a:rPr lang="en-US" altLang="zh-TW" dirty="0">
                <a:sym typeface="Wingdings"/>
              </a:rPr>
              <a:t> </a:t>
            </a:r>
            <a:r>
              <a:rPr lang="en-US" altLang="zh-TW" dirty="0"/>
              <a:t>It is very important that the participle refers to the </a:t>
            </a:r>
            <a:r>
              <a:rPr lang="en-US" altLang="zh-TW" b="1" i="1" u="sng" dirty="0">
                <a:highlight>
                  <a:srgbClr val="FFFF00"/>
                </a:highlight>
              </a:rPr>
              <a:t>subject</a:t>
            </a:r>
            <a:r>
              <a:rPr lang="en-US" altLang="zh-TW" i="1" dirty="0"/>
              <a:t> </a:t>
            </a:r>
            <a:r>
              <a:rPr lang="en-US" altLang="zh-TW" dirty="0"/>
              <a:t>of the main clause: </a:t>
            </a:r>
          </a:p>
          <a:p>
            <a:pPr marL="0" indent="0">
              <a:buNone/>
            </a:pPr>
            <a:r>
              <a:rPr lang="en-US" altLang="zh-TW" b="1" dirty="0">
                <a:solidFill>
                  <a:srgbClr val="00B050"/>
                </a:solidFill>
              </a:rPr>
              <a:t>Examining</a:t>
            </a:r>
            <a:r>
              <a:rPr lang="en-US" altLang="zh-TW" dirty="0"/>
              <a:t> the figures carefully, </a:t>
            </a:r>
            <a:r>
              <a:rPr lang="en-US" altLang="zh-TW" b="1" dirty="0">
                <a:solidFill>
                  <a:srgbClr val="FF0000"/>
                </a:solidFill>
              </a:rPr>
              <a:t>the trend </a:t>
            </a:r>
            <a:r>
              <a:rPr lang="en-US" altLang="zh-TW" dirty="0"/>
              <a:t>seems to be continuing. </a:t>
            </a:r>
          </a:p>
          <a:p>
            <a:pPr marL="0" indent="0">
              <a:buNone/>
            </a:pPr>
            <a:endParaRPr lang="en-US" altLang="zh-TW" dirty="0"/>
          </a:p>
          <a:p>
            <a:pPr marL="0" indent="0">
              <a:buNone/>
            </a:pPr>
            <a:r>
              <a:rPr lang="en-US" altLang="zh-TW" dirty="0">
                <a:highlight>
                  <a:srgbClr val="C0C0C0"/>
                </a:highlight>
                <a:sym typeface="Wingdings"/>
              </a:rPr>
              <a:t> </a:t>
            </a:r>
            <a:r>
              <a:rPr lang="en-US" altLang="zh-TW" dirty="0">
                <a:highlight>
                  <a:srgbClr val="C0C0C0"/>
                </a:highlight>
              </a:rPr>
              <a:t>This sentence means the trend is examining the figures, and it makes little sense. </a:t>
            </a:r>
            <a:endParaRPr lang="zh-TW" altLang="en-US" dirty="0">
              <a:highlight>
                <a:srgbClr val="C0C0C0"/>
              </a:highlight>
            </a:endParaRPr>
          </a:p>
        </p:txBody>
      </p:sp>
      <p:sp>
        <p:nvSpPr>
          <p:cNvPr id="4" name="Rectangle 3"/>
          <p:cNvSpPr/>
          <p:nvPr/>
        </p:nvSpPr>
        <p:spPr>
          <a:xfrm>
            <a:off x="5910532" y="734608"/>
            <a:ext cx="5443268" cy="58659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300" b="1" dirty="0"/>
              <a:t>Show relationships between 2 parts</a:t>
            </a:r>
            <a:endParaRPr lang="zh-TW" altLang="en-US" sz="2300" b="1" dirty="0"/>
          </a:p>
        </p:txBody>
      </p:sp>
      <p:sp>
        <p:nvSpPr>
          <p:cNvPr id="5" name="Rectangle 4">
            <a:extLst>
              <a:ext uri="{FF2B5EF4-FFF2-40B4-BE49-F238E27FC236}">
                <a16:creationId xmlns:a16="http://schemas.microsoft.com/office/drawing/2014/main" id="{70A21375-503C-4A28-8662-65406098E80E}"/>
              </a:ext>
            </a:extLst>
          </p:cNvPr>
          <p:cNvSpPr/>
          <p:nvPr/>
        </p:nvSpPr>
        <p:spPr>
          <a:xfrm>
            <a:off x="1613645" y="2566466"/>
            <a:ext cx="2297526" cy="27662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reason</a:t>
            </a:r>
            <a:endParaRPr lang="en-HK" dirty="0"/>
          </a:p>
        </p:txBody>
      </p:sp>
      <p:sp>
        <p:nvSpPr>
          <p:cNvPr id="6" name="Rectangle 5">
            <a:extLst>
              <a:ext uri="{FF2B5EF4-FFF2-40B4-BE49-F238E27FC236}">
                <a16:creationId xmlns:a16="http://schemas.microsoft.com/office/drawing/2014/main" id="{26DAA6F2-ABEF-4D8A-8269-D379BBAB06A5}"/>
              </a:ext>
            </a:extLst>
          </p:cNvPr>
          <p:cNvSpPr/>
          <p:nvPr/>
        </p:nvSpPr>
        <p:spPr>
          <a:xfrm>
            <a:off x="5334959" y="2566466"/>
            <a:ext cx="2297526" cy="27662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outcome</a:t>
            </a:r>
            <a:endParaRPr lang="en-HK" dirty="0"/>
          </a:p>
        </p:txBody>
      </p:sp>
    </p:spTree>
    <p:extLst>
      <p:ext uri="{BB962C8B-B14F-4D97-AF65-F5344CB8AC3E}">
        <p14:creationId xmlns:p14="http://schemas.microsoft.com/office/powerpoint/2010/main" val="2655400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 calcmode="lin" valueType="num">
                                      <p:cBhvr additive="base">
                                        <p:cTn id="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Activity 1.3 (p.6-7)</a:t>
            </a:r>
            <a:endParaRPr lang="zh-TW" altLang="en-US" dirty="0"/>
          </a:p>
        </p:txBody>
      </p:sp>
      <p:sp>
        <p:nvSpPr>
          <p:cNvPr id="3" name="Content Placeholder 2"/>
          <p:cNvSpPr>
            <a:spLocks noGrp="1"/>
          </p:cNvSpPr>
          <p:nvPr>
            <p:ph idx="1"/>
          </p:nvPr>
        </p:nvSpPr>
        <p:spPr>
          <a:xfrm>
            <a:off x="872706" y="1751162"/>
            <a:ext cx="11100758" cy="4856671"/>
          </a:xfrm>
        </p:spPr>
        <p:txBody>
          <a:bodyPr>
            <a:normAutofit/>
          </a:bodyPr>
          <a:lstStyle/>
          <a:p>
            <a:pPr marL="0" indent="0">
              <a:buNone/>
            </a:pPr>
            <a:r>
              <a:rPr lang="en-US" altLang="zh-TW" dirty="0"/>
              <a:t>Combine the pairs of sentences into complex sentences by </a:t>
            </a:r>
            <a:r>
              <a:rPr lang="en-US" altLang="zh-TW" b="1" dirty="0">
                <a:solidFill>
                  <a:srgbClr val="FF0000"/>
                </a:solidFill>
              </a:rPr>
              <a:t>using participles</a:t>
            </a:r>
            <a:r>
              <a:rPr lang="en-US" altLang="zh-TW" dirty="0"/>
              <a:t>: </a:t>
            </a:r>
          </a:p>
          <a:p>
            <a:pPr marL="0" indent="0">
              <a:buNone/>
            </a:pPr>
            <a:endParaRPr lang="en-US" altLang="zh-TW" dirty="0"/>
          </a:p>
          <a:p>
            <a:pPr marL="0" indent="0">
              <a:buNone/>
            </a:pPr>
            <a:r>
              <a:rPr lang="en-US" altLang="zh-TW" dirty="0">
                <a:solidFill>
                  <a:srgbClr val="00B0F0"/>
                </a:solidFill>
              </a:rPr>
              <a:t>1 People paid more attention to hygiene. People lived longer. </a:t>
            </a:r>
          </a:p>
          <a:p>
            <a:pPr marL="0" indent="0">
              <a:buNone/>
            </a:pPr>
            <a:r>
              <a:rPr lang="en-US" altLang="zh-TW" dirty="0">
                <a:solidFill>
                  <a:srgbClr val="00B050"/>
                </a:solidFill>
              </a:rPr>
              <a:t>2 More people ate fast food. Fast food caused obesity. </a:t>
            </a:r>
          </a:p>
          <a:p>
            <a:pPr marL="0" indent="0">
              <a:buNone/>
            </a:pPr>
            <a:r>
              <a:rPr lang="en-US" altLang="zh-TW" dirty="0">
                <a:solidFill>
                  <a:srgbClr val="00B0F0"/>
                </a:solidFill>
              </a:rPr>
              <a:t>3 I have taken all these things into consideration. I believe this is the best policy. </a:t>
            </a:r>
          </a:p>
          <a:p>
            <a:pPr marL="0" indent="0">
              <a:buNone/>
            </a:pPr>
            <a:r>
              <a:rPr lang="en-US" altLang="zh-TW" dirty="0">
                <a:solidFill>
                  <a:srgbClr val="00B050"/>
                </a:solidFill>
              </a:rPr>
              <a:t>4 Many people have confidence in herbal preparations. They use them every day. </a:t>
            </a:r>
          </a:p>
          <a:p>
            <a:pPr marL="0" indent="0">
              <a:buNone/>
            </a:pPr>
            <a:r>
              <a:rPr lang="en-US" altLang="zh-TW" dirty="0">
                <a:solidFill>
                  <a:srgbClr val="00B0F0"/>
                </a:solidFill>
              </a:rPr>
              <a:t>5 The university commissioned the research. The research found a connection between good grades and amount of sleep. </a:t>
            </a:r>
            <a:endParaRPr lang="zh-TW" altLang="en-US" dirty="0">
              <a:solidFill>
                <a:srgbClr val="00B0F0"/>
              </a:solidFill>
            </a:endParaRPr>
          </a:p>
        </p:txBody>
      </p:sp>
      <p:sp>
        <p:nvSpPr>
          <p:cNvPr id="4" name="Rectangle 3"/>
          <p:cNvSpPr/>
          <p:nvPr/>
        </p:nvSpPr>
        <p:spPr>
          <a:xfrm>
            <a:off x="9566694" y="504601"/>
            <a:ext cx="2406770" cy="810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b="1" dirty="0"/>
              <a:t>4 minutes</a:t>
            </a:r>
            <a:endParaRPr lang="zh-TW" altLang="en-US" sz="2400" b="1" dirty="0"/>
          </a:p>
        </p:txBody>
      </p:sp>
    </p:spTree>
    <p:extLst>
      <p:ext uri="{BB962C8B-B14F-4D97-AF65-F5344CB8AC3E}">
        <p14:creationId xmlns:p14="http://schemas.microsoft.com/office/powerpoint/2010/main" val="7518407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Activity 1.3 (p.6-7) (Key)</a:t>
            </a:r>
            <a:endParaRPr lang="zh-TW" altLang="en-US" dirty="0"/>
          </a:p>
        </p:txBody>
      </p:sp>
      <p:sp>
        <p:nvSpPr>
          <p:cNvPr id="3" name="Content Placeholder 2"/>
          <p:cNvSpPr>
            <a:spLocks noGrp="1"/>
          </p:cNvSpPr>
          <p:nvPr>
            <p:ph idx="1"/>
          </p:nvPr>
        </p:nvSpPr>
        <p:spPr>
          <a:xfrm>
            <a:off x="838199" y="1825624"/>
            <a:ext cx="11074880" cy="4963365"/>
          </a:xfrm>
        </p:spPr>
        <p:txBody>
          <a:bodyPr>
            <a:normAutofit fontScale="92500" lnSpcReduction="10000"/>
          </a:bodyPr>
          <a:lstStyle/>
          <a:p>
            <a:pPr marL="0" indent="0">
              <a:buNone/>
            </a:pPr>
            <a:r>
              <a:rPr lang="en-US" altLang="zh-TW" dirty="0"/>
              <a:t>1 People paid more attention to hygiene. People lived longer. </a:t>
            </a:r>
          </a:p>
          <a:p>
            <a:pPr marL="0" indent="0">
              <a:buNone/>
            </a:pPr>
            <a:endParaRPr lang="en-US" altLang="zh-TW" dirty="0"/>
          </a:p>
          <a:p>
            <a:pPr marL="0" indent="0">
              <a:buNone/>
            </a:pPr>
            <a:r>
              <a:rPr lang="en-US" altLang="zh-TW" b="1" i="1" dirty="0">
                <a:solidFill>
                  <a:srgbClr val="FF0000"/>
                </a:solidFill>
              </a:rPr>
              <a:t>Paying</a:t>
            </a:r>
            <a:r>
              <a:rPr lang="en-US" altLang="zh-TW" b="1" dirty="0">
                <a:solidFill>
                  <a:srgbClr val="FF0000"/>
                </a:solidFill>
              </a:rPr>
              <a:t> more attention to hygiene</a:t>
            </a:r>
            <a:r>
              <a:rPr lang="en-US" altLang="zh-TW" dirty="0"/>
              <a:t>, people lived longer.</a:t>
            </a:r>
          </a:p>
          <a:p>
            <a:pPr marL="0" indent="0">
              <a:buNone/>
            </a:pPr>
            <a:endParaRPr lang="en-US" altLang="zh-TW" dirty="0"/>
          </a:p>
          <a:p>
            <a:pPr marL="0" indent="0">
              <a:buNone/>
            </a:pPr>
            <a:r>
              <a:rPr lang="en-US" altLang="zh-TW" dirty="0"/>
              <a:t>2 More people ate fast food. Fast food caused obesity. </a:t>
            </a:r>
          </a:p>
          <a:p>
            <a:pPr marL="0" indent="0">
              <a:buNone/>
            </a:pPr>
            <a:endParaRPr lang="en-US" altLang="zh-TW" dirty="0"/>
          </a:p>
          <a:p>
            <a:pPr marL="0" indent="0">
              <a:buNone/>
            </a:pPr>
            <a:r>
              <a:rPr lang="en-US" altLang="zh-TW" dirty="0"/>
              <a:t>More people ate fast food</a:t>
            </a:r>
            <a:r>
              <a:rPr lang="en-US" altLang="zh-TW" b="1" dirty="0">
                <a:solidFill>
                  <a:srgbClr val="FF0000"/>
                </a:solidFill>
              </a:rPr>
              <a:t>, </a:t>
            </a:r>
            <a:r>
              <a:rPr lang="en-US" altLang="zh-TW" b="1" i="1" u="sng" dirty="0">
                <a:solidFill>
                  <a:srgbClr val="FF0000"/>
                </a:solidFill>
              </a:rPr>
              <a:t>suffering</a:t>
            </a:r>
            <a:r>
              <a:rPr lang="en-US" altLang="zh-TW" b="1" dirty="0">
                <a:solidFill>
                  <a:srgbClr val="FF0000"/>
                </a:solidFill>
              </a:rPr>
              <a:t> obesity as a result</a:t>
            </a:r>
            <a:r>
              <a:rPr lang="en-US" altLang="zh-TW" dirty="0"/>
              <a:t>.</a:t>
            </a:r>
          </a:p>
          <a:p>
            <a:pPr marL="0" indent="0">
              <a:buNone/>
            </a:pPr>
            <a:endParaRPr lang="en-US" altLang="zh-TW" dirty="0"/>
          </a:p>
          <a:p>
            <a:pPr marL="0" indent="0">
              <a:buNone/>
            </a:pPr>
            <a:r>
              <a:rPr lang="en-US" altLang="zh-TW" dirty="0"/>
              <a:t>3 I have taken all these things into consideration. I believe this is the best policy. </a:t>
            </a:r>
          </a:p>
          <a:p>
            <a:pPr marL="0" indent="0">
              <a:buNone/>
            </a:pPr>
            <a:endParaRPr lang="en-US" altLang="zh-TW" dirty="0"/>
          </a:p>
          <a:p>
            <a:pPr marL="0" indent="0">
              <a:buNone/>
            </a:pPr>
            <a:r>
              <a:rPr lang="en-US" altLang="zh-TW" b="1" i="1" u="sng" dirty="0">
                <a:solidFill>
                  <a:srgbClr val="FF0000"/>
                </a:solidFill>
              </a:rPr>
              <a:t>Having</a:t>
            </a:r>
            <a:r>
              <a:rPr lang="en-US" altLang="zh-TW" b="1" u="sng" dirty="0">
                <a:solidFill>
                  <a:srgbClr val="FF0000"/>
                </a:solidFill>
              </a:rPr>
              <a:t> taken</a:t>
            </a:r>
            <a:r>
              <a:rPr lang="en-US" altLang="zh-TW" b="1" dirty="0">
                <a:solidFill>
                  <a:srgbClr val="FF0000"/>
                </a:solidFill>
              </a:rPr>
              <a:t> all these things into consideration</a:t>
            </a:r>
            <a:r>
              <a:rPr lang="en-US" altLang="zh-TW" dirty="0"/>
              <a:t>, I believe this is the best policy.</a:t>
            </a:r>
          </a:p>
          <a:p>
            <a:pPr marL="0" indent="0">
              <a:buNone/>
            </a:pPr>
            <a:endParaRPr lang="en-US" altLang="zh-TW" dirty="0"/>
          </a:p>
          <a:p>
            <a:pPr marL="0" indent="0">
              <a:buNone/>
            </a:pPr>
            <a:endParaRPr lang="en-US" altLang="zh-TW" dirty="0"/>
          </a:p>
          <a:p>
            <a:pPr marL="0" indent="0">
              <a:buNone/>
            </a:pPr>
            <a:endParaRPr lang="zh-TW" altLang="en-US" dirty="0"/>
          </a:p>
        </p:txBody>
      </p:sp>
      <p:sp>
        <p:nvSpPr>
          <p:cNvPr id="4" name="Rectangle 3">
            <a:extLst>
              <a:ext uri="{FF2B5EF4-FFF2-40B4-BE49-F238E27FC236}">
                <a16:creationId xmlns:a16="http://schemas.microsoft.com/office/drawing/2014/main" id="{BF5F6C8A-DF3E-45AC-9095-A8B98FAF5F3A}"/>
              </a:ext>
            </a:extLst>
          </p:cNvPr>
          <p:cNvSpPr/>
          <p:nvPr/>
        </p:nvSpPr>
        <p:spPr>
          <a:xfrm>
            <a:off x="8667591" y="3688335"/>
            <a:ext cx="3299277" cy="72998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Participle clause in the second part; think of a suitable verb</a:t>
            </a:r>
            <a:endParaRPr lang="en-HK" dirty="0"/>
          </a:p>
        </p:txBody>
      </p:sp>
    </p:spTree>
    <p:extLst>
      <p:ext uri="{BB962C8B-B14F-4D97-AF65-F5344CB8AC3E}">
        <p14:creationId xmlns:p14="http://schemas.microsoft.com/office/powerpoint/2010/main" val="1399167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 calcmode="lin" valueType="num">
                                      <p:cBhvr additive="base">
                                        <p:cTn id="1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anim calcmode="lin" valueType="num">
                                      <p:cBhvr additive="base">
                                        <p:cTn id="1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Activity 1.3 (p.6-7) (Key)</a:t>
            </a:r>
            <a:endParaRPr lang="zh-TW" altLang="en-US" dirty="0"/>
          </a:p>
        </p:txBody>
      </p:sp>
      <p:sp>
        <p:nvSpPr>
          <p:cNvPr id="3" name="Content Placeholder 2"/>
          <p:cNvSpPr>
            <a:spLocks noGrp="1"/>
          </p:cNvSpPr>
          <p:nvPr>
            <p:ph idx="1"/>
          </p:nvPr>
        </p:nvSpPr>
        <p:spPr>
          <a:xfrm>
            <a:off x="838199" y="1825625"/>
            <a:ext cx="10859219" cy="4756330"/>
          </a:xfrm>
        </p:spPr>
        <p:txBody>
          <a:bodyPr>
            <a:normAutofit lnSpcReduction="10000"/>
          </a:bodyPr>
          <a:lstStyle/>
          <a:p>
            <a:pPr marL="0" indent="0">
              <a:buNone/>
            </a:pPr>
            <a:r>
              <a:rPr lang="en-US" altLang="zh-TW" dirty="0"/>
              <a:t>4 Many people have confidence in herbal preparations. They use them every day. </a:t>
            </a:r>
          </a:p>
          <a:p>
            <a:pPr marL="0" indent="0">
              <a:buNone/>
            </a:pPr>
            <a:endParaRPr lang="en-US" altLang="zh-TW" dirty="0"/>
          </a:p>
          <a:p>
            <a:pPr marL="0" indent="0">
              <a:buNone/>
            </a:pPr>
            <a:r>
              <a:rPr lang="en-US" altLang="zh-TW" dirty="0"/>
              <a:t>Many people have confidence in herbal preparations</a:t>
            </a:r>
            <a:r>
              <a:rPr lang="en-US" altLang="zh-TW" b="1" dirty="0">
                <a:solidFill>
                  <a:srgbClr val="FF0000"/>
                </a:solidFill>
              </a:rPr>
              <a:t>, </a:t>
            </a:r>
            <a:r>
              <a:rPr lang="en-US" altLang="zh-TW" b="1" i="1" dirty="0">
                <a:solidFill>
                  <a:srgbClr val="FF0000"/>
                </a:solidFill>
              </a:rPr>
              <a:t>using</a:t>
            </a:r>
            <a:r>
              <a:rPr lang="en-US" altLang="zh-TW" b="1" dirty="0">
                <a:solidFill>
                  <a:srgbClr val="FF0000"/>
                </a:solidFill>
              </a:rPr>
              <a:t> </a:t>
            </a:r>
            <a:r>
              <a:rPr lang="en-US" altLang="zh-TW" dirty="0"/>
              <a:t>them every day.</a:t>
            </a:r>
          </a:p>
          <a:p>
            <a:pPr marL="0" indent="0">
              <a:buNone/>
            </a:pPr>
            <a:endParaRPr lang="en-US" altLang="zh-TW" dirty="0"/>
          </a:p>
          <a:p>
            <a:pPr marL="0" indent="0">
              <a:buNone/>
            </a:pPr>
            <a:r>
              <a:rPr lang="en-US" altLang="zh-TW" dirty="0"/>
              <a:t>5 The university commissioned the research. The research found a connection between good grades and amount of sleep. </a:t>
            </a:r>
          </a:p>
          <a:p>
            <a:pPr marL="0" indent="0">
              <a:buNone/>
            </a:pPr>
            <a:endParaRPr lang="en-US" altLang="zh-TW" dirty="0"/>
          </a:p>
          <a:p>
            <a:pPr marL="0" indent="0">
              <a:buNone/>
            </a:pPr>
            <a:r>
              <a:rPr lang="en-US" altLang="zh-TW" b="1" i="1" dirty="0">
                <a:solidFill>
                  <a:srgbClr val="FF0000"/>
                </a:solidFill>
              </a:rPr>
              <a:t>Commissioned</a:t>
            </a:r>
            <a:r>
              <a:rPr lang="en-US" altLang="zh-TW" b="1" dirty="0">
                <a:solidFill>
                  <a:srgbClr val="FF0000"/>
                </a:solidFill>
              </a:rPr>
              <a:t> by </a:t>
            </a:r>
            <a:r>
              <a:rPr lang="en-US" altLang="zh-TW" dirty="0"/>
              <a:t>the university, the research found a connection between good grades and amount of sleep.</a:t>
            </a:r>
            <a:endParaRPr lang="zh-TW" altLang="en-US" dirty="0"/>
          </a:p>
          <a:p>
            <a:pPr marL="0" indent="0">
              <a:buNone/>
            </a:pPr>
            <a:endParaRPr lang="zh-TW" altLang="en-US" dirty="0"/>
          </a:p>
        </p:txBody>
      </p:sp>
      <p:sp>
        <p:nvSpPr>
          <p:cNvPr id="4" name="Rectangle 3">
            <a:extLst>
              <a:ext uri="{FF2B5EF4-FFF2-40B4-BE49-F238E27FC236}">
                <a16:creationId xmlns:a16="http://schemas.microsoft.com/office/drawing/2014/main" id="{56797AB3-6BE3-4BC6-B4DA-447F1B4BEE4B}"/>
              </a:ext>
            </a:extLst>
          </p:cNvPr>
          <p:cNvSpPr/>
          <p:nvPr/>
        </p:nvSpPr>
        <p:spPr>
          <a:xfrm>
            <a:off x="7584142" y="2266790"/>
            <a:ext cx="3519287" cy="5455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Participle clause in the second part</a:t>
            </a:r>
            <a:endParaRPr lang="en-HK" dirty="0"/>
          </a:p>
        </p:txBody>
      </p:sp>
    </p:spTree>
    <p:extLst>
      <p:ext uri="{BB962C8B-B14F-4D97-AF65-F5344CB8AC3E}">
        <p14:creationId xmlns:p14="http://schemas.microsoft.com/office/powerpoint/2010/main" val="984831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 calcmode="lin" valueType="num">
                                      <p:cBhvr additive="base">
                                        <p:cTn id="1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Sentence fragments (p.7)</a:t>
            </a:r>
            <a:endParaRPr lang="zh-TW" altLang="en-US" dirty="0"/>
          </a:p>
        </p:txBody>
      </p:sp>
      <p:sp>
        <p:nvSpPr>
          <p:cNvPr id="3" name="Content Placeholder 2"/>
          <p:cNvSpPr>
            <a:spLocks noGrp="1"/>
          </p:cNvSpPr>
          <p:nvPr>
            <p:ph idx="1"/>
          </p:nvPr>
        </p:nvSpPr>
        <p:spPr>
          <a:xfrm>
            <a:off x="838199" y="1825624"/>
            <a:ext cx="11171946" cy="4897905"/>
          </a:xfrm>
        </p:spPr>
        <p:txBody>
          <a:bodyPr>
            <a:normAutofit fontScale="85000" lnSpcReduction="20000"/>
          </a:bodyPr>
          <a:lstStyle/>
          <a:p>
            <a:pPr marL="0" indent="0">
              <a:buNone/>
            </a:pPr>
            <a:r>
              <a:rPr lang="en-US" altLang="zh-TW" b="1" dirty="0">
                <a:solidFill>
                  <a:srgbClr val="FF0000"/>
                </a:solidFill>
              </a:rPr>
              <a:t>A sentence must have at least one main clause. </a:t>
            </a:r>
          </a:p>
          <a:p>
            <a:pPr marL="0" indent="0">
              <a:buNone/>
            </a:pPr>
            <a:r>
              <a:rPr lang="en-US" altLang="zh-TW" dirty="0"/>
              <a:t>If there is no main clause, it is not a sentence, and a full stop should </a:t>
            </a:r>
            <a:r>
              <a:rPr lang="en-US" altLang="zh-TW" i="1" dirty="0"/>
              <a:t>not </a:t>
            </a:r>
            <a:r>
              <a:rPr lang="en-US" altLang="zh-TW" dirty="0"/>
              <a:t>be used. </a:t>
            </a:r>
          </a:p>
          <a:p>
            <a:pPr marL="0" indent="0">
              <a:buNone/>
            </a:pPr>
            <a:endParaRPr lang="en-US" altLang="zh-TW" dirty="0"/>
          </a:p>
          <a:p>
            <a:pPr marL="0" indent="0">
              <a:buNone/>
            </a:pPr>
            <a:r>
              <a:rPr lang="en-US" altLang="zh-TW" b="1" dirty="0">
                <a:solidFill>
                  <a:srgbClr val="7030A0"/>
                </a:solidFill>
                <a:sym typeface="Wingdings"/>
              </a:rPr>
              <a:t> </a:t>
            </a:r>
            <a:r>
              <a:rPr lang="en-US" altLang="zh-TW" b="1" dirty="0">
                <a:solidFill>
                  <a:srgbClr val="7030A0"/>
                </a:solidFill>
              </a:rPr>
              <a:t>Although many people doubted if the operation would be a success</a:t>
            </a:r>
            <a:r>
              <a:rPr lang="en-US" altLang="zh-TW" b="1" dirty="0">
                <a:solidFill>
                  <a:srgbClr val="7030A0"/>
                </a:solidFill>
                <a:highlight>
                  <a:srgbClr val="FFFF00"/>
                </a:highlight>
              </a:rPr>
              <a:t>, </a:t>
            </a:r>
            <a:r>
              <a:rPr lang="en-US" altLang="zh-TW" b="1" i="1" dirty="0">
                <a:solidFill>
                  <a:srgbClr val="7030A0"/>
                </a:solidFill>
                <a:highlight>
                  <a:srgbClr val="FFFF00"/>
                </a:highlight>
              </a:rPr>
              <a:t>the patient survived</a:t>
            </a:r>
            <a:r>
              <a:rPr lang="en-US" altLang="zh-TW" b="1" dirty="0">
                <a:solidFill>
                  <a:srgbClr val="7030A0"/>
                </a:solidFill>
                <a:highlight>
                  <a:srgbClr val="FFFF00"/>
                </a:highlight>
              </a:rPr>
              <a:t>.</a:t>
            </a:r>
            <a:r>
              <a:rPr lang="en-US" altLang="zh-TW" b="1" dirty="0">
                <a:solidFill>
                  <a:srgbClr val="7030A0"/>
                </a:solidFill>
              </a:rPr>
              <a:t> </a:t>
            </a:r>
          </a:p>
          <a:p>
            <a:pPr marL="0" indent="0">
              <a:buNone/>
            </a:pPr>
            <a:r>
              <a:rPr lang="en-US" altLang="zh-TW" dirty="0"/>
              <a:t>It is the last clause that makes this a sentence. </a:t>
            </a:r>
          </a:p>
          <a:p>
            <a:pPr marL="0" indent="0">
              <a:buNone/>
            </a:pPr>
            <a:endParaRPr lang="en-US" altLang="zh-TW" dirty="0"/>
          </a:p>
          <a:p>
            <a:pPr>
              <a:buFont typeface="Wingdings"/>
              <a:buChar char="L"/>
            </a:pPr>
            <a:r>
              <a:rPr lang="en-US" altLang="zh-TW" b="1" dirty="0">
                <a:solidFill>
                  <a:srgbClr val="7030A0"/>
                </a:solidFill>
              </a:rPr>
              <a:t> While doctors were puzzled about how the disease was spreading receiving new patients  as they did every day. </a:t>
            </a:r>
          </a:p>
          <a:p>
            <a:pPr>
              <a:buFont typeface="Wingdings"/>
              <a:buChar char="L"/>
            </a:pPr>
            <a:endParaRPr lang="en-US" altLang="zh-TW" b="1" dirty="0">
              <a:solidFill>
                <a:srgbClr val="7030A0"/>
              </a:solidFill>
            </a:endParaRPr>
          </a:p>
          <a:p>
            <a:pPr marL="0" indent="0">
              <a:buNone/>
            </a:pPr>
            <a:r>
              <a:rPr lang="en-US" altLang="zh-TW" dirty="0"/>
              <a:t>This is incorrectly punctuated, as all the parts are subordinate. </a:t>
            </a:r>
          </a:p>
          <a:p>
            <a:pPr marL="0" indent="0">
              <a:buNone/>
            </a:pPr>
            <a:endParaRPr lang="en-US" altLang="zh-TW" dirty="0"/>
          </a:p>
          <a:p>
            <a:pPr marL="0" indent="0">
              <a:buNone/>
            </a:pPr>
            <a:r>
              <a:rPr lang="en-US" altLang="zh-TW" dirty="0"/>
              <a:t>It has no main clause. Without a main clause, this is not a sentence.</a:t>
            </a:r>
            <a:endParaRPr lang="zh-TW" altLang="en-US" dirty="0"/>
          </a:p>
        </p:txBody>
      </p:sp>
    </p:spTree>
    <p:extLst>
      <p:ext uri="{BB962C8B-B14F-4D97-AF65-F5344CB8AC3E}">
        <p14:creationId xmlns:p14="http://schemas.microsoft.com/office/powerpoint/2010/main" val="18129984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Activity 1.4 (p.7)</a:t>
            </a:r>
            <a:endParaRPr lang="zh-TW" altLang="en-US" dirty="0"/>
          </a:p>
        </p:txBody>
      </p:sp>
      <p:sp>
        <p:nvSpPr>
          <p:cNvPr id="3" name="Content Placeholder 2"/>
          <p:cNvSpPr>
            <a:spLocks noGrp="1"/>
          </p:cNvSpPr>
          <p:nvPr>
            <p:ph idx="1"/>
          </p:nvPr>
        </p:nvSpPr>
        <p:spPr>
          <a:xfrm>
            <a:off x="838199" y="1825624"/>
            <a:ext cx="11023121" cy="4790835"/>
          </a:xfrm>
        </p:spPr>
        <p:txBody>
          <a:bodyPr/>
          <a:lstStyle/>
          <a:p>
            <a:pPr marL="0" indent="0">
              <a:buNone/>
            </a:pPr>
            <a:r>
              <a:rPr lang="en-US" altLang="zh-TW" dirty="0"/>
              <a:t>Combine the sentence fragments and the main clauses below to </a:t>
            </a:r>
            <a:r>
              <a:rPr lang="en-US" altLang="zh-TW" b="1" dirty="0">
                <a:solidFill>
                  <a:srgbClr val="00B0F0"/>
                </a:solidFill>
              </a:rPr>
              <a:t>create one complete complex sentence.</a:t>
            </a:r>
            <a:r>
              <a:rPr lang="en-US" altLang="zh-TW" dirty="0"/>
              <a:t> Then underline the main clause in each sentence: </a:t>
            </a:r>
          </a:p>
          <a:p>
            <a:pPr marL="0" indent="0">
              <a:buNone/>
            </a:pPr>
            <a:endParaRPr lang="en-US" altLang="zh-TW" b="1" dirty="0">
              <a:solidFill>
                <a:srgbClr val="FF0000"/>
              </a:solidFill>
            </a:endParaRPr>
          </a:p>
          <a:p>
            <a:pPr marL="0" indent="0">
              <a:buNone/>
            </a:pPr>
            <a:r>
              <a:rPr lang="en-US" altLang="zh-TW" b="1" dirty="0">
                <a:solidFill>
                  <a:srgbClr val="FF0000"/>
                </a:solidFill>
              </a:rPr>
              <a:t>ONLY Q1 and Q3</a:t>
            </a:r>
          </a:p>
          <a:p>
            <a:pPr marL="0" indent="0">
              <a:buNone/>
            </a:pPr>
            <a:endParaRPr lang="en-US" altLang="zh-TW" dirty="0"/>
          </a:p>
          <a:p>
            <a:pPr marL="0" indent="0">
              <a:buNone/>
            </a:pPr>
            <a:r>
              <a:rPr lang="en-US" altLang="zh-TW" dirty="0"/>
              <a:t>1 Eye care is provided by opticians. Operating from high street shops. </a:t>
            </a:r>
          </a:p>
          <a:p>
            <a:pPr marL="0" indent="0">
              <a:buNone/>
            </a:pPr>
            <a:r>
              <a:rPr lang="en-US" altLang="zh-TW" dirty="0"/>
              <a:t>3 Although governments round the world have tried to discourage smoking. The number of smokers has hardly dropped. </a:t>
            </a:r>
            <a:endParaRPr lang="zh-TW" altLang="en-US" dirty="0"/>
          </a:p>
        </p:txBody>
      </p:sp>
    </p:spTree>
    <p:extLst>
      <p:ext uri="{BB962C8B-B14F-4D97-AF65-F5344CB8AC3E}">
        <p14:creationId xmlns:p14="http://schemas.microsoft.com/office/powerpoint/2010/main" val="33103292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Activity 1.4 (p.7) (Key)</a:t>
            </a:r>
            <a:endParaRPr lang="zh-TW" altLang="en-US" dirty="0"/>
          </a:p>
        </p:txBody>
      </p:sp>
      <p:sp>
        <p:nvSpPr>
          <p:cNvPr id="3" name="Content Placeholder 2"/>
          <p:cNvSpPr>
            <a:spLocks noGrp="1"/>
          </p:cNvSpPr>
          <p:nvPr>
            <p:ph idx="1"/>
          </p:nvPr>
        </p:nvSpPr>
        <p:spPr>
          <a:xfrm>
            <a:off x="838200" y="1825624"/>
            <a:ext cx="10997242" cy="4704571"/>
          </a:xfrm>
        </p:spPr>
        <p:txBody>
          <a:bodyPr>
            <a:normAutofit/>
          </a:bodyPr>
          <a:lstStyle/>
          <a:p>
            <a:pPr marL="0" indent="0">
              <a:buNone/>
            </a:pPr>
            <a:r>
              <a:rPr lang="en-US" altLang="zh-TW" dirty="0"/>
              <a:t>1 Eye care is provided by opticians. Operating from high street shops. </a:t>
            </a:r>
          </a:p>
          <a:p>
            <a:pPr marL="0" indent="0">
              <a:buNone/>
            </a:pPr>
            <a:endParaRPr lang="en-US" altLang="zh-TW" dirty="0"/>
          </a:p>
          <a:p>
            <a:pPr marL="0" indent="0">
              <a:buNone/>
            </a:pPr>
            <a:r>
              <a:rPr lang="en-US" altLang="zh-TW" u="sng" dirty="0"/>
              <a:t>Eye care is provided by opticians</a:t>
            </a:r>
            <a:r>
              <a:rPr lang="en-US" altLang="zh-TW" b="1" dirty="0">
                <a:solidFill>
                  <a:srgbClr val="00B0F0"/>
                </a:solidFill>
              </a:rPr>
              <a:t>, operating from high street shops</a:t>
            </a:r>
            <a:r>
              <a:rPr lang="en-US" altLang="zh-TW" dirty="0"/>
              <a:t>.</a:t>
            </a:r>
          </a:p>
          <a:p>
            <a:pPr marL="0" indent="0">
              <a:buNone/>
            </a:pPr>
            <a:endParaRPr lang="en-US" altLang="zh-TW" dirty="0"/>
          </a:p>
          <a:p>
            <a:pPr marL="0" indent="0">
              <a:buNone/>
            </a:pPr>
            <a:r>
              <a:rPr lang="en-US" altLang="zh-TW" dirty="0"/>
              <a:t>3 Although governments round the world have tried to discourage smoking. The number of smokers has hardly dropped. </a:t>
            </a:r>
          </a:p>
          <a:p>
            <a:pPr marL="0" indent="0">
              <a:buNone/>
            </a:pPr>
            <a:endParaRPr lang="en-US" altLang="zh-TW" dirty="0"/>
          </a:p>
          <a:p>
            <a:pPr marL="0" indent="0">
              <a:buNone/>
            </a:pPr>
            <a:r>
              <a:rPr lang="en-US" altLang="zh-TW" b="1" dirty="0">
                <a:solidFill>
                  <a:srgbClr val="00B0F0"/>
                </a:solidFill>
              </a:rPr>
              <a:t>Although governments round the world have tried to discourage smoking, </a:t>
            </a:r>
            <a:r>
              <a:rPr lang="en-US" altLang="zh-TW" u="sng" dirty="0"/>
              <a:t>the number of smokers has hardly dropped.</a:t>
            </a:r>
            <a:endParaRPr lang="zh-TW" altLang="en-US" dirty="0"/>
          </a:p>
          <a:p>
            <a:pPr marL="0" indent="0">
              <a:buNone/>
            </a:pPr>
            <a:endParaRPr lang="zh-TW" altLang="en-US" dirty="0"/>
          </a:p>
        </p:txBody>
      </p:sp>
    </p:spTree>
    <p:extLst>
      <p:ext uri="{BB962C8B-B14F-4D97-AF65-F5344CB8AC3E}">
        <p14:creationId xmlns:p14="http://schemas.microsoft.com/office/powerpoint/2010/main" val="3377376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 calcmode="lin" valueType="num">
                                      <p:cBhvr additive="base">
                                        <p:cTn id="1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Connectives (p.8)</a:t>
            </a:r>
            <a:endParaRPr lang="zh-TW" altLang="en-US" dirty="0"/>
          </a:p>
        </p:txBody>
      </p:sp>
      <p:sp>
        <p:nvSpPr>
          <p:cNvPr id="3" name="Content Placeholder 2"/>
          <p:cNvSpPr>
            <a:spLocks noGrp="1"/>
          </p:cNvSpPr>
          <p:nvPr>
            <p:ph idx="1"/>
          </p:nvPr>
        </p:nvSpPr>
        <p:spPr>
          <a:xfrm>
            <a:off x="838200" y="1690778"/>
            <a:ext cx="10928230" cy="4830792"/>
          </a:xfrm>
        </p:spPr>
        <p:txBody>
          <a:bodyPr/>
          <a:lstStyle/>
          <a:p>
            <a:pPr marL="0" indent="0">
              <a:buNone/>
            </a:pPr>
            <a:r>
              <a:rPr lang="en-US" altLang="zh-TW" dirty="0"/>
              <a:t>Sentences may be combined, or links created between two sentences, by means of connectives.</a:t>
            </a:r>
          </a:p>
          <a:p>
            <a:pPr marL="0" indent="0">
              <a:buNone/>
            </a:pPr>
            <a:endParaRPr lang="en-US" altLang="zh-TW" dirty="0"/>
          </a:p>
          <a:p>
            <a:pPr marL="0" indent="0">
              <a:buNone/>
            </a:pPr>
            <a:endParaRPr lang="en-US" altLang="zh-TW" dirty="0"/>
          </a:p>
          <a:p>
            <a:pPr marL="0" indent="0">
              <a:buNone/>
            </a:pPr>
            <a:endParaRPr lang="en-US" altLang="zh-TW" dirty="0"/>
          </a:p>
          <a:p>
            <a:pPr marL="0" indent="0">
              <a:buNone/>
            </a:pPr>
            <a:r>
              <a:rPr lang="en-US" altLang="zh-TW" dirty="0"/>
              <a:t>They should be used with a semi-colon or full stop: </a:t>
            </a:r>
          </a:p>
          <a:p>
            <a:pPr marL="0" indent="0">
              <a:buNone/>
            </a:pPr>
            <a:endParaRPr lang="en-US" altLang="zh-TW" dirty="0"/>
          </a:p>
          <a:p>
            <a:r>
              <a:rPr lang="en-US" altLang="zh-TW" b="1" i="1" dirty="0">
                <a:solidFill>
                  <a:srgbClr val="00B0F0"/>
                </a:solidFill>
              </a:rPr>
              <a:t>On the one hand</a:t>
            </a:r>
            <a:r>
              <a:rPr lang="en-US" altLang="zh-TW" b="1" dirty="0">
                <a:solidFill>
                  <a:srgbClr val="00B0F0"/>
                </a:solidFill>
              </a:rPr>
              <a:t>,</a:t>
            </a:r>
            <a:r>
              <a:rPr lang="en-US" altLang="zh-TW" dirty="0"/>
              <a:t> laser surgery can have risks</a:t>
            </a:r>
            <a:r>
              <a:rPr lang="en-US" altLang="zh-TW" b="1" dirty="0">
                <a:solidFill>
                  <a:srgbClr val="FF0000"/>
                </a:solidFill>
              </a:rPr>
              <a:t>;</a:t>
            </a:r>
            <a:r>
              <a:rPr lang="en-US" altLang="zh-TW" dirty="0"/>
              <a:t> </a:t>
            </a:r>
            <a:r>
              <a:rPr lang="en-US" altLang="zh-TW" b="1" i="1" dirty="0">
                <a:solidFill>
                  <a:srgbClr val="00B0F0"/>
                </a:solidFill>
              </a:rPr>
              <a:t>on the other</a:t>
            </a:r>
            <a:r>
              <a:rPr lang="en-US" altLang="zh-TW" b="1" dirty="0">
                <a:solidFill>
                  <a:srgbClr val="00B0F0"/>
                </a:solidFill>
              </a:rPr>
              <a:t>, </a:t>
            </a:r>
            <a:r>
              <a:rPr lang="en-US" altLang="zh-TW" dirty="0"/>
              <a:t>it can offer a permanent solution. </a:t>
            </a:r>
          </a:p>
          <a:p>
            <a:r>
              <a:rPr lang="en-US" altLang="zh-TW" dirty="0"/>
              <a:t>She stopped eating wheat products. </a:t>
            </a:r>
            <a:r>
              <a:rPr lang="en-US" altLang="zh-TW" b="1" i="1" dirty="0">
                <a:solidFill>
                  <a:srgbClr val="00B0F0"/>
                </a:solidFill>
              </a:rPr>
              <a:t>As a result</a:t>
            </a:r>
            <a:r>
              <a:rPr lang="en-US" altLang="zh-TW" b="1" dirty="0">
                <a:solidFill>
                  <a:srgbClr val="00B0F0"/>
                </a:solidFill>
              </a:rPr>
              <a:t>, </a:t>
            </a:r>
            <a:r>
              <a:rPr lang="en-US" altLang="zh-TW" dirty="0"/>
              <a:t>she felt much better. </a:t>
            </a:r>
            <a:endParaRPr lang="zh-TW"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5683" y="2162174"/>
            <a:ext cx="6561017" cy="1721135"/>
          </a:xfrm>
          <a:prstGeom prst="rect">
            <a:avLst/>
          </a:prstGeom>
        </p:spPr>
      </p:pic>
    </p:spTree>
    <p:extLst>
      <p:ext uri="{BB962C8B-B14F-4D97-AF65-F5344CB8AC3E}">
        <p14:creationId xmlns:p14="http://schemas.microsoft.com/office/powerpoint/2010/main" val="42026653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Tenses (p.10)</a:t>
            </a:r>
            <a:endParaRPr lang="zh-TW" altLang="en-US" dirty="0"/>
          </a:p>
        </p:txBody>
      </p:sp>
      <p:sp>
        <p:nvSpPr>
          <p:cNvPr id="3" name="Content Placeholder 2"/>
          <p:cNvSpPr>
            <a:spLocks noGrp="1"/>
          </p:cNvSpPr>
          <p:nvPr>
            <p:ph idx="1"/>
          </p:nvPr>
        </p:nvSpPr>
        <p:spPr>
          <a:xfrm>
            <a:off x="838199" y="1825625"/>
            <a:ext cx="11156577" cy="4774960"/>
          </a:xfrm>
        </p:spPr>
        <p:txBody>
          <a:bodyPr/>
          <a:lstStyle/>
          <a:p>
            <a:pPr marL="0" indent="0">
              <a:buNone/>
            </a:pPr>
            <a:r>
              <a:rPr lang="en-US" altLang="zh-TW" dirty="0"/>
              <a:t>The </a:t>
            </a:r>
            <a:r>
              <a:rPr lang="en-US" altLang="zh-TW" b="1" dirty="0">
                <a:solidFill>
                  <a:srgbClr val="00B0F0"/>
                </a:solidFill>
              </a:rPr>
              <a:t>perfect tenses </a:t>
            </a:r>
            <a:r>
              <a:rPr lang="en-US" altLang="zh-TW" dirty="0"/>
              <a:t>are formed using </a:t>
            </a:r>
            <a:r>
              <a:rPr lang="en-US" altLang="zh-TW" b="1" dirty="0">
                <a:solidFill>
                  <a:srgbClr val="00B0F0"/>
                </a:solidFill>
              </a:rPr>
              <a:t>‘have’ or ‘had</a:t>
            </a:r>
            <a:r>
              <a:rPr lang="en-US" altLang="zh-TW" dirty="0"/>
              <a:t>’ + the </a:t>
            </a:r>
            <a:r>
              <a:rPr lang="en-US" altLang="zh-TW" dirty="0">
                <a:highlight>
                  <a:srgbClr val="FFFF00"/>
                </a:highlight>
              </a:rPr>
              <a:t>past participle</a:t>
            </a:r>
            <a:r>
              <a:rPr lang="en-US" altLang="zh-TW" dirty="0"/>
              <a:t>. </a:t>
            </a:r>
          </a:p>
          <a:p>
            <a:pPr marL="0" indent="0">
              <a:buNone/>
            </a:pPr>
            <a:endParaRPr lang="en-US" altLang="zh-TW" dirty="0"/>
          </a:p>
          <a:p>
            <a:pPr marL="0" indent="0">
              <a:buNone/>
            </a:pPr>
            <a:r>
              <a:rPr lang="en-US" altLang="zh-TW" dirty="0"/>
              <a:t>In academic writing, the </a:t>
            </a:r>
            <a:r>
              <a:rPr lang="en-US" altLang="zh-TW" b="1" dirty="0">
                <a:solidFill>
                  <a:srgbClr val="00B0F0"/>
                </a:solidFill>
              </a:rPr>
              <a:t>present perfect tense </a:t>
            </a:r>
            <a:r>
              <a:rPr lang="en-US" altLang="zh-TW" dirty="0"/>
              <a:t>is usually used to describe a </a:t>
            </a:r>
            <a:r>
              <a:rPr lang="en-US" altLang="zh-TW" b="1" dirty="0">
                <a:solidFill>
                  <a:srgbClr val="00B050"/>
                </a:solidFill>
              </a:rPr>
              <a:t>situation that began in the past, </a:t>
            </a:r>
            <a:r>
              <a:rPr lang="en-US" altLang="zh-TW" b="1" i="1" dirty="0">
                <a:solidFill>
                  <a:srgbClr val="00B050"/>
                </a:solidFill>
              </a:rPr>
              <a:t>but that still continues to the present</a:t>
            </a:r>
            <a:r>
              <a:rPr lang="en-US" altLang="zh-TW" dirty="0"/>
              <a:t>: </a:t>
            </a:r>
          </a:p>
          <a:p>
            <a:pPr marL="0" indent="0">
              <a:buNone/>
            </a:pPr>
            <a:endParaRPr lang="en-US" altLang="zh-TW" dirty="0"/>
          </a:p>
          <a:p>
            <a:pPr marL="0" indent="0">
              <a:buNone/>
            </a:pPr>
            <a:r>
              <a:rPr lang="en-US" altLang="zh-TW" dirty="0"/>
              <a:t>Lasers </a:t>
            </a:r>
            <a:r>
              <a:rPr lang="en-US" altLang="zh-TW" b="1" i="1" dirty="0">
                <a:solidFill>
                  <a:srgbClr val="FF0000"/>
                </a:solidFill>
              </a:rPr>
              <a:t>have changed </a:t>
            </a:r>
            <a:r>
              <a:rPr lang="en-US" altLang="zh-TW" dirty="0"/>
              <a:t>the way that many operations are performed. </a:t>
            </a:r>
          </a:p>
          <a:p>
            <a:pPr marL="0" indent="0">
              <a:buNone/>
            </a:pPr>
            <a:endParaRPr lang="en-US" altLang="zh-TW" dirty="0"/>
          </a:p>
          <a:p>
            <a:pPr marL="0" indent="0">
              <a:buNone/>
            </a:pPr>
            <a:r>
              <a:rPr lang="en-US" altLang="zh-TW" sz="2000" dirty="0"/>
              <a:t>(Note: This change </a:t>
            </a:r>
            <a:r>
              <a:rPr lang="en-US" altLang="zh-TW" sz="2000" i="1" dirty="0"/>
              <a:t>began </a:t>
            </a:r>
            <a:r>
              <a:rPr lang="en-US" altLang="zh-TW" sz="2000" dirty="0"/>
              <a:t>40 or 50 years ago but lasers </a:t>
            </a:r>
            <a:r>
              <a:rPr lang="en-US" altLang="zh-TW" sz="2000" i="1" dirty="0"/>
              <a:t>still continue </a:t>
            </a:r>
            <a:r>
              <a:rPr lang="en-US" altLang="zh-TW" sz="2000" dirty="0"/>
              <a:t>to change the way operations are carried out.) </a:t>
            </a:r>
            <a:endParaRPr lang="zh-TW" altLang="en-US" sz="2000" dirty="0"/>
          </a:p>
        </p:txBody>
      </p:sp>
      <p:sp>
        <p:nvSpPr>
          <p:cNvPr id="4" name="Rectangle 3">
            <a:extLst>
              <a:ext uri="{FF2B5EF4-FFF2-40B4-BE49-F238E27FC236}">
                <a16:creationId xmlns:a16="http://schemas.microsoft.com/office/drawing/2014/main" id="{C3B63089-7DD8-4C1A-8C86-5864989637AE}"/>
              </a:ext>
            </a:extLst>
          </p:cNvPr>
          <p:cNvSpPr/>
          <p:nvPr/>
        </p:nvSpPr>
        <p:spPr>
          <a:xfrm>
            <a:off x="1775012" y="3825387"/>
            <a:ext cx="2205318" cy="36115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b="1" dirty="0"/>
              <a:t>from past to now</a:t>
            </a:r>
            <a:endParaRPr lang="en-HK" b="1" dirty="0"/>
          </a:p>
        </p:txBody>
      </p:sp>
      <p:sp>
        <p:nvSpPr>
          <p:cNvPr id="5" name="Rectangle: Rounded Corners 4">
            <a:extLst>
              <a:ext uri="{FF2B5EF4-FFF2-40B4-BE49-F238E27FC236}">
                <a16:creationId xmlns:a16="http://schemas.microsoft.com/office/drawing/2014/main" id="{04049886-3AF9-42B9-B915-8834980F7132}"/>
              </a:ext>
            </a:extLst>
          </p:cNvPr>
          <p:cNvSpPr/>
          <p:nvPr/>
        </p:nvSpPr>
        <p:spPr>
          <a:xfrm>
            <a:off x="7413812" y="73672"/>
            <a:ext cx="2113109" cy="46872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throw</a:t>
            </a:r>
            <a:endParaRPr lang="en-HK" dirty="0"/>
          </a:p>
        </p:txBody>
      </p:sp>
      <p:sp>
        <p:nvSpPr>
          <p:cNvPr id="6" name="Rectangle: Rounded Corners 5">
            <a:extLst>
              <a:ext uri="{FF2B5EF4-FFF2-40B4-BE49-F238E27FC236}">
                <a16:creationId xmlns:a16="http://schemas.microsoft.com/office/drawing/2014/main" id="{6D375095-E3EA-4E38-9ADA-4C3EAB226E11}"/>
              </a:ext>
            </a:extLst>
          </p:cNvPr>
          <p:cNvSpPr/>
          <p:nvPr/>
        </p:nvSpPr>
        <p:spPr>
          <a:xfrm>
            <a:off x="7413812" y="646641"/>
            <a:ext cx="2113109" cy="46872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hide</a:t>
            </a:r>
            <a:endParaRPr lang="en-HK" dirty="0"/>
          </a:p>
        </p:txBody>
      </p:sp>
      <p:sp>
        <p:nvSpPr>
          <p:cNvPr id="7" name="Rectangle: Rounded Corners 6">
            <a:extLst>
              <a:ext uri="{FF2B5EF4-FFF2-40B4-BE49-F238E27FC236}">
                <a16:creationId xmlns:a16="http://schemas.microsoft.com/office/drawing/2014/main" id="{A00F9C29-F1F9-46DF-82FF-BD9927853357}"/>
              </a:ext>
            </a:extLst>
          </p:cNvPr>
          <p:cNvSpPr/>
          <p:nvPr/>
        </p:nvSpPr>
        <p:spPr>
          <a:xfrm>
            <a:off x="7438144" y="1221962"/>
            <a:ext cx="2113109" cy="46872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implement</a:t>
            </a:r>
            <a:endParaRPr lang="en-HK" dirty="0"/>
          </a:p>
        </p:txBody>
      </p:sp>
      <p:sp>
        <p:nvSpPr>
          <p:cNvPr id="8" name="Rectangle: Rounded Corners 7">
            <a:extLst>
              <a:ext uri="{FF2B5EF4-FFF2-40B4-BE49-F238E27FC236}">
                <a16:creationId xmlns:a16="http://schemas.microsoft.com/office/drawing/2014/main" id="{02F7C9DC-610D-4138-BA83-E413D90F1449}"/>
              </a:ext>
            </a:extLst>
          </p:cNvPr>
          <p:cNvSpPr/>
          <p:nvPr/>
        </p:nvSpPr>
        <p:spPr>
          <a:xfrm>
            <a:off x="9881667" y="63294"/>
            <a:ext cx="2113109" cy="46872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thrown</a:t>
            </a:r>
            <a:endParaRPr lang="en-HK" dirty="0"/>
          </a:p>
        </p:txBody>
      </p:sp>
      <p:sp>
        <p:nvSpPr>
          <p:cNvPr id="9" name="Rectangle: Rounded Corners 8">
            <a:extLst>
              <a:ext uri="{FF2B5EF4-FFF2-40B4-BE49-F238E27FC236}">
                <a16:creationId xmlns:a16="http://schemas.microsoft.com/office/drawing/2014/main" id="{D4506137-7230-491D-B0FC-8549AF8A5E56}"/>
              </a:ext>
            </a:extLst>
          </p:cNvPr>
          <p:cNvSpPr/>
          <p:nvPr/>
        </p:nvSpPr>
        <p:spPr>
          <a:xfrm>
            <a:off x="9881666" y="646641"/>
            <a:ext cx="2113109" cy="46872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hidden</a:t>
            </a:r>
            <a:endParaRPr lang="en-HK" dirty="0"/>
          </a:p>
        </p:txBody>
      </p:sp>
      <p:sp>
        <p:nvSpPr>
          <p:cNvPr id="10" name="Rectangle: Rounded Corners 9">
            <a:extLst>
              <a:ext uri="{FF2B5EF4-FFF2-40B4-BE49-F238E27FC236}">
                <a16:creationId xmlns:a16="http://schemas.microsoft.com/office/drawing/2014/main" id="{396F188B-F56E-4666-85A4-9FFFD24964A5}"/>
              </a:ext>
            </a:extLst>
          </p:cNvPr>
          <p:cNvSpPr/>
          <p:nvPr/>
        </p:nvSpPr>
        <p:spPr>
          <a:xfrm>
            <a:off x="9881666" y="1234204"/>
            <a:ext cx="2113109" cy="46872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implemented</a:t>
            </a:r>
            <a:endParaRPr lang="en-HK" dirty="0"/>
          </a:p>
        </p:txBody>
      </p:sp>
      <p:sp>
        <p:nvSpPr>
          <p:cNvPr id="11" name="Arrow: Right 10">
            <a:extLst>
              <a:ext uri="{FF2B5EF4-FFF2-40B4-BE49-F238E27FC236}">
                <a16:creationId xmlns:a16="http://schemas.microsoft.com/office/drawing/2014/main" id="{A6DEA3F6-EE06-427B-B27D-C5A6631692FD}"/>
              </a:ext>
            </a:extLst>
          </p:cNvPr>
          <p:cNvSpPr/>
          <p:nvPr/>
        </p:nvSpPr>
        <p:spPr>
          <a:xfrm>
            <a:off x="9526921" y="193612"/>
            <a:ext cx="399570" cy="277503"/>
          </a:xfrm>
          <a:prstGeom prst="rightArrow">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3" name="Arrow: Right 12">
            <a:extLst>
              <a:ext uri="{FF2B5EF4-FFF2-40B4-BE49-F238E27FC236}">
                <a16:creationId xmlns:a16="http://schemas.microsoft.com/office/drawing/2014/main" id="{89723772-6244-484B-9741-46D4B2D843BE}"/>
              </a:ext>
            </a:extLst>
          </p:cNvPr>
          <p:cNvSpPr/>
          <p:nvPr/>
        </p:nvSpPr>
        <p:spPr>
          <a:xfrm>
            <a:off x="9526921" y="744360"/>
            <a:ext cx="399570" cy="277503"/>
          </a:xfrm>
          <a:prstGeom prst="rightArrow">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4" name="Arrow: Right 13">
            <a:extLst>
              <a:ext uri="{FF2B5EF4-FFF2-40B4-BE49-F238E27FC236}">
                <a16:creationId xmlns:a16="http://schemas.microsoft.com/office/drawing/2014/main" id="{2769C803-E56B-422B-A69F-E6288E0223AF}"/>
              </a:ext>
            </a:extLst>
          </p:cNvPr>
          <p:cNvSpPr/>
          <p:nvPr/>
        </p:nvSpPr>
        <p:spPr>
          <a:xfrm>
            <a:off x="9526921" y="1336367"/>
            <a:ext cx="399570" cy="277503"/>
          </a:xfrm>
          <a:prstGeom prst="rightArrow">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Tree>
    <p:extLst>
      <p:ext uri="{BB962C8B-B14F-4D97-AF65-F5344CB8AC3E}">
        <p14:creationId xmlns:p14="http://schemas.microsoft.com/office/powerpoint/2010/main" val="2599845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55B16A-180C-4B8A-8676-3705A935C867}"/>
              </a:ext>
            </a:extLst>
          </p:cNvPr>
          <p:cNvSpPr>
            <a:spLocks noGrp="1"/>
          </p:cNvSpPr>
          <p:nvPr>
            <p:ph type="title"/>
          </p:nvPr>
        </p:nvSpPr>
        <p:spPr/>
        <p:txBody>
          <a:bodyPr/>
          <a:lstStyle/>
          <a:p>
            <a:r>
              <a:rPr lang="en-US" dirty="0"/>
              <a:t>Introduction (p.1)</a:t>
            </a:r>
          </a:p>
        </p:txBody>
      </p:sp>
      <p:sp>
        <p:nvSpPr>
          <p:cNvPr id="3" name="內容版面配置區 2">
            <a:extLst>
              <a:ext uri="{FF2B5EF4-FFF2-40B4-BE49-F238E27FC236}">
                <a16:creationId xmlns:a16="http://schemas.microsoft.com/office/drawing/2014/main" id="{876C2807-DF3B-40F4-AF54-F375E180C820}"/>
              </a:ext>
            </a:extLst>
          </p:cNvPr>
          <p:cNvSpPr>
            <a:spLocks noGrp="1"/>
          </p:cNvSpPr>
          <p:nvPr>
            <p:ph idx="1"/>
          </p:nvPr>
        </p:nvSpPr>
        <p:spPr>
          <a:xfrm>
            <a:off x="838200" y="1825624"/>
            <a:ext cx="10515600" cy="4805911"/>
          </a:xfrm>
        </p:spPr>
        <p:txBody>
          <a:bodyPr>
            <a:normAutofit/>
          </a:bodyPr>
          <a:lstStyle/>
          <a:p>
            <a:pPr marL="0" indent="0">
              <a:buNone/>
            </a:pPr>
            <a:r>
              <a:rPr lang="en-US" altLang="zh-TW" dirty="0"/>
              <a:t>• 	organize paragraphs by using </a:t>
            </a:r>
            <a:r>
              <a:rPr lang="en-US" altLang="zh-TW" dirty="0">
                <a:solidFill>
                  <a:srgbClr val="00B0F0"/>
                </a:solidFill>
              </a:rPr>
              <a:t>discourse markers</a:t>
            </a:r>
            <a:r>
              <a:rPr lang="en-US" altLang="zh-TW" dirty="0"/>
              <a:t>, </a:t>
            </a:r>
            <a:r>
              <a:rPr lang="en-US" altLang="zh-TW" dirty="0">
                <a:solidFill>
                  <a:srgbClr val="00B0F0"/>
                </a:solidFill>
              </a:rPr>
              <a:t>referencing</a:t>
            </a:r>
            <a:r>
              <a:rPr lang="en-US" altLang="zh-TW" dirty="0"/>
              <a:t> and 	consistent </a:t>
            </a:r>
            <a:r>
              <a:rPr lang="en-US" altLang="zh-TW" dirty="0">
                <a:solidFill>
                  <a:srgbClr val="00B0F0"/>
                </a:solidFill>
              </a:rPr>
              <a:t>use of tenses</a:t>
            </a:r>
            <a:r>
              <a:rPr lang="en-US" altLang="zh-TW" dirty="0"/>
              <a:t>; </a:t>
            </a:r>
          </a:p>
          <a:p>
            <a:pPr marL="0" indent="0">
              <a:buNone/>
            </a:pPr>
            <a:r>
              <a:rPr lang="en-US" altLang="zh-TW" dirty="0"/>
              <a:t>• 	think about how to create the </a:t>
            </a:r>
            <a:r>
              <a:rPr lang="en-US" altLang="zh-TW" dirty="0">
                <a:solidFill>
                  <a:srgbClr val="00B0F0"/>
                </a:solidFill>
              </a:rPr>
              <a:t>formal register (or style) </a:t>
            </a:r>
            <a:r>
              <a:rPr lang="en-US" altLang="zh-TW" dirty="0"/>
              <a:t>of 	academic writing; </a:t>
            </a:r>
          </a:p>
          <a:p>
            <a:pPr marL="0" indent="0">
              <a:buNone/>
            </a:pPr>
            <a:r>
              <a:rPr lang="en-US" altLang="zh-TW" dirty="0"/>
              <a:t>• 	revise </a:t>
            </a:r>
            <a:r>
              <a:rPr lang="en-US" altLang="zh-TW" dirty="0">
                <a:solidFill>
                  <a:srgbClr val="00B0F0"/>
                </a:solidFill>
              </a:rPr>
              <a:t>key punctuation skills </a:t>
            </a:r>
            <a:r>
              <a:rPr lang="en-US" altLang="zh-TW" dirty="0"/>
              <a:t>and </a:t>
            </a:r>
            <a:r>
              <a:rPr lang="en-US" altLang="zh-TW" dirty="0">
                <a:solidFill>
                  <a:srgbClr val="00B0F0"/>
                </a:solidFill>
              </a:rPr>
              <a:t>spelling</a:t>
            </a:r>
            <a:r>
              <a:rPr lang="en-US" altLang="zh-TW" dirty="0"/>
              <a:t> strategies; and </a:t>
            </a:r>
          </a:p>
          <a:p>
            <a:pPr marL="0" indent="0">
              <a:buNone/>
            </a:pPr>
            <a:r>
              <a:rPr lang="en-US" altLang="zh-TW" dirty="0"/>
              <a:t>• 	look carefully at a number of </a:t>
            </a:r>
            <a:r>
              <a:rPr lang="en-US" altLang="zh-TW" dirty="0">
                <a:solidFill>
                  <a:srgbClr val="00B0F0"/>
                </a:solidFill>
              </a:rPr>
              <a:t>common errors</a:t>
            </a:r>
            <a:r>
              <a:rPr lang="en-US" altLang="zh-TW" dirty="0"/>
              <a:t>, including sentence </a:t>
            </a:r>
            <a:endParaRPr lang="en-US" dirty="0"/>
          </a:p>
        </p:txBody>
      </p:sp>
    </p:spTree>
    <p:extLst>
      <p:ext uri="{BB962C8B-B14F-4D97-AF65-F5344CB8AC3E}">
        <p14:creationId xmlns:p14="http://schemas.microsoft.com/office/powerpoint/2010/main" val="25088450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Tenses (p.10)</a:t>
            </a:r>
            <a:endParaRPr lang="zh-TW" altLang="en-US" dirty="0"/>
          </a:p>
        </p:txBody>
      </p:sp>
      <p:sp>
        <p:nvSpPr>
          <p:cNvPr id="3" name="Content Placeholder 2"/>
          <p:cNvSpPr>
            <a:spLocks noGrp="1"/>
          </p:cNvSpPr>
          <p:nvPr>
            <p:ph idx="1"/>
          </p:nvPr>
        </p:nvSpPr>
        <p:spPr>
          <a:xfrm>
            <a:off x="838200" y="1825625"/>
            <a:ext cx="11014494" cy="4730450"/>
          </a:xfrm>
        </p:spPr>
        <p:txBody>
          <a:bodyPr>
            <a:normAutofit/>
          </a:bodyPr>
          <a:lstStyle/>
          <a:p>
            <a:pPr marL="0" indent="0">
              <a:buNone/>
            </a:pPr>
            <a:r>
              <a:rPr lang="en-US" altLang="zh-TW" dirty="0"/>
              <a:t>The </a:t>
            </a:r>
            <a:r>
              <a:rPr lang="en-US" altLang="zh-TW" b="1" dirty="0">
                <a:solidFill>
                  <a:srgbClr val="00B0F0"/>
                </a:solidFill>
              </a:rPr>
              <a:t>past perfect </a:t>
            </a:r>
            <a:r>
              <a:rPr lang="en-US" altLang="zh-TW" dirty="0"/>
              <a:t>is used to describe </a:t>
            </a:r>
            <a:r>
              <a:rPr lang="en-US" altLang="zh-TW" b="1" dirty="0">
                <a:solidFill>
                  <a:srgbClr val="00B050"/>
                </a:solidFill>
              </a:rPr>
              <a:t>a situation </a:t>
            </a:r>
            <a:r>
              <a:rPr lang="en-US" altLang="zh-TW" b="1" i="1" dirty="0">
                <a:solidFill>
                  <a:srgbClr val="00B050"/>
                </a:solidFill>
              </a:rPr>
              <a:t>that </a:t>
            </a:r>
            <a:r>
              <a:rPr lang="en-US" altLang="zh-TW" b="1" i="1" u="sng" dirty="0">
                <a:solidFill>
                  <a:srgbClr val="00B050"/>
                </a:solidFill>
              </a:rPr>
              <a:t>began in the </a:t>
            </a:r>
            <a:r>
              <a:rPr lang="en-US" altLang="zh-TW" b="1" i="1" u="sng" dirty="0">
                <a:solidFill>
                  <a:srgbClr val="00B050"/>
                </a:solidFill>
                <a:highlight>
                  <a:srgbClr val="FFFF00"/>
                </a:highlight>
              </a:rPr>
              <a:t>past</a:t>
            </a:r>
            <a:r>
              <a:rPr lang="en-US" altLang="zh-TW" b="1" i="1" u="sng" dirty="0">
                <a:solidFill>
                  <a:srgbClr val="00B050"/>
                </a:solidFill>
              </a:rPr>
              <a:t> </a:t>
            </a:r>
            <a:r>
              <a:rPr lang="en-US" altLang="zh-TW" b="1" i="1" dirty="0">
                <a:solidFill>
                  <a:srgbClr val="00B050"/>
                </a:solidFill>
              </a:rPr>
              <a:t>and continued for some time</a:t>
            </a:r>
            <a:r>
              <a:rPr lang="en-US" altLang="zh-TW" b="1" dirty="0">
                <a:solidFill>
                  <a:srgbClr val="00B050"/>
                </a:solidFill>
              </a:rPr>
              <a:t>, and then </a:t>
            </a:r>
            <a:r>
              <a:rPr lang="en-US" altLang="zh-TW" b="1" u="sng" dirty="0">
                <a:solidFill>
                  <a:srgbClr val="00B050"/>
                </a:solidFill>
              </a:rPr>
              <a:t>finished </a:t>
            </a:r>
            <a:r>
              <a:rPr lang="en-US" altLang="zh-TW" b="1" i="1" u="sng" dirty="0">
                <a:solidFill>
                  <a:srgbClr val="00B050"/>
                </a:solidFill>
              </a:rPr>
              <a:t>at a later time in the past</a:t>
            </a:r>
            <a:r>
              <a:rPr lang="en-US" altLang="zh-TW" dirty="0"/>
              <a:t>: </a:t>
            </a:r>
          </a:p>
          <a:p>
            <a:pPr marL="0" indent="0">
              <a:buNone/>
            </a:pPr>
            <a:endParaRPr lang="en-US" altLang="zh-TW" dirty="0"/>
          </a:p>
          <a:p>
            <a:pPr marL="0" indent="0">
              <a:buNone/>
            </a:pPr>
            <a:r>
              <a:rPr lang="en-US" altLang="zh-TW" dirty="0"/>
              <a:t>Before a vaccine </a:t>
            </a:r>
            <a:r>
              <a:rPr lang="en-US" altLang="zh-TW" b="1" dirty="0">
                <a:solidFill>
                  <a:srgbClr val="FF0000"/>
                </a:solidFill>
              </a:rPr>
              <a:t>was discovered</a:t>
            </a:r>
            <a:r>
              <a:rPr lang="en-US" altLang="zh-TW" dirty="0"/>
              <a:t>, polio </a:t>
            </a:r>
            <a:r>
              <a:rPr lang="en-US" altLang="zh-TW" b="1" i="1" dirty="0">
                <a:solidFill>
                  <a:srgbClr val="FF0000"/>
                </a:solidFill>
              </a:rPr>
              <a:t>had been </a:t>
            </a:r>
            <a:r>
              <a:rPr lang="en-US" altLang="zh-TW" dirty="0"/>
              <a:t>a common illness in many countries. </a:t>
            </a:r>
          </a:p>
          <a:p>
            <a:pPr marL="0" indent="0">
              <a:buNone/>
            </a:pPr>
            <a:endParaRPr lang="en-US" altLang="zh-TW" dirty="0"/>
          </a:p>
          <a:p>
            <a:pPr marL="0" indent="0">
              <a:buNone/>
            </a:pPr>
            <a:r>
              <a:rPr lang="en-US" altLang="zh-TW" dirty="0"/>
              <a:t>The </a:t>
            </a:r>
            <a:r>
              <a:rPr lang="en-US" altLang="zh-TW" b="1" dirty="0">
                <a:solidFill>
                  <a:srgbClr val="00B0F0"/>
                </a:solidFill>
              </a:rPr>
              <a:t>future perfect </a:t>
            </a:r>
            <a:r>
              <a:rPr lang="en-US" altLang="zh-TW" dirty="0"/>
              <a:t>tense is used to describe a situation that </a:t>
            </a:r>
            <a:r>
              <a:rPr lang="en-US" altLang="zh-TW" i="1" dirty="0"/>
              <a:t>is </a:t>
            </a:r>
            <a:r>
              <a:rPr lang="en-US" altLang="zh-TW" b="1" i="1" dirty="0">
                <a:solidFill>
                  <a:srgbClr val="00B050"/>
                </a:solidFill>
              </a:rPr>
              <a:t>expected to finish in the future</a:t>
            </a:r>
            <a:r>
              <a:rPr lang="en-US" altLang="zh-TW" i="1" dirty="0"/>
              <a:t>. </a:t>
            </a:r>
            <a:r>
              <a:rPr lang="en-US" altLang="zh-TW" dirty="0"/>
              <a:t>It uses </a:t>
            </a:r>
            <a:r>
              <a:rPr lang="en-US" altLang="zh-TW" b="1" u="sng" dirty="0">
                <a:solidFill>
                  <a:srgbClr val="002060"/>
                </a:solidFill>
                <a:effectLst>
                  <a:outerShdw blurRad="38100" dist="38100" dir="2700000" algn="tl">
                    <a:srgbClr val="000000">
                      <a:alpha val="43137"/>
                    </a:srgbClr>
                  </a:outerShdw>
                </a:effectLst>
              </a:rPr>
              <a:t>‘will’ + ‘have’ + the past participle</a:t>
            </a:r>
            <a:r>
              <a:rPr lang="en-US" altLang="zh-TW" dirty="0"/>
              <a:t>: </a:t>
            </a:r>
          </a:p>
          <a:p>
            <a:pPr marL="0" indent="0">
              <a:buNone/>
            </a:pPr>
            <a:endParaRPr lang="en-US" altLang="zh-TW" dirty="0"/>
          </a:p>
          <a:p>
            <a:pPr marL="0" indent="0">
              <a:buNone/>
            </a:pPr>
            <a:r>
              <a:rPr lang="en-US" altLang="zh-TW" dirty="0"/>
              <a:t>By the end of next year, she </a:t>
            </a:r>
            <a:r>
              <a:rPr lang="en-US" altLang="zh-TW" b="1" i="1" dirty="0">
                <a:solidFill>
                  <a:srgbClr val="FF0000"/>
                </a:solidFill>
              </a:rPr>
              <a:t>will have finished </a:t>
            </a:r>
            <a:r>
              <a:rPr lang="en-US" altLang="zh-TW" dirty="0"/>
              <a:t>her research.</a:t>
            </a:r>
          </a:p>
        </p:txBody>
      </p:sp>
      <p:sp>
        <p:nvSpPr>
          <p:cNvPr id="4" name="Rectangle 3">
            <a:extLst>
              <a:ext uri="{FF2B5EF4-FFF2-40B4-BE49-F238E27FC236}">
                <a16:creationId xmlns:a16="http://schemas.microsoft.com/office/drawing/2014/main" id="{C2AA289A-213C-40C0-99FC-3112087EE9D7}"/>
              </a:ext>
            </a:extLst>
          </p:cNvPr>
          <p:cNvSpPr/>
          <p:nvPr/>
        </p:nvSpPr>
        <p:spPr>
          <a:xfrm>
            <a:off x="3404027" y="2843092"/>
            <a:ext cx="2205318" cy="36115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b="1" dirty="0"/>
              <a:t>happened later</a:t>
            </a:r>
            <a:endParaRPr lang="en-HK" b="1" dirty="0"/>
          </a:p>
        </p:txBody>
      </p:sp>
      <p:sp>
        <p:nvSpPr>
          <p:cNvPr id="5" name="Rectangle 4">
            <a:extLst>
              <a:ext uri="{FF2B5EF4-FFF2-40B4-BE49-F238E27FC236}">
                <a16:creationId xmlns:a16="http://schemas.microsoft.com/office/drawing/2014/main" id="{D1EAF0A3-EC79-4DAF-9967-FE998A4CE720}"/>
              </a:ext>
            </a:extLst>
          </p:cNvPr>
          <p:cNvSpPr/>
          <p:nvPr/>
        </p:nvSpPr>
        <p:spPr>
          <a:xfrm>
            <a:off x="6122254" y="2843092"/>
            <a:ext cx="2205318" cy="36115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b="1" dirty="0"/>
              <a:t>happened first</a:t>
            </a:r>
            <a:endParaRPr lang="en-HK" b="1" dirty="0"/>
          </a:p>
        </p:txBody>
      </p:sp>
      <p:sp>
        <p:nvSpPr>
          <p:cNvPr id="6" name="Rectangle 5">
            <a:extLst>
              <a:ext uri="{FF2B5EF4-FFF2-40B4-BE49-F238E27FC236}">
                <a16:creationId xmlns:a16="http://schemas.microsoft.com/office/drawing/2014/main" id="{A6C17B80-4516-4CCC-880D-C19E97B4E248}"/>
              </a:ext>
            </a:extLst>
          </p:cNvPr>
          <p:cNvSpPr/>
          <p:nvPr/>
        </p:nvSpPr>
        <p:spPr>
          <a:xfrm>
            <a:off x="4801241" y="5646483"/>
            <a:ext cx="3036474" cy="36115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b="1" dirty="0"/>
              <a:t>prediction of future action</a:t>
            </a:r>
            <a:endParaRPr lang="en-HK" b="1" dirty="0"/>
          </a:p>
        </p:txBody>
      </p:sp>
    </p:spTree>
    <p:extLst>
      <p:ext uri="{BB962C8B-B14F-4D97-AF65-F5344CB8AC3E}">
        <p14:creationId xmlns:p14="http://schemas.microsoft.com/office/powerpoint/2010/main" val="18639887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Tenses (p.11)</a:t>
            </a:r>
            <a:endParaRPr lang="zh-TW" alt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29120" y="298749"/>
            <a:ext cx="5983628" cy="6359412"/>
          </a:xfrm>
        </p:spPr>
      </p:pic>
      <p:sp>
        <p:nvSpPr>
          <p:cNvPr id="5" name="Rectangle 4"/>
          <p:cNvSpPr/>
          <p:nvPr/>
        </p:nvSpPr>
        <p:spPr>
          <a:xfrm>
            <a:off x="1112807" y="2130725"/>
            <a:ext cx="2760453" cy="29157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sz="2500" b="1" dirty="0"/>
              <a:t>Make sure you know their respective conversion of Passive Voice too!</a:t>
            </a:r>
            <a:endParaRPr lang="zh-TW" altLang="en-US" sz="2500" b="1" dirty="0"/>
          </a:p>
        </p:txBody>
      </p:sp>
    </p:spTree>
    <p:extLst>
      <p:ext uri="{BB962C8B-B14F-4D97-AF65-F5344CB8AC3E}">
        <p14:creationId xmlns:p14="http://schemas.microsoft.com/office/powerpoint/2010/main" val="42886809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Activity 1.7 (p.12)</a:t>
            </a:r>
            <a:endParaRPr lang="zh-TW" altLang="en-US" dirty="0"/>
          </a:p>
        </p:txBody>
      </p:sp>
      <p:sp>
        <p:nvSpPr>
          <p:cNvPr id="3" name="Content Placeholder 2"/>
          <p:cNvSpPr>
            <a:spLocks noGrp="1"/>
          </p:cNvSpPr>
          <p:nvPr>
            <p:ph idx="1"/>
          </p:nvPr>
        </p:nvSpPr>
        <p:spPr>
          <a:xfrm>
            <a:off x="838199" y="1825625"/>
            <a:ext cx="10893725" cy="4963364"/>
          </a:xfrm>
        </p:spPr>
        <p:txBody>
          <a:bodyPr/>
          <a:lstStyle/>
          <a:p>
            <a:pPr marL="0" indent="0">
              <a:buNone/>
            </a:pPr>
            <a:r>
              <a:rPr lang="en-US" altLang="zh-TW" dirty="0"/>
              <a:t>Add verbs to the following sentences, being careful to use the correct verb tense: </a:t>
            </a:r>
          </a:p>
          <a:p>
            <a:pPr marL="0" indent="0">
              <a:buNone/>
            </a:pPr>
            <a:endParaRPr lang="en-US" altLang="zh-TW" dirty="0"/>
          </a:p>
          <a:p>
            <a:pPr marL="0" indent="0">
              <a:buNone/>
            </a:pPr>
            <a:r>
              <a:rPr lang="en-US" altLang="zh-TW" sz="3000" dirty="0"/>
              <a:t>1 Old age ___________ many woes. (bring) </a:t>
            </a:r>
          </a:p>
          <a:p>
            <a:pPr marL="0" indent="0">
              <a:buNone/>
            </a:pPr>
            <a:r>
              <a:rPr lang="en-US" altLang="zh-TW" sz="3000" dirty="0"/>
              <a:t>2 </a:t>
            </a:r>
            <a:r>
              <a:rPr lang="en-US" altLang="zh-TW" sz="3000" dirty="0">
                <a:solidFill>
                  <a:srgbClr val="FF0000"/>
                </a:solidFill>
              </a:rPr>
              <a:t>Sixty years ago </a:t>
            </a:r>
            <a:r>
              <a:rPr lang="en-US" altLang="zh-TW" sz="3000" dirty="0"/>
              <a:t>we ___________ antibiotics could wipe out disease. </a:t>
            </a:r>
            <a:r>
              <a:rPr lang="en-US" altLang="zh-TW" sz="3000" dirty="0">
                <a:solidFill>
                  <a:srgbClr val="FF0000"/>
                </a:solidFill>
              </a:rPr>
              <a:t>Now</a:t>
            </a:r>
            <a:r>
              <a:rPr lang="en-US" altLang="zh-TW" sz="3000" dirty="0"/>
              <a:t> we _____________ we ____________ wrong. (think, know, be) </a:t>
            </a:r>
          </a:p>
          <a:p>
            <a:pPr marL="0" indent="0">
              <a:buNone/>
            </a:pPr>
            <a:r>
              <a:rPr lang="en-US" altLang="zh-TW" sz="3000" dirty="0"/>
              <a:t>3 It is the health authorities that </a:t>
            </a:r>
            <a:r>
              <a:rPr lang="en-US" altLang="zh-TW" sz="3000" dirty="0">
                <a:solidFill>
                  <a:srgbClr val="FF0000"/>
                </a:solidFill>
              </a:rPr>
              <a:t>must</a:t>
            </a:r>
            <a:r>
              <a:rPr lang="en-US" altLang="zh-TW" sz="3000" dirty="0"/>
              <a:t> ________________ if the same _______________ again. (hold responsible, happen) </a:t>
            </a:r>
          </a:p>
          <a:p>
            <a:pPr marL="0" indent="0">
              <a:buNone/>
            </a:pPr>
            <a:r>
              <a:rPr lang="en-US" altLang="zh-TW" sz="3000" dirty="0"/>
              <a:t>4 </a:t>
            </a:r>
            <a:r>
              <a:rPr lang="en-US" altLang="zh-TW" sz="3000" dirty="0">
                <a:solidFill>
                  <a:srgbClr val="FF0000"/>
                </a:solidFill>
              </a:rPr>
              <a:t>By the time </a:t>
            </a:r>
            <a:r>
              <a:rPr lang="en-US" altLang="zh-TW" sz="3000" dirty="0"/>
              <a:t>the cause of the outbreak </a:t>
            </a:r>
            <a:r>
              <a:rPr lang="en-US" altLang="zh-TW" sz="3000" dirty="0">
                <a:highlight>
                  <a:srgbClr val="FFFF00"/>
                </a:highlight>
              </a:rPr>
              <a:t>was known</a:t>
            </a:r>
            <a:r>
              <a:rPr lang="en-US" altLang="zh-TW" sz="3000" dirty="0"/>
              <a:t>, thousands __________. (die) </a:t>
            </a:r>
            <a:endParaRPr lang="zh-TW" altLang="en-US" sz="3000" dirty="0"/>
          </a:p>
        </p:txBody>
      </p:sp>
      <p:sp>
        <p:nvSpPr>
          <p:cNvPr id="4" name="Rectangle 3"/>
          <p:cNvSpPr/>
          <p:nvPr/>
        </p:nvSpPr>
        <p:spPr>
          <a:xfrm>
            <a:off x="2605177" y="3191774"/>
            <a:ext cx="1915065" cy="379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brings </a:t>
            </a:r>
            <a:endParaRPr lang="zh-TW" altLang="en-US" dirty="0"/>
          </a:p>
        </p:txBody>
      </p:sp>
      <p:sp>
        <p:nvSpPr>
          <p:cNvPr id="5" name="Rectangle 4"/>
          <p:cNvSpPr/>
          <p:nvPr/>
        </p:nvSpPr>
        <p:spPr>
          <a:xfrm>
            <a:off x="4180935" y="3723736"/>
            <a:ext cx="1915065" cy="379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thought</a:t>
            </a:r>
            <a:endParaRPr lang="zh-TW" altLang="en-US" dirty="0"/>
          </a:p>
        </p:txBody>
      </p:sp>
      <p:sp>
        <p:nvSpPr>
          <p:cNvPr id="6" name="Rectangle 5"/>
          <p:cNvSpPr/>
          <p:nvPr/>
        </p:nvSpPr>
        <p:spPr>
          <a:xfrm>
            <a:off x="2455652" y="4172310"/>
            <a:ext cx="1915065" cy="379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know</a:t>
            </a:r>
            <a:endParaRPr lang="zh-TW" altLang="en-US" dirty="0"/>
          </a:p>
        </p:txBody>
      </p:sp>
      <p:sp>
        <p:nvSpPr>
          <p:cNvPr id="7" name="Rectangle 6"/>
          <p:cNvSpPr/>
          <p:nvPr/>
        </p:nvSpPr>
        <p:spPr>
          <a:xfrm>
            <a:off x="5552535" y="4203940"/>
            <a:ext cx="1915065" cy="379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were</a:t>
            </a:r>
            <a:endParaRPr lang="zh-TW" altLang="en-US" dirty="0"/>
          </a:p>
        </p:txBody>
      </p:sp>
      <p:sp>
        <p:nvSpPr>
          <p:cNvPr id="8" name="Rectangle 7"/>
          <p:cNvSpPr/>
          <p:nvPr/>
        </p:nvSpPr>
        <p:spPr>
          <a:xfrm>
            <a:off x="6967267" y="4741654"/>
            <a:ext cx="2944484" cy="379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be held responsible</a:t>
            </a:r>
            <a:endParaRPr lang="zh-TW" altLang="en-US" dirty="0"/>
          </a:p>
        </p:txBody>
      </p:sp>
      <p:sp>
        <p:nvSpPr>
          <p:cNvPr id="9" name="Rectangle 8"/>
          <p:cNvSpPr/>
          <p:nvPr/>
        </p:nvSpPr>
        <p:spPr>
          <a:xfrm>
            <a:off x="2145101" y="5121216"/>
            <a:ext cx="2478657" cy="379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happens</a:t>
            </a:r>
            <a:endParaRPr lang="zh-TW" altLang="en-US" dirty="0"/>
          </a:p>
        </p:txBody>
      </p:sp>
      <p:sp>
        <p:nvSpPr>
          <p:cNvPr id="10" name="Rectangle 9"/>
          <p:cNvSpPr/>
          <p:nvPr/>
        </p:nvSpPr>
        <p:spPr>
          <a:xfrm>
            <a:off x="902898" y="6087374"/>
            <a:ext cx="1915065" cy="379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had died</a:t>
            </a:r>
            <a:endParaRPr lang="zh-TW" altLang="en-US" dirty="0"/>
          </a:p>
        </p:txBody>
      </p:sp>
    </p:spTree>
    <p:extLst>
      <p:ext uri="{BB962C8B-B14F-4D97-AF65-F5344CB8AC3E}">
        <p14:creationId xmlns:p14="http://schemas.microsoft.com/office/powerpoint/2010/main" val="810982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17585"/>
            <a:ext cx="10919604" cy="6064370"/>
          </a:xfrm>
        </p:spPr>
        <p:txBody>
          <a:bodyPr>
            <a:normAutofit/>
          </a:bodyPr>
          <a:lstStyle/>
          <a:p>
            <a:pPr marL="0" indent="0">
              <a:buNone/>
            </a:pPr>
            <a:r>
              <a:rPr lang="en-US" altLang="zh-TW" sz="3300" dirty="0"/>
              <a:t>5 The problem __________________ </a:t>
            </a:r>
            <a:r>
              <a:rPr lang="en-US" altLang="zh-TW" sz="3300" dirty="0">
                <a:solidFill>
                  <a:srgbClr val="FF0000"/>
                </a:solidFill>
              </a:rPr>
              <a:t>ever since </a:t>
            </a:r>
            <a:r>
              <a:rPr lang="en-US" altLang="zh-TW" sz="3300" dirty="0"/>
              <a:t>the 1980s and </a:t>
            </a:r>
            <a:r>
              <a:rPr lang="en-US" altLang="zh-TW" sz="3300" dirty="0">
                <a:solidFill>
                  <a:srgbClr val="FF0000"/>
                </a:solidFill>
              </a:rPr>
              <a:t>shows</a:t>
            </a:r>
            <a:r>
              <a:rPr lang="en-US" altLang="zh-TW" sz="3300" dirty="0"/>
              <a:t> no sign of diminishing. (grow) </a:t>
            </a:r>
          </a:p>
          <a:p>
            <a:pPr marL="0" indent="0">
              <a:buNone/>
            </a:pPr>
            <a:r>
              <a:rPr lang="en-US" altLang="zh-TW" sz="3300" dirty="0"/>
              <a:t>6 </a:t>
            </a:r>
            <a:r>
              <a:rPr lang="en-US" altLang="zh-TW" sz="3300" dirty="0">
                <a:solidFill>
                  <a:srgbClr val="FF0000"/>
                </a:solidFill>
              </a:rPr>
              <a:t>I think </a:t>
            </a:r>
            <a:r>
              <a:rPr lang="en-US" altLang="zh-TW" sz="3300" dirty="0"/>
              <a:t>the government is doing a good job. Every effort ________ to ensure the safety of Hong Kong’s food supply. (make) </a:t>
            </a:r>
          </a:p>
          <a:p>
            <a:pPr marL="0" indent="0">
              <a:buNone/>
            </a:pPr>
            <a:r>
              <a:rPr lang="en-US" altLang="zh-TW" sz="3300" dirty="0"/>
              <a:t>7 Societies across the world ____________________ to spend far more on health care </a:t>
            </a:r>
            <a:r>
              <a:rPr lang="en-US" altLang="zh-TW" sz="3300" dirty="0">
                <a:solidFill>
                  <a:srgbClr val="FF0000"/>
                </a:solidFill>
              </a:rPr>
              <a:t>for the foreseeable future</a:t>
            </a:r>
            <a:r>
              <a:rPr lang="en-US" altLang="zh-TW" sz="3300" dirty="0"/>
              <a:t>. (have) </a:t>
            </a:r>
          </a:p>
          <a:p>
            <a:pPr marL="0" indent="0">
              <a:buNone/>
            </a:pPr>
            <a:r>
              <a:rPr lang="en-US" altLang="zh-TW" sz="3300" dirty="0"/>
              <a:t>8 We ______________ cancer </a:t>
            </a:r>
            <a:r>
              <a:rPr lang="en-US" altLang="zh-TW" sz="3300" dirty="0">
                <a:solidFill>
                  <a:srgbClr val="FF0000"/>
                </a:solidFill>
              </a:rPr>
              <a:t>one day</a:t>
            </a:r>
            <a:r>
              <a:rPr lang="en-US" altLang="zh-TW" sz="3300" dirty="0"/>
              <a:t>. (defeat) </a:t>
            </a:r>
          </a:p>
          <a:p>
            <a:pPr marL="0" indent="0">
              <a:buNone/>
            </a:pPr>
            <a:r>
              <a:rPr lang="en-US" altLang="zh-TW" sz="3300" dirty="0"/>
              <a:t>9 </a:t>
            </a:r>
            <a:r>
              <a:rPr lang="en-US" altLang="zh-TW" sz="3300" dirty="0">
                <a:solidFill>
                  <a:srgbClr val="FF0000"/>
                </a:solidFill>
              </a:rPr>
              <a:t>Nowadays</a:t>
            </a:r>
            <a:r>
              <a:rPr lang="en-US" altLang="zh-TW" sz="3300" dirty="0"/>
              <a:t> all of us _____________ to lose weight. (try) </a:t>
            </a:r>
          </a:p>
          <a:p>
            <a:pPr marL="0" indent="0">
              <a:buNone/>
            </a:pPr>
            <a:r>
              <a:rPr lang="en-US" altLang="zh-TW" sz="3300" dirty="0"/>
              <a:t>10 The flow-chart </a:t>
            </a:r>
            <a:r>
              <a:rPr lang="en-US" altLang="zh-TW" sz="3300" dirty="0">
                <a:solidFill>
                  <a:srgbClr val="FF0000"/>
                </a:solidFill>
              </a:rPr>
              <a:t>shows</a:t>
            </a:r>
            <a:r>
              <a:rPr lang="en-US" altLang="zh-TW" sz="3300" dirty="0"/>
              <a:t> how a case _____________ once an emergency call </a:t>
            </a:r>
            <a:r>
              <a:rPr lang="en-US" altLang="zh-TW" sz="3300" dirty="0">
                <a:solidFill>
                  <a:srgbClr val="FF0000"/>
                </a:solidFill>
              </a:rPr>
              <a:t>is received</a:t>
            </a:r>
            <a:r>
              <a:rPr lang="en-US" altLang="zh-TW" sz="3300" dirty="0"/>
              <a:t>. (handle) </a:t>
            </a:r>
            <a:endParaRPr lang="zh-TW" altLang="en-US" sz="3300" dirty="0"/>
          </a:p>
        </p:txBody>
      </p:sp>
      <p:sp>
        <p:nvSpPr>
          <p:cNvPr id="5" name="Rectangle 4"/>
          <p:cNvSpPr/>
          <p:nvPr/>
        </p:nvSpPr>
        <p:spPr>
          <a:xfrm>
            <a:off x="3640347" y="483079"/>
            <a:ext cx="3200400" cy="4140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has grown/ has been growing</a:t>
            </a:r>
            <a:endParaRPr lang="zh-TW" altLang="en-US" dirty="0"/>
          </a:p>
        </p:txBody>
      </p:sp>
      <p:sp>
        <p:nvSpPr>
          <p:cNvPr id="6" name="Rectangle 5"/>
          <p:cNvSpPr/>
          <p:nvPr/>
        </p:nvSpPr>
        <p:spPr>
          <a:xfrm>
            <a:off x="6139132" y="2947358"/>
            <a:ext cx="3669102" cy="4140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will have / are going to have</a:t>
            </a:r>
            <a:endParaRPr lang="zh-TW" altLang="en-US" dirty="0"/>
          </a:p>
        </p:txBody>
      </p:sp>
      <p:sp>
        <p:nvSpPr>
          <p:cNvPr id="7" name="Rectangle 6"/>
          <p:cNvSpPr/>
          <p:nvPr/>
        </p:nvSpPr>
        <p:spPr>
          <a:xfrm>
            <a:off x="2015706" y="3976777"/>
            <a:ext cx="2694317" cy="4974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will defeat / are going to defeat </a:t>
            </a:r>
            <a:endParaRPr lang="zh-TW" altLang="en-US" dirty="0"/>
          </a:p>
        </p:txBody>
      </p:sp>
      <p:sp>
        <p:nvSpPr>
          <p:cNvPr id="8" name="Rectangle 7"/>
          <p:cNvSpPr/>
          <p:nvPr/>
        </p:nvSpPr>
        <p:spPr>
          <a:xfrm>
            <a:off x="4538932" y="4612256"/>
            <a:ext cx="2517476" cy="4140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try/ are trying </a:t>
            </a:r>
            <a:endParaRPr lang="zh-TW" altLang="en-US" dirty="0"/>
          </a:p>
        </p:txBody>
      </p:sp>
      <p:sp>
        <p:nvSpPr>
          <p:cNvPr id="9" name="Rectangle 8"/>
          <p:cNvSpPr/>
          <p:nvPr/>
        </p:nvSpPr>
        <p:spPr>
          <a:xfrm>
            <a:off x="7208808" y="5178724"/>
            <a:ext cx="2517476" cy="4140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is handled </a:t>
            </a:r>
            <a:endParaRPr lang="zh-TW" altLang="en-US" dirty="0"/>
          </a:p>
        </p:txBody>
      </p:sp>
      <p:sp>
        <p:nvSpPr>
          <p:cNvPr id="10" name="Rectangle 9"/>
          <p:cNvSpPr/>
          <p:nvPr/>
        </p:nvSpPr>
        <p:spPr>
          <a:xfrm>
            <a:off x="714554" y="2047336"/>
            <a:ext cx="1916502" cy="4140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is being made </a:t>
            </a:r>
            <a:endParaRPr lang="zh-TW" altLang="en-US" dirty="0"/>
          </a:p>
        </p:txBody>
      </p:sp>
    </p:spTree>
    <p:extLst>
      <p:ext uri="{BB962C8B-B14F-4D97-AF65-F5344CB8AC3E}">
        <p14:creationId xmlns:p14="http://schemas.microsoft.com/office/powerpoint/2010/main" val="1684377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Paragraph (p.14)</a:t>
            </a:r>
            <a:endParaRPr lang="zh-TW" altLang="en-US" dirty="0"/>
          </a:p>
        </p:txBody>
      </p:sp>
      <p:sp>
        <p:nvSpPr>
          <p:cNvPr id="3" name="Content Placeholder 2"/>
          <p:cNvSpPr>
            <a:spLocks noGrp="1"/>
          </p:cNvSpPr>
          <p:nvPr>
            <p:ph idx="1"/>
          </p:nvPr>
        </p:nvSpPr>
        <p:spPr>
          <a:xfrm>
            <a:off x="812320" y="1825624"/>
            <a:ext cx="11031747" cy="4704571"/>
          </a:xfrm>
        </p:spPr>
        <p:txBody>
          <a:bodyPr/>
          <a:lstStyle/>
          <a:p>
            <a:pPr marL="0" indent="0">
              <a:buNone/>
            </a:pPr>
            <a:r>
              <a:rPr lang="en-US" altLang="zh-TW" dirty="0"/>
              <a:t>A good paragraph has a </a:t>
            </a:r>
            <a:r>
              <a:rPr lang="en-US" altLang="zh-TW" b="1" dirty="0">
                <a:solidFill>
                  <a:srgbClr val="FF0000"/>
                </a:solidFill>
              </a:rPr>
              <a:t>sense of unity</a:t>
            </a:r>
            <a:r>
              <a:rPr lang="en-US" altLang="zh-TW" dirty="0"/>
              <a:t>. </a:t>
            </a:r>
            <a:r>
              <a:rPr lang="en-US" altLang="zh-TW" b="1" dirty="0">
                <a:solidFill>
                  <a:srgbClr val="00B050"/>
                </a:solidFill>
              </a:rPr>
              <a:t>ONE IDEA IN ONE PARAGRAPH</a:t>
            </a:r>
            <a:r>
              <a:rPr lang="en-US" altLang="zh-TW" dirty="0"/>
              <a:t>!</a:t>
            </a:r>
          </a:p>
          <a:p>
            <a:pPr marL="0" indent="0">
              <a:buNone/>
            </a:pPr>
            <a:endParaRPr lang="en-US" altLang="zh-TW" dirty="0"/>
          </a:p>
          <a:p>
            <a:pPr marL="0" indent="0">
              <a:buNone/>
            </a:pPr>
            <a:r>
              <a:rPr lang="en-US" altLang="zh-TW" dirty="0"/>
              <a:t>One of the most reliable ways to achieve this sense of unity is to open a paragraph with a </a:t>
            </a:r>
            <a:r>
              <a:rPr lang="en-US" altLang="zh-TW" b="1" dirty="0">
                <a:solidFill>
                  <a:srgbClr val="FFC000"/>
                </a:solidFill>
              </a:rPr>
              <a:t>topic sentence</a:t>
            </a:r>
            <a:r>
              <a:rPr lang="en-US" altLang="zh-TW" dirty="0"/>
              <a:t>. </a:t>
            </a:r>
          </a:p>
          <a:p>
            <a:pPr marL="0" indent="0">
              <a:buNone/>
            </a:pPr>
            <a:endParaRPr lang="en-US" altLang="zh-TW" dirty="0"/>
          </a:p>
          <a:p>
            <a:pPr marL="0" indent="0">
              <a:buNone/>
            </a:pPr>
            <a:r>
              <a:rPr lang="en-US" altLang="zh-TW" dirty="0"/>
              <a:t>The </a:t>
            </a:r>
            <a:r>
              <a:rPr lang="en-US" altLang="zh-TW" b="1" dirty="0">
                <a:solidFill>
                  <a:srgbClr val="00B050"/>
                </a:solidFill>
              </a:rPr>
              <a:t>topic sentence usually gives the </a:t>
            </a:r>
            <a:r>
              <a:rPr lang="en-US" altLang="zh-TW" b="1" i="1" dirty="0">
                <a:solidFill>
                  <a:srgbClr val="00B050"/>
                </a:solidFill>
              </a:rPr>
              <a:t>main idea </a:t>
            </a:r>
            <a:r>
              <a:rPr lang="en-US" altLang="zh-TW" dirty="0"/>
              <a:t>of the sentence and is also normally </a:t>
            </a:r>
            <a:r>
              <a:rPr lang="en-US" altLang="zh-TW" b="1" dirty="0">
                <a:solidFill>
                  <a:srgbClr val="00B050"/>
                </a:solidFill>
              </a:rPr>
              <a:t>the </a:t>
            </a:r>
            <a:r>
              <a:rPr lang="en-US" altLang="zh-TW" b="1" i="1" dirty="0">
                <a:solidFill>
                  <a:srgbClr val="00B050"/>
                </a:solidFill>
              </a:rPr>
              <a:t>first </a:t>
            </a:r>
            <a:r>
              <a:rPr lang="en-US" altLang="zh-TW" b="1" dirty="0">
                <a:solidFill>
                  <a:srgbClr val="00B050"/>
                </a:solidFill>
              </a:rPr>
              <a:t>sentence in a paragraph. </a:t>
            </a:r>
            <a:endParaRPr lang="zh-TW" altLang="en-US" b="1" dirty="0">
              <a:solidFill>
                <a:srgbClr val="00B050"/>
              </a:solidFill>
            </a:endParaRPr>
          </a:p>
        </p:txBody>
      </p:sp>
      <p:sp>
        <p:nvSpPr>
          <p:cNvPr id="4" name="Rectangle 3"/>
          <p:cNvSpPr/>
          <p:nvPr/>
        </p:nvSpPr>
        <p:spPr>
          <a:xfrm>
            <a:off x="802256" y="5408762"/>
            <a:ext cx="730657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200" b="1" dirty="0"/>
              <a:t>Use sharper words/ stance words/ advanced lexical in TP</a:t>
            </a:r>
            <a:endParaRPr lang="zh-TW" altLang="en-US" sz="2200" b="1" dirty="0"/>
          </a:p>
        </p:txBody>
      </p:sp>
    </p:spTree>
    <p:extLst>
      <p:ext uri="{BB962C8B-B14F-4D97-AF65-F5344CB8AC3E}">
        <p14:creationId xmlns:p14="http://schemas.microsoft.com/office/powerpoint/2010/main" val="39484752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Activity 1.9 (p.14)</a:t>
            </a:r>
            <a:endParaRPr lang="zh-TW" altLang="en-US" dirty="0"/>
          </a:p>
        </p:txBody>
      </p:sp>
      <p:sp>
        <p:nvSpPr>
          <p:cNvPr id="3" name="Content Placeholder 2"/>
          <p:cNvSpPr>
            <a:spLocks noGrp="1"/>
          </p:cNvSpPr>
          <p:nvPr>
            <p:ph idx="1"/>
          </p:nvPr>
        </p:nvSpPr>
        <p:spPr>
          <a:xfrm>
            <a:off x="838200" y="1825624"/>
            <a:ext cx="10515600" cy="4652813"/>
          </a:xfrm>
        </p:spPr>
        <p:txBody>
          <a:bodyPr>
            <a:normAutofit/>
          </a:bodyPr>
          <a:lstStyle/>
          <a:p>
            <a:pPr marL="0" indent="0">
              <a:buNone/>
            </a:pPr>
            <a:r>
              <a:rPr lang="en-US" altLang="zh-TW" dirty="0"/>
              <a:t>1 </a:t>
            </a:r>
            <a:r>
              <a:rPr lang="en-US" altLang="zh-TW" dirty="0">
                <a:highlight>
                  <a:srgbClr val="FFFF00"/>
                </a:highlight>
              </a:rPr>
              <a:t>Write a topic sentence</a:t>
            </a:r>
            <a:r>
              <a:rPr lang="en-US" altLang="zh-TW" dirty="0"/>
              <a:t> to start this paragraph:</a:t>
            </a:r>
          </a:p>
          <a:p>
            <a:pPr marL="0" indent="0">
              <a:buNone/>
            </a:pPr>
            <a:endParaRPr lang="en-US" altLang="zh-TW" dirty="0"/>
          </a:p>
          <a:p>
            <a:pPr marL="0" indent="0">
              <a:buNone/>
            </a:pPr>
            <a:endParaRPr lang="en-US" altLang="zh-TW" dirty="0"/>
          </a:p>
          <a:p>
            <a:pPr marL="0" indent="0">
              <a:buNone/>
            </a:pPr>
            <a:endParaRPr lang="en-US" altLang="zh-TW" dirty="0"/>
          </a:p>
          <a:p>
            <a:pPr marL="0" indent="0">
              <a:buNone/>
            </a:pPr>
            <a:r>
              <a:rPr lang="en-US" altLang="zh-TW" dirty="0"/>
              <a:t>We should not take antibiotics for coughs and colds, and we should never take antibiotics prescribed for someone else as they may not be suitable for our condition. </a:t>
            </a:r>
            <a:r>
              <a:rPr lang="en-US" altLang="zh-TW" b="1" dirty="0">
                <a:solidFill>
                  <a:srgbClr val="00B050"/>
                </a:solidFill>
              </a:rPr>
              <a:t>Furthermore, </a:t>
            </a:r>
            <a:r>
              <a:rPr lang="en-US" altLang="zh-TW" dirty="0"/>
              <a:t>we should not try to pressure our doctor into giving us antibiotics when he or she feels it is unnecessary. </a:t>
            </a:r>
            <a:r>
              <a:rPr lang="en-US" altLang="zh-TW" b="1" dirty="0">
                <a:solidFill>
                  <a:srgbClr val="00B050"/>
                </a:solidFill>
              </a:rPr>
              <a:t>On the other hand, </a:t>
            </a:r>
            <a:r>
              <a:rPr lang="en-US" altLang="zh-TW" dirty="0"/>
              <a:t>when our doctor prescribes them, we should always take care to finish the course of antibiotics. </a:t>
            </a:r>
            <a:endParaRPr lang="zh-TW" altLang="en-US" dirty="0"/>
          </a:p>
        </p:txBody>
      </p:sp>
      <p:sp>
        <p:nvSpPr>
          <p:cNvPr id="4" name="Rectangle 3"/>
          <p:cNvSpPr/>
          <p:nvPr/>
        </p:nvSpPr>
        <p:spPr>
          <a:xfrm>
            <a:off x="905774" y="2527540"/>
            <a:ext cx="9825486" cy="12422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GB" altLang="zh-TW" sz="2800" b="1" dirty="0"/>
              <a:t>There are several ways to preserve the power of antibiotics and prevent bacteria becoming resistant to them. </a:t>
            </a:r>
            <a:endParaRPr lang="zh-TW" altLang="en-US" sz="2500" b="1" dirty="0"/>
          </a:p>
        </p:txBody>
      </p:sp>
    </p:spTree>
    <p:extLst>
      <p:ext uri="{BB962C8B-B14F-4D97-AF65-F5344CB8AC3E}">
        <p14:creationId xmlns:p14="http://schemas.microsoft.com/office/powerpoint/2010/main" val="2305643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Activity 1.9 (p.14)</a:t>
            </a:r>
            <a:endParaRPr lang="zh-TW" altLang="en-US" dirty="0"/>
          </a:p>
        </p:txBody>
      </p:sp>
      <p:sp>
        <p:nvSpPr>
          <p:cNvPr id="3" name="Content Placeholder 2"/>
          <p:cNvSpPr>
            <a:spLocks noGrp="1"/>
          </p:cNvSpPr>
          <p:nvPr>
            <p:ph idx="1"/>
          </p:nvPr>
        </p:nvSpPr>
        <p:spPr/>
        <p:txBody>
          <a:bodyPr/>
          <a:lstStyle/>
          <a:p>
            <a:pPr marL="0" indent="0">
              <a:buNone/>
            </a:pPr>
            <a:r>
              <a:rPr lang="en-US" altLang="zh-TW" dirty="0"/>
              <a:t>2 </a:t>
            </a:r>
            <a:r>
              <a:rPr lang="en-US" altLang="zh-TW" dirty="0">
                <a:highlight>
                  <a:srgbClr val="FFFF00"/>
                </a:highlight>
              </a:rPr>
              <a:t>Write a topic sentence</a:t>
            </a:r>
            <a:r>
              <a:rPr lang="en-US" altLang="zh-TW" dirty="0"/>
              <a:t> to start this paragraph:</a:t>
            </a:r>
          </a:p>
          <a:p>
            <a:pPr marL="0" indent="0">
              <a:buNone/>
            </a:pPr>
            <a:endParaRPr lang="en-US" altLang="zh-TW" dirty="0"/>
          </a:p>
          <a:p>
            <a:pPr marL="0" indent="0">
              <a:buNone/>
            </a:pPr>
            <a:endParaRPr lang="en-US" altLang="zh-TW" dirty="0"/>
          </a:p>
          <a:p>
            <a:pPr marL="0" indent="0">
              <a:buNone/>
            </a:pPr>
            <a:endParaRPr lang="en-US" altLang="zh-TW" dirty="0"/>
          </a:p>
          <a:p>
            <a:pPr marL="0" indent="0">
              <a:buNone/>
            </a:pPr>
            <a:r>
              <a:rPr lang="en-US" altLang="zh-TW" dirty="0"/>
              <a:t>People are going to </a:t>
            </a:r>
            <a:r>
              <a:rPr lang="en-US" altLang="zh-TW" b="1" dirty="0">
                <a:solidFill>
                  <a:srgbClr val="00B050"/>
                </a:solidFill>
              </a:rPr>
              <a:t>live longer and longer </a:t>
            </a:r>
            <a:r>
              <a:rPr lang="en-US" altLang="zh-TW" dirty="0"/>
              <a:t>and need more and more care. </a:t>
            </a:r>
            <a:r>
              <a:rPr lang="en-US" altLang="zh-TW" b="1" dirty="0">
                <a:solidFill>
                  <a:srgbClr val="00B050"/>
                </a:solidFill>
              </a:rPr>
              <a:t>Hospitals</a:t>
            </a:r>
            <a:r>
              <a:rPr lang="en-US" altLang="zh-TW" dirty="0"/>
              <a:t> are going to contain more and more </a:t>
            </a:r>
            <a:r>
              <a:rPr lang="en-US" altLang="zh-TW" b="1" dirty="0">
                <a:solidFill>
                  <a:srgbClr val="00B050"/>
                </a:solidFill>
              </a:rPr>
              <a:t>high-tech equipment</a:t>
            </a:r>
            <a:r>
              <a:rPr lang="en-US" altLang="zh-TW" dirty="0"/>
              <a:t>, and a huge variety of operations and types of </a:t>
            </a:r>
            <a:r>
              <a:rPr lang="en-US" altLang="zh-TW" b="1" dirty="0">
                <a:solidFill>
                  <a:srgbClr val="00B050"/>
                </a:solidFill>
              </a:rPr>
              <a:t>treatment</a:t>
            </a:r>
            <a:r>
              <a:rPr lang="en-US" altLang="zh-TW" dirty="0"/>
              <a:t> are going to become </a:t>
            </a:r>
            <a:r>
              <a:rPr lang="en-US" altLang="zh-TW" b="1" dirty="0">
                <a:solidFill>
                  <a:srgbClr val="00B050"/>
                </a:solidFill>
              </a:rPr>
              <a:t>available</a:t>
            </a:r>
            <a:r>
              <a:rPr lang="en-US" altLang="zh-TW" dirty="0"/>
              <a:t>. It may even become possible to </a:t>
            </a:r>
            <a:r>
              <a:rPr lang="en-US" altLang="zh-TW" b="1" dirty="0">
                <a:solidFill>
                  <a:srgbClr val="00B050"/>
                </a:solidFill>
              </a:rPr>
              <a:t>personalize drugs </a:t>
            </a:r>
            <a:r>
              <a:rPr lang="en-US" altLang="zh-TW" dirty="0"/>
              <a:t>to suit a patient’s exact needs. </a:t>
            </a:r>
            <a:endParaRPr lang="zh-TW" altLang="en-US" dirty="0"/>
          </a:p>
        </p:txBody>
      </p:sp>
      <p:sp>
        <p:nvSpPr>
          <p:cNvPr id="4" name="Rectangle 3"/>
          <p:cNvSpPr/>
          <p:nvPr/>
        </p:nvSpPr>
        <p:spPr>
          <a:xfrm>
            <a:off x="905774" y="2527540"/>
            <a:ext cx="9825486" cy="12422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altLang="zh-TW" sz="2500" b="1" dirty="0"/>
              <a:t>With the advancement of medical technology, the life expectancy of people is getting higher. </a:t>
            </a:r>
            <a:endParaRPr lang="zh-TW" altLang="en-US" sz="2500" b="1" dirty="0"/>
          </a:p>
        </p:txBody>
      </p:sp>
    </p:spTree>
    <p:extLst>
      <p:ext uri="{BB962C8B-B14F-4D97-AF65-F5344CB8AC3E}">
        <p14:creationId xmlns:p14="http://schemas.microsoft.com/office/powerpoint/2010/main" val="1205190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Synonyms (p.16)</a:t>
            </a:r>
            <a:endParaRPr lang="zh-TW" altLang="en-US" dirty="0"/>
          </a:p>
        </p:txBody>
      </p:sp>
      <p:sp>
        <p:nvSpPr>
          <p:cNvPr id="3" name="Content Placeholder 2"/>
          <p:cNvSpPr>
            <a:spLocks noGrp="1"/>
          </p:cNvSpPr>
          <p:nvPr>
            <p:ph idx="1"/>
          </p:nvPr>
        </p:nvSpPr>
        <p:spPr>
          <a:xfrm>
            <a:off x="838200" y="1825624"/>
            <a:ext cx="10962736" cy="4833967"/>
          </a:xfrm>
        </p:spPr>
        <p:txBody>
          <a:bodyPr/>
          <a:lstStyle/>
          <a:p>
            <a:pPr marL="0" indent="0">
              <a:buNone/>
            </a:pPr>
            <a:r>
              <a:rPr lang="en-US" altLang="zh-TW" dirty="0"/>
              <a:t>Synonyms can </a:t>
            </a:r>
            <a:r>
              <a:rPr lang="en-US" altLang="zh-TW" u="sng" dirty="0"/>
              <a:t>reduce the amount of repetition</a:t>
            </a:r>
          </a:p>
          <a:p>
            <a:pPr marL="0" indent="0">
              <a:buNone/>
            </a:pPr>
            <a:endParaRPr lang="en-US" altLang="zh-TW" dirty="0"/>
          </a:p>
          <a:p>
            <a:pPr marL="0" indent="0">
              <a:buNone/>
            </a:pPr>
            <a:r>
              <a:rPr lang="en-US" altLang="zh-TW" dirty="0"/>
              <a:t>The popularity of </a:t>
            </a:r>
            <a:r>
              <a:rPr lang="en-US" altLang="zh-TW" b="1" i="1" dirty="0">
                <a:solidFill>
                  <a:srgbClr val="00B050"/>
                </a:solidFill>
              </a:rPr>
              <a:t>acupuncture</a:t>
            </a:r>
            <a:r>
              <a:rPr lang="en-US" altLang="zh-TW" i="1" dirty="0"/>
              <a:t> </a:t>
            </a:r>
            <a:r>
              <a:rPr lang="en-US" altLang="zh-TW" dirty="0"/>
              <a:t>is growing in the West. Sufferers from back pain readily make use of </a:t>
            </a:r>
            <a:r>
              <a:rPr lang="en-US" altLang="zh-TW" i="1" dirty="0"/>
              <a:t>it</a:t>
            </a:r>
            <a:r>
              <a:rPr lang="en-US" altLang="zh-TW" dirty="0"/>
              <a:t>. </a:t>
            </a:r>
            <a:r>
              <a:rPr lang="en-US" altLang="zh-TW" b="1" dirty="0">
                <a:solidFill>
                  <a:srgbClr val="00B050"/>
                </a:solidFill>
              </a:rPr>
              <a:t>This ancient form of </a:t>
            </a:r>
            <a:r>
              <a:rPr lang="en-US" altLang="zh-TW" b="1" i="1" dirty="0">
                <a:solidFill>
                  <a:srgbClr val="00B050"/>
                </a:solidFill>
              </a:rPr>
              <a:t>treatment </a:t>
            </a:r>
            <a:r>
              <a:rPr lang="en-US" altLang="zh-TW" dirty="0"/>
              <a:t>is also gaining recognition in the control of pain. </a:t>
            </a:r>
          </a:p>
          <a:p>
            <a:endParaRPr lang="en-US" altLang="zh-TW" dirty="0"/>
          </a:p>
          <a:p>
            <a:pPr marL="0" indent="0">
              <a:buNone/>
            </a:pPr>
            <a:r>
              <a:rPr lang="en-US" altLang="zh-TW" dirty="0"/>
              <a:t>The pronoun </a:t>
            </a:r>
            <a:r>
              <a:rPr lang="en-US" altLang="zh-TW" b="1" i="1" dirty="0">
                <a:solidFill>
                  <a:srgbClr val="FF0000"/>
                </a:solidFill>
              </a:rPr>
              <a:t>‘</a:t>
            </a:r>
            <a:r>
              <a:rPr lang="en-US" altLang="zh-TW" b="1" dirty="0">
                <a:solidFill>
                  <a:srgbClr val="FF0000"/>
                </a:solidFill>
              </a:rPr>
              <a:t>this’ </a:t>
            </a:r>
            <a:r>
              <a:rPr lang="en-US" altLang="zh-TW" dirty="0"/>
              <a:t>is often used with a general noun such as ‘</a:t>
            </a:r>
            <a:r>
              <a:rPr lang="en-US" altLang="zh-TW" b="1" dirty="0">
                <a:solidFill>
                  <a:srgbClr val="00B0F0"/>
                </a:solidFill>
              </a:rPr>
              <a:t>problem’, ‘situation’, ‘dilemma’, ‘solution’, ‘condition’. </a:t>
            </a:r>
            <a:endParaRPr lang="zh-TW" altLang="en-US" b="1" dirty="0">
              <a:solidFill>
                <a:srgbClr val="00B0F0"/>
              </a:solidFill>
            </a:endParaRPr>
          </a:p>
        </p:txBody>
      </p:sp>
    </p:spTree>
    <p:extLst>
      <p:ext uri="{BB962C8B-B14F-4D97-AF65-F5344CB8AC3E}">
        <p14:creationId xmlns:p14="http://schemas.microsoft.com/office/powerpoint/2010/main" val="13686461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Activity 1.13 (p.17)</a:t>
            </a:r>
            <a:endParaRPr lang="zh-TW" altLang="en-US" dirty="0"/>
          </a:p>
        </p:txBody>
      </p:sp>
      <p:sp>
        <p:nvSpPr>
          <p:cNvPr id="3" name="Content Placeholder 2"/>
          <p:cNvSpPr>
            <a:spLocks noGrp="1"/>
          </p:cNvSpPr>
          <p:nvPr>
            <p:ph idx="1"/>
          </p:nvPr>
        </p:nvSpPr>
        <p:spPr>
          <a:xfrm>
            <a:off x="838200" y="1825625"/>
            <a:ext cx="11049000" cy="4635560"/>
          </a:xfrm>
        </p:spPr>
        <p:txBody>
          <a:bodyPr/>
          <a:lstStyle/>
          <a:p>
            <a:pPr marL="0" indent="0">
              <a:buNone/>
            </a:pPr>
            <a:r>
              <a:rPr lang="en-US" altLang="zh-TW" dirty="0"/>
              <a:t>Think of some possible synonyms for the following words: </a:t>
            </a:r>
          </a:p>
          <a:p>
            <a:pPr marL="0" indent="0">
              <a:buNone/>
            </a:pPr>
            <a:r>
              <a:rPr lang="en-US" altLang="zh-TW" b="1" dirty="0">
                <a:solidFill>
                  <a:srgbClr val="00B0F0"/>
                </a:solidFill>
              </a:rPr>
              <a:t>1 government </a:t>
            </a:r>
          </a:p>
          <a:p>
            <a:pPr marL="0" indent="0">
              <a:buNone/>
            </a:pPr>
            <a:endParaRPr lang="en-US" altLang="zh-TW" dirty="0"/>
          </a:p>
          <a:p>
            <a:pPr marL="0" indent="0">
              <a:buNone/>
            </a:pPr>
            <a:endParaRPr lang="en-US" altLang="zh-TW" dirty="0"/>
          </a:p>
          <a:p>
            <a:pPr marL="0" indent="0">
              <a:buNone/>
            </a:pPr>
            <a:endParaRPr lang="en-US" altLang="zh-TW" dirty="0"/>
          </a:p>
          <a:p>
            <a:pPr marL="0" indent="0">
              <a:buNone/>
            </a:pPr>
            <a:r>
              <a:rPr lang="en-US" altLang="zh-TW" b="1" dirty="0">
                <a:solidFill>
                  <a:srgbClr val="00B0F0"/>
                </a:solidFill>
              </a:rPr>
              <a:t>2 old people </a:t>
            </a:r>
          </a:p>
        </p:txBody>
      </p:sp>
      <p:sp>
        <p:nvSpPr>
          <p:cNvPr id="4" name="Rectangle 3"/>
          <p:cNvSpPr/>
          <p:nvPr/>
        </p:nvSpPr>
        <p:spPr>
          <a:xfrm>
            <a:off x="905774" y="2915728"/>
            <a:ext cx="7349705" cy="133709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altLang="zh-TW" sz="2500" b="1" dirty="0"/>
              <a:t>related authority / related parties</a:t>
            </a:r>
          </a:p>
          <a:p>
            <a:r>
              <a:rPr lang="en-US" altLang="zh-TW" sz="2500" b="1" dirty="0"/>
              <a:t>official / government officials</a:t>
            </a:r>
          </a:p>
          <a:p>
            <a:r>
              <a:rPr lang="en-US" altLang="zh-TW" sz="2500" b="1" dirty="0"/>
              <a:t>lawmakers</a:t>
            </a:r>
            <a:endParaRPr lang="zh-TW" altLang="en-US" sz="2500" b="1" dirty="0"/>
          </a:p>
        </p:txBody>
      </p:sp>
      <p:sp>
        <p:nvSpPr>
          <p:cNvPr id="5" name="Rectangle 4"/>
          <p:cNvSpPr/>
          <p:nvPr/>
        </p:nvSpPr>
        <p:spPr>
          <a:xfrm>
            <a:off x="905774" y="4940060"/>
            <a:ext cx="7349705" cy="133709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altLang="zh-TW" sz="2500" b="1" dirty="0"/>
              <a:t>senior citizens</a:t>
            </a:r>
          </a:p>
          <a:p>
            <a:r>
              <a:rPr lang="en-US" altLang="zh-TW" sz="2500" b="1" dirty="0"/>
              <a:t>the elderly / elder people</a:t>
            </a:r>
          </a:p>
          <a:p>
            <a:r>
              <a:rPr lang="en-US" altLang="zh-TW" sz="2500" b="1" dirty="0"/>
              <a:t>older generation </a:t>
            </a:r>
            <a:endParaRPr lang="zh-TW" altLang="en-US" sz="2500" b="1" dirty="0"/>
          </a:p>
        </p:txBody>
      </p:sp>
    </p:spTree>
    <p:extLst>
      <p:ext uri="{BB962C8B-B14F-4D97-AF65-F5344CB8AC3E}">
        <p14:creationId xmlns:p14="http://schemas.microsoft.com/office/powerpoint/2010/main" val="1722752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Discourse Markers (p.17-18)</a:t>
            </a:r>
            <a:endParaRPr lang="zh-TW" altLang="en-US" dirty="0"/>
          </a:p>
        </p:txBody>
      </p:sp>
      <p:sp>
        <p:nvSpPr>
          <p:cNvPr id="3" name="Content Placeholder 2"/>
          <p:cNvSpPr>
            <a:spLocks noGrp="1"/>
          </p:cNvSpPr>
          <p:nvPr>
            <p:ph idx="1"/>
          </p:nvPr>
        </p:nvSpPr>
        <p:spPr>
          <a:xfrm>
            <a:off x="838200" y="1825625"/>
            <a:ext cx="11100758" cy="4713198"/>
          </a:xfrm>
        </p:spPr>
        <p:txBody>
          <a:bodyPr/>
          <a:lstStyle/>
          <a:p>
            <a:pPr marL="0" indent="0">
              <a:buNone/>
            </a:pPr>
            <a:r>
              <a:rPr lang="en-US" altLang="zh-TW" dirty="0"/>
              <a:t>Conjunctions and connective devices that can make a paragraph flow more smoothly. (signposts)</a:t>
            </a:r>
          </a:p>
          <a:p>
            <a:pPr marL="0" indent="0">
              <a:buNone/>
            </a:pPr>
            <a:endParaRPr lang="en-US" altLang="zh-TW" dirty="0"/>
          </a:p>
          <a:p>
            <a:pPr marL="0" indent="0">
              <a:buNone/>
            </a:pPr>
            <a:r>
              <a:rPr lang="en-US" altLang="zh-TW" dirty="0">
                <a:solidFill>
                  <a:srgbClr val="FF0000"/>
                </a:solidFill>
              </a:rPr>
              <a:t>1 clarifying </a:t>
            </a:r>
            <a:r>
              <a:rPr lang="en-US" altLang="zh-TW" dirty="0"/>
              <a:t>– ‘that is to say’, ‘in other words’ </a:t>
            </a:r>
          </a:p>
          <a:p>
            <a:pPr marL="0" indent="0">
              <a:buNone/>
            </a:pPr>
            <a:r>
              <a:rPr lang="en-US" altLang="zh-TW" dirty="0">
                <a:solidFill>
                  <a:srgbClr val="FF0000"/>
                </a:solidFill>
              </a:rPr>
              <a:t>2 conceding </a:t>
            </a:r>
            <a:r>
              <a:rPr lang="en-US" altLang="zh-TW" dirty="0"/>
              <a:t>(allowing the other side a point) – ‘while’, ‘although’, ‘despite’, ‘in spite of’, ‘while it is true’, ‘though’, ‘all the same’ </a:t>
            </a:r>
          </a:p>
          <a:p>
            <a:pPr marL="0" indent="0">
              <a:buNone/>
            </a:pPr>
            <a:r>
              <a:rPr lang="en-US" altLang="zh-TW" dirty="0">
                <a:solidFill>
                  <a:srgbClr val="FF0000"/>
                </a:solidFill>
              </a:rPr>
              <a:t>3 contrasting </a:t>
            </a:r>
            <a:r>
              <a:rPr lang="en-US" altLang="zh-TW" dirty="0"/>
              <a:t>– ‘however’, ‘nevertheless’, ‘but’, ‘still’, ‘yet’, *‘on the other hand’ </a:t>
            </a:r>
          </a:p>
          <a:p>
            <a:pPr marL="0" indent="0">
              <a:buNone/>
            </a:pPr>
            <a:r>
              <a:rPr lang="en-US" altLang="zh-TW" dirty="0">
                <a:solidFill>
                  <a:srgbClr val="FF0000"/>
                </a:solidFill>
              </a:rPr>
              <a:t>4 creating focus </a:t>
            </a:r>
            <a:r>
              <a:rPr lang="en-US" altLang="zh-TW" dirty="0"/>
              <a:t>– ‘as for’, ‘with reference to’, ‘as regards’. </a:t>
            </a:r>
            <a:endParaRPr lang="zh-TW" altLang="en-US" dirty="0"/>
          </a:p>
        </p:txBody>
      </p:sp>
    </p:spTree>
    <p:extLst>
      <p:ext uri="{BB962C8B-B14F-4D97-AF65-F5344CB8AC3E}">
        <p14:creationId xmlns:p14="http://schemas.microsoft.com/office/powerpoint/2010/main" val="2268394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16B284E-D7E9-43B9-81B7-CA1B6E6EDC8F}"/>
              </a:ext>
            </a:extLst>
          </p:cNvPr>
          <p:cNvSpPr>
            <a:spLocks noGrp="1"/>
          </p:cNvSpPr>
          <p:nvPr>
            <p:ph type="title"/>
          </p:nvPr>
        </p:nvSpPr>
        <p:spPr/>
        <p:txBody>
          <a:bodyPr/>
          <a:lstStyle/>
          <a:p>
            <a:r>
              <a:rPr lang="en-US" dirty="0"/>
              <a:t>Sentences (p.2)</a:t>
            </a:r>
          </a:p>
        </p:txBody>
      </p:sp>
      <p:sp>
        <p:nvSpPr>
          <p:cNvPr id="3" name="內容版面配置區 2">
            <a:extLst>
              <a:ext uri="{FF2B5EF4-FFF2-40B4-BE49-F238E27FC236}">
                <a16:creationId xmlns:a16="http://schemas.microsoft.com/office/drawing/2014/main" id="{EDF91A79-920A-4312-915C-5CF87F0384D4}"/>
              </a:ext>
            </a:extLst>
          </p:cNvPr>
          <p:cNvSpPr>
            <a:spLocks noGrp="1"/>
          </p:cNvSpPr>
          <p:nvPr>
            <p:ph idx="1"/>
          </p:nvPr>
        </p:nvSpPr>
        <p:spPr>
          <a:xfrm>
            <a:off x="838200" y="1825624"/>
            <a:ext cx="10515600" cy="4805911"/>
          </a:xfrm>
        </p:spPr>
        <p:txBody>
          <a:bodyPr/>
          <a:lstStyle/>
          <a:p>
            <a:pPr marL="0" indent="0">
              <a:buNone/>
            </a:pPr>
            <a:r>
              <a:rPr lang="en-US" altLang="zh-TW" dirty="0"/>
              <a:t>Successful academic writing begins with being able to write </a:t>
            </a:r>
            <a:r>
              <a:rPr lang="en-US" altLang="zh-TW" b="1" dirty="0">
                <a:solidFill>
                  <a:srgbClr val="00B050"/>
                </a:solidFill>
              </a:rPr>
              <a:t>clear and correct sentences. </a:t>
            </a:r>
          </a:p>
          <a:p>
            <a:pPr marL="0" indent="0">
              <a:buNone/>
            </a:pPr>
            <a:endParaRPr lang="en-US" altLang="zh-TW" dirty="0"/>
          </a:p>
          <a:p>
            <a:pPr marL="0" indent="0">
              <a:buNone/>
            </a:pPr>
            <a:r>
              <a:rPr lang="en-US" altLang="zh-TW" dirty="0"/>
              <a:t>We look at the </a:t>
            </a:r>
            <a:r>
              <a:rPr lang="en-US" altLang="zh-TW" b="1" dirty="0">
                <a:solidFill>
                  <a:srgbClr val="00B0F0"/>
                </a:solidFill>
              </a:rPr>
              <a:t>basic components </a:t>
            </a:r>
            <a:r>
              <a:rPr lang="en-US" altLang="zh-TW" dirty="0"/>
              <a:t>of a sentence, and then explore how </a:t>
            </a:r>
            <a:r>
              <a:rPr lang="en-US" altLang="zh-TW" b="1" dirty="0">
                <a:solidFill>
                  <a:srgbClr val="00B0F0"/>
                </a:solidFill>
              </a:rPr>
              <a:t>complex sentences </a:t>
            </a:r>
            <a:r>
              <a:rPr lang="en-US" altLang="zh-TW" dirty="0"/>
              <a:t>are created.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7862749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3298"/>
            <a:ext cx="11057626" cy="6392174"/>
          </a:xfrm>
        </p:spPr>
        <p:txBody>
          <a:bodyPr/>
          <a:lstStyle/>
          <a:p>
            <a:pPr marL="0" indent="0">
              <a:buNone/>
            </a:pPr>
            <a:r>
              <a:rPr lang="en-US" altLang="zh-TW" dirty="0">
                <a:solidFill>
                  <a:srgbClr val="FF0000"/>
                </a:solidFill>
              </a:rPr>
              <a:t>5 exemplifying </a:t>
            </a:r>
            <a:r>
              <a:rPr lang="en-US" altLang="zh-TW" dirty="0"/>
              <a:t>– ‘for example’, ‘for instance’, ‘such as’ </a:t>
            </a:r>
          </a:p>
          <a:p>
            <a:pPr marL="0" indent="0">
              <a:buNone/>
            </a:pPr>
            <a:r>
              <a:rPr lang="en-US" altLang="zh-TW" dirty="0">
                <a:solidFill>
                  <a:srgbClr val="FF0000"/>
                </a:solidFill>
              </a:rPr>
              <a:t>6 generalizing </a:t>
            </a:r>
            <a:r>
              <a:rPr lang="en-US" altLang="zh-TW" dirty="0"/>
              <a:t>– ‘on the whole’, ‘by and large’, ‘basically’, ‘in general’ </a:t>
            </a:r>
          </a:p>
          <a:p>
            <a:pPr marL="0" indent="0">
              <a:buNone/>
            </a:pPr>
            <a:r>
              <a:rPr lang="en-US" altLang="zh-TW" dirty="0">
                <a:solidFill>
                  <a:srgbClr val="FF0000"/>
                </a:solidFill>
              </a:rPr>
              <a:t>7 joining </a:t>
            </a:r>
            <a:r>
              <a:rPr lang="en-US" altLang="zh-TW" dirty="0"/>
              <a:t>– ‘and’, ‘also’, ‘additionally’, ‘furthermore’, ‘moreover’, ‘as well’, ‘besides’ </a:t>
            </a:r>
          </a:p>
          <a:p>
            <a:pPr marL="0" indent="0">
              <a:buNone/>
            </a:pPr>
            <a:r>
              <a:rPr lang="en-US" altLang="zh-TW" dirty="0">
                <a:solidFill>
                  <a:srgbClr val="FF0000"/>
                </a:solidFill>
              </a:rPr>
              <a:t>8 moving on </a:t>
            </a:r>
            <a:r>
              <a:rPr lang="en-US" altLang="zh-TW" dirty="0"/>
              <a:t>– ‘anyhow’, ‘at any rate’ </a:t>
            </a:r>
          </a:p>
          <a:p>
            <a:pPr marL="0" indent="0">
              <a:buNone/>
            </a:pPr>
            <a:r>
              <a:rPr lang="en-US" altLang="zh-TW" dirty="0">
                <a:solidFill>
                  <a:srgbClr val="FF0000"/>
                </a:solidFill>
              </a:rPr>
              <a:t>9 noting similarity </a:t>
            </a:r>
            <a:r>
              <a:rPr lang="en-US" altLang="zh-TW" dirty="0"/>
              <a:t>– ‘similarly’, ‘in the same way’ </a:t>
            </a:r>
          </a:p>
          <a:p>
            <a:pPr marL="0" indent="0">
              <a:buNone/>
            </a:pPr>
            <a:r>
              <a:rPr lang="en-US" altLang="zh-TW" dirty="0">
                <a:solidFill>
                  <a:srgbClr val="FF0000"/>
                </a:solidFill>
              </a:rPr>
              <a:t>10 proceeding logically or </a:t>
            </a:r>
            <a:r>
              <a:rPr lang="en-US" altLang="zh-TW" dirty="0" err="1">
                <a:solidFill>
                  <a:srgbClr val="FF0000"/>
                </a:solidFill>
              </a:rPr>
              <a:t>signalling</a:t>
            </a:r>
            <a:r>
              <a:rPr lang="en-US" altLang="zh-TW" dirty="0">
                <a:solidFill>
                  <a:srgbClr val="FF0000"/>
                </a:solidFill>
              </a:rPr>
              <a:t> cause and effect </a:t>
            </a:r>
            <a:r>
              <a:rPr lang="en-US" altLang="zh-TW" dirty="0"/>
              <a:t>– ‘therefore’, ‘because’, ‘so’, ‘as’, ‘in consequence’, ‘consequently’, ‘as a result’, ‘thus’, ‘then’ </a:t>
            </a:r>
          </a:p>
          <a:p>
            <a:pPr marL="0" indent="0">
              <a:buNone/>
            </a:pPr>
            <a:r>
              <a:rPr lang="en-US" altLang="zh-TW" dirty="0">
                <a:solidFill>
                  <a:srgbClr val="FF0000"/>
                </a:solidFill>
              </a:rPr>
              <a:t>11 revealing attitude </a:t>
            </a:r>
            <a:r>
              <a:rPr lang="en-US" altLang="zh-TW" dirty="0"/>
              <a:t>– ‘luckily’, ‘unfortunately’, ‘sadly’ </a:t>
            </a:r>
          </a:p>
          <a:p>
            <a:pPr marL="0" indent="0">
              <a:buNone/>
            </a:pPr>
            <a:r>
              <a:rPr lang="en-US" altLang="zh-TW" dirty="0">
                <a:solidFill>
                  <a:srgbClr val="FF0000"/>
                </a:solidFill>
              </a:rPr>
              <a:t>12 structuring </a:t>
            </a:r>
            <a:r>
              <a:rPr lang="en-US" altLang="zh-TW" dirty="0"/>
              <a:t>– ‘first’, ‘secondly’, ‘fifthly’, ‘lastly’, ‘in the second place’, ‘next’, ‘moving on’, ‘to start with’ </a:t>
            </a:r>
          </a:p>
          <a:p>
            <a:pPr marL="0" indent="0">
              <a:buNone/>
            </a:pPr>
            <a:r>
              <a:rPr lang="en-US" altLang="zh-TW" dirty="0">
                <a:solidFill>
                  <a:srgbClr val="FF0000"/>
                </a:solidFill>
              </a:rPr>
              <a:t>13 summing up </a:t>
            </a:r>
            <a:r>
              <a:rPr lang="en-US" altLang="zh-TW" dirty="0"/>
              <a:t>– ‘in short’, ‘in conclusion’ </a:t>
            </a:r>
            <a:endParaRPr lang="zh-TW" altLang="en-US" dirty="0"/>
          </a:p>
        </p:txBody>
      </p:sp>
    </p:spTree>
    <p:extLst>
      <p:ext uri="{BB962C8B-B14F-4D97-AF65-F5344CB8AC3E}">
        <p14:creationId xmlns:p14="http://schemas.microsoft.com/office/powerpoint/2010/main" val="4039061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Activity 1.15 (p.18-19)</a:t>
            </a:r>
            <a:endParaRPr lang="zh-TW" altLang="en-US" dirty="0"/>
          </a:p>
        </p:txBody>
      </p:sp>
      <p:sp>
        <p:nvSpPr>
          <p:cNvPr id="3" name="Content Placeholder 2"/>
          <p:cNvSpPr>
            <a:spLocks noGrp="1"/>
          </p:cNvSpPr>
          <p:nvPr>
            <p:ph idx="1"/>
          </p:nvPr>
        </p:nvSpPr>
        <p:spPr>
          <a:xfrm>
            <a:off x="838199" y="1825624"/>
            <a:ext cx="10979989" cy="4782209"/>
          </a:xfrm>
        </p:spPr>
        <p:txBody>
          <a:bodyPr>
            <a:normAutofit fontScale="92500" lnSpcReduction="20000"/>
          </a:bodyPr>
          <a:lstStyle/>
          <a:p>
            <a:pPr marL="0" indent="0">
              <a:buNone/>
            </a:pPr>
            <a:r>
              <a:rPr lang="en-US" altLang="zh-TW" dirty="0"/>
              <a:t>Complete the sentences below with the discourse markers from the boxes.</a:t>
            </a:r>
          </a:p>
          <a:p>
            <a:pPr marL="0" indent="0">
              <a:buNone/>
            </a:pPr>
            <a:endParaRPr lang="en-US" altLang="zh-TW" dirty="0"/>
          </a:p>
          <a:p>
            <a:pPr marL="0" indent="0">
              <a:buNone/>
            </a:pPr>
            <a:r>
              <a:rPr lang="en-US" altLang="zh-TW" dirty="0"/>
              <a:t>First Part</a:t>
            </a:r>
          </a:p>
          <a:p>
            <a:pPr marL="0" indent="0">
              <a:buNone/>
            </a:pPr>
            <a:endParaRPr lang="en-US" altLang="zh-TW" dirty="0"/>
          </a:p>
          <a:p>
            <a:pPr marL="0" indent="0">
              <a:buNone/>
            </a:pPr>
            <a:endParaRPr lang="en-US" altLang="zh-TW" dirty="0"/>
          </a:p>
          <a:p>
            <a:pPr marL="0" indent="0">
              <a:buNone/>
            </a:pPr>
            <a:endParaRPr lang="en-US" altLang="zh-TW" dirty="0"/>
          </a:p>
          <a:p>
            <a:pPr marL="0" indent="0">
              <a:buNone/>
            </a:pPr>
            <a:r>
              <a:rPr lang="en-US" altLang="zh-TW" dirty="0"/>
              <a:t>Second Part</a:t>
            </a:r>
          </a:p>
          <a:p>
            <a:pPr marL="0" indent="0">
              <a:buNone/>
            </a:pPr>
            <a:endParaRPr lang="en-US" altLang="zh-TW" dirty="0"/>
          </a:p>
          <a:p>
            <a:pPr marL="0" indent="0">
              <a:buNone/>
            </a:pPr>
            <a:r>
              <a:rPr lang="en-US" altLang="zh-TW" dirty="0"/>
              <a:t> 	</a:t>
            </a:r>
          </a:p>
          <a:p>
            <a:pPr marL="0" indent="0">
              <a:buNone/>
            </a:pPr>
            <a:endParaRPr lang="en-US" altLang="zh-TW" dirty="0"/>
          </a:p>
          <a:p>
            <a:pPr marL="0" indent="0">
              <a:buNone/>
            </a:pPr>
            <a:r>
              <a:rPr lang="en-US" altLang="zh-TW" b="1" dirty="0"/>
              <a:t>4 minutes</a:t>
            </a:r>
            <a:endParaRPr lang="zh-TW" altLang="en-US" b="1" dirty="0"/>
          </a:p>
        </p:txBody>
      </p:sp>
      <p:sp>
        <p:nvSpPr>
          <p:cNvPr id="4" name="Rectangle 3"/>
          <p:cNvSpPr/>
          <p:nvPr/>
        </p:nvSpPr>
        <p:spPr>
          <a:xfrm>
            <a:off x="2061713" y="3062377"/>
            <a:ext cx="7850038" cy="767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b="1" dirty="0"/>
              <a:t>as regards 	as a result 	in spite of 	still 	that is to say 	</a:t>
            </a:r>
          </a:p>
        </p:txBody>
      </p:sp>
      <p:sp>
        <p:nvSpPr>
          <p:cNvPr id="5" name="Rectangle 4"/>
          <p:cNvSpPr/>
          <p:nvPr/>
        </p:nvSpPr>
        <p:spPr>
          <a:xfrm>
            <a:off x="2061713" y="4741651"/>
            <a:ext cx="7850038" cy="767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b="1" dirty="0"/>
              <a:t>because 	        furthermore 	      nevertheless 	   on the whole 	   such as 	</a:t>
            </a:r>
          </a:p>
          <a:p>
            <a:r>
              <a:rPr lang="en-US" altLang="zh-TW" b="1" dirty="0"/>
              <a:t>	</a:t>
            </a:r>
          </a:p>
        </p:txBody>
      </p:sp>
    </p:spTree>
    <p:extLst>
      <p:ext uri="{BB962C8B-B14F-4D97-AF65-F5344CB8AC3E}">
        <p14:creationId xmlns:p14="http://schemas.microsoft.com/office/powerpoint/2010/main" val="40324107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Activity 1.15 (p.18-19)</a:t>
            </a:r>
            <a:endParaRPr lang="zh-TW" altLang="en-US" dirty="0"/>
          </a:p>
        </p:txBody>
      </p:sp>
      <p:sp>
        <p:nvSpPr>
          <p:cNvPr id="3" name="Content Placeholder 2"/>
          <p:cNvSpPr>
            <a:spLocks noGrp="1"/>
          </p:cNvSpPr>
          <p:nvPr>
            <p:ph idx="1"/>
          </p:nvPr>
        </p:nvSpPr>
        <p:spPr>
          <a:xfrm>
            <a:off x="829573" y="1825624"/>
            <a:ext cx="10988615" cy="4782209"/>
          </a:xfrm>
        </p:spPr>
        <p:txBody>
          <a:bodyPr>
            <a:noAutofit/>
          </a:bodyPr>
          <a:lstStyle/>
          <a:p>
            <a:pPr marL="0" indent="0">
              <a:buNone/>
            </a:pPr>
            <a:r>
              <a:rPr lang="en-US" altLang="zh-TW" sz="3100" dirty="0"/>
              <a:t>1 ________________ all their efforts, they did not find a remedy. </a:t>
            </a:r>
          </a:p>
          <a:p>
            <a:pPr marL="0" indent="0">
              <a:buNone/>
            </a:pPr>
            <a:r>
              <a:rPr lang="en-US" altLang="zh-TW" sz="3100" dirty="0"/>
              <a:t>2 Better provision </a:t>
            </a:r>
            <a:r>
              <a:rPr lang="en-US" altLang="zh-TW" sz="3100" dirty="0">
                <a:highlight>
                  <a:srgbClr val="FFFF00"/>
                </a:highlight>
              </a:rPr>
              <a:t>–</a:t>
            </a:r>
            <a:r>
              <a:rPr lang="en-US" altLang="zh-TW" sz="3100" dirty="0"/>
              <a:t> ______________, more financial aid </a:t>
            </a:r>
            <a:r>
              <a:rPr lang="en-US" altLang="zh-TW" sz="3100" dirty="0">
                <a:highlight>
                  <a:srgbClr val="FFFF00"/>
                </a:highlight>
              </a:rPr>
              <a:t>–</a:t>
            </a:r>
            <a:r>
              <a:rPr lang="en-US" altLang="zh-TW" sz="3100" dirty="0"/>
              <a:t> is needed for the mentally ill. </a:t>
            </a:r>
          </a:p>
          <a:p>
            <a:pPr marL="0" indent="0">
              <a:buNone/>
            </a:pPr>
            <a:r>
              <a:rPr lang="en-US" altLang="zh-TW" sz="3100" dirty="0"/>
              <a:t>3 The policy has not achieved much yet; ________, it is better than nothing. </a:t>
            </a:r>
          </a:p>
          <a:p>
            <a:pPr marL="0" indent="0">
              <a:buNone/>
            </a:pPr>
            <a:r>
              <a:rPr lang="en-US" altLang="zh-TW" sz="3100" dirty="0"/>
              <a:t>4 _______________ aromatherapy, I can only say that I do not take it very seriously. </a:t>
            </a:r>
          </a:p>
          <a:p>
            <a:pPr marL="0" indent="0">
              <a:buNone/>
            </a:pPr>
            <a:r>
              <a:rPr lang="en-US" altLang="zh-TW" sz="3100" dirty="0"/>
              <a:t>5 A far-sighted policy of fluoridation was introduced</a:t>
            </a:r>
            <a:r>
              <a:rPr lang="en-US" altLang="zh-TW" sz="3100" dirty="0">
                <a:highlight>
                  <a:srgbClr val="FFFF00"/>
                </a:highlight>
              </a:rPr>
              <a:t>;</a:t>
            </a:r>
            <a:r>
              <a:rPr lang="en-US" altLang="zh-TW" sz="3100" dirty="0"/>
              <a:t> ___________ dental health has never been better. </a:t>
            </a:r>
            <a:endParaRPr lang="zh-TW" altLang="en-US" sz="3100" dirty="0"/>
          </a:p>
        </p:txBody>
      </p:sp>
      <p:sp>
        <p:nvSpPr>
          <p:cNvPr id="4" name="Rectangle 3"/>
          <p:cNvSpPr/>
          <p:nvPr/>
        </p:nvSpPr>
        <p:spPr>
          <a:xfrm>
            <a:off x="1293962" y="1630392"/>
            <a:ext cx="2941608" cy="50895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dirty="0"/>
              <a:t>In spite of</a:t>
            </a:r>
            <a:endParaRPr lang="zh-TW" altLang="en-US" dirty="0"/>
          </a:p>
        </p:txBody>
      </p:sp>
      <p:sp>
        <p:nvSpPr>
          <p:cNvPr id="5" name="Rectangle 4"/>
          <p:cNvSpPr/>
          <p:nvPr/>
        </p:nvSpPr>
        <p:spPr>
          <a:xfrm>
            <a:off x="4235569" y="2291751"/>
            <a:ext cx="2714445" cy="50895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dirty="0"/>
              <a:t>that is to say</a:t>
            </a:r>
            <a:endParaRPr lang="zh-TW" altLang="en-US" dirty="0"/>
          </a:p>
        </p:txBody>
      </p:sp>
      <p:sp>
        <p:nvSpPr>
          <p:cNvPr id="6" name="Rectangle 5"/>
          <p:cNvSpPr/>
          <p:nvPr/>
        </p:nvSpPr>
        <p:spPr>
          <a:xfrm>
            <a:off x="7346829" y="3246408"/>
            <a:ext cx="1624643" cy="50895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dirty="0"/>
              <a:t>still</a:t>
            </a:r>
            <a:endParaRPr lang="zh-TW" altLang="en-US" dirty="0"/>
          </a:p>
        </p:txBody>
      </p:sp>
      <p:sp>
        <p:nvSpPr>
          <p:cNvPr id="7" name="Rectangle 6"/>
          <p:cNvSpPr/>
          <p:nvPr/>
        </p:nvSpPr>
        <p:spPr>
          <a:xfrm>
            <a:off x="1407543" y="4238445"/>
            <a:ext cx="2714445" cy="50895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dirty="0"/>
              <a:t>As regards</a:t>
            </a:r>
            <a:endParaRPr lang="zh-TW" altLang="en-US" dirty="0"/>
          </a:p>
        </p:txBody>
      </p:sp>
      <p:sp>
        <p:nvSpPr>
          <p:cNvPr id="8" name="Rectangle 7"/>
          <p:cNvSpPr/>
          <p:nvPr/>
        </p:nvSpPr>
        <p:spPr>
          <a:xfrm>
            <a:off x="9408542" y="5213230"/>
            <a:ext cx="2714445" cy="50895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dirty="0"/>
              <a:t>as a result</a:t>
            </a:r>
            <a:endParaRPr lang="zh-TW" altLang="en-US" dirty="0"/>
          </a:p>
        </p:txBody>
      </p:sp>
    </p:spTree>
    <p:extLst>
      <p:ext uri="{BB962C8B-B14F-4D97-AF65-F5344CB8AC3E}">
        <p14:creationId xmlns:p14="http://schemas.microsoft.com/office/powerpoint/2010/main" val="1148731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Activity 1.15 (p.18-19)</a:t>
            </a:r>
            <a:endParaRPr lang="zh-TW" altLang="en-US" dirty="0"/>
          </a:p>
        </p:txBody>
      </p:sp>
      <p:sp>
        <p:nvSpPr>
          <p:cNvPr id="3" name="Content Placeholder 2"/>
          <p:cNvSpPr>
            <a:spLocks noGrp="1"/>
          </p:cNvSpPr>
          <p:nvPr>
            <p:ph idx="1"/>
          </p:nvPr>
        </p:nvSpPr>
        <p:spPr>
          <a:xfrm>
            <a:off x="838199" y="1825625"/>
            <a:ext cx="11023121" cy="4842594"/>
          </a:xfrm>
        </p:spPr>
        <p:txBody>
          <a:bodyPr>
            <a:normAutofit/>
          </a:bodyPr>
          <a:lstStyle/>
          <a:p>
            <a:pPr marL="0" indent="0">
              <a:buNone/>
            </a:pPr>
            <a:r>
              <a:rPr lang="en-US" altLang="zh-TW" sz="3300" dirty="0"/>
              <a:t>6 Soya beans are a good source of protein, and, _____________, growing them is good for the soil. </a:t>
            </a:r>
          </a:p>
          <a:p>
            <a:pPr marL="0" indent="0">
              <a:buNone/>
            </a:pPr>
            <a:r>
              <a:rPr lang="en-US" altLang="zh-TW" sz="3300" dirty="0"/>
              <a:t>7 Researchers have made a good start; _________________, there is still a lot to do. </a:t>
            </a:r>
          </a:p>
          <a:p>
            <a:pPr marL="0" indent="0">
              <a:buNone/>
            </a:pPr>
            <a:r>
              <a:rPr lang="en-US" altLang="zh-TW" sz="3300" dirty="0"/>
              <a:t>8 Green leaf vegetables, _____________ spinach, are very rich in anti-oxidants. </a:t>
            </a:r>
          </a:p>
          <a:p>
            <a:pPr marL="0" indent="0">
              <a:buNone/>
            </a:pPr>
            <a:r>
              <a:rPr lang="en-US" altLang="zh-TW" sz="3300" dirty="0"/>
              <a:t>9 These are the arguments for and against. ______________, I </a:t>
            </a:r>
            <a:r>
              <a:rPr lang="en-US" altLang="zh-TW" sz="3300" dirty="0" err="1"/>
              <a:t>favour</a:t>
            </a:r>
            <a:r>
              <a:rPr lang="en-US" altLang="zh-TW" sz="3300" dirty="0"/>
              <a:t> the latter. </a:t>
            </a:r>
          </a:p>
          <a:p>
            <a:pPr marL="0" indent="0">
              <a:buNone/>
            </a:pPr>
            <a:r>
              <a:rPr lang="en-US" altLang="zh-TW" sz="3300" dirty="0"/>
              <a:t>10 The situation, __________ of inaction, is deteriorating fast. </a:t>
            </a:r>
            <a:endParaRPr lang="zh-TW" altLang="en-US" sz="3300" dirty="0"/>
          </a:p>
        </p:txBody>
      </p:sp>
      <p:sp>
        <p:nvSpPr>
          <p:cNvPr id="4" name="Rectangle 3"/>
          <p:cNvSpPr/>
          <p:nvPr/>
        </p:nvSpPr>
        <p:spPr>
          <a:xfrm>
            <a:off x="983411" y="2329132"/>
            <a:ext cx="2605178" cy="35368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dirty="0"/>
              <a:t>furthermore</a:t>
            </a:r>
            <a:endParaRPr lang="zh-TW" altLang="en-US" dirty="0"/>
          </a:p>
        </p:txBody>
      </p:sp>
      <p:sp>
        <p:nvSpPr>
          <p:cNvPr id="5" name="Rectangle 4"/>
          <p:cNvSpPr/>
          <p:nvPr/>
        </p:nvSpPr>
        <p:spPr>
          <a:xfrm>
            <a:off x="7924800" y="2835215"/>
            <a:ext cx="2605178" cy="35368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dirty="0"/>
              <a:t>nevertheless</a:t>
            </a:r>
            <a:endParaRPr lang="zh-TW" altLang="en-US" dirty="0"/>
          </a:p>
        </p:txBody>
      </p:sp>
      <p:sp>
        <p:nvSpPr>
          <p:cNvPr id="6" name="Rectangle 5"/>
          <p:cNvSpPr/>
          <p:nvPr/>
        </p:nvSpPr>
        <p:spPr>
          <a:xfrm>
            <a:off x="5103962" y="3930770"/>
            <a:ext cx="2605178" cy="35368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dirty="0"/>
              <a:t>such as</a:t>
            </a:r>
            <a:endParaRPr lang="zh-TW" altLang="en-US" dirty="0"/>
          </a:p>
        </p:txBody>
      </p:sp>
      <p:sp>
        <p:nvSpPr>
          <p:cNvPr id="7" name="Rectangle 6"/>
          <p:cNvSpPr/>
          <p:nvPr/>
        </p:nvSpPr>
        <p:spPr>
          <a:xfrm>
            <a:off x="8321615" y="4965939"/>
            <a:ext cx="2605178" cy="35368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dirty="0"/>
              <a:t>On the whole</a:t>
            </a:r>
            <a:endParaRPr lang="zh-TW" altLang="en-US" dirty="0"/>
          </a:p>
        </p:txBody>
      </p:sp>
      <p:sp>
        <p:nvSpPr>
          <p:cNvPr id="8" name="Rectangle 7"/>
          <p:cNvSpPr/>
          <p:nvPr/>
        </p:nvSpPr>
        <p:spPr>
          <a:xfrm>
            <a:off x="3887637" y="6001110"/>
            <a:ext cx="1935193" cy="35368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dirty="0"/>
              <a:t>because</a:t>
            </a:r>
            <a:endParaRPr lang="zh-TW" altLang="en-US" dirty="0"/>
          </a:p>
        </p:txBody>
      </p:sp>
    </p:spTree>
    <p:extLst>
      <p:ext uri="{BB962C8B-B14F-4D97-AF65-F5344CB8AC3E}">
        <p14:creationId xmlns:p14="http://schemas.microsoft.com/office/powerpoint/2010/main" val="2973261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CBC231B-DF4F-430B-896E-93BF35AB93BC}"/>
              </a:ext>
            </a:extLst>
          </p:cNvPr>
          <p:cNvSpPr>
            <a:spLocks noGrp="1"/>
          </p:cNvSpPr>
          <p:nvPr>
            <p:ph type="ctrTitle"/>
          </p:nvPr>
        </p:nvSpPr>
        <p:spPr>
          <a:xfrm>
            <a:off x="1532626" y="1027605"/>
            <a:ext cx="9144000" cy="2905052"/>
          </a:xfrm>
        </p:spPr>
        <p:txBody>
          <a:bodyPr/>
          <a:lstStyle/>
          <a:p>
            <a:r>
              <a:rPr lang="en-US" dirty="0"/>
              <a:t>ENGL E205F</a:t>
            </a:r>
            <a:br>
              <a:rPr lang="en-US" dirty="0"/>
            </a:br>
            <a:r>
              <a:rPr lang="en-US" dirty="0"/>
              <a:t>Preparing for IELTS</a:t>
            </a:r>
            <a:br>
              <a:rPr lang="en-US" dirty="0"/>
            </a:br>
            <a:r>
              <a:rPr lang="en-US" dirty="0"/>
              <a:t>Unit 1.2</a:t>
            </a:r>
          </a:p>
        </p:txBody>
      </p:sp>
      <p:sp>
        <p:nvSpPr>
          <p:cNvPr id="3" name="副標題 2">
            <a:extLst>
              <a:ext uri="{FF2B5EF4-FFF2-40B4-BE49-F238E27FC236}">
                <a16:creationId xmlns:a16="http://schemas.microsoft.com/office/drawing/2014/main" id="{38C6A9D2-7C6C-42E0-A9AA-B70CE990953C}"/>
              </a:ext>
            </a:extLst>
          </p:cNvPr>
          <p:cNvSpPr>
            <a:spLocks noGrp="1"/>
          </p:cNvSpPr>
          <p:nvPr>
            <p:ph type="subTitle" idx="1"/>
          </p:nvPr>
        </p:nvSpPr>
        <p:spPr>
          <a:xfrm>
            <a:off x="1558505" y="3981600"/>
            <a:ext cx="9144000" cy="1655762"/>
          </a:xfrm>
        </p:spPr>
        <p:txBody>
          <a:bodyPr/>
          <a:lstStyle/>
          <a:p>
            <a:endParaRPr lang="en-US" dirty="0"/>
          </a:p>
          <a:p>
            <a:r>
              <a:rPr lang="en-US" dirty="0" err="1"/>
              <a:t>Hazal</a:t>
            </a:r>
            <a:r>
              <a:rPr lang="en-US" dirty="0"/>
              <a:t> WONG</a:t>
            </a:r>
          </a:p>
          <a:p>
            <a:r>
              <a:rPr lang="en-US" dirty="0">
                <a:hlinkClick r:id="rId2"/>
              </a:rPr>
              <a:t>hatwong@ouhk.edu.hk</a:t>
            </a:r>
            <a:endParaRPr lang="en-US" dirty="0"/>
          </a:p>
          <a:p>
            <a:endParaRPr lang="en-US" dirty="0"/>
          </a:p>
          <a:p>
            <a:endParaRPr lang="en-US" dirty="0"/>
          </a:p>
        </p:txBody>
      </p:sp>
    </p:spTree>
    <p:extLst>
      <p:ext uri="{BB962C8B-B14F-4D97-AF65-F5344CB8AC3E}">
        <p14:creationId xmlns:p14="http://schemas.microsoft.com/office/powerpoint/2010/main" val="3828374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Academic Register (p.20)</a:t>
            </a:r>
            <a:endParaRPr lang="zh-TW" altLang="en-US" dirty="0"/>
          </a:p>
        </p:txBody>
      </p:sp>
      <p:sp>
        <p:nvSpPr>
          <p:cNvPr id="3" name="Content Placeholder 2"/>
          <p:cNvSpPr>
            <a:spLocks noGrp="1"/>
          </p:cNvSpPr>
          <p:nvPr>
            <p:ph idx="1"/>
          </p:nvPr>
        </p:nvSpPr>
        <p:spPr>
          <a:xfrm>
            <a:off x="838200" y="1475204"/>
            <a:ext cx="11353800" cy="5399429"/>
          </a:xfrm>
        </p:spPr>
        <p:txBody>
          <a:bodyPr>
            <a:normAutofit fontScale="85000" lnSpcReduction="20000"/>
          </a:bodyPr>
          <a:lstStyle/>
          <a:p>
            <a:pPr marL="0" indent="0">
              <a:buNone/>
            </a:pPr>
            <a:r>
              <a:rPr lang="en-US" sz="3200" b="1" dirty="0"/>
              <a:t>Impersonal tone </a:t>
            </a:r>
          </a:p>
          <a:p>
            <a:pPr marL="0" indent="0">
              <a:buNone/>
            </a:pPr>
            <a:endParaRPr lang="en-US" altLang="zh-TW" b="1" dirty="0"/>
          </a:p>
          <a:p>
            <a:pPr marL="0" indent="0">
              <a:buNone/>
            </a:pPr>
            <a:r>
              <a:rPr lang="en-US" i="1" dirty="0"/>
              <a:t>The pronoun </a:t>
            </a:r>
            <a:r>
              <a:rPr lang="en-US" i="1" dirty="0">
                <a:solidFill>
                  <a:srgbClr val="FF0000"/>
                </a:solidFill>
              </a:rPr>
              <a:t>‘I’ </a:t>
            </a:r>
            <a:r>
              <a:rPr lang="en-US" dirty="0">
                <a:solidFill>
                  <a:srgbClr val="FF0000"/>
                </a:solidFill>
              </a:rPr>
              <a:t>is rarely used</a:t>
            </a:r>
            <a:r>
              <a:rPr lang="en-US" dirty="0"/>
              <a:t>, and general pronouns are </a:t>
            </a:r>
            <a:r>
              <a:rPr lang="en-US" dirty="0">
                <a:solidFill>
                  <a:srgbClr val="00B050"/>
                </a:solidFill>
              </a:rPr>
              <a:t>preferred: ‘We can see’, ‘One notes’. </a:t>
            </a:r>
          </a:p>
          <a:p>
            <a:pPr marL="0" indent="0">
              <a:buNone/>
            </a:pPr>
            <a:endParaRPr lang="en-US" altLang="zh-TW" dirty="0"/>
          </a:p>
          <a:p>
            <a:pPr marL="0" indent="0">
              <a:buNone/>
            </a:pPr>
            <a:r>
              <a:rPr lang="en-US" i="1" dirty="0"/>
              <a:t>The pronoun </a:t>
            </a:r>
            <a:r>
              <a:rPr lang="en-US" i="1" dirty="0">
                <a:solidFill>
                  <a:srgbClr val="00B050"/>
                </a:solidFill>
              </a:rPr>
              <a:t>‘it’ </a:t>
            </a:r>
            <a:r>
              <a:rPr lang="en-US" dirty="0">
                <a:solidFill>
                  <a:srgbClr val="00B050"/>
                </a:solidFill>
              </a:rPr>
              <a:t>is often </a:t>
            </a:r>
            <a:r>
              <a:rPr lang="en-US" dirty="0"/>
              <a:t>used with the </a:t>
            </a:r>
            <a:r>
              <a:rPr lang="en-US" dirty="0">
                <a:solidFill>
                  <a:srgbClr val="00B050"/>
                </a:solidFill>
              </a:rPr>
              <a:t>passive voice: ‘It can be seen’</a:t>
            </a:r>
            <a:r>
              <a:rPr lang="en-US" dirty="0"/>
              <a:t>. </a:t>
            </a:r>
          </a:p>
          <a:p>
            <a:pPr marL="0" indent="0">
              <a:buNone/>
            </a:pPr>
            <a:endParaRPr lang="en-US" altLang="zh-TW" dirty="0"/>
          </a:p>
          <a:p>
            <a:pPr marL="0" indent="0">
              <a:buNone/>
            </a:pPr>
            <a:r>
              <a:rPr lang="en-US" i="1" dirty="0">
                <a:solidFill>
                  <a:srgbClr val="00B0F0"/>
                </a:solidFill>
              </a:rPr>
              <a:t>Non-human/abstract </a:t>
            </a:r>
            <a:r>
              <a:rPr lang="en-US" dirty="0">
                <a:solidFill>
                  <a:srgbClr val="00B0F0"/>
                </a:solidFill>
              </a:rPr>
              <a:t>subjects </a:t>
            </a:r>
            <a:r>
              <a:rPr lang="en-US" dirty="0"/>
              <a:t>are often used: </a:t>
            </a:r>
            <a:r>
              <a:rPr lang="en-US" dirty="0">
                <a:solidFill>
                  <a:schemeClr val="accent2">
                    <a:lumMod val="75000"/>
                  </a:schemeClr>
                </a:solidFill>
              </a:rPr>
              <a:t>‘The trend continued’, ‘Analysis shows’, ‘Evidence suggests</a:t>
            </a:r>
            <a:r>
              <a:rPr lang="en-US" dirty="0"/>
              <a:t>’. </a:t>
            </a:r>
          </a:p>
          <a:p>
            <a:pPr marL="0" indent="0">
              <a:buNone/>
            </a:pPr>
            <a:endParaRPr lang="en-US" altLang="zh-TW" dirty="0"/>
          </a:p>
          <a:p>
            <a:pPr marL="0" indent="0">
              <a:buNone/>
            </a:pPr>
            <a:r>
              <a:rPr lang="en-US" i="1" dirty="0"/>
              <a:t>The </a:t>
            </a:r>
            <a:r>
              <a:rPr lang="en-US" i="1" dirty="0">
                <a:solidFill>
                  <a:srgbClr val="00B0F0"/>
                </a:solidFill>
              </a:rPr>
              <a:t>passive voice </a:t>
            </a:r>
            <a:r>
              <a:rPr lang="en-US" dirty="0"/>
              <a:t>is used to place the </a:t>
            </a:r>
            <a:r>
              <a:rPr lang="en-US" u="sng" dirty="0"/>
              <a:t>focus on the facts</a:t>
            </a:r>
            <a:r>
              <a:rPr lang="en-US" dirty="0"/>
              <a:t>, rather than the observers: ‘It can be observed that’. </a:t>
            </a:r>
          </a:p>
          <a:p>
            <a:pPr marL="0" indent="0">
              <a:buNone/>
            </a:pPr>
            <a:endParaRPr lang="en-US" dirty="0"/>
          </a:p>
          <a:p>
            <a:pPr marL="0" indent="0">
              <a:buNone/>
            </a:pPr>
            <a:r>
              <a:rPr lang="en-US" i="1" dirty="0">
                <a:solidFill>
                  <a:srgbClr val="00B050"/>
                </a:solidFill>
              </a:rPr>
              <a:t>Abstract nouns </a:t>
            </a:r>
            <a:r>
              <a:rPr lang="en-US" dirty="0">
                <a:solidFill>
                  <a:srgbClr val="00B050"/>
                </a:solidFill>
              </a:rPr>
              <a:t>are </a:t>
            </a:r>
            <a:r>
              <a:rPr lang="en-US" dirty="0" err="1">
                <a:solidFill>
                  <a:srgbClr val="00B050"/>
                </a:solidFill>
              </a:rPr>
              <a:t>favoured</a:t>
            </a:r>
            <a:r>
              <a:rPr lang="en-US" dirty="0"/>
              <a:t>, such as </a:t>
            </a:r>
            <a:r>
              <a:rPr lang="en-US" dirty="0">
                <a:solidFill>
                  <a:srgbClr val="00B050"/>
                </a:solidFill>
              </a:rPr>
              <a:t>‘a continuous improvement’, ‘industrialization’, ‘implementation’. </a:t>
            </a:r>
            <a:endParaRPr lang="en-US" dirty="0"/>
          </a:p>
          <a:p>
            <a:pPr marL="0" indent="0">
              <a:buNone/>
            </a:pPr>
            <a:endParaRPr lang="en-US" dirty="0"/>
          </a:p>
          <a:p>
            <a:pPr marL="0" indent="0">
              <a:buNone/>
            </a:pPr>
            <a:endParaRPr lang="en-US" altLang="zh-TW" dirty="0"/>
          </a:p>
          <a:p>
            <a:pPr marL="0" indent="0">
              <a:buNone/>
            </a:pPr>
            <a:endParaRPr lang="en-US" altLang="zh-TW" dirty="0"/>
          </a:p>
          <a:p>
            <a:pPr marL="0" indent="0">
              <a:buNone/>
            </a:pPr>
            <a:endParaRPr lang="en-US" altLang="zh-TW" dirty="0"/>
          </a:p>
          <a:p>
            <a:pPr marL="0" indent="0">
              <a:buNone/>
            </a:pPr>
            <a:endParaRPr lang="zh-TW" altLang="en-US" dirty="0"/>
          </a:p>
        </p:txBody>
      </p:sp>
    </p:spTree>
    <p:extLst>
      <p:ext uri="{BB962C8B-B14F-4D97-AF65-F5344CB8AC3E}">
        <p14:creationId xmlns:p14="http://schemas.microsoft.com/office/powerpoint/2010/main" val="26913075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Activity 1.16</a:t>
            </a:r>
            <a:endParaRPr lang="zh-TW" altLang="en-US" dirty="0"/>
          </a:p>
        </p:txBody>
      </p:sp>
      <p:sp>
        <p:nvSpPr>
          <p:cNvPr id="3" name="Content Placeholder 2"/>
          <p:cNvSpPr>
            <a:spLocks noGrp="1"/>
          </p:cNvSpPr>
          <p:nvPr>
            <p:ph idx="1"/>
          </p:nvPr>
        </p:nvSpPr>
        <p:spPr>
          <a:xfrm>
            <a:off x="838200" y="1825625"/>
            <a:ext cx="10995734" cy="4667250"/>
          </a:xfrm>
        </p:spPr>
        <p:txBody>
          <a:bodyPr/>
          <a:lstStyle/>
          <a:p>
            <a:pPr marL="0" indent="0">
              <a:buNone/>
            </a:pPr>
            <a:r>
              <a:rPr lang="en-US" dirty="0"/>
              <a:t>Rewrite these sentences in a </a:t>
            </a:r>
            <a:r>
              <a:rPr lang="en-US" b="1" dirty="0">
                <a:solidFill>
                  <a:srgbClr val="00B0F0"/>
                </a:solidFill>
              </a:rPr>
              <a:t>more </a:t>
            </a:r>
            <a:r>
              <a:rPr lang="en-US" b="1" i="1" dirty="0">
                <a:solidFill>
                  <a:srgbClr val="00B0F0"/>
                </a:solidFill>
              </a:rPr>
              <a:t>impersonal </a:t>
            </a:r>
            <a:r>
              <a:rPr lang="en-US" b="1" dirty="0">
                <a:solidFill>
                  <a:srgbClr val="00B0F0"/>
                </a:solidFill>
              </a:rPr>
              <a:t>style</a:t>
            </a:r>
            <a:r>
              <a:rPr lang="en-US" dirty="0"/>
              <a:t>: </a:t>
            </a:r>
            <a:r>
              <a:rPr lang="en-US" dirty="0">
                <a:solidFill>
                  <a:srgbClr val="FF0000"/>
                </a:solidFill>
              </a:rPr>
              <a:t>(Q2, 4 ONLY)</a:t>
            </a:r>
          </a:p>
          <a:p>
            <a:pPr marL="0" indent="0">
              <a:buNone/>
            </a:pPr>
            <a:endParaRPr lang="en-US" dirty="0">
              <a:solidFill>
                <a:srgbClr val="FF0000"/>
              </a:solidFill>
            </a:endParaRPr>
          </a:p>
          <a:p>
            <a:pPr marL="0" indent="0">
              <a:buNone/>
            </a:pPr>
            <a:r>
              <a:rPr lang="en-US" dirty="0"/>
              <a:t>2 The diagram shows us how they make the medicine. </a:t>
            </a:r>
            <a:endParaRPr lang="en-US" altLang="zh-TW" dirty="0">
              <a:solidFill>
                <a:srgbClr val="FF0000"/>
              </a:solidFill>
            </a:endParaRPr>
          </a:p>
          <a:p>
            <a:pPr marL="0" indent="0">
              <a:buNone/>
            </a:pPr>
            <a:r>
              <a:rPr lang="en-US" altLang="zh-TW" dirty="0"/>
              <a:t>The diagram illustrates the </a:t>
            </a:r>
            <a:r>
              <a:rPr lang="en-US" altLang="zh-TW" b="1" dirty="0">
                <a:solidFill>
                  <a:srgbClr val="00B050"/>
                </a:solidFill>
              </a:rPr>
              <a:t>medicine production process</a:t>
            </a:r>
            <a:r>
              <a:rPr lang="en-US" altLang="zh-TW" dirty="0"/>
              <a:t>. </a:t>
            </a:r>
          </a:p>
          <a:p>
            <a:pPr marL="0" indent="0">
              <a:buNone/>
            </a:pPr>
            <a:r>
              <a:rPr lang="en-US" altLang="zh-TW" dirty="0"/>
              <a:t>(Note the </a:t>
            </a:r>
            <a:r>
              <a:rPr lang="en-US" altLang="zh-TW" dirty="0">
                <a:highlight>
                  <a:srgbClr val="FFFF00"/>
                </a:highlight>
              </a:rPr>
              <a:t>non-human noun phrase</a:t>
            </a:r>
            <a:r>
              <a:rPr lang="en-US" altLang="zh-TW" dirty="0"/>
              <a:t> for the object.)</a:t>
            </a:r>
          </a:p>
          <a:p>
            <a:pPr marL="0" indent="0">
              <a:buNone/>
            </a:pPr>
            <a:endParaRPr lang="en-US" altLang="zh-TW" dirty="0">
              <a:solidFill>
                <a:srgbClr val="FF0000"/>
              </a:solidFill>
            </a:endParaRPr>
          </a:p>
          <a:p>
            <a:pPr marL="0" indent="0">
              <a:buNone/>
            </a:pPr>
            <a:r>
              <a:rPr lang="en-US" dirty="0"/>
              <a:t>4 Things got a bit better on the health front this year. </a:t>
            </a:r>
            <a:endParaRPr lang="en-US" altLang="zh-TW" dirty="0">
              <a:solidFill>
                <a:srgbClr val="FF0000"/>
              </a:solidFill>
            </a:endParaRPr>
          </a:p>
          <a:p>
            <a:pPr marL="0" indent="0">
              <a:buNone/>
            </a:pPr>
            <a:r>
              <a:rPr lang="en-US" altLang="zh-TW" b="1" dirty="0">
                <a:solidFill>
                  <a:srgbClr val="00B050"/>
                </a:solidFill>
              </a:rPr>
              <a:t>A slight improvement </a:t>
            </a:r>
            <a:r>
              <a:rPr lang="en-US" altLang="zh-TW" b="1" dirty="0">
                <a:solidFill>
                  <a:srgbClr val="7030A0"/>
                </a:solidFill>
              </a:rPr>
              <a:t>can be observed </a:t>
            </a:r>
            <a:r>
              <a:rPr lang="en-US" altLang="zh-TW" dirty="0"/>
              <a:t>in people’</a:t>
            </a:r>
            <a:r>
              <a:rPr lang="zh-TW" altLang="en-US" dirty="0"/>
              <a:t> </a:t>
            </a:r>
            <a:r>
              <a:rPr lang="en-US" altLang="zh-TW" dirty="0"/>
              <a:t>s health this year. </a:t>
            </a:r>
          </a:p>
          <a:p>
            <a:pPr marL="0" indent="0">
              <a:buNone/>
            </a:pPr>
            <a:r>
              <a:rPr lang="en-US" altLang="zh-TW" dirty="0"/>
              <a:t>(Note the </a:t>
            </a:r>
            <a:r>
              <a:rPr lang="en-US" altLang="zh-TW" dirty="0">
                <a:highlight>
                  <a:srgbClr val="FFFF00"/>
                </a:highlight>
              </a:rPr>
              <a:t>less conversational tone</a:t>
            </a:r>
            <a:r>
              <a:rPr lang="en-US" altLang="zh-TW" dirty="0"/>
              <a:t>.)</a:t>
            </a:r>
            <a:endParaRPr lang="zh-TW" altLang="en-US" dirty="0">
              <a:solidFill>
                <a:srgbClr val="FF0000"/>
              </a:solidFill>
            </a:endParaRPr>
          </a:p>
        </p:txBody>
      </p:sp>
    </p:spTree>
    <p:extLst>
      <p:ext uri="{BB962C8B-B14F-4D97-AF65-F5344CB8AC3E}">
        <p14:creationId xmlns:p14="http://schemas.microsoft.com/office/powerpoint/2010/main" val="2489296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 calcmode="lin" valueType="num">
                                      <p:cBhvr additive="base">
                                        <p:cTn id="1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 calcmode="lin" valueType="num">
                                      <p:cBhvr additive="base">
                                        <p:cTn id="2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Formal Vocabulary (p.21)</a:t>
            </a:r>
            <a:endParaRPr lang="zh-TW" altLang="en-US" dirty="0"/>
          </a:p>
        </p:txBody>
      </p:sp>
      <p:sp>
        <p:nvSpPr>
          <p:cNvPr id="3" name="Content Placeholder 2"/>
          <p:cNvSpPr>
            <a:spLocks noGrp="1"/>
          </p:cNvSpPr>
          <p:nvPr>
            <p:ph idx="1"/>
          </p:nvPr>
        </p:nvSpPr>
        <p:spPr>
          <a:xfrm>
            <a:off x="838199" y="1825625"/>
            <a:ext cx="10977979" cy="4823750"/>
          </a:xfrm>
        </p:spPr>
        <p:txBody>
          <a:bodyPr/>
          <a:lstStyle/>
          <a:p>
            <a:pPr marL="0" indent="0">
              <a:buNone/>
            </a:pPr>
            <a:r>
              <a:rPr lang="en-US" dirty="0"/>
              <a:t>Some language used in spoken language </a:t>
            </a:r>
            <a:r>
              <a:rPr lang="en-US" dirty="0">
                <a:solidFill>
                  <a:srgbClr val="7030A0"/>
                </a:solidFill>
              </a:rPr>
              <a:t>(such as contractions: ‘I can’t’, ‘we won’t’)</a:t>
            </a:r>
            <a:r>
              <a:rPr lang="en-US" dirty="0"/>
              <a:t> is </a:t>
            </a:r>
            <a:r>
              <a:rPr lang="en-US" b="1" u="sng" dirty="0">
                <a:solidFill>
                  <a:srgbClr val="FF0000"/>
                </a:solidFill>
              </a:rPr>
              <a:t>too informal</a:t>
            </a:r>
            <a:r>
              <a:rPr lang="en-US" b="1" dirty="0">
                <a:solidFill>
                  <a:srgbClr val="FF0000"/>
                </a:solidFill>
              </a:rPr>
              <a:t> </a:t>
            </a:r>
            <a:r>
              <a:rPr lang="en-US" dirty="0"/>
              <a:t>for academic writing. </a:t>
            </a:r>
          </a:p>
          <a:p>
            <a:pPr marL="0" indent="0">
              <a:buNone/>
            </a:pPr>
            <a:endParaRPr lang="en-US" altLang="zh-TW" dirty="0"/>
          </a:p>
          <a:p>
            <a:pPr marL="0" indent="0">
              <a:buNone/>
            </a:pPr>
            <a:r>
              <a:rPr lang="en-US" altLang="zh-TW" dirty="0"/>
              <a:t>You</a:t>
            </a:r>
            <a:r>
              <a:rPr lang="zh-TW" altLang="en-US" dirty="0"/>
              <a:t> </a:t>
            </a:r>
            <a:r>
              <a:rPr lang="en-US" altLang="zh-TW" dirty="0"/>
              <a:t>should</a:t>
            </a:r>
            <a:r>
              <a:rPr lang="zh-TW" altLang="en-US" dirty="0"/>
              <a:t> </a:t>
            </a:r>
            <a:r>
              <a:rPr lang="en-US" altLang="zh-TW" dirty="0">
                <a:solidFill>
                  <a:srgbClr val="FF0000"/>
                </a:solidFill>
              </a:rPr>
              <a:t>avoid</a:t>
            </a:r>
            <a:r>
              <a:rPr lang="zh-TW" altLang="en-US" dirty="0">
                <a:solidFill>
                  <a:srgbClr val="FF0000"/>
                </a:solidFill>
              </a:rPr>
              <a:t> </a:t>
            </a:r>
            <a:r>
              <a:rPr lang="en-US" altLang="zh-TW" dirty="0">
                <a:solidFill>
                  <a:srgbClr val="FF0000"/>
                </a:solidFill>
              </a:rPr>
              <a:t>spoken language </a:t>
            </a:r>
            <a:r>
              <a:rPr lang="en-US" altLang="zh-TW" dirty="0"/>
              <a:t>in your written communication.</a:t>
            </a:r>
          </a:p>
          <a:p>
            <a:pPr marL="0" indent="0">
              <a:buNone/>
            </a:pPr>
            <a:endParaRPr lang="en-US" altLang="zh-TW" dirty="0"/>
          </a:p>
          <a:p>
            <a:pPr marL="0" indent="0">
              <a:buNone/>
            </a:pPr>
            <a:r>
              <a:rPr lang="en-US" altLang="zh-TW" dirty="0"/>
              <a:t>E.g. ‘Guys’ (in the notes)</a:t>
            </a:r>
          </a:p>
          <a:p>
            <a:pPr marL="0" indent="0">
              <a:buNone/>
            </a:pPr>
            <a:endParaRPr lang="en-US" altLang="zh-TW" dirty="0"/>
          </a:p>
          <a:p>
            <a:pPr marL="0" indent="0">
              <a:buNone/>
            </a:pPr>
            <a:r>
              <a:rPr lang="en-US" altLang="zh-TW" dirty="0"/>
              <a:t>Any more examples from you? </a:t>
            </a:r>
            <a:r>
              <a:rPr lang="en-US" altLang="zh-TW" dirty="0">
                <a:sym typeface="Wingdings" panose="05000000000000000000" pitchFamily="2" charset="2"/>
              </a:rPr>
              <a:t> </a:t>
            </a:r>
            <a:endParaRPr lang="en-US" altLang="zh-TW" dirty="0"/>
          </a:p>
        </p:txBody>
      </p:sp>
    </p:spTree>
    <p:extLst>
      <p:ext uri="{BB962C8B-B14F-4D97-AF65-F5344CB8AC3E}">
        <p14:creationId xmlns:p14="http://schemas.microsoft.com/office/powerpoint/2010/main" val="36037779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48BA5E-22D3-4F50-B6BB-0C0377CDDB85}"/>
              </a:ext>
            </a:extLst>
          </p:cNvPr>
          <p:cNvSpPr>
            <a:spLocks noGrp="1"/>
          </p:cNvSpPr>
          <p:nvPr>
            <p:ph type="title"/>
          </p:nvPr>
        </p:nvSpPr>
        <p:spPr/>
        <p:txBody>
          <a:bodyPr/>
          <a:lstStyle/>
          <a:p>
            <a:r>
              <a:rPr lang="en-US" altLang="zh-TW" dirty="0"/>
              <a:t>Formal Vocabulary (extra)</a:t>
            </a:r>
            <a:endParaRPr lang="zh-HK" altLang="en-US" dirty="0"/>
          </a:p>
        </p:txBody>
      </p:sp>
      <p:sp>
        <p:nvSpPr>
          <p:cNvPr id="3" name="內容版面配置區 2">
            <a:extLst>
              <a:ext uri="{FF2B5EF4-FFF2-40B4-BE49-F238E27FC236}">
                <a16:creationId xmlns:a16="http://schemas.microsoft.com/office/drawing/2014/main" id="{1083BB92-4B69-4108-8CB9-2CF9B9CEDE6E}"/>
              </a:ext>
            </a:extLst>
          </p:cNvPr>
          <p:cNvSpPr>
            <a:spLocks noGrp="1"/>
          </p:cNvSpPr>
          <p:nvPr>
            <p:ph idx="1"/>
          </p:nvPr>
        </p:nvSpPr>
        <p:spPr>
          <a:xfrm>
            <a:off x="838200" y="1825625"/>
            <a:ext cx="10880188" cy="4667250"/>
          </a:xfrm>
        </p:spPr>
        <p:txBody>
          <a:bodyPr/>
          <a:lstStyle/>
          <a:p>
            <a:pPr marL="0" indent="0">
              <a:buNone/>
            </a:pPr>
            <a:r>
              <a:rPr lang="en-US" altLang="zh-HK" dirty="0"/>
              <a:t>The teacher </a:t>
            </a:r>
            <a:r>
              <a:rPr lang="en-US" altLang="zh-HK" u="sng" dirty="0"/>
              <a:t>explained</a:t>
            </a:r>
            <a:r>
              <a:rPr lang="en-US" altLang="zh-HK" dirty="0"/>
              <a:t> to us important matters of the exam yesterday.</a:t>
            </a:r>
          </a:p>
          <a:p>
            <a:pPr marL="0" indent="0">
              <a:buNone/>
            </a:pPr>
            <a:endParaRPr lang="en-US" altLang="zh-HK" dirty="0"/>
          </a:p>
          <a:p>
            <a:pPr marL="0" indent="0">
              <a:buNone/>
            </a:pPr>
            <a:endParaRPr lang="en-US" altLang="zh-HK" dirty="0"/>
          </a:p>
          <a:p>
            <a:pPr marL="0" indent="0">
              <a:buNone/>
            </a:pPr>
            <a:r>
              <a:rPr lang="en-US" altLang="zh-HK" dirty="0"/>
              <a:t>Did you have </a:t>
            </a:r>
            <a:r>
              <a:rPr lang="en-US" altLang="zh-HK" u="sng" dirty="0"/>
              <a:t>enough</a:t>
            </a:r>
            <a:r>
              <a:rPr lang="en-US" altLang="zh-HK" dirty="0"/>
              <a:t> time to do the work?</a:t>
            </a:r>
          </a:p>
          <a:p>
            <a:pPr marL="0" indent="0">
              <a:buNone/>
            </a:pPr>
            <a:endParaRPr lang="en-US" altLang="zh-HK" dirty="0"/>
          </a:p>
          <a:p>
            <a:pPr marL="0" indent="0">
              <a:buNone/>
            </a:pPr>
            <a:endParaRPr lang="en-US" altLang="zh-HK" dirty="0"/>
          </a:p>
          <a:p>
            <a:pPr marL="0" indent="0">
              <a:buNone/>
            </a:pPr>
            <a:r>
              <a:rPr lang="en-US" altLang="zh-HK" dirty="0"/>
              <a:t>Sam </a:t>
            </a:r>
            <a:r>
              <a:rPr lang="en-US" altLang="zh-HK" u="sng" dirty="0"/>
              <a:t>made use of</a:t>
            </a:r>
            <a:r>
              <a:rPr lang="en-US" altLang="zh-HK" dirty="0"/>
              <a:t> the new software to write his program.</a:t>
            </a:r>
            <a:endParaRPr lang="zh-HK" altLang="en-US" dirty="0"/>
          </a:p>
        </p:txBody>
      </p:sp>
      <p:sp>
        <p:nvSpPr>
          <p:cNvPr id="4" name="矩形 3">
            <a:extLst>
              <a:ext uri="{FF2B5EF4-FFF2-40B4-BE49-F238E27FC236}">
                <a16:creationId xmlns:a16="http://schemas.microsoft.com/office/drawing/2014/main" id="{C40B818B-1C09-44AB-8352-DF20CED0193C}"/>
              </a:ext>
            </a:extLst>
          </p:cNvPr>
          <p:cNvSpPr/>
          <p:nvPr/>
        </p:nvSpPr>
        <p:spPr>
          <a:xfrm>
            <a:off x="838200" y="2489982"/>
            <a:ext cx="3812345" cy="6471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2500" b="1" u="sng" dirty="0"/>
              <a:t>clarified</a:t>
            </a:r>
            <a:endParaRPr lang="zh-HK" altLang="en-US" sz="2500" b="1" dirty="0"/>
          </a:p>
        </p:txBody>
      </p:sp>
      <p:sp>
        <p:nvSpPr>
          <p:cNvPr id="5" name="矩形 4">
            <a:extLst>
              <a:ext uri="{FF2B5EF4-FFF2-40B4-BE49-F238E27FC236}">
                <a16:creationId xmlns:a16="http://schemas.microsoft.com/office/drawing/2014/main" id="{FB6B5563-74F1-46C5-B64D-0A4BFAAEDB0E}"/>
              </a:ext>
            </a:extLst>
          </p:cNvPr>
          <p:cNvSpPr/>
          <p:nvPr/>
        </p:nvSpPr>
        <p:spPr>
          <a:xfrm>
            <a:off x="838200" y="3992880"/>
            <a:ext cx="3812345" cy="6471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2500" b="1" u="sng" dirty="0"/>
              <a:t>adequate</a:t>
            </a:r>
            <a:endParaRPr lang="zh-HK" altLang="en-US" sz="2500" b="1" dirty="0"/>
          </a:p>
        </p:txBody>
      </p:sp>
      <p:sp>
        <p:nvSpPr>
          <p:cNvPr id="6" name="矩形 5">
            <a:extLst>
              <a:ext uri="{FF2B5EF4-FFF2-40B4-BE49-F238E27FC236}">
                <a16:creationId xmlns:a16="http://schemas.microsoft.com/office/drawing/2014/main" id="{FE980491-12C0-4BEB-B3B0-CF6CEFF99BD3}"/>
              </a:ext>
            </a:extLst>
          </p:cNvPr>
          <p:cNvSpPr/>
          <p:nvPr/>
        </p:nvSpPr>
        <p:spPr>
          <a:xfrm>
            <a:off x="838199" y="5652868"/>
            <a:ext cx="3812345" cy="6471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2500" u="sng" dirty="0"/>
              <a:t>utilized</a:t>
            </a:r>
            <a:endParaRPr lang="zh-HK" altLang="en-US" sz="2500" dirty="0"/>
          </a:p>
        </p:txBody>
      </p:sp>
    </p:spTree>
    <p:extLst>
      <p:ext uri="{BB962C8B-B14F-4D97-AF65-F5344CB8AC3E}">
        <p14:creationId xmlns:p14="http://schemas.microsoft.com/office/powerpoint/2010/main" val="2190152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B848FC7-128D-4F75-BF83-F3AB688A40A2}"/>
              </a:ext>
            </a:extLst>
          </p:cNvPr>
          <p:cNvSpPr>
            <a:spLocks noGrp="1"/>
          </p:cNvSpPr>
          <p:nvPr>
            <p:ph type="title"/>
          </p:nvPr>
        </p:nvSpPr>
        <p:spPr/>
        <p:txBody>
          <a:bodyPr/>
          <a:lstStyle/>
          <a:p>
            <a:r>
              <a:rPr lang="en-US" altLang="zh-TW" dirty="0"/>
              <a:t>Formal Vocabulary (extra)</a:t>
            </a:r>
            <a:endParaRPr lang="zh-HK" altLang="en-US" dirty="0"/>
          </a:p>
        </p:txBody>
      </p:sp>
      <p:sp>
        <p:nvSpPr>
          <p:cNvPr id="3" name="內容版面配置區 2">
            <a:extLst>
              <a:ext uri="{FF2B5EF4-FFF2-40B4-BE49-F238E27FC236}">
                <a16:creationId xmlns:a16="http://schemas.microsoft.com/office/drawing/2014/main" id="{FB682BB4-7070-41EF-9E63-27D92408D288}"/>
              </a:ext>
            </a:extLst>
          </p:cNvPr>
          <p:cNvSpPr>
            <a:spLocks noGrp="1"/>
          </p:cNvSpPr>
          <p:nvPr>
            <p:ph idx="1"/>
          </p:nvPr>
        </p:nvSpPr>
        <p:spPr>
          <a:xfrm>
            <a:off x="838200" y="1825625"/>
            <a:ext cx="10515600" cy="4800258"/>
          </a:xfrm>
        </p:spPr>
        <p:txBody>
          <a:bodyPr/>
          <a:lstStyle/>
          <a:p>
            <a:pPr marL="0" indent="0">
              <a:buNone/>
            </a:pPr>
            <a:r>
              <a:rPr lang="en-US" altLang="zh-HK" dirty="0"/>
              <a:t>I am </a:t>
            </a:r>
            <a:r>
              <a:rPr lang="en-US" altLang="zh-HK" b="1" dirty="0"/>
              <a:t>having discussions</a:t>
            </a:r>
            <a:r>
              <a:rPr lang="en-US" altLang="zh-HK" dirty="0"/>
              <a:t> with my employer for a new contract.</a:t>
            </a:r>
          </a:p>
          <a:p>
            <a:pPr marL="0" indent="0">
              <a:buNone/>
            </a:pPr>
            <a:endParaRPr lang="en-US" altLang="zh-HK" dirty="0"/>
          </a:p>
          <a:p>
            <a:pPr marL="0" indent="0">
              <a:buNone/>
            </a:pPr>
            <a:endParaRPr lang="en-US" altLang="zh-HK" dirty="0"/>
          </a:p>
          <a:p>
            <a:pPr marL="0" indent="0">
              <a:buNone/>
            </a:pPr>
            <a:endParaRPr lang="en-US" altLang="zh-HK" dirty="0"/>
          </a:p>
          <a:p>
            <a:pPr marL="0" indent="0">
              <a:buNone/>
            </a:pPr>
            <a:r>
              <a:rPr lang="en-US" altLang="zh-HK" dirty="0"/>
              <a:t>Smart personnel practices </a:t>
            </a:r>
            <a:r>
              <a:rPr lang="en-US" altLang="zh-HK" b="1" dirty="0"/>
              <a:t>boost</a:t>
            </a:r>
            <a:r>
              <a:rPr lang="en-US" altLang="zh-HK" dirty="0"/>
              <a:t> the value of a company and its stock.</a:t>
            </a:r>
            <a:endParaRPr lang="zh-HK" altLang="en-US" dirty="0"/>
          </a:p>
        </p:txBody>
      </p:sp>
      <p:sp>
        <p:nvSpPr>
          <p:cNvPr id="4" name="矩形 3">
            <a:extLst>
              <a:ext uri="{FF2B5EF4-FFF2-40B4-BE49-F238E27FC236}">
                <a16:creationId xmlns:a16="http://schemas.microsoft.com/office/drawing/2014/main" id="{18E59130-7BEF-4830-B3B8-7CE24F011E21}"/>
              </a:ext>
            </a:extLst>
          </p:cNvPr>
          <p:cNvSpPr/>
          <p:nvPr/>
        </p:nvSpPr>
        <p:spPr>
          <a:xfrm>
            <a:off x="838200" y="2781887"/>
            <a:ext cx="3812345" cy="6471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2500" b="1" u="sng" dirty="0"/>
              <a:t>negotiating</a:t>
            </a:r>
            <a:endParaRPr lang="zh-HK" altLang="en-US" sz="2500" b="1" dirty="0"/>
          </a:p>
        </p:txBody>
      </p:sp>
      <p:sp>
        <p:nvSpPr>
          <p:cNvPr id="5" name="矩形 4">
            <a:extLst>
              <a:ext uri="{FF2B5EF4-FFF2-40B4-BE49-F238E27FC236}">
                <a16:creationId xmlns:a16="http://schemas.microsoft.com/office/drawing/2014/main" id="{6CDC579B-E83C-4017-956F-33632BD7E0E6}"/>
              </a:ext>
            </a:extLst>
          </p:cNvPr>
          <p:cNvSpPr/>
          <p:nvPr/>
        </p:nvSpPr>
        <p:spPr>
          <a:xfrm>
            <a:off x="838200" y="5118296"/>
            <a:ext cx="3812345" cy="6471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2500" b="1" u="sng" dirty="0"/>
              <a:t>enhance</a:t>
            </a:r>
            <a:endParaRPr lang="zh-HK" altLang="en-US" sz="2500" b="1" dirty="0"/>
          </a:p>
        </p:txBody>
      </p:sp>
    </p:spTree>
    <p:extLst>
      <p:ext uri="{BB962C8B-B14F-4D97-AF65-F5344CB8AC3E}">
        <p14:creationId xmlns:p14="http://schemas.microsoft.com/office/powerpoint/2010/main" val="3410932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B396BEB-EAD8-4B17-B3FF-A0F9BFE7C5C4}"/>
              </a:ext>
            </a:extLst>
          </p:cNvPr>
          <p:cNvSpPr>
            <a:spLocks noGrp="1"/>
          </p:cNvSpPr>
          <p:nvPr>
            <p:ph type="title"/>
          </p:nvPr>
        </p:nvSpPr>
        <p:spPr/>
        <p:txBody>
          <a:bodyPr/>
          <a:lstStyle/>
          <a:p>
            <a:r>
              <a:rPr lang="en-US" altLang="zh-TW" dirty="0"/>
              <a:t>Noun phrases (p.2)</a:t>
            </a:r>
            <a:endParaRPr lang="en-US" dirty="0"/>
          </a:p>
        </p:txBody>
      </p:sp>
      <p:sp>
        <p:nvSpPr>
          <p:cNvPr id="3" name="內容版面配置區 2">
            <a:extLst>
              <a:ext uri="{FF2B5EF4-FFF2-40B4-BE49-F238E27FC236}">
                <a16:creationId xmlns:a16="http://schemas.microsoft.com/office/drawing/2014/main" id="{38C9E61D-3306-450F-B49A-C9E7E5EB8C52}"/>
              </a:ext>
            </a:extLst>
          </p:cNvPr>
          <p:cNvSpPr>
            <a:spLocks noGrp="1"/>
          </p:cNvSpPr>
          <p:nvPr>
            <p:ph idx="1"/>
          </p:nvPr>
        </p:nvSpPr>
        <p:spPr>
          <a:xfrm>
            <a:off x="838200" y="1825624"/>
            <a:ext cx="10869538" cy="4823003"/>
          </a:xfrm>
        </p:spPr>
        <p:txBody>
          <a:bodyPr>
            <a:normAutofit/>
          </a:bodyPr>
          <a:lstStyle/>
          <a:p>
            <a:pPr marL="0" indent="0">
              <a:buNone/>
            </a:pPr>
            <a:r>
              <a:rPr lang="en-US" altLang="zh-TW" b="1" dirty="0">
                <a:solidFill>
                  <a:srgbClr val="00B0F0"/>
                </a:solidFill>
              </a:rPr>
              <a:t>Noun phrases are not just simple nouns, but take a variety of forms. </a:t>
            </a:r>
          </a:p>
          <a:p>
            <a:pPr marL="0" indent="0">
              <a:buNone/>
            </a:pPr>
            <a:endParaRPr lang="en-US" altLang="zh-TW" dirty="0"/>
          </a:p>
          <a:p>
            <a:r>
              <a:rPr lang="en-US" altLang="zh-TW" dirty="0"/>
              <a:t>Miss Jameson </a:t>
            </a:r>
          </a:p>
          <a:p>
            <a:r>
              <a:rPr lang="en-US" altLang="zh-TW" dirty="0"/>
              <a:t>they </a:t>
            </a:r>
          </a:p>
          <a:p>
            <a:r>
              <a:rPr lang="en-US" altLang="zh-TW" dirty="0"/>
              <a:t>diet</a:t>
            </a:r>
            <a:r>
              <a:rPr lang="en-US" altLang="zh-TW" b="1" dirty="0">
                <a:solidFill>
                  <a:srgbClr val="FF0000"/>
                </a:solidFill>
              </a:rPr>
              <a:t>ing </a:t>
            </a:r>
          </a:p>
          <a:p>
            <a:r>
              <a:rPr lang="en-US" altLang="zh-TW" dirty="0"/>
              <a:t>to live long </a:t>
            </a:r>
          </a:p>
          <a:p>
            <a:r>
              <a:rPr lang="en-US" altLang="zh-TW" b="1" dirty="0">
                <a:solidFill>
                  <a:srgbClr val="FF0000"/>
                </a:solidFill>
              </a:rPr>
              <a:t>what</a:t>
            </a:r>
            <a:r>
              <a:rPr lang="en-US" altLang="zh-TW" dirty="0"/>
              <a:t> to tell your doctor </a:t>
            </a:r>
          </a:p>
          <a:p>
            <a:r>
              <a:rPr lang="en-US" altLang="zh-TW" b="1" dirty="0">
                <a:solidFill>
                  <a:srgbClr val="FF0000"/>
                </a:solidFill>
              </a:rPr>
              <a:t>how</a:t>
            </a:r>
            <a:r>
              <a:rPr lang="en-US" altLang="zh-TW" dirty="0"/>
              <a:t> to take care of your teeth </a:t>
            </a:r>
          </a:p>
          <a:p>
            <a:pPr marL="0" indent="0">
              <a:buNone/>
            </a:pPr>
            <a:endParaRPr lang="en-US" altLang="zh-TW" dirty="0"/>
          </a:p>
        </p:txBody>
      </p:sp>
    </p:spTree>
    <p:extLst>
      <p:ext uri="{BB962C8B-B14F-4D97-AF65-F5344CB8AC3E}">
        <p14:creationId xmlns:p14="http://schemas.microsoft.com/office/powerpoint/2010/main" val="23191345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Activity 1.17 (p.21)</a:t>
            </a:r>
            <a:endParaRPr lang="zh-TW" altLang="en-US" dirty="0"/>
          </a:p>
        </p:txBody>
      </p:sp>
      <p:sp>
        <p:nvSpPr>
          <p:cNvPr id="3" name="Content Placeholder 2"/>
          <p:cNvSpPr>
            <a:spLocks noGrp="1"/>
          </p:cNvSpPr>
          <p:nvPr>
            <p:ph idx="1"/>
          </p:nvPr>
        </p:nvSpPr>
        <p:spPr>
          <a:xfrm>
            <a:off x="838200" y="1825624"/>
            <a:ext cx="10835936" cy="4779361"/>
          </a:xfrm>
        </p:spPr>
        <p:txBody>
          <a:bodyPr>
            <a:normAutofit lnSpcReduction="10000"/>
          </a:bodyPr>
          <a:lstStyle/>
          <a:p>
            <a:pPr marL="0" indent="0">
              <a:buNone/>
            </a:pPr>
            <a:r>
              <a:rPr lang="en-US" dirty="0"/>
              <a:t>Rewrite the following sentences to replace informal spoken vocabulary and contractions with more formal written vocabulary: </a:t>
            </a:r>
          </a:p>
          <a:p>
            <a:pPr marL="0" indent="0">
              <a:buNone/>
            </a:pPr>
            <a:endParaRPr lang="en-US" dirty="0">
              <a:solidFill>
                <a:srgbClr val="7030A0"/>
              </a:solidFill>
            </a:endParaRPr>
          </a:p>
          <a:p>
            <a:pPr marL="0" indent="0">
              <a:buNone/>
            </a:pPr>
            <a:r>
              <a:rPr lang="en-US" dirty="0">
                <a:solidFill>
                  <a:srgbClr val="7030A0"/>
                </a:solidFill>
              </a:rPr>
              <a:t>4 minutes; pair work</a:t>
            </a:r>
          </a:p>
          <a:p>
            <a:pPr marL="0" indent="0">
              <a:buNone/>
            </a:pPr>
            <a:endParaRPr lang="en-US" altLang="zh-TW" dirty="0"/>
          </a:p>
          <a:p>
            <a:pPr marL="0" indent="0">
              <a:buNone/>
            </a:pPr>
            <a:r>
              <a:rPr lang="en-US" dirty="0">
                <a:solidFill>
                  <a:srgbClr val="00B050"/>
                </a:solidFill>
              </a:rPr>
              <a:t>1 Unfortunately, the patient’s body didn’t like the new tissue and he kicked the bucket five hours after the operation. </a:t>
            </a:r>
          </a:p>
          <a:p>
            <a:pPr marL="0" indent="0">
              <a:buNone/>
            </a:pPr>
            <a:r>
              <a:rPr lang="en-US" dirty="0">
                <a:solidFill>
                  <a:srgbClr val="0070C0"/>
                </a:solidFill>
              </a:rPr>
              <a:t>2 The government should show its commitment to improving the mental health of the community by allocating big bucks towards it. </a:t>
            </a:r>
          </a:p>
          <a:p>
            <a:pPr marL="0" indent="0">
              <a:buNone/>
            </a:pPr>
            <a:r>
              <a:rPr lang="en-US" dirty="0">
                <a:solidFill>
                  <a:srgbClr val="00B050"/>
                </a:solidFill>
              </a:rPr>
              <a:t>3 People are crazy if they don’t realize that puffing on a cigarette is bad for them. </a:t>
            </a:r>
            <a:endParaRPr lang="zh-TW" altLang="en-US" dirty="0">
              <a:solidFill>
                <a:srgbClr val="00B050"/>
              </a:solidFill>
            </a:endParaRPr>
          </a:p>
        </p:txBody>
      </p:sp>
    </p:spTree>
    <p:extLst>
      <p:ext uri="{BB962C8B-B14F-4D97-AF65-F5344CB8AC3E}">
        <p14:creationId xmlns:p14="http://schemas.microsoft.com/office/powerpoint/2010/main" val="1571463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Activity 1.17 (p.21) (Key)</a:t>
            </a:r>
            <a:endParaRPr lang="zh-TW" altLang="en-US" dirty="0"/>
          </a:p>
        </p:txBody>
      </p:sp>
      <p:sp>
        <p:nvSpPr>
          <p:cNvPr id="3" name="Content Placeholder 2"/>
          <p:cNvSpPr>
            <a:spLocks noGrp="1"/>
          </p:cNvSpPr>
          <p:nvPr>
            <p:ph idx="1"/>
          </p:nvPr>
        </p:nvSpPr>
        <p:spPr>
          <a:xfrm>
            <a:off x="838200" y="1825624"/>
            <a:ext cx="10986856" cy="5032375"/>
          </a:xfrm>
        </p:spPr>
        <p:txBody>
          <a:bodyPr>
            <a:normAutofit/>
          </a:bodyPr>
          <a:lstStyle/>
          <a:p>
            <a:pPr marL="0" indent="0">
              <a:buNone/>
            </a:pPr>
            <a:r>
              <a:rPr lang="en-US" dirty="0">
                <a:solidFill>
                  <a:srgbClr val="00B050"/>
                </a:solidFill>
              </a:rPr>
              <a:t>1 Unfortunately, the patient’s body didn’t like the new tissue and he kicked the bucket five hours after the operation. </a:t>
            </a:r>
          </a:p>
          <a:p>
            <a:pPr marL="0" indent="0">
              <a:buNone/>
            </a:pPr>
            <a:r>
              <a:rPr lang="en-US" altLang="zh-TW" dirty="0"/>
              <a:t>Unfortunately, the patient’</a:t>
            </a:r>
            <a:r>
              <a:rPr lang="zh-TW" altLang="en-US" dirty="0"/>
              <a:t> </a:t>
            </a:r>
            <a:r>
              <a:rPr lang="en-US" altLang="zh-TW" dirty="0"/>
              <a:t>s body </a:t>
            </a:r>
            <a:r>
              <a:rPr lang="en-US" altLang="zh-TW" dirty="0">
                <a:highlight>
                  <a:srgbClr val="FFFF00"/>
                </a:highlight>
              </a:rPr>
              <a:t>rejected</a:t>
            </a:r>
            <a:r>
              <a:rPr lang="en-US" altLang="zh-TW" dirty="0"/>
              <a:t> the new tissue and </a:t>
            </a:r>
            <a:r>
              <a:rPr lang="en-US" altLang="zh-TW" dirty="0">
                <a:highlight>
                  <a:srgbClr val="FFFF00"/>
                </a:highlight>
              </a:rPr>
              <a:t>he died</a:t>
            </a:r>
            <a:r>
              <a:rPr lang="en-US" altLang="zh-TW" dirty="0"/>
              <a:t> five hours after the operation.</a:t>
            </a:r>
            <a:endParaRPr lang="zh-TW" altLang="en-US" dirty="0"/>
          </a:p>
          <a:p>
            <a:pPr marL="0" indent="0">
              <a:buNone/>
            </a:pPr>
            <a:r>
              <a:rPr lang="en-US" dirty="0">
                <a:solidFill>
                  <a:srgbClr val="0070C0"/>
                </a:solidFill>
              </a:rPr>
              <a:t>2 The government should show its commitment to improving the mental health of the community by allocating big bucks towards it. </a:t>
            </a:r>
          </a:p>
          <a:p>
            <a:pPr marL="0" indent="0">
              <a:buNone/>
            </a:pPr>
            <a:r>
              <a:rPr lang="en-US" altLang="zh-TW" dirty="0"/>
              <a:t>The government should show its commitment to improving the mental health of the community by allocating </a:t>
            </a:r>
            <a:r>
              <a:rPr lang="en-US" altLang="zh-TW" dirty="0">
                <a:highlight>
                  <a:srgbClr val="FFFF00"/>
                </a:highlight>
              </a:rPr>
              <a:t>large sums </a:t>
            </a:r>
            <a:r>
              <a:rPr lang="en-US" altLang="zh-TW" dirty="0"/>
              <a:t>towards it.</a:t>
            </a:r>
          </a:p>
          <a:p>
            <a:pPr marL="0" indent="0">
              <a:buNone/>
            </a:pPr>
            <a:r>
              <a:rPr lang="en-US" dirty="0">
                <a:solidFill>
                  <a:srgbClr val="00B050"/>
                </a:solidFill>
              </a:rPr>
              <a:t>3 People are crazy if they don’t realize that puffing on a cigarette is bad for them. </a:t>
            </a:r>
            <a:endParaRPr lang="zh-TW" altLang="en-US" dirty="0">
              <a:solidFill>
                <a:srgbClr val="00B050"/>
              </a:solidFill>
            </a:endParaRPr>
          </a:p>
          <a:p>
            <a:pPr marL="0" indent="0">
              <a:buNone/>
            </a:pPr>
            <a:r>
              <a:rPr lang="en-US" altLang="zh-TW" dirty="0"/>
              <a:t>People </a:t>
            </a:r>
            <a:r>
              <a:rPr lang="en-US" altLang="zh-TW" dirty="0">
                <a:highlight>
                  <a:srgbClr val="FFFF00"/>
                </a:highlight>
              </a:rPr>
              <a:t>should surely realize </a:t>
            </a:r>
            <a:r>
              <a:rPr lang="en-US" altLang="zh-TW" dirty="0"/>
              <a:t>that smoking is bad for their health.</a:t>
            </a:r>
            <a:endParaRPr lang="zh-TW" altLang="en-US" dirty="0"/>
          </a:p>
        </p:txBody>
      </p:sp>
    </p:spTree>
    <p:extLst>
      <p:ext uri="{BB962C8B-B14F-4D97-AF65-F5344CB8AC3E}">
        <p14:creationId xmlns:p14="http://schemas.microsoft.com/office/powerpoint/2010/main" val="636039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40CE4-14A0-4050-81D0-3372723A1ABD}"/>
              </a:ext>
            </a:extLst>
          </p:cNvPr>
          <p:cNvSpPr>
            <a:spLocks noGrp="1"/>
          </p:cNvSpPr>
          <p:nvPr>
            <p:ph type="title"/>
          </p:nvPr>
        </p:nvSpPr>
        <p:spPr/>
        <p:txBody>
          <a:bodyPr/>
          <a:lstStyle/>
          <a:p>
            <a:r>
              <a:rPr lang="en-US" dirty="0"/>
              <a:t>Punctuation and spelling (p.25-26)</a:t>
            </a:r>
          </a:p>
        </p:txBody>
      </p:sp>
      <p:sp>
        <p:nvSpPr>
          <p:cNvPr id="3" name="Content Placeholder 2">
            <a:extLst>
              <a:ext uri="{FF2B5EF4-FFF2-40B4-BE49-F238E27FC236}">
                <a16:creationId xmlns:a16="http://schemas.microsoft.com/office/drawing/2014/main" id="{58D38676-BB36-4DDF-9B56-F7EACB604A73}"/>
              </a:ext>
            </a:extLst>
          </p:cNvPr>
          <p:cNvSpPr>
            <a:spLocks noGrp="1"/>
          </p:cNvSpPr>
          <p:nvPr>
            <p:ph idx="1"/>
          </p:nvPr>
        </p:nvSpPr>
        <p:spPr>
          <a:xfrm>
            <a:off x="838199" y="1690688"/>
            <a:ext cx="11191043" cy="5100729"/>
          </a:xfrm>
        </p:spPr>
        <p:txBody>
          <a:bodyPr>
            <a:normAutofit fontScale="92500" lnSpcReduction="20000"/>
          </a:bodyPr>
          <a:lstStyle/>
          <a:p>
            <a:pPr marL="0" indent="0">
              <a:buNone/>
            </a:pPr>
            <a:r>
              <a:rPr lang="en-US" dirty="0"/>
              <a:t>Punctuation is a very important element of accurate and clear expression. </a:t>
            </a:r>
          </a:p>
          <a:p>
            <a:pPr marL="0" indent="0">
              <a:buNone/>
            </a:pPr>
            <a:endParaRPr lang="en-US" dirty="0"/>
          </a:p>
          <a:p>
            <a:pPr marL="0" indent="0">
              <a:buNone/>
            </a:pPr>
            <a:r>
              <a:rPr lang="en-US" b="1" dirty="0">
                <a:solidFill>
                  <a:srgbClr val="FF0000"/>
                </a:solidFill>
              </a:rPr>
              <a:t>Commas </a:t>
            </a:r>
            <a:endParaRPr lang="en-US" dirty="0">
              <a:solidFill>
                <a:srgbClr val="FF0000"/>
              </a:solidFill>
            </a:endParaRPr>
          </a:p>
          <a:p>
            <a:pPr marL="0" indent="0">
              <a:buNone/>
            </a:pPr>
            <a:r>
              <a:rPr lang="en-US" dirty="0"/>
              <a:t>Join two main clauses</a:t>
            </a:r>
          </a:p>
          <a:p>
            <a:pPr marL="0" indent="0">
              <a:buNone/>
            </a:pPr>
            <a:r>
              <a:rPr lang="en-US" dirty="0"/>
              <a:t>Separate phrases in apposition </a:t>
            </a:r>
          </a:p>
          <a:p>
            <a:pPr marL="0" indent="0">
              <a:buNone/>
            </a:pPr>
            <a:r>
              <a:rPr lang="en-US" dirty="0"/>
              <a:t>Non-defining relative clauses</a:t>
            </a:r>
          </a:p>
          <a:p>
            <a:pPr marL="0" indent="0">
              <a:buNone/>
            </a:pPr>
            <a:endParaRPr lang="en-US" dirty="0"/>
          </a:p>
          <a:p>
            <a:r>
              <a:rPr lang="en-US" dirty="0"/>
              <a:t>She looked tired</a:t>
            </a:r>
            <a:r>
              <a:rPr lang="en-US" dirty="0">
                <a:highlight>
                  <a:srgbClr val="00FF00"/>
                </a:highlight>
              </a:rPr>
              <a:t>,</a:t>
            </a:r>
            <a:r>
              <a:rPr lang="en-US" dirty="0"/>
              <a:t> depressed and unhealthy. </a:t>
            </a:r>
          </a:p>
          <a:p>
            <a:r>
              <a:rPr lang="en-US" dirty="0"/>
              <a:t>He examined the wound carefully</a:t>
            </a:r>
            <a:r>
              <a:rPr lang="en-US" dirty="0">
                <a:highlight>
                  <a:srgbClr val="00FF00"/>
                </a:highlight>
              </a:rPr>
              <a:t>,</a:t>
            </a:r>
            <a:r>
              <a:rPr lang="en-US" dirty="0"/>
              <a:t> </a:t>
            </a:r>
            <a:r>
              <a:rPr lang="en-US" dirty="0">
                <a:highlight>
                  <a:srgbClr val="FFFF00"/>
                </a:highlight>
              </a:rPr>
              <a:t>and then</a:t>
            </a:r>
            <a:r>
              <a:rPr lang="en-US" dirty="0"/>
              <a:t> cleaned it.</a:t>
            </a:r>
          </a:p>
          <a:p>
            <a:r>
              <a:rPr lang="en-US" dirty="0"/>
              <a:t>The figures</a:t>
            </a:r>
            <a:r>
              <a:rPr lang="en-US" dirty="0">
                <a:highlight>
                  <a:srgbClr val="00FF00"/>
                </a:highlight>
              </a:rPr>
              <a:t>, </a:t>
            </a:r>
            <a:r>
              <a:rPr lang="en-US" dirty="0">
                <a:highlight>
                  <a:srgbClr val="FFFF00"/>
                </a:highlight>
              </a:rPr>
              <a:t>if we can trust them</a:t>
            </a:r>
            <a:r>
              <a:rPr lang="en-US" dirty="0">
                <a:highlight>
                  <a:srgbClr val="00FF00"/>
                </a:highlight>
              </a:rPr>
              <a:t>,</a:t>
            </a:r>
            <a:r>
              <a:rPr lang="en-US" dirty="0"/>
              <a:t> show a steady decline in the number of cases of asthma. </a:t>
            </a:r>
          </a:p>
          <a:p>
            <a:r>
              <a:rPr lang="en-US" dirty="0"/>
              <a:t>The herb</a:t>
            </a:r>
            <a:r>
              <a:rPr lang="en-US" dirty="0">
                <a:highlight>
                  <a:srgbClr val="00FF00"/>
                </a:highlight>
              </a:rPr>
              <a:t>, </a:t>
            </a:r>
            <a:r>
              <a:rPr lang="en-US" dirty="0">
                <a:highlight>
                  <a:srgbClr val="FFFF00"/>
                </a:highlight>
              </a:rPr>
              <a:t>which originally came from India</a:t>
            </a:r>
            <a:r>
              <a:rPr lang="en-US" dirty="0">
                <a:highlight>
                  <a:srgbClr val="00FF00"/>
                </a:highlight>
              </a:rPr>
              <a:t>, </a:t>
            </a:r>
            <a:r>
              <a:rPr lang="en-US" dirty="0"/>
              <a:t>has a very soothing effect. </a:t>
            </a:r>
          </a:p>
        </p:txBody>
      </p:sp>
    </p:spTree>
    <p:extLst>
      <p:ext uri="{BB962C8B-B14F-4D97-AF65-F5344CB8AC3E}">
        <p14:creationId xmlns:p14="http://schemas.microsoft.com/office/powerpoint/2010/main" val="40576104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29EFF-CD61-444B-A233-9E7EAE82B07F}"/>
              </a:ext>
            </a:extLst>
          </p:cNvPr>
          <p:cNvSpPr>
            <a:spLocks noGrp="1"/>
          </p:cNvSpPr>
          <p:nvPr>
            <p:ph type="title"/>
          </p:nvPr>
        </p:nvSpPr>
        <p:spPr/>
        <p:txBody>
          <a:bodyPr/>
          <a:lstStyle/>
          <a:p>
            <a:r>
              <a:rPr lang="en-US" dirty="0"/>
              <a:t>Punctuation and spelling (p.25-26)</a:t>
            </a:r>
          </a:p>
        </p:txBody>
      </p:sp>
      <p:sp>
        <p:nvSpPr>
          <p:cNvPr id="3" name="Content Placeholder 2">
            <a:extLst>
              <a:ext uri="{FF2B5EF4-FFF2-40B4-BE49-F238E27FC236}">
                <a16:creationId xmlns:a16="http://schemas.microsoft.com/office/drawing/2014/main" id="{C43BD795-9262-4738-BF79-585F7E32E92C}"/>
              </a:ext>
            </a:extLst>
          </p:cNvPr>
          <p:cNvSpPr>
            <a:spLocks noGrp="1"/>
          </p:cNvSpPr>
          <p:nvPr>
            <p:ph idx="1"/>
          </p:nvPr>
        </p:nvSpPr>
        <p:spPr>
          <a:xfrm>
            <a:off x="838199" y="1690688"/>
            <a:ext cx="11128899" cy="4932053"/>
          </a:xfrm>
        </p:spPr>
        <p:txBody>
          <a:bodyPr>
            <a:normAutofit fontScale="92500" lnSpcReduction="10000"/>
          </a:bodyPr>
          <a:lstStyle/>
          <a:p>
            <a:pPr marL="0" indent="0">
              <a:buNone/>
            </a:pPr>
            <a:r>
              <a:rPr lang="en-US" b="1" dirty="0">
                <a:solidFill>
                  <a:srgbClr val="FF0000"/>
                </a:solidFill>
              </a:rPr>
              <a:t>Colons and semi-colons </a:t>
            </a:r>
          </a:p>
          <a:p>
            <a:pPr marL="0" indent="0">
              <a:buNone/>
            </a:pPr>
            <a:endParaRPr lang="en-US" b="1" dirty="0"/>
          </a:p>
          <a:p>
            <a:pPr marL="0" indent="0">
              <a:buNone/>
            </a:pPr>
            <a:r>
              <a:rPr lang="en-US" dirty="0"/>
              <a:t>Use semi-colons between </a:t>
            </a:r>
            <a:r>
              <a:rPr lang="en-US" dirty="0">
                <a:highlight>
                  <a:srgbClr val="FFFF00"/>
                </a:highlight>
              </a:rPr>
              <a:t>two main clauses that are closely related</a:t>
            </a:r>
            <a:r>
              <a:rPr lang="en-US" dirty="0"/>
              <a:t> in thought: </a:t>
            </a:r>
          </a:p>
          <a:p>
            <a:pPr marL="0" indent="0">
              <a:buNone/>
            </a:pPr>
            <a:endParaRPr lang="en-US" dirty="0"/>
          </a:p>
          <a:p>
            <a:pPr marL="0" indent="0">
              <a:buNone/>
            </a:pPr>
            <a:r>
              <a:rPr lang="en-US" dirty="0"/>
              <a:t>E.g. The situation is urgent</a:t>
            </a:r>
            <a:r>
              <a:rPr lang="en-US" dirty="0">
                <a:highlight>
                  <a:srgbClr val="00FF00"/>
                </a:highlight>
              </a:rPr>
              <a:t>;</a:t>
            </a:r>
            <a:r>
              <a:rPr lang="en-US" dirty="0"/>
              <a:t> immediate action is needed. </a:t>
            </a:r>
          </a:p>
          <a:p>
            <a:pPr marL="0" indent="0">
              <a:buNone/>
            </a:pPr>
            <a:endParaRPr lang="en-US" dirty="0"/>
          </a:p>
          <a:p>
            <a:pPr marL="0" indent="0">
              <a:buNone/>
            </a:pPr>
            <a:r>
              <a:rPr lang="en-US" dirty="0"/>
              <a:t>They are useful with a variety of discourse markers, such as </a:t>
            </a:r>
            <a:r>
              <a:rPr lang="en-US" dirty="0">
                <a:highlight>
                  <a:srgbClr val="FFFF00"/>
                </a:highlight>
              </a:rPr>
              <a:t>‘then’, ‘thus’, ‘therefore’ and ‘however’:</a:t>
            </a:r>
          </a:p>
          <a:p>
            <a:pPr marL="0" indent="0">
              <a:buNone/>
            </a:pPr>
            <a:endParaRPr lang="en-US" dirty="0"/>
          </a:p>
          <a:p>
            <a:pPr marL="0" indent="0">
              <a:buNone/>
            </a:pPr>
            <a:r>
              <a:rPr lang="en-US" dirty="0"/>
              <a:t>E.g. It is difficult for people to give up smoking</a:t>
            </a:r>
            <a:r>
              <a:rPr lang="en-US" dirty="0">
                <a:highlight>
                  <a:srgbClr val="00FF00"/>
                </a:highlight>
              </a:rPr>
              <a:t>; however</a:t>
            </a:r>
            <a:r>
              <a:rPr lang="en-US" dirty="0"/>
              <a:t>, they must. </a:t>
            </a:r>
          </a:p>
          <a:p>
            <a:pPr marL="0" indent="0">
              <a:buNone/>
            </a:pPr>
            <a:r>
              <a:rPr lang="en-US" dirty="0"/>
              <a:t>E.g. Fast food contains a lot of fat</a:t>
            </a:r>
            <a:r>
              <a:rPr lang="en-US" dirty="0">
                <a:highlight>
                  <a:srgbClr val="00FF00"/>
                </a:highlight>
              </a:rPr>
              <a:t>; therefore</a:t>
            </a:r>
            <a:r>
              <a:rPr lang="en-US" dirty="0"/>
              <a:t>, it can cause obesity. </a:t>
            </a:r>
          </a:p>
        </p:txBody>
      </p:sp>
    </p:spTree>
    <p:extLst>
      <p:ext uri="{BB962C8B-B14F-4D97-AF65-F5344CB8AC3E}">
        <p14:creationId xmlns:p14="http://schemas.microsoft.com/office/powerpoint/2010/main" val="33223401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3006593-3A9D-4595-87C7-E92AA8AEF948}"/>
              </a:ext>
            </a:extLst>
          </p:cNvPr>
          <p:cNvSpPr>
            <a:spLocks noGrp="1"/>
          </p:cNvSpPr>
          <p:nvPr>
            <p:ph type="title"/>
          </p:nvPr>
        </p:nvSpPr>
        <p:spPr/>
        <p:txBody>
          <a:bodyPr/>
          <a:lstStyle/>
          <a:p>
            <a:r>
              <a:rPr lang="en-US" altLang="zh-HK" dirty="0"/>
              <a:t>Activity 1.22 (p.27)</a:t>
            </a:r>
            <a:endParaRPr lang="zh-HK" altLang="en-US" dirty="0"/>
          </a:p>
        </p:txBody>
      </p:sp>
      <p:sp>
        <p:nvSpPr>
          <p:cNvPr id="3" name="內容版面配置區 2">
            <a:extLst>
              <a:ext uri="{FF2B5EF4-FFF2-40B4-BE49-F238E27FC236}">
                <a16:creationId xmlns:a16="http://schemas.microsoft.com/office/drawing/2014/main" id="{81E264B6-618D-4BE9-B8C2-36970344068F}"/>
              </a:ext>
            </a:extLst>
          </p:cNvPr>
          <p:cNvSpPr>
            <a:spLocks noGrp="1"/>
          </p:cNvSpPr>
          <p:nvPr>
            <p:ph idx="1"/>
          </p:nvPr>
        </p:nvSpPr>
        <p:spPr>
          <a:xfrm>
            <a:off x="838199" y="1547446"/>
            <a:ext cx="11175609" cy="5310554"/>
          </a:xfrm>
        </p:spPr>
        <p:txBody>
          <a:bodyPr>
            <a:normAutofit/>
          </a:bodyPr>
          <a:lstStyle/>
          <a:p>
            <a:pPr marL="0" indent="0">
              <a:buNone/>
            </a:pPr>
            <a:r>
              <a:rPr lang="en-US" altLang="zh-HK" dirty="0"/>
              <a:t>Correct the punctuation in this passage: </a:t>
            </a:r>
          </a:p>
          <a:p>
            <a:pPr marL="0" indent="0">
              <a:buNone/>
            </a:pPr>
            <a:endParaRPr lang="en-US" altLang="zh-HK" dirty="0"/>
          </a:p>
          <a:p>
            <a:pPr marL="0" indent="0">
              <a:buNone/>
            </a:pPr>
            <a:r>
              <a:rPr lang="en-US" altLang="zh-HK" dirty="0"/>
              <a:t>As we have seen environmental pollution, because it affect’s the air, which we breathe and the water which we drink, has an immediate, impact on human health. Where the air is full of toxins we can expect: birth deformities, an increased risk of heart disease, and an explosion in breathing disorders? Cancer that ancient enemy of humankind is greatly strengthened, when we flood our bodies with chemicals who’s effects we know little of, if we think the cost of cleaning up the environment is just too great. Just consider the cost in health care, if we do nothing, and merely stand back as our habitat becomes one fit, for rats and cockroaches. Rather than humans. </a:t>
            </a:r>
            <a:endParaRPr lang="zh-HK" altLang="en-US" dirty="0"/>
          </a:p>
        </p:txBody>
      </p:sp>
      <p:sp>
        <p:nvSpPr>
          <p:cNvPr id="4" name="矩形 3">
            <a:extLst>
              <a:ext uri="{FF2B5EF4-FFF2-40B4-BE49-F238E27FC236}">
                <a16:creationId xmlns:a16="http://schemas.microsoft.com/office/drawing/2014/main" id="{9637B1EA-BD69-461C-820D-0DEB5CD31F93}"/>
              </a:ext>
            </a:extLst>
          </p:cNvPr>
          <p:cNvSpPr/>
          <p:nvPr/>
        </p:nvSpPr>
        <p:spPr>
          <a:xfrm>
            <a:off x="7301132" y="759655"/>
            <a:ext cx="4487594" cy="1111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3500" b="1" dirty="0"/>
              <a:t>3 minutes; pair work</a:t>
            </a:r>
            <a:endParaRPr lang="zh-HK" altLang="en-US" sz="3500" b="1" dirty="0"/>
          </a:p>
        </p:txBody>
      </p:sp>
    </p:spTree>
    <p:extLst>
      <p:ext uri="{BB962C8B-B14F-4D97-AF65-F5344CB8AC3E}">
        <p14:creationId xmlns:p14="http://schemas.microsoft.com/office/powerpoint/2010/main" val="1952058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952F8E5-1F9C-46AD-A153-18C8984A8447}"/>
              </a:ext>
            </a:extLst>
          </p:cNvPr>
          <p:cNvSpPr>
            <a:spLocks noGrp="1"/>
          </p:cNvSpPr>
          <p:nvPr>
            <p:ph type="title"/>
          </p:nvPr>
        </p:nvSpPr>
        <p:spPr/>
        <p:txBody>
          <a:bodyPr/>
          <a:lstStyle/>
          <a:p>
            <a:r>
              <a:rPr lang="en-US" altLang="zh-HK" dirty="0"/>
              <a:t>Activity 1.22 (p.27) (Key)</a:t>
            </a:r>
            <a:endParaRPr lang="zh-HK" altLang="en-US" dirty="0"/>
          </a:p>
        </p:txBody>
      </p:sp>
      <p:sp>
        <p:nvSpPr>
          <p:cNvPr id="3" name="內容版面配置區 2">
            <a:extLst>
              <a:ext uri="{FF2B5EF4-FFF2-40B4-BE49-F238E27FC236}">
                <a16:creationId xmlns:a16="http://schemas.microsoft.com/office/drawing/2014/main" id="{EF1B7BE5-FA16-4717-9A6C-C77F2E6FA19B}"/>
              </a:ext>
            </a:extLst>
          </p:cNvPr>
          <p:cNvSpPr>
            <a:spLocks noGrp="1"/>
          </p:cNvSpPr>
          <p:nvPr>
            <p:ph idx="1"/>
          </p:nvPr>
        </p:nvSpPr>
        <p:spPr>
          <a:xfrm>
            <a:off x="506437" y="1558339"/>
            <a:ext cx="11479237" cy="4786190"/>
          </a:xfrm>
        </p:spPr>
        <p:txBody>
          <a:bodyPr>
            <a:noAutofit/>
          </a:bodyPr>
          <a:lstStyle/>
          <a:p>
            <a:pPr marL="0" indent="0">
              <a:buNone/>
            </a:pPr>
            <a:r>
              <a:rPr lang="en-GB" altLang="zh-HK" sz="3300" dirty="0"/>
              <a:t>As we have seen</a:t>
            </a:r>
            <a:r>
              <a:rPr lang="en-GB" altLang="zh-HK" sz="3300" dirty="0">
                <a:highlight>
                  <a:srgbClr val="FFFF00"/>
                </a:highlight>
              </a:rPr>
              <a:t>,</a:t>
            </a:r>
            <a:r>
              <a:rPr lang="en-GB" altLang="zh-HK" sz="3300" dirty="0"/>
              <a:t> environmental pollution</a:t>
            </a:r>
            <a:r>
              <a:rPr lang="en-GB" altLang="zh-HK" sz="3300" dirty="0">
                <a:highlight>
                  <a:srgbClr val="FFFF00"/>
                </a:highlight>
              </a:rPr>
              <a:t>,</a:t>
            </a:r>
            <a:r>
              <a:rPr lang="en-GB" altLang="zh-HK" sz="3300" dirty="0"/>
              <a:t> because it affects the air which we breathe and the water which we drink</a:t>
            </a:r>
            <a:r>
              <a:rPr lang="en-GB" altLang="zh-HK" sz="3300" dirty="0">
                <a:highlight>
                  <a:srgbClr val="FFFF00"/>
                </a:highlight>
              </a:rPr>
              <a:t>,</a:t>
            </a:r>
            <a:r>
              <a:rPr lang="en-GB" altLang="zh-HK" sz="3300" dirty="0"/>
              <a:t> has an immediate impact on human health</a:t>
            </a:r>
            <a:r>
              <a:rPr lang="en-GB" altLang="zh-HK" sz="3300" dirty="0">
                <a:highlight>
                  <a:srgbClr val="FFFF00"/>
                </a:highlight>
              </a:rPr>
              <a:t>.</a:t>
            </a:r>
            <a:r>
              <a:rPr lang="en-GB" altLang="zh-HK" sz="3300" dirty="0"/>
              <a:t> Where the air is full of toxins</a:t>
            </a:r>
            <a:r>
              <a:rPr lang="en-GB" altLang="zh-HK" sz="3300" dirty="0">
                <a:highlight>
                  <a:srgbClr val="FFFF00"/>
                </a:highlight>
              </a:rPr>
              <a:t>,</a:t>
            </a:r>
            <a:r>
              <a:rPr lang="en-GB" altLang="zh-HK" sz="3300" dirty="0"/>
              <a:t> we can expect birth deformities</a:t>
            </a:r>
            <a:r>
              <a:rPr lang="en-GB" altLang="zh-HK" sz="3300" dirty="0">
                <a:highlight>
                  <a:srgbClr val="FFFF00"/>
                </a:highlight>
              </a:rPr>
              <a:t>,</a:t>
            </a:r>
            <a:r>
              <a:rPr lang="en-GB" altLang="zh-HK" sz="3300" dirty="0"/>
              <a:t> an increased risk of heart disease and an explosion in breathing disorders</a:t>
            </a:r>
            <a:r>
              <a:rPr lang="en-GB" altLang="zh-HK" sz="3300" dirty="0">
                <a:highlight>
                  <a:srgbClr val="FFFF00"/>
                </a:highlight>
              </a:rPr>
              <a:t>.</a:t>
            </a:r>
            <a:r>
              <a:rPr lang="en-GB" altLang="zh-HK" sz="3300" dirty="0"/>
              <a:t> Cancer</a:t>
            </a:r>
            <a:r>
              <a:rPr lang="en-GB" altLang="zh-HK" sz="3300" dirty="0">
                <a:highlight>
                  <a:srgbClr val="FFFF00"/>
                </a:highlight>
              </a:rPr>
              <a:t>,</a:t>
            </a:r>
            <a:r>
              <a:rPr lang="en-GB" altLang="zh-HK" sz="3300" dirty="0"/>
              <a:t> that ancient enemy of humankind</a:t>
            </a:r>
            <a:r>
              <a:rPr lang="en-GB" altLang="zh-HK" sz="3300" dirty="0">
                <a:highlight>
                  <a:srgbClr val="FFFF00"/>
                </a:highlight>
              </a:rPr>
              <a:t>,</a:t>
            </a:r>
            <a:r>
              <a:rPr lang="en-GB" altLang="zh-HK" sz="3300" dirty="0"/>
              <a:t> is greatly strengthened when we flood our bodies with chemicals whose effects we know little of</a:t>
            </a:r>
            <a:r>
              <a:rPr lang="en-GB" altLang="zh-HK" sz="3300" dirty="0">
                <a:highlight>
                  <a:srgbClr val="FFFF00"/>
                </a:highlight>
              </a:rPr>
              <a:t>. </a:t>
            </a:r>
            <a:r>
              <a:rPr lang="en-GB" altLang="zh-HK" sz="3300" dirty="0"/>
              <a:t>If we think the cost of cleaning up the environment is just too great, just consider the cost in health care if we do nothing</a:t>
            </a:r>
            <a:r>
              <a:rPr lang="en-GB" altLang="zh-HK" sz="3300" dirty="0">
                <a:highlight>
                  <a:srgbClr val="FFFF00"/>
                </a:highlight>
              </a:rPr>
              <a:t>,</a:t>
            </a:r>
            <a:r>
              <a:rPr lang="en-GB" altLang="zh-HK" sz="3300" dirty="0"/>
              <a:t> and merely stand back as our habitat becomes one fit for rats and cockroaches rather than humans</a:t>
            </a:r>
            <a:r>
              <a:rPr lang="en-GB" altLang="zh-HK" sz="3300" dirty="0">
                <a:highlight>
                  <a:srgbClr val="FFFF00"/>
                </a:highlight>
              </a:rPr>
              <a:t>.</a:t>
            </a:r>
            <a:endParaRPr lang="zh-HK" altLang="en-US" sz="3300" dirty="0">
              <a:highlight>
                <a:srgbClr val="FFFF00"/>
              </a:highlight>
            </a:endParaRPr>
          </a:p>
        </p:txBody>
      </p:sp>
      <p:sp>
        <p:nvSpPr>
          <p:cNvPr id="4" name="矩形 3">
            <a:extLst>
              <a:ext uri="{FF2B5EF4-FFF2-40B4-BE49-F238E27FC236}">
                <a16:creationId xmlns:a16="http://schemas.microsoft.com/office/drawing/2014/main" id="{DE786BF5-E6F9-45D0-9D7F-00C75B5D0AAA}"/>
              </a:ext>
            </a:extLst>
          </p:cNvPr>
          <p:cNvSpPr/>
          <p:nvPr/>
        </p:nvSpPr>
        <p:spPr>
          <a:xfrm>
            <a:off x="7033846" y="604911"/>
            <a:ext cx="4895557" cy="661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2300" b="1" dirty="0"/>
              <a:t>Small variations are possible:</a:t>
            </a:r>
            <a:endParaRPr lang="zh-TW" altLang="zh-HK" sz="2300" b="1" dirty="0"/>
          </a:p>
        </p:txBody>
      </p:sp>
    </p:spTree>
    <p:extLst>
      <p:ext uri="{BB962C8B-B14F-4D97-AF65-F5344CB8AC3E}">
        <p14:creationId xmlns:p14="http://schemas.microsoft.com/office/powerpoint/2010/main" val="7285684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CB5825F-D44D-4F55-866E-82169A5B6855}"/>
              </a:ext>
            </a:extLst>
          </p:cNvPr>
          <p:cNvSpPr>
            <a:spLocks noGrp="1"/>
          </p:cNvSpPr>
          <p:nvPr>
            <p:ph type="title"/>
          </p:nvPr>
        </p:nvSpPr>
        <p:spPr/>
        <p:txBody>
          <a:bodyPr/>
          <a:lstStyle/>
          <a:p>
            <a:r>
              <a:rPr lang="en-US" altLang="zh-HK" dirty="0"/>
              <a:t>Easily confused words (p.29-30)</a:t>
            </a:r>
            <a:endParaRPr lang="zh-HK" altLang="en-US" dirty="0"/>
          </a:p>
        </p:txBody>
      </p:sp>
      <p:sp>
        <p:nvSpPr>
          <p:cNvPr id="3" name="內容版面配置區 2">
            <a:extLst>
              <a:ext uri="{FF2B5EF4-FFF2-40B4-BE49-F238E27FC236}">
                <a16:creationId xmlns:a16="http://schemas.microsoft.com/office/drawing/2014/main" id="{9C7E8535-D2DA-4D54-B78D-E70B1507DD9E}"/>
              </a:ext>
            </a:extLst>
          </p:cNvPr>
          <p:cNvSpPr>
            <a:spLocks noGrp="1"/>
          </p:cNvSpPr>
          <p:nvPr>
            <p:ph idx="1"/>
          </p:nvPr>
        </p:nvSpPr>
        <p:spPr>
          <a:xfrm>
            <a:off x="838199" y="1690688"/>
            <a:ext cx="11091203" cy="4963329"/>
          </a:xfrm>
        </p:spPr>
        <p:txBody>
          <a:bodyPr/>
          <a:lstStyle/>
          <a:p>
            <a:pPr marL="0" indent="0">
              <a:buNone/>
            </a:pPr>
            <a:r>
              <a:rPr lang="en-US" altLang="zh-HK" dirty="0"/>
              <a:t>Look through this list, read the selected explanations, and then do the activity that follows in order to see which words you may need to revise:</a:t>
            </a:r>
          </a:p>
          <a:p>
            <a:pPr marL="0" indent="0">
              <a:buNone/>
            </a:pPr>
            <a:endParaRPr lang="en-US" altLang="zh-HK" dirty="0"/>
          </a:p>
          <a:p>
            <a:pPr marL="0" indent="0">
              <a:buNone/>
            </a:pPr>
            <a:endParaRPr lang="en-US" altLang="zh-HK" dirty="0"/>
          </a:p>
          <a:p>
            <a:pPr marL="0" indent="0">
              <a:buNone/>
            </a:pPr>
            <a:endParaRPr lang="zh-HK" altLang="en-US" dirty="0"/>
          </a:p>
        </p:txBody>
      </p:sp>
      <p:sp>
        <p:nvSpPr>
          <p:cNvPr id="10" name="矩形 9">
            <a:extLst>
              <a:ext uri="{FF2B5EF4-FFF2-40B4-BE49-F238E27FC236}">
                <a16:creationId xmlns:a16="http://schemas.microsoft.com/office/drawing/2014/main" id="{0EC5BB70-B709-4AC0-8AE1-C3548D1FE503}"/>
              </a:ext>
            </a:extLst>
          </p:cNvPr>
          <p:cNvSpPr/>
          <p:nvPr/>
        </p:nvSpPr>
        <p:spPr>
          <a:xfrm>
            <a:off x="4023360" y="3024554"/>
            <a:ext cx="7498080" cy="15474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2300" dirty="0">
                <a:solidFill>
                  <a:srgbClr val="FFFF00"/>
                </a:solidFill>
              </a:rPr>
              <a:t>‘accept</a:t>
            </a:r>
            <a:r>
              <a:rPr lang="en-US" altLang="zh-HK" sz="2300" dirty="0"/>
              <a:t>’/‘except’ – </a:t>
            </a:r>
            <a:r>
              <a:rPr lang="en-US" altLang="zh-HK" sz="2300" dirty="0">
                <a:solidFill>
                  <a:srgbClr val="FFFF00"/>
                </a:solidFill>
              </a:rPr>
              <a:t>to receive </a:t>
            </a:r>
            <a:r>
              <a:rPr lang="en-US" altLang="zh-HK" sz="2300" dirty="0"/>
              <a:t>(e.g. </a:t>
            </a:r>
            <a:r>
              <a:rPr lang="en-US" altLang="zh-HK" sz="2300" dirty="0">
                <a:solidFill>
                  <a:srgbClr val="FFFF00"/>
                </a:solidFill>
              </a:rPr>
              <a:t>‘I gratefully accepted the gift’) </a:t>
            </a:r>
            <a:r>
              <a:rPr lang="en-US" altLang="zh-HK" sz="2300" dirty="0"/>
              <a:t>/ apart from (e.g. ‘Except for one other student, I was the only person in the library’)</a:t>
            </a:r>
            <a:endParaRPr lang="zh-HK" altLang="en-US" sz="2300" dirty="0"/>
          </a:p>
        </p:txBody>
      </p:sp>
      <p:sp>
        <p:nvSpPr>
          <p:cNvPr id="11" name="矩形 10">
            <a:extLst>
              <a:ext uri="{FF2B5EF4-FFF2-40B4-BE49-F238E27FC236}">
                <a16:creationId xmlns:a16="http://schemas.microsoft.com/office/drawing/2014/main" id="{848D8CB1-6335-4BBC-9E53-ECB9ABA2AB7B}"/>
              </a:ext>
            </a:extLst>
          </p:cNvPr>
          <p:cNvSpPr/>
          <p:nvPr/>
        </p:nvSpPr>
        <p:spPr>
          <a:xfrm>
            <a:off x="4023360" y="4860388"/>
            <a:ext cx="7498080" cy="15474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2300" dirty="0"/>
              <a:t>‘</a:t>
            </a:r>
            <a:r>
              <a:rPr lang="en-US" altLang="zh-HK" sz="2300" dirty="0">
                <a:solidFill>
                  <a:srgbClr val="FFFF00"/>
                </a:solidFill>
              </a:rPr>
              <a:t>access</a:t>
            </a:r>
            <a:r>
              <a:rPr lang="en-US" altLang="zh-HK" sz="2300" dirty="0"/>
              <a:t>’/‘assess’ – </a:t>
            </a:r>
            <a:r>
              <a:rPr lang="en-US" altLang="zh-HK" sz="2300" dirty="0">
                <a:solidFill>
                  <a:srgbClr val="FFFF00"/>
                </a:solidFill>
              </a:rPr>
              <a:t>entry to</a:t>
            </a:r>
            <a:r>
              <a:rPr lang="en-US" altLang="zh-HK" sz="2300" dirty="0"/>
              <a:t>/measure (e.g. ‘</a:t>
            </a:r>
            <a:r>
              <a:rPr lang="en-US" altLang="zh-HK" sz="2300" dirty="0">
                <a:solidFill>
                  <a:srgbClr val="FFFF00"/>
                </a:solidFill>
              </a:rPr>
              <a:t>You cannot access the building without a security pass</a:t>
            </a:r>
            <a:r>
              <a:rPr lang="en-US" altLang="zh-HK" sz="2300" dirty="0"/>
              <a:t>’ / ‘The students’ grades were assessed at the end of the examination’) </a:t>
            </a:r>
            <a:endParaRPr lang="zh-HK" altLang="en-US" sz="2300" dirty="0"/>
          </a:p>
        </p:txBody>
      </p:sp>
      <p:sp>
        <p:nvSpPr>
          <p:cNvPr id="12" name="矩形 11">
            <a:extLst>
              <a:ext uri="{FF2B5EF4-FFF2-40B4-BE49-F238E27FC236}">
                <a16:creationId xmlns:a16="http://schemas.microsoft.com/office/drawing/2014/main" id="{2C1EB810-DCDB-4820-8924-EBE1AF364516}"/>
              </a:ext>
            </a:extLst>
          </p:cNvPr>
          <p:cNvSpPr/>
          <p:nvPr/>
        </p:nvSpPr>
        <p:spPr>
          <a:xfrm>
            <a:off x="618978" y="3398629"/>
            <a:ext cx="2996420" cy="87794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HK" sz="2500" b="1" dirty="0"/>
              <a:t>1 accept/except </a:t>
            </a:r>
            <a:endParaRPr lang="zh-HK" altLang="en-US" sz="2500" b="1" dirty="0"/>
          </a:p>
        </p:txBody>
      </p:sp>
      <p:sp>
        <p:nvSpPr>
          <p:cNvPr id="13" name="矩形 12">
            <a:extLst>
              <a:ext uri="{FF2B5EF4-FFF2-40B4-BE49-F238E27FC236}">
                <a16:creationId xmlns:a16="http://schemas.microsoft.com/office/drawing/2014/main" id="{C7EFCAD8-14B6-4262-B1DD-A88B95DFAA25}"/>
              </a:ext>
            </a:extLst>
          </p:cNvPr>
          <p:cNvSpPr/>
          <p:nvPr/>
        </p:nvSpPr>
        <p:spPr>
          <a:xfrm>
            <a:off x="618978" y="5195136"/>
            <a:ext cx="2996420" cy="87794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HK" sz="2500" b="1" dirty="0"/>
              <a:t>4 access/assess</a:t>
            </a:r>
            <a:endParaRPr lang="zh-HK" altLang="en-US" sz="2500" b="1" dirty="0"/>
          </a:p>
        </p:txBody>
      </p:sp>
    </p:spTree>
    <p:extLst>
      <p:ext uri="{BB962C8B-B14F-4D97-AF65-F5344CB8AC3E}">
        <p14:creationId xmlns:p14="http://schemas.microsoft.com/office/powerpoint/2010/main" val="3836116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82E6FC1-9400-46E9-A435-EB37DD64FC1C}"/>
              </a:ext>
            </a:extLst>
          </p:cNvPr>
          <p:cNvSpPr>
            <a:spLocks noGrp="1"/>
          </p:cNvSpPr>
          <p:nvPr>
            <p:ph type="title"/>
          </p:nvPr>
        </p:nvSpPr>
        <p:spPr/>
        <p:txBody>
          <a:bodyPr/>
          <a:lstStyle/>
          <a:p>
            <a:r>
              <a:rPr lang="en-US" altLang="zh-HK" dirty="0"/>
              <a:t>Easily confused words (p.29-30)</a:t>
            </a:r>
            <a:endParaRPr lang="zh-HK" altLang="en-US" dirty="0"/>
          </a:p>
        </p:txBody>
      </p:sp>
      <p:sp>
        <p:nvSpPr>
          <p:cNvPr id="6" name="矩形 5">
            <a:extLst>
              <a:ext uri="{FF2B5EF4-FFF2-40B4-BE49-F238E27FC236}">
                <a16:creationId xmlns:a16="http://schemas.microsoft.com/office/drawing/2014/main" id="{90777F11-CEC1-4C6B-9F11-299CC8C9633A}"/>
              </a:ext>
            </a:extLst>
          </p:cNvPr>
          <p:cNvSpPr/>
          <p:nvPr/>
        </p:nvSpPr>
        <p:spPr>
          <a:xfrm>
            <a:off x="4164037" y="1690687"/>
            <a:ext cx="7498080" cy="154744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HK" sz="2300" dirty="0"/>
              <a:t>‘</a:t>
            </a:r>
            <a:r>
              <a:rPr lang="en-US" altLang="zh-HK" sz="2300" dirty="0">
                <a:solidFill>
                  <a:srgbClr val="FFFF00"/>
                </a:solidFill>
              </a:rPr>
              <a:t>common</a:t>
            </a:r>
            <a:r>
              <a:rPr lang="en-US" altLang="zh-HK" sz="2300" dirty="0"/>
              <a:t>’/‘popular’ – </a:t>
            </a:r>
            <a:r>
              <a:rPr lang="en-US" altLang="zh-HK" sz="2300" dirty="0">
                <a:solidFill>
                  <a:srgbClr val="FFFF00"/>
                </a:solidFill>
              </a:rPr>
              <a:t>frequent</a:t>
            </a:r>
            <a:r>
              <a:rPr lang="en-US" altLang="zh-HK" sz="2300" dirty="0"/>
              <a:t>/liked (e.g. ‘</a:t>
            </a:r>
            <a:r>
              <a:rPr lang="en-US" altLang="zh-HK" sz="2300" dirty="0">
                <a:solidFill>
                  <a:srgbClr val="FFFF00"/>
                </a:solidFill>
              </a:rPr>
              <a:t>Traffic jams are common in many large cities</a:t>
            </a:r>
            <a:r>
              <a:rPr lang="en-US" altLang="zh-HK" sz="2300" dirty="0"/>
              <a:t>’ / ‘Madonna is still one of the most popular recording artists’) </a:t>
            </a:r>
            <a:endParaRPr lang="zh-HK" altLang="en-US" sz="2300" dirty="0"/>
          </a:p>
        </p:txBody>
      </p:sp>
      <p:sp>
        <p:nvSpPr>
          <p:cNvPr id="7" name="矩形 6">
            <a:extLst>
              <a:ext uri="{FF2B5EF4-FFF2-40B4-BE49-F238E27FC236}">
                <a16:creationId xmlns:a16="http://schemas.microsoft.com/office/drawing/2014/main" id="{5DCEEBBF-8673-49B2-AB0A-8827AD3C96D7}"/>
              </a:ext>
            </a:extLst>
          </p:cNvPr>
          <p:cNvSpPr/>
          <p:nvPr/>
        </p:nvSpPr>
        <p:spPr>
          <a:xfrm>
            <a:off x="4164037" y="3619867"/>
            <a:ext cx="7498080" cy="29919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HK" sz="2300" dirty="0">
                <a:solidFill>
                  <a:srgbClr val="FFFF00"/>
                </a:solidFill>
              </a:rPr>
              <a:t>‘fun</a:t>
            </a:r>
            <a:r>
              <a:rPr lang="en-US" altLang="zh-HK" sz="2300" dirty="0"/>
              <a:t>’/‘funny’ – </a:t>
            </a:r>
            <a:r>
              <a:rPr lang="en-US" altLang="zh-HK" sz="2300" dirty="0">
                <a:solidFill>
                  <a:srgbClr val="FFFF00"/>
                </a:solidFill>
              </a:rPr>
              <a:t>noun</a:t>
            </a:r>
            <a:r>
              <a:rPr lang="en-US" altLang="zh-HK" sz="2300" dirty="0"/>
              <a:t>/adjective (</a:t>
            </a:r>
            <a:r>
              <a:rPr lang="en-US" altLang="zh-HK" sz="2300" dirty="0">
                <a:solidFill>
                  <a:srgbClr val="FFFF00"/>
                </a:solidFill>
              </a:rPr>
              <a:t>The noun ‘fun’ is used to talk about a nice time or something that makes you happy or delighted</a:t>
            </a:r>
            <a:r>
              <a:rPr lang="en-US" altLang="zh-HK" sz="2300" dirty="0"/>
              <a:t>, e.g. </a:t>
            </a:r>
            <a:r>
              <a:rPr lang="en-US" altLang="zh-HK" sz="2300" dirty="0">
                <a:solidFill>
                  <a:srgbClr val="FFFF00"/>
                </a:solidFill>
              </a:rPr>
              <a:t>‘The party was really fun</a:t>
            </a:r>
            <a:r>
              <a:rPr lang="en-US" altLang="zh-HK" sz="2300" dirty="0"/>
              <a:t>’. ‘Funny’ is used to describe something that makes you laugh, such as a joke or a comedy </a:t>
            </a:r>
            <a:r>
              <a:rPr lang="en-US" altLang="zh-HK" sz="2300" dirty="0" err="1"/>
              <a:t>programme</a:t>
            </a:r>
            <a:r>
              <a:rPr lang="en-US" altLang="zh-HK" sz="2300" dirty="0"/>
              <a:t>. Don’t write ‘Sports are funny’ if you mean to say that you enjoy sports or like sports. Instead write something like ‘I enjoy sports very much’.) </a:t>
            </a:r>
            <a:endParaRPr lang="zh-HK" altLang="en-US" sz="2300" dirty="0"/>
          </a:p>
        </p:txBody>
      </p:sp>
      <p:sp>
        <p:nvSpPr>
          <p:cNvPr id="8" name="矩形 7">
            <a:extLst>
              <a:ext uri="{FF2B5EF4-FFF2-40B4-BE49-F238E27FC236}">
                <a16:creationId xmlns:a16="http://schemas.microsoft.com/office/drawing/2014/main" id="{73AD6EE0-E551-496A-BC48-65DAA94FD51D}"/>
              </a:ext>
            </a:extLst>
          </p:cNvPr>
          <p:cNvSpPr/>
          <p:nvPr/>
        </p:nvSpPr>
        <p:spPr>
          <a:xfrm>
            <a:off x="661181" y="2025436"/>
            <a:ext cx="2996420" cy="87794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HK" sz="2500" b="1"/>
              <a:t>8 common/popular</a:t>
            </a:r>
            <a:endParaRPr lang="zh-HK" altLang="en-US" sz="2500" b="1" dirty="0"/>
          </a:p>
        </p:txBody>
      </p:sp>
      <p:sp>
        <p:nvSpPr>
          <p:cNvPr id="10" name="矩形 9">
            <a:extLst>
              <a:ext uri="{FF2B5EF4-FFF2-40B4-BE49-F238E27FC236}">
                <a16:creationId xmlns:a16="http://schemas.microsoft.com/office/drawing/2014/main" id="{C5281760-8CCB-4A6F-A8A4-6EA278E339A2}"/>
              </a:ext>
            </a:extLst>
          </p:cNvPr>
          <p:cNvSpPr/>
          <p:nvPr/>
        </p:nvSpPr>
        <p:spPr>
          <a:xfrm>
            <a:off x="661181" y="4676866"/>
            <a:ext cx="2996420" cy="87794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HK" sz="2500" b="1" dirty="0"/>
              <a:t>14 fun/ funny</a:t>
            </a:r>
            <a:endParaRPr lang="zh-HK" altLang="en-US" sz="2500" b="1" dirty="0"/>
          </a:p>
        </p:txBody>
      </p:sp>
    </p:spTree>
    <p:extLst>
      <p:ext uri="{BB962C8B-B14F-4D97-AF65-F5344CB8AC3E}">
        <p14:creationId xmlns:p14="http://schemas.microsoft.com/office/powerpoint/2010/main" val="21763827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A58E3FC-0094-4EFE-9013-85F44AF40B04}"/>
              </a:ext>
            </a:extLst>
          </p:cNvPr>
          <p:cNvSpPr>
            <a:spLocks noGrp="1"/>
          </p:cNvSpPr>
          <p:nvPr>
            <p:ph type="title"/>
          </p:nvPr>
        </p:nvSpPr>
        <p:spPr/>
        <p:txBody>
          <a:bodyPr/>
          <a:lstStyle/>
          <a:p>
            <a:r>
              <a:rPr lang="en-US" altLang="zh-HK" dirty="0"/>
              <a:t>Activity 1.25 (p.31)</a:t>
            </a:r>
            <a:endParaRPr lang="zh-HK" altLang="en-US" dirty="0"/>
          </a:p>
        </p:txBody>
      </p:sp>
      <p:sp>
        <p:nvSpPr>
          <p:cNvPr id="3" name="內容版面配置區 2">
            <a:extLst>
              <a:ext uri="{FF2B5EF4-FFF2-40B4-BE49-F238E27FC236}">
                <a16:creationId xmlns:a16="http://schemas.microsoft.com/office/drawing/2014/main" id="{7B3472FD-436E-4AB4-8984-72B57E08A8FB}"/>
              </a:ext>
            </a:extLst>
          </p:cNvPr>
          <p:cNvSpPr>
            <a:spLocks noGrp="1"/>
          </p:cNvSpPr>
          <p:nvPr>
            <p:ph idx="1"/>
          </p:nvPr>
        </p:nvSpPr>
        <p:spPr>
          <a:xfrm>
            <a:off x="838200" y="1561514"/>
            <a:ext cx="11049000" cy="5036233"/>
          </a:xfrm>
        </p:spPr>
        <p:txBody>
          <a:bodyPr/>
          <a:lstStyle/>
          <a:p>
            <a:pPr marL="0" indent="0">
              <a:buNone/>
            </a:pPr>
            <a:r>
              <a:rPr lang="en-US" altLang="zh-HK" dirty="0"/>
              <a:t>Tick the correct sentences in the following list </a:t>
            </a:r>
            <a:r>
              <a:rPr lang="en-US" altLang="zh-HK" dirty="0">
                <a:solidFill>
                  <a:srgbClr val="0070C0"/>
                </a:solidFill>
              </a:rPr>
              <a:t>(selective in class)</a:t>
            </a:r>
            <a:r>
              <a:rPr lang="en-US" altLang="zh-HK" dirty="0"/>
              <a:t>:</a:t>
            </a:r>
          </a:p>
          <a:p>
            <a:pPr marL="0" indent="0">
              <a:buNone/>
            </a:pPr>
            <a:endParaRPr lang="en-US" altLang="zh-HK" dirty="0"/>
          </a:p>
          <a:p>
            <a:pPr marL="0" indent="0">
              <a:buNone/>
            </a:pPr>
            <a:r>
              <a:rPr lang="en-US" altLang="zh-HK" dirty="0"/>
              <a:t>1 Helping a patient die is against most doctors’ principals. </a:t>
            </a:r>
          </a:p>
          <a:p>
            <a:pPr marL="0" indent="0">
              <a:buNone/>
            </a:pPr>
            <a:endParaRPr lang="en-US" altLang="zh-HK" dirty="0"/>
          </a:p>
          <a:p>
            <a:pPr marL="0" indent="0">
              <a:buNone/>
            </a:pPr>
            <a:r>
              <a:rPr lang="en-US" altLang="zh-HK" dirty="0"/>
              <a:t>2 We have to decide whether we are willing to pay extra for more comfort.</a:t>
            </a:r>
          </a:p>
          <a:p>
            <a:pPr marL="0" indent="0">
              <a:buNone/>
            </a:pPr>
            <a:endParaRPr lang="en-US" altLang="zh-HK" dirty="0"/>
          </a:p>
          <a:p>
            <a:pPr marL="0" indent="0">
              <a:buNone/>
            </a:pPr>
            <a:r>
              <a:rPr lang="en-US" altLang="zh-HK" dirty="0"/>
              <a:t>3 Africa has been severely affected by the HIV virus. </a:t>
            </a:r>
          </a:p>
          <a:p>
            <a:pPr marL="0" indent="0">
              <a:buNone/>
            </a:pPr>
            <a:endParaRPr lang="en-US" altLang="zh-HK" dirty="0"/>
          </a:p>
          <a:p>
            <a:pPr marL="0" indent="0">
              <a:buNone/>
            </a:pPr>
            <a:r>
              <a:rPr lang="en-US" altLang="zh-HK" dirty="0"/>
              <a:t>4 No one with a conscience should be willing to accept an organ from an executed person. </a:t>
            </a:r>
            <a:endParaRPr lang="zh-HK" altLang="en-US" dirty="0"/>
          </a:p>
        </p:txBody>
      </p:sp>
      <p:sp>
        <p:nvSpPr>
          <p:cNvPr id="4" name="矩形 3">
            <a:extLst>
              <a:ext uri="{FF2B5EF4-FFF2-40B4-BE49-F238E27FC236}">
                <a16:creationId xmlns:a16="http://schemas.microsoft.com/office/drawing/2014/main" id="{BEB4CBD5-3A29-4E1F-B68C-B1CADDA50B29}"/>
              </a:ext>
            </a:extLst>
          </p:cNvPr>
          <p:cNvSpPr/>
          <p:nvPr/>
        </p:nvSpPr>
        <p:spPr>
          <a:xfrm>
            <a:off x="9439422" y="2299434"/>
            <a:ext cx="689316" cy="59084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HK" altLang="en-US" sz="2700" b="1" dirty="0">
                <a:sym typeface="Wingdings" panose="05000000000000000000" pitchFamily="2" charset="2"/>
              </a:rPr>
              <a:t></a:t>
            </a:r>
            <a:endParaRPr lang="zh-HK" altLang="en-US" sz="2700" b="1" dirty="0"/>
          </a:p>
        </p:txBody>
      </p:sp>
      <p:sp>
        <p:nvSpPr>
          <p:cNvPr id="5" name="矩形 4">
            <a:extLst>
              <a:ext uri="{FF2B5EF4-FFF2-40B4-BE49-F238E27FC236}">
                <a16:creationId xmlns:a16="http://schemas.microsoft.com/office/drawing/2014/main" id="{7F9CF75A-B340-4FCD-9E94-F36556DE2581}"/>
              </a:ext>
            </a:extLst>
          </p:cNvPr>
          <p:cNvSpPr/>
          <p:nvPr/>
        </p:nvSpPr>
        <p:spPr>
          <a:xfrm>
            <a:off x="11353800" y="3028610"/>
            <a:ext cx="689316" cy="59084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HK" altLang="en-US" sz="2700" b="1" dirty="0">
                <a:sym typeface="Wingdings" panose="05000000000000000000" pitchFamily="2" charset="2"/>
              </a:rPr>
              <a:t></a:t>
            </a:r>
            <a:endParaRPr lang="zh-HK" altLang="en-US" sz="2700" b="1" dirty="0"/>
          </a:p>
        </p:txBody>
      </p:sp>
      <p:sp>
        <p:nvSpPr>
          <p:cNvPr id="6" name="矩形 5">
            <a:extLst>
              <a:ext uri="{FF2B5EF4-FFF2-40B4-BE49-F238E27FC236}">
                <a16:creationId xmlns:a16="http://schemas.microsoft.com/office/drawing/2014/main" id="{ED789025-D8E8-444B-A8C2-AC9420AD08F3}"/>
              </a:ext>
            </a:extLst>
          </p:cNvPr>
          <p:cNvSpPr/>
          <p:nvPr/>
        </p:nvSpPr>
        <p:spPr>
          <a:xfrm>
            <a:off x="8480475" y="4350973"/>
            <a:ext cx="689316" cy="59084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HK" altLang="en-US" sz="2700" b="1" dirty="0">
                <a:sym typeface="Wingdings" panose="05000000000000000000" pitchFamily="2" charset="2"/>
              </a:rPr>
              <a:t></a:t>
            </a:r>
            <a:endParaRPr lang="zh-HK" altLang="en-US" sz="2700" b="1" dirty="0"/>
          </a:p>
        </p:txBody>
      </p:sp>
      <p:sp>
        <p:nvSpPr>
          <p:cNvPr id="7" name="矩形 6">
            <a:extLst>
              <a:ext uri="{FF2B5EF4-FFF2-40B4-BE49-F238E27FC236}">
                <a16:creationId xmlns:a16="http://schemas.microsoft.com/office/drawing/2014/main" id="{8C45525D-9352-446A-B6A3-8B9942C424A2}"/>
              </a:ext>
            </a:extLst>
          </p:cNvPr>
          <p:cNvSpPr/>
          <p:nvPr/>
        </p:nvSpPr>
        <p:spPr>
          <a:xfrm>
            <a:off x="3444241" y="6197453"/>
            <a:ext cx="689316" cy="59084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HK" altLang="en-US" sz="2700" b="1" dirty="0">
                <a:sym typeface="Wingdings" panose="05000000000000000000" pitchFamily="2" charset="2"/>
              </a:rPr>
              <a:t></a:t>
            </a:r>
            <a:endParaRPr lang="zh-HK" altLang="en-US" sz="2700" b="1" dirty="0"/>
          </a:p>
        </p:txBody>
      </p:sp>
      <p:sp>
        <p:nvSpPr>
          <p:cNvPr id="9" name="矩形 8">
            <a:extLst>
              <a:ext uri="{FF2B5EF4-FFF2-40B4-BE49-F238E27FC236}">
                <a16:creationId xmlns:a16="http://schemas.microsoft.com/office/drawing/2014/main" id="{C38A4158-ABF7-4C51-B859-A22DDC5047C5}"/>
              </a:ext>
            </a:extLst>
          </p:cNvPr>
          <p:cNvSpPr/>
          <p:nvPr/>
        </p:nvSpPr>
        <p:spPr>
          <a:xfrm>
            <a:off x="7596554" y="3028610"/>
            <a:ext cx="1573237" cy="12255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HK" altLang="en-US"/>
          </a:p>
        </p:txBody>
      </p:sp>
      <p:sp>
        <p:nvSpPr>
          <p:cNvPr id="10" name="矩形 9">
            <a:extLst>
              <a:ext uri="{FF2B5EF4-FFF2-40B4-BE49-F238E27FC236}">
                <a16:creationId xmlns:a16="http://schemas.microsoft.com/office/drawing/2014/main" id="{E28F0B1D-ADD6-4E8F-AC01-8BC437C280EA}"/>
              </a:ext>
            </a:extLst>
          </p:cNvPr>
          <p:cNvSpPr/>
          <p:nvPr/>
        </p:nvSpPr>
        <p:spPr>
          <a:xfrm>
            <a:off x="3346938" y="6006904"/>
            <a:ext cx="1573237" cy="12255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HK" altLang="en-US"/>
          </a:p>
        </p:txBody>
      </p:sp>
    </p:spTree>
    <p:extLst>
      <p:ext uri="{BB962C8B-B14F-4D97-AF65-F5344CB8AC3E}">
        <p14:creationId xmlns:p14="http://schemas.microsoft.com/office/powerpoint/2010/main" val="2981665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9" grpId="0" animBg="1"/>
      <p:bldP spid="10"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E42F962-8D1E-4B9A-A608-347A78E925AF}"/>
              </a:ext>
            </a:extLst>
          </p:cNvPr>
          <p:cNvSpPr>
            <a:spLocks noGrp="1"/>
          </p:cNvSpPr>
          <p:nvPr>
            <p:ph type="title"/>
          </p:nvPr>
        </p:nvSpPr>
        <p:spPr/>
        <p:txBody>
          <a:bodyPr/>
          <a:lstStyle/>
          <a:p>
            <a:r>
              <a:rPr lang="en-US" altLang="zh-HK" dirty="0"/>
              <a:t>Activity 1.25 (p.31)</a:t>
            </a:r>
            <a:endParaRPr lang="zh-HK" altLang="en-US" dirty="0"/>
          </a:p>
        </p:txBody>
      </p:sp>
      <p:sp>
        <p:nvSpPr>
          <p:cNvPr id="3" name="內容版面配置區 2">
            <a:extLst>
              <a:ext uri="{FF2B5EF4-FFF2-40B4-BE49-F238E27FC236}">
                <a16:creationId xmlns:a16="http://schemas.microsoft.com/office/drawing/2014/main" id="{201BEB6C-627F-4626-BF13-5C56E7395C61}"/>
              </a:ext>
            </a:extLst>
          </p:cNvPr>
          <p:cNvSpPr>
            <a:spLocks noGrp="1"/>
          </p:cNvSpPr>
          <p:nvPr>
            <p:ph idx="1"/>
          </p:nvPr>
        </p:nvSpPr>
        <p:spPr>
          <a:xfrm>
            <a:off x="838199" y="1825625"/>
            <a:ext cx="11020865" cy="4667250"/>
          </a:xfrm>
        </p:spPr>
        <p:txBody>
          <a:bodyPr/>
          <a:lstStyle/>
          <a:p>
            <a:pPr marL="0" indent="0">
              <a:buNone/>
            </a:pPr>
            <a:r>
              <a:rPr lang="en-US" altLang="zh-HK" dirty="0"/>
              <a:t>6 Health care costs are a heavy burden on a country’s economic. </a:t>
            </a:r>
          </a:p>
          <a:p>
            <a:pPr marL="0" indent="0">
              <a:buNone/>
            </a:pPr>
            <a:endParaRPr lang="en-US" altLang="zh-HK" dirty="0"/>
          </a:p>
          <a:p>
            <a:pPr marL="0" indent="0">
              <a:buNone/>
            </a:pPr>
            <a:r>
              <a:rPr lang="en-US" altLang="zh-HK" dirty="0"/>
              <a:t>8 Doctors are finding a cure for the disease but so far they have had little success.</a:t>
            </a:r>
          </a:p>
          <a:p>
            <a:pPr marL="0" indent="0">
              <a:buNone/>
            </a:pPr>
            <a:endParaRPr lang="en-US" altLang="zh-HK" dirty="0"/>
          </a:p>
          <a:p>
            <a:pPr marL="0" indent="0">
              <a:buNone/>
            </a:pPr>
            <a:r>
              <a:rPr lang="en-US" altLang="zh-HK" dirty="0"/>
              <a:t>10 The hospitals cannot afford updated equipment. </a:t>
            </a:r>
          </a:p>
          <a:p>
            <a:pPr marL="0" indent="0">
              <a:buNone/>
            </a:pPr>
            <a:endParaRPr lang="en-US" altLang="zh-HK" dirty="0"/>
          </a:p>
          <a:p>
            <a:pPr marL="0" indent="0">
              <a:buNone/>
            </a:pPr>
            <a:r>
              <a:rPr lang="en-US" altLang="zh-HK" dirty="0"/>
              <a:t>12 As each patient arrives, the doctors in the ER assess the seriousness of their injuries. </a:t>
            </a:r>
            <a:endParaRPr lang="zh-HK" altLang="en-US" dirty="0"/>
          </a:p>
        </p:txBody>
      </p:sp>
      <p:sp>
        <p:nvSpPr>
          <p:cNvPr id="4" name="矩形 3">
            <a:extLst>
              <a:ext uri="{FF2B5EF4-FFF2-40B4-BE49-F238E27FC236}">
                <a16:creationId xmlns:a16="http://schemas.microsoft.com/office/drawing/2014/main" id="{C02BAC0D-3C68-4FFF-9D7F-229A360BA5CB}"/>
              </a:ext>
            </a:extLst>
          </p:cNvPr>
          <p:cNvSpPr/>
          <p:nvPr/>
        </p:nvSpPr>
        <p:spPr>
          <a:xfrm>
            <a:off x="10396025" y="1690688"/>
            <a:ext cx="689316" cy="59084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HK" altLang="en-US" sz="2800" b="1" dirty="0">
                <a:sym typeface="Wingdings" panose="05000000000000000000" pitchFamily="2" charset="2"/>
              </a:rPr>
              <a:t></a:t>
            </a:r>
            <a:endParaRPr lang="zh-HK" altLang="en-US" sz="2800" b="1" dirty="0"/>
          </a:p>
        </p:txBody>
      </p:sp>
      <p:sp>
        <p:nvSpPr>
          <p:cNvPr id="5" name="矩形 4">
            <a:extLst>
              <a:ext uri="{FF2B5EF4-FFF2-40B4-BE49-F238E27FC236}">
                <a16:creationId xmlns:a16="http://schemas.microsoft.com/office/drawing/2014/main" id="{7CF6A219-F6CF-4F3F-AC8E-661E2F57336A}"/>
              </a:ext>
            </a:extLst>
          </p:cNvPr>
          <p:cNvSpPr/>
          <p:nvPr/>
        </p:nvSpPr>
        <p:spPr>
          <a:xfrm>
            <a:off x="2278966" y="3429000"/>
            <a:ext cx="689316" cy="59084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HK" altLang="en-US" sz="2700" b="1" dirty="0">
                <a:sym typeface="Wingdings" panose="05000000000000000000" pitchFamily="2" charset="2"/>
              </a:rPr>
              <a:t></a:t>
            </a:r>
            <a:endParaRPr lang="zh-HK" altLang="en-US" sz="2700" b="1" dirty="0"/>
          </a:p>
        </p:txBody>
      </p:sp>
      <p:sp>
        <p:nvSpPr>
          <p:cNvPr id="6" name="矩形 5">
            <a:extLst>
              <a:ext uri="{FF2B5EF4-FFF2-40B4-BE49-F238E27FC236}">
                <a16:creationId xmlns:a16="http://schemas.microsoft.com/office/drawing/2014/main" id="{0F884A75-2037-445B-8484-342529DF3C32}"/>
              </a:ext>
            </a:extLst>
          </p:cNvPr>
          <p:cNvSpPr/>
          <p:nvPr/>
        </p:nvSpPr>
        <p:spPr>
          <a:xfrm>
            <a:off x="8553158" y="4159250"/>
            <a:ext cx="689316" cy="59084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HK" altLang="en-US" sz="2700" b="1" dirty="0">
                <a:sym typeface="Wingdings" panose="05000000000000000000" pitchFamily="2" charset="2"/>
              </a:rPr>
              <a:t></a:t>
            </a:r>
            <a:endParaRPr lang="zh-HK" altLang="en-US" sz="2700" b="1" dirty="0"/>
          </a:p>
        </p:txBody>
      </p:sp>
      <p:sp>
        <p:nvSpPr>
          <p:cNvPr id="7" name="矩形 6">
            <a:extLst>
              <a:ext uri="{FF2B5EF4-FFF2-40B4-BE49-F238E27FC236}">
                <a16:creationId xmlns:a16="http://schemas.microsoft.com/office/drawing/2014/main" id="{83F46448-1ED3-4AA4-B667-73020FB93086}"/>
              </a:ext>
            </a:extLst>
          </p:cNvPr>
          <p:cNvSpPr/>
          <p:nvPr/>
        </p:nvSpPr>
        <p:spPr>
          <a:xfrm>
            <a:off x="2968282" y="5802289"/>
            <a:ext cx="689316" cy="59084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HK" altLang="en-US" sz="2700" b="1" dirty="0">
                <a:sym typeface="Wingdings" panose="05000000000000000000" pitchFamily="2" charset="2"/>
              </a:rPr>
              <a:t></a:t>
            </a:r>
            <a:endParaRPr lang="zh-HK" altLang="en-US" sz="2700" b="1" dirty="0"/>
          </a:p>
        </p:txBody>
      </p:sp>
      <p:sp>
        <p:nvSpPr>
          <p:cNvPr id="8" name="矩形 7">
            <a:extLst>
              <a:ext uri="{FF2B5EF4-FFF2-40B4-BE49-F238E27FC236}">
                <a16:creationId xmlns:a16="http://schemas.microsoft.com/office/drawing/2014/main" id="{12C4AE0F-3913-4BDE-883D-D1ECE7309D03}"/>
              </a:ext>
            </a:extLst>
          </p:cNvPr>
          <p:cNvSpPr/>
          <p:nvPr/>
        </p:nvSpPr>
        <p:spPr>
          <a:xfrm>
            <a:off x="8679766" y="2281531"/>
            <a:ext cx="1573237" cy="12255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HK" altLang="en-US"/>
          </a:p>
        </p:txBody>
      </p:sp>
      <p:sp>
        <p:nvSpPr>
          <p:cNvPr id="9" name="矩形 8">
            <a:extLst>
              <a:ext uri="{FF2B5EF4-FFF2-40B4-BE49-F238E27FC236}">
                <a16:creationId xmlns:a16="http://schemas.microsoft.com/office/drawing/2014/main" id="{2EA8A7D6-8C30-472F-A8A0-058DDA15D775}"/>
              </a:ext>
            </a:extLst>
          </p:cNvPr>
          <p:cNvSpPr/>
          <p:nvPr/>
        </p:nvSpPr>
        <p:spPr>
          <a:xfrm>
            <a:off x="2623624" y="3264000"/>
            <a:ext cx="1573237" cy="12255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HK" altLang="en-US"/>
          </a:p>
        </p:txBody>
      </p:sp>
      <p:sp>
        <p:nvSpPr>
          <p:cNvPr id="10" name="矩形 9">
            <a:extLst>
              <a:ext uri="{FF2B5EF4-FFF2-40B4-BE49-F238E27FC236}">
                <a16:creationId xmlns:a16="http://schemas.microsoft.com/office/drawing/2014/main" id="{A49A4F0B-E0D7-4AA5-A8E8-32021680D23B}"/>
              </a:ext>
            </a:extLst>
          </p:cNvPr>
          <p:cNvSpPr/>
          <p:nvPr/>
        </p:nvSpPr>
        <p:spPr>
          <a:xfrm>
            <a:off x="5149949" y="4688816"/>
            <a:ext cx="1573237" cy="12255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HK" altLang="en-US"/>
          </a:p>
        </p:txBody>
      </p:sp>
      <p:sp>
        <p:nvSpPr>
          <p:cNvPr id="12" name="矩形 11">
            <a:extLst>
              <a:ext uri="{FF2B5EF4-FFF2-40B4-BE49-F238E27FC236}">
                <a16:creationId xmlns:a16="http://schemas.microsoft.com/office/drawing/2014/main" id="{BC25E9D3-B3AF-4CDF-8D86-66F464DDDD6C}"/>
              </a:ext>
            </a:extLst>
          </p:cNvPr>
          <p:cNvSpPr/>
          <p:nvPr/>
        </p:nvSpPr>
        <p:spPr>
          <a:xfrm>
            <a:off x="7650481" y="5802289"/>
            <a:ext cx="1573237" cy="12255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HK" altLang="en-US"/>
          </a:p>
        </p:txBody>
      </p:sp>
    </p:spTree>
    <p:extLst>
      <p:ext uri="{BB962C8B-B14F-4D97-AF65-F5344CB8AC3E}">
        <p14:creationId xmlns:p14="http://schemas.microsoft.com/office/powerpoint/2010/main" val="2020533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additive="base">
                                        <p:cTn id="49" dur="500" fill="hold"/>
                                        <p:tgtEl>
                                          <p:spTgt spid="12"/>
                                        </p:tgtEl>
                                        <p:attrNameLst>
                                          <p:attrName>ppt_x</p:attrName>
                                        </p:attrNameLst>
                                      </p:cBhvr>
                                      <p:tavLst>
                                        <p:tav tm="0">
                                          <p:val>
                                            <p:strVal val="#ppt_x"/>
                                          </p:val>
                                        </p:tav>
                                        <p:tav tm="100000">
                                          <p:val>
                                            <p:strVal val="#ppt_x"/>
                                          </p:val>
                                        </p:tav>
                                      </p:tavLst>
                                    </p:anim>
                                    <p:anim calcmode="lin" valueType="num">
                                      <p:cBhvr additive="base">
                                        <p:cTn id="5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B8068CC-A672-4EF8-8DE5-883CD411E876}"/>
              </a:ext>
            </a:extLst>
          </p:cNvPr>
          <p:cNvSpPr>
            <a:spLocks noGrp="1"/>
          </p:cNvSpPr>
          <p:nvPr>
            <p:ph type="title"/>
          </p:nvPr>
        </p:nvSpPr>
        <p:spPr/>
        <p:txBody>
          <a:bodyPr/>
          <a:lstStyle/>
          <a:p>
            <a:r>
              <a:rPr lang="en-US" altLang="zh-TW" dirty="0"/>
              <a:t>Coordination (p.2-3)</a:t>
            </a:r>
            <a:endParaRPr lang="en-US" dirty="0"/>
          </a:p>
        </p:txBody>
      </p:sp>
      <p:sp>
        <p:nvSpPr>
          <p:cNvPr id="3" name="內容版面配置區 2">
            <a:extLst>
              <a:ext uri="{FF2B5EF4-FFF2-40B4-BE49-F238E27FC236}">
                <a16:creationId xmlns:a16="http://schemas.microsoft.com/office/drawing/2014/main" id="{50323B25-85A7-43C0-8B33-EA11123FF1C5}"/>
              </a:ext>
            </a:extLst>
          </p:cNvPr>
          <p:cNvSpPr>
            <a:spLocks noGrp="1"/>
          </p:cNvSpPr>
          <p:nvPr>
            <p:ph idx="1"/>
          </p:nvPr>
        </p:nvSpPr>
        <p:spPr>
          <a:xfrm>
            <a:off x="838200" y="1825625"/>
            <a:ext cx="10515600" cy="4882824"/>
          </a:xfrm>
        </p:spPr>
        <p:txBody>
          <a:bodyPr/>
          <a:lstStyle/>
          <a:p>
            <a:pPr marL="0" indent="0">
              <a:buNone/>
            </a:pPr>
            <a:r>
              <a:rPr lang="en-US" altLang="zh-TW" b="1" dirty="0">
                <a:solidFill>
                  <a:srgbClr val="00B0F0"/>
                </a:solidFill>
              </a:rPr>
              <a:t>Two or more sentences </a:t>
            </a:r>
            <a:r>
              <a:rPr lang="en-US" altLang="zh-TW" dirty="0"/>
              <a:t>can be joined into one larger unit by means of </a:t>
            </a:r>
            <a:r>
              <a:rPr lang="en-US" altLang="zh-TW" b="1" i="1" dirty="0">
                <a:solidFill>
                  <a:srgbClr val="00B050"/>
                </a:solidFill>
              </a:rPr>
              <a:t>coordination </a:t>
            </a:r>
            <a:r>
              <a:rPr lang="en-US" altLang="zh-TW" b="1" dirty="0">
                <a:solidFill>
                  <a:srgbClr val="00B050"/>
                </a:solidFill>
              </a:rPr>
              <a:t>or </a:t>
            </a:r>
            <a:r>
              <a:rPr lang="en-US" altLang="zh-TW" b="1" i="1" dirty="0">
                <a:solidFill>
                  <a:srgbClr val="00B050"/>
                </a:solidFill>
              </a:rPr>
              <a:t>subordination. </a:t>
            </a:r>
          </a:p>
          <a:p>
            <a:pPr marL="0" indent="0">
              <a:buNone/>
            </a:pPr>
            <a:endParaRPr lang="en-US" altLang="zh-TW" i="1" dirty="0"/>
          </a:p>
          <a:p>
            <a:pPr marL="0" indent="0">
              <a:buNone/>
            </a:pPr>
            <a:r>
              <a:rPr lang="en-US" altLang="zh-TW" dirty="0"/>
              <a:t>We use conjunctions to coordinate (or </a:t>
            </a:r>
            <a:r>
              <a:rPr lang="en-US" altLang="zh-TW" b="1" dirty="0">
                <a:solidFill>
                  <a:srgbClr val="7030A0"/>
                </a:solidFill>
              </a:rPr>
              <a:t>link</a:t>
            </a:r>
            <a:r>
              <a:rPr lang="en-US" altLang="zh-TW" dirty="0"/>
              <a:t>) sentences. The principal coordinating conjunctions are </a:t>
            </a:r>
            <a:r>
              <a:rPr lang="en-US" altLang="zh-TW" b="1" dirty="0">
                <a:solidFill>
                  <a:schemeClr val="accent2">
                    <a:lumMod val="60000"/>
                    <a:lumOff val="40000"/>
                  </a:schemeClr>
                </a:solidFill>
              </a:rPr>
              <a:t>‘and’, ‘but’ and ‘or’: </a:t>
            </a:r>
          </a:p>
          <a:p>
            <a:pPr marL="0" indent="0">
              <a:buNone/>
            </a:pPr>
            <a:endParaRPr lang="en-US" altLang="zh-TW" dirty="0"/>
          </a:p>
          <a:p>
            <a:r>
              <a:rPr lang="en-US" altLang="zh-TW" dirty="0"/>
              <a:t>No one expected SARS </a:t>
            </a:r>
            <a:r>
              <a:rPr lang="en-US" altLang="zh-TW" b="1" i="1" dirty="0">
                <a:solidFill>
                  <a:srgbClr val="FF0000"/>
                </a:solidFill>
              </a:rPr>
              <a:t>and</a:t>
            </a:r>
            <a:r>
              <a:rPr lang="en-US" altLang="zh-TW" i="1" dirty="0"/>
              <a:t> </a:t>
            </a:r>
            <a:r>
              <a:rPr lang="en-US" altLang="zh-TW" dirty="0"/>
              <a:t>even doctors were afraid. </a:t>
            </a:r>
          </a:p>
          <a:p>
            <a:r>
              <a:rPr lang="en-US" altLang="zh-TW" dirty="0"/>
              <a:t>Treatments were developed </a:t>
            </a:r>
            <a:r>
              <a:rPr lang="en-US" altLang="zh-TW" b="1" i="1" dirty="0">
                <a:solidFill>
                  <a:srgbClr val="FF0000"/>
                </a:solidFill>
              </a:rPr>
              <a:t>but</a:t>
            </a:r>
            <a:r>
              <a:rPr lang="en-US" altLang="zh-TW" i="1" dirty="0"/>
              <a:t> </a:t>
            </a:r>
            <a:r>
              <a:rPr lang="en-US" altLang="zh-TW" dirty="0"/>
              <a:t>the poor could not afford them. </a:t>
            </a:r>
          </a:p>
          <a:p>
            <a:r>
              <a:rPr lang="en-US" altLang="zh-TW" dirty="0"/>
              <a:t>Sufferers can take medicine </a:t>
            </a:r>
            <a:r>
              <a:rPr lang="en-US" altLang="zh-TW" b="1" i="1" dirty="0">
                <a:solidFill>
                  <a:srgbClr val="FF0000"/>
                </a:solidFill>
              </a:rPr>
              <a:t>or</a:t>
            </a:r>
            <a:r>
              <a:rPr lang="en-US" altLang="zh-TW" i="1" dirty="0"/>
              <a:t> </a:t>
            </a:r>
            <a:r>
              <a:rPr lang="en-US" altLang="zh-TW" dirty="0"/>
              <a:t>try acupuncture. </a:t>
            </a:r>
          </a:p>
          <a:p>
            <a:pPr marL="0" indent="0">
              <a:buNone/>
            </a:pPr>
            <a:endParaRPr lang="en-US" dirty="0"/>
          </a:p>
        </p:txBody>
      </p:sp>
      <p:sp>
        <p:nvSpPr>
          <p:cNvPr id="4" name="矩形 3">
            <a:extLst>
              <a:ext uri="{FF2B5EF4-FFF2-40B4-BE49-F238E27FC236}">
                <a16:creationId xmlns:a16="http://schemas.microsoft.com/office/drawing/2014/main" id="{D7B93491-FC6E-4386-855D-F710665D9E5D}"/>
              </a:ext>
            </a:extLst>
          </p:cNvPr>
          <p:cNvSpPr/>
          <p:nvPr/>
        </p:nvSpPr>
        <p:spPr>
          <a:xfrm>
            <a:off x="8482818" y="3812345"/>
            <a:ext cx="2870982" cy="54864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HK" b="1" dirty="0"/>
              <a:t>2 parts of same level</a:t>
            </a:r>
            <a:endParaRPr lang="zh-HK" altLang="en-US" b="1" dirty="0"/>
          </a:p>
        </p:txBody>
      </p:sp>
    </p:spTree>
    <p:extLst>
      <p:ext uri="{BB962C8B-B14F-4D97-AF65-F5344CB8AC3E}">
        <p14:creationId xmlns:p14="http://schemas.microsoft.com/office/powerpoint/2010/main" val="191790400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TW" altLang="en-US"/>
          </a:p>
        </p:txBody>
      </p:sp>
      <p:sp>
        <p:nvSpPr>
          <p:cNvPr id="3" name="Content Placeholder 2"/>
          <p:cNvSpPr>
            <a:spLocks noGrp="1"/>
          </p:cNvSpPr>
          <p:nvPr>
            <p:ph idx="1"/>
          </p:nvPr>
        </p:nvSpPr>
        <p:spPr>
          <a:xfrm>
            <a:off x="838200" y="1027906"/>
            <a:ext cx="10515600" cy="4351338"/>
          </a:xfrm>
        </p:spPr>
        <p:txBody>
          <a:bodyPr/>
          <a:lstStyle/>
          <a:p>
            <a:pPr marL="0" indent="0">
              <a:buNone/>
            </a:pPr>
            <a:r>
              <a:rPr lang="en-US" altLang="zh-TW" b="1" dirty="0"/>
              <a:t>For self-revision:</a:t>
            </a:r>
          </a:p>
          <a:p>
            <a:pPr marL="0" indent="0">
              <a:buNone/>
            </a:pPr>
            <a:endParaRPr lang="en-US" altLang="zh-TW" dirty="0"/>
          </a:p>
          <a:p>
            <a:pPr marL="0" indent="0">
              <a:buNone/>
            </a:pPr>
            <a:r>
              <a:rPr lang="en-US" b="1" dirty="0"/>
              <a:t>Word sets and collocations (p.21-22)</a:t>
            </a:r>
          </a:p>
          <a:p>
            <a:pPr marL="0" indent="0">
              <a:buNone/>
            </a:pPr>
            <a:r>
              <a:rPr lang="en-US" b="1" dirty="0"/>
              <a:t>Nominalization (p.23)</a:t>
            </a:r>
          </a:p>
          <a:p>
            <a:pPr marL="0" indent="0">
              <a:buNone/>
            </a:pPr>
            <a:r>
              <a:rPr lang="en-US" b="1" dirty="0"/>
              <a:t>Ellipsis (p.23-24)</a:t>
            </a:r>
          </a:p>
          <a:p>
            <a:pPr marL="0" indent="0">
              <a:buNone/>
            </a:pPr>
            <a:r>
              <a:rPr lang="en-US" b="1" dirty="0"/>
              <a:t>Commonly misspelled words (p.27-28) </a:t>
            </a:r>
            <a:r>
              <a:rPr lang="en-US" altLang="zh-HK" b="1" dirty="0">
                <a:solidFill>
                  <a:srgbClr val="0070C0"/>
                </a:solidFill>
              </a:rPr>
              <a:t>[Answers included in the notes</a:t>
            </a:r>
            <a:r>
              <a:rPr lang="en-US" altLang="zh-TW" b="1" dirty="0">
                <a:solidFill>
                  <a:srgbClr val="0070C0"/>
                </a:solidFill>
              </a:rPr>
              <a:t>]</a:t>
            </a:r>
            <a:endParaRPr lang="en-US" b="1" dirty="0">
              <a:solidFill>
                <a:srgbClr val="0070C0"/>
              </a:solidFill>
            </a:endParaRPr>
          </a:p>
          <a:p>
            <a:pPr marL="0" indent="0">
              <a:buNone/>
            </a:pPr>
            <a:r>
              <a:rPr lang="en-US" b="1" dirty="0"/>
              <a:t>Editing for errors (p.32-37) </a:t>
            </a:r>
            <a:r>
              <a:rPr lang="en-US" b="1" dirty="0">
                <a:solidFill>
                  <a:srgbClr val="0070C0"/>
                </a:solidFill>
              </a:rPr>
              <a:t>[Answers included in the notes</a:t>
            </a:r>
            <a:r>
              <a:rPr lang="en-US" altLang="zh-TW" b="1" dirty="0">
                <a:solidFill>
                  <a:srgbClr val="0070C0"/>
                </a:solidFill>
              </a:rPr>
              <a:t>]</a:t>
            </a:r>
            <a:endParaRPr lang="zh-TW" altLang="en-US" dirty="0">
              <a:solidFill>
                <a:srgbClr val="0070C0"/>
              </a:solidFill>
            </a:endParaRPr>
          </a:p>
        </p:txBody>
      </p:sp>
    </p:spTree>
    <p:extLst>
      <p:ext uri="{BB962C8B-B14F-4D97-AF65-F5344CB8AC3E}">
        <p14:creationId xmlns:p14="http://schemas.microsoft.com/office/powerpoint/2010/main" val="2238631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Conclusion (p.38-) </a:t>
            </a:r>
            <a:endParaRPr lang="zh-TW" altLang="en-US" dirty="0"/>
          </a:p>
        </p:txBody>
      </p:sp>
      <p:sp>
        <p:nvSpPr>
          <p:cNvPr id="3" name="Content Placeholder 2"/>
          <p:cNvSpPr>
            <a:spLocks noGrp="1"/>
          </p:cNvSpPr>
          <p:nvPr>
            <p:ph idx="1"/>
          </p:nvPr>
        </p:nvSpPr>
        <p:spPr>
          <a:xfrm>
            <a:off x="838200" y="1825625"/>
            <a:ext cx="10833340" cy="4713198"/>
          </a:xfrm>
        </p:spPr>
        <p:txBody>
          <a:bodyPr/>
          <a:lstStyle/>
          <a:p>
            <a:pPr marL="0" indent="0">
              <a:buNone/>
            </a:pPr>
            <a:r>
              <a:rPr lang="en-US" altLang="zh-TW" dirty="0"/>
              <a:t>In this module, we looked at four areas of writing, namely: </a:t>
            </a:r>
          </a:p>
          <a:p>
            <a:pPr marL="0" indent="0">
              <a:buNone/>
            </a:pPr>
            <a:endParaRPr lang="en-US" altLang="zh-TW" dirty="0"/>
          </a:p>
          <a:p>
            <a:r>
              <a:rPr lang="en-US" altLang="zh-TW" dirty="0"/>
              <a:t>sentences; </a:t>
            </a:r>
          </a:p>
          <a:p>
            <a:r>
              <a:rPr lang="en-US" altLang="zh-TW" dirty="0"/>
              <a:t>paragraphs; </a:t>
            </a:r>
          </a:p>
          <a:p>
            <a:r>
              <a:rPr lang="en-US" altLang="zh-TW" dirty="0">
                <a:highlight>
                  <a:srgbClr val="FFFF00"/>
                </a:highlight>
              </a:rPr>
              <a:t>academic register (or style); </a:t>
            </a:r>
            <a:r>
              <a:rPr lang="en-US" altLang="zh-TW" dirty="0"/>
              <a:t>and </a:t>
            </a:r>
          </a:p>
          <a:p>
            <a:r>
              <a:rPr lang="en-US" altLang="zh-TW" dirty="0">
                <a:highlight>
                  <a:srgbClr val="FFFF00"/>
                </a:highlight>
              </a:rPr>
              <a:t>learner errors (grammar, punctuation, spelling)</a:t>
            </a:r>
            <a:r>
              <a:rPr lang="en-US" altLang="zh-TW" dirty="0"/>
              <a:t>. </a:t>
            </a:r>
            <a:endParaRPr lang="zh-TW" altLang="en-US" dirty="0"/>
          </a:p>
        </p:txBody>
      </p:sp>
    </p:spTree>
    <p:extLst>
      <p:ext uri="{BB962C8B-B14F-4D97-AF65-F5344CB8AC3E}">
        <p14:creationId xmlns:p14="http://schemas.microsoft.com/office/powerpoint/2010/main" val="33064322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Conclusion (p.38-) </a:t>
            </a:r>
            <a:endParaRPr lang="zh-TW" altLang="en-US" dirty="0"/>
          </a:p>
        </p:txBody>
      </p:sp>
      <p:sp>
        <p:nvSpPr>
          <p:cNvPr id="3" name="Content Placeholder 2"/>
          <p:cNvSpPr>
            <a:spLocks noGrp="1"/>
          </p:cNvSpPr>
          <p:nvPr>
            <p:ph idx="1"/>
          </p:nvPr>
        </p:nvSpPr>
        <p:spPr>
          <a:xfrm>
            <a:off x="838200" y="1825625"/>
            <a:ext cx="10515600" cy="4721824"/>
          </a:xfrm>
        </p:spPr>
        <p:txBody>
          <a:bodyPr/>
          <a:lstStyle/>
          <a:p>
            <a:pPr marL="0" indent="0">
              <a:buNone/>
            </a:pPr>
            <a:r>
              <a:rPr lang="en-US" altLang="zh-TW" dirty="0"/>
              <a:t>When thinking about sentences, we considered: </a:t>
            </a:r>
          </a:p>
          <a:p>
            <a:pPr marL="0" indent="0">
              <a:buNone/>
            </a:pPr>
            <a:r>
              <a:rPr lang="en-US" altLang="zh-TW" dirty="0"/>
              <a:t>• simple sentences; </a:t>
            </a:r>
          </a:p>
          <a:p>
            <a:pPr marL="0" indent="0">
              <a:buNone/>
            </a:pPr>
            <a:r>
              <a:rPr lang="en-US" altLang="zh-TW" dirty="0"/>
              <a:t>• </a:t>
            </a:r>
            <a:r>
              <a:rPr lang="en-US" altLang="zh-TW" dirty="0">
                <a:highlight>
                  <a:srgbClr val="FFFF00"/>
                </a:highlight>
              </a:rPr>
              <a:t>complex sentences</a:t>
            </a:r>
            <a:r>
              <a:rPr lang="en-US" altLang="zh-TW" dirty="0"/>
              <a:t>; </a:t>
            </a:r>
          </a:p>
          <a:p>
            <a:pPr marL="0" indent="0">
              <a:buNone/>
            </a:pPr>
            <a:r>
              <a:rPr lang="en-US" altLang="zh-TW" dirty="0"/>
              <a:t>• </a:t>
            </a:r>
            <a:r>
              <a:rPr lang="en-US" altLang="zh-TW" dirty="0">
                <a:highlight>
                  <a:srgbClr val="FFFF00"/>
                </a:highlight>
              </a:rPr>
              <a:t>coordination</a:t>
            </a:r>
            <a:r>
              <a:rPr lang="en-US" altLang="zh-TW" dirty="0"/>
              <a:t>; </a:t>
            </a:r>
          </a:p>
          <a:p>
            <a:pPr marL="0" indent="0">
              <a:buNone/>
            </a:pPr>
            <a:r>
              <a:rPr lang="en-US" altLang="zh-TW" dirty="0"/>
              <a:t>• </a:t>
            </a:r>
            <a:r>
              <a:rPr lang="en-US" altLang="zh-TW" dirty="0">
                <a:highlight>
                  <a:srgbClr val="FFFF00"/>
                </a:highlight>
              </a:rPr>
              <a:t>subordination</a:t>
            </a:r>
            <a:r>
              <a:rPr lang="en-US" altLang="zh-TW" dirty="0"/>
              <a:t> (including the correct use of </a:t>
            </a:r>
            <a:r>
              <a:rPr lang="en-US" altLang="zh-TW" dirty="0">
                <a:highlight>
                  <a:srgbClr val="FFFF00"/>
                </a:highlight>
              </a:rPr>
              <a:t>participle clauses</a:t>
            </a:r>
            <a:r>
              <a:rPr lang="en-US" altLang="zh-TW" dirty="0"/>
              <a:t>); </a:t>
            </a:r>
          </a:p>
          <a:p>
            <a:pPr marL="0" indent="0">
              <a:buNone/>
            </a:pPr>
            <a:r>
              <a:rPr lang="en-US" altLang="zh-TW" dirty="0"/>
              <a:t>• sentence fragments; </a:t>
            </a:r>
          </a:p>
          <a:p>
            <a:pPr marL="0" indent="0">
              <a:buNone/>
            </a:pPr>
            <a:r>
              <a:rPr lang="en-US" altLang="zh-TW" dirty="0"/>
              <a:t>• sentence adverbials; </a:t>
            </a:r>
          </a:p>
          <a:p>
            <a:pPr marL="0" indent="0">
              <a:buNone/>
            </a:pPr>
            <a:r>
              <a:rPr lang="en-US" altLang="zh-TW" dirty="0"/>
              <a:t>• </a:t>
            </a:r>
            <a:r>
              <a:rPr lang="en-US" altLang="zh-TW" dirty="0">
                <a:highlight>
                  <a:srgbClr val="FFFF00"/>
                </a:highlight>
              </a:rPr>
              <a:t>connectives</a:t>
            </a:r>
            <a:r>
              <a:rPr lang="en-US" altLang="zh-TW" dirty="0"/>
              <a:t>; and </a:t>
            </a:r>
          </a:p>
          <a:p>
            <a:pPr marL="0" indent="0">
              <a:buNone/>
            </a:pPr>
            <a:r>
              <a:rPr lang="en-US" altLang="zh-TW" dirty="0"/>
              <a:t>• verb tenses and irregular verbs. </a:t>
            </a:r>
            <a:endParaRPr lang="zh-TW" altLang="en-US" dirty="0"/>
          </a:p>
        </p:txBody>
      </p:sp>
    </p:spTree>
    <p:extLst>
      <p:ext uri="{BB962C8B-B14F-4D97-AF65-F5344CB8AC3E}">
        <p14:creationId xmlns:p14="http://schemas.microsoft.com/office/powerpoint/2010/main" val="17523016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Conclusion (p.38-) </a:t>
            </a:r>
            <a:endParaRPr lang="zh-TW" altLang="en-US" dirty="0"/>
          </a:p>
        </p:txBody>
      </p:sp>
      <p:sp>
        <p:nvSpPr>
          <p:cNvPr id="3" name="Content Placeholder 2"/>
          <p:cNvSpPr>
            <a:spLocks noGrp="1"/>
          </p:cNvSpPr>
          <p:nvPr>
            <p:ph idx="1"/>
          </p:nvPr>
        </p:nvSpPr>
        <p:spPr>
          <a:xfrm>
            <a:off x="838200" y="1825624"/>
            <a:ext cx="10928230" cy="4747703"/>
          </a:xfrm>
        </p:spPr>
        <p:txBody>
          <a:bodyPr/>
          <a:lstStyle/>
          <a:p>
            <a:pPr marL="0" indent="0">
              <a:buNone/>
            </a:pPr>
            <a:r>
              <a:rPr lang="en-US" altLang="zh-TW" dirty="0"/>
              <a:t>When thinking about the paragraph, we looked at: </a:t>
            </a:r>
          </a:p>
          <a:p>
            <a:pPr marL="0" indent="0">
              <a:buNone/>
            </a:pPr>
            <a:endParaRPr lang="en-US" altLang="zh-TW" dirty="0"/>
          </a:p>
          <a:p>
            <a:pPr marL="0" indent="0">
              <a:buNone/>
            </a:pPr>
            <a:r>
              <a:rPr lang="en-US" altLang="zh-TW" dirty="0"/>
              <a:t>• </a:t>
            </a:r>
            <a:r>
              <a:rPr lang="en-US" altLang="zh-TW" dirty="0">
                <a:highlight>
                  <a:srgbClr val="FFFF00"/>
                </a:highlight>
              </a:rPr>
              <a:t>topic sentences</a:t>
            </a:r>
            <a:r>
              <a:rPr lang="en-US" altLang="zh-TW" dirty="0"/>
              <a:t>; </a:t>
            </a:r>
          </a:p>
          <a:p>
            <a:pPr marL="0" indent="0">
              <a:buNone/>
            </a:pPr>
            <a:r>
              <a:rPr lang="en-US" altLang="zh-TW" dirty="0"/>
              <a:t>• cohesion at various levels (including the ordering of ideas, and the use of pronouns and referencing, synonyms and metaphors); and </a:t>
            </a:r>
          </a:p>
          <a:p>
            <a:pPr marL="0" indent="0">
              <a:buNone/>
            </a:pPr>
            <a:r>
              <a:rPr lang="en-US" altLang="zh-TW" dirty="0"/>
              <a:t>• </a:t>
            </a:r>
            <a:r>
              <a:rPr lang="en-US" altLang="zh-TW" dirty="0">
                <a:highlight>
                  <a:srgbClr val="FFFF00"/>
                </a:highlight>
              </a:rPr>
              <a:t>discourse markers</a:t>
            </a:r>
            <a:r>
              <a:rPr lang="en-US" altLang="zh-TW" dirty="0"/>
              <a:t>. </a:t>
            </a:r>
            <a:endParaRPr lang="zh-TW" altLang="en-US" dirty="0"/>
          </a:p>
        </p:txBody>
      </p:sp>
    </p:spTree>
    <p:extLst>
      <p:ext uri="{BB962C8B-B14F-4D97-AF65-F5344CB8AC3E}">
        <p14:creationId xmlns:p14="http://schemas.microsoft.com/office/powerpoint/2010/main" val="295915714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Conclusion (p.38-) </a:t>
            </a:r>
            <a:endParaRPr lang="zh-TW" altLang="en-US" dirty="0"/>
          </a:p>
        </p:txBody>
      </p:sp>
      <p:sp>
        <p:nvSpPr>
          <p:cNvPr id="3" name="Content Placeholder 2"/>
          <p:cNvSpPr>
            <a:spLocks noGrp="1"/>
          </p:cNvSpPr>
          <p:nvPr>
            <p:ph idx="1"/>
          </p:nvPr>
        </p:nvSpPr>
        <p:spPr>
          <a:xfrm>
            <a:off x="838199" y="1825625"/>
            <a:ext cx="10954109" cy="4808088"/>
          </a:xfrm>
        </p:spPr>
        <p:txBody>
          <a:bodyPr/>
          <a:lstStyle/>
          <a:p>
            <a:pPr marL="0" indent="0">
              <a:buNone/>
            </a:pPr>
            <a:r>
              <a:rPr lang="en-US" altLang="zh-TW" dirty="0"/>
              <a:t>When thinking about academic writing, we considered: </a:t>
            </a:r>
          </a:p>
          <a:p>
            <a:pPr marL="0" indent="0">
              <a:buNone/>
            </a:pPr>
            <a:endParaRPr lang="en-US" altLang="zh-TW" dirty="0"/>
          </a:p>
          <a:p>
            <a:pPr marL="0" indent="0">
              <a:buNone/>
            </a:pPr>
            <a:r>
              <a:rPr lang="en-US" altLang="zh-TW" dirty="0"/>
              <a:t>• </a:t>
            </a:r>
            <a:r>
              <a:rPr lang="en-US" altLang="zh-TW" dirty="0">
                <a:highlight>
                  <a:srgbClr val="FFFF00"/>
                </a:highlight>
              </a:rPr>
              <a:t>impersonal formal written language </a:t>
            </a:r>
            <a:r>
              <a:rPr lang="en-US" altLang="zh-TW" dirty="0"/>
              <a:t>versus informal spoken language; </a:t>
            </a:r>
          </a:p>
          <a:p>
            <a:pPr marL="0" indent="0">
              <a:buNone/>
            </a:pPr>
            <a:r>
              <a:rPr lang="en-US" altLang="zh-TW" dirty="0"/>
              <a:t>• </a:t>
            </a:r>
            <a:r>
              <a:rPr lang="en-US" altLang="zh-TW" dirty="0">
                <a:highlight>
                  <a:srgbClr val="FFFF00"/>
                </a:highlight>
              </a:rPr>
              <a:t>vocabulary</a:t>
            </a:r>
            <a:r>
              <a:rPr lang="en-US" altLang="zh-TW" dirty="0"/>
              <a:t> and word collocations; </a:t>
            </a:r>
          </a:p>
          <a:p>
            <a:pPr marL="0" indent="0">
              <a:buNone/>
            </a:pPr>
            <a:r>
              <a:rPr lang="en-US" altLang="zh-TW" dirty="0"/>
              <a:t>• nominalization; and </a:t>
            </a:r>
          </a:p>
          <a:p>
            <a:pPr marL="0" indent="0">
              <a:buNone/>
            </a:pPr>
            <a:r>
              <a:rPr lang="en-US" altLang="zh-TW" dirty="0"/>
              <a:t>• ellipsis. </a:t>
            </a:r>
            <a:endParaRPr lang="zh-TW" altLang="en-US" dirty="0"/>
          </a:p>
        </p:txBody>
      </p:sp>
    </p:spTree>
    <p:extLst>
      <p:ext uri="{BB962C8B-B14F-4D97-AF65-F5344CB8AC3E}">
        <p14:creationId xmlns:p14="http://schemas.microsoft.com/office/powerpoint/2010/main" val="72855854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Conclusion (p.38-) </a:t>
            </a:r>
            <a:endParaRPr lang="zh-TW" altLang="en-US" dirty="0"/>
          </a:p>
        </p:txBody>
      </p:sp>
      <p:sp>
        <p:nvSpPr>
          <p:cNvPr id="3" name="Content Placeholder 2"/>
          <p:cNvSpPr>
            <a:spLocks noGrp="1"/>
          </p:cNvSpPr>
          <p:nvPr>
            <p:ph idx="1"/>
          </p:nvPr>
        </p:nvSpPr>
        <p:spPr>
          <a:xfrm>
            <a:off x="838200" y="1825624"/>
            <a:ext cx="10515600" cy="4661439"/>
          </a:xfrm>
        </p:spPr>
        <p:txBody>
          <a:bodyPr/>
          <a:lstStyle/>
          <a:p>
            <a:pPr marL="0" indent="0">
              <a:buNone/>
            </a:pPr>
            <a:r>
              <a:rPr lang="en-US" altLang="zh-TW" dirty="0"/>
              <a:t>We then revised some of the conventions of </a:t>
            </a:r>
            <a:r>
              <a:rPr lang="en-US" altLang="zh-TW" dirty="0">
                <a:highlight>
                  <a:srgbClr val="FFFF00"/>
                </a:highlight>
              </a:rPr>
              <a:t>punctuation</a:t>
            </a:r>
            <a:r>
              <a:rPr lang="en-US" altLang="zh-TW" dirty="0"/>
              <a:t>. </a:t>
            </a:r>
          </a:p>
          <a:p>
            <a:pPr marL="0" indent="0">
              <a:buNone/>
            </a:pPr>
            <a:r>
              <a:rPr lang="en-US" altLang="zh-TW" dirty="0"/>
              <a:t>When thinking about errors that often spoil people’s writing, we focused on: </a:t>
            </a:r>
          </a:p>
          <a:p>
            <a:pPr marL="0" indent="0">
              <a:buNone/>
            </a:pPr>
            <a:endParaRPr lang="en-US" altLang="zh-TW" dirty="0"/>
          </a:p>
          <a:p>
            <a:pPr marL="0" indent="0">
              <a:buNone/>
            </a:pPr>
            <a:r>
              <a:rPr lang="en-US" altLang="zh-TW" dirty="0"/>
              <a:t>• spelling errors; </a:t>
            </a:r>
          </a:p>
          <a:p>
            <a:pPr marL="0" indent="0">
              <a:buNone/>
            </a:pPr>
            <a:r>
              <a:rPr lang="en-US" altLang="zh-TW" dirty="0"/>
              <a:t>• errors arising from </a:t>
            </a:r>
            <a:r>
              <a:rPr lang="en-US" altLang="zh-TW" dirty="0">
                <a:highlight>
                  <a:srgbClr val="FFFF00"/>
                </a:highlight>
              </a:rPr>
              <a:t>easily confused words</a:t>
            </a:r>
            <a:r>
              <a:rPr lang="en-US" altLang="zh-TW" dirty="0"/>
              <a:t>; and </a:t>
            </a:r>
          </a:p>
          <a:p>
            <a:pPr marL="0" indent="0">
              <a:buNone/>
            </a:pPr>
            <a:r>
              <a:rPr lang="en-US" altLang="zh-TW" dirty="0"/>
              <a:t>• common usage errors. </a:t>
            </a:r>
            <a:endParaRPr lang="zh-TW" altLang="en-US" dirty="0"/>
          </a:p>
        </p:txBody>
      </p:sp>
    </p:spTree>
    <p:extLst>
      <p:ext uri="{BB962C8B-B14F-4D97-AF65-F5344CB8AC3E}">
        <p14:creationId xmlns:p14="http://schemas.microsoft.com/office/powerpoint/2010/main" val="1709703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596A567-ACF3-488C-A18A-973C6E44EB02}"/>
              </a:ext>
            </a:extLst>
          </p:cNvPr>
          <p:cNvSpPr>
            <a:spLocks noGrp="1"/>
          </p:cNvSpPr>
          <p:nvPr>
            <p:ph type="title"/>
          </p:nvPr>
        </p:nvSpPr>
        <p:spPr/>
        <p:txBody>
          <a:bodyPr/>
          <a:lstStyle/>
          <a:p>
            <a:r>
              <a:rPr lang="en-US" altLang="zh-TW" dirty="0"/>
              <a:t>Subordination (p.3-4)</a:t>
            </a:r>
            <a:endParaRPr lang="en-US" dirty="0"/>
          </a:p>
        </p:txBody>
      </p:sp>
      <p:sp>
        <p:nvSpPr>
          <p:cNvPr id="3" name="內容版面配置區 2">
            <a:extLst>
              <a:ext uri="{FF2B5EF4-FFF2-40B4-BE49-F238E27FC236}">
                <a16:creationId xmlns:a16="http://schemas.microsoft.com/office/drawing/2014/main" id="{8D1AFC51-0E6D-4254-A604-54680777E5DA}"/>
              </a:ext>
            </a:extLst>
          </p:cNvPr>
          <p:cNvSpPr>
            <a:spLocks noGrp="1"/>
          </p:cNvSpPr>
          <p:nvPr>
            <p:ph idx="1"/>
          </p:nvPr>
        </p:nvSpPr>
        <p:spPr>
          <a:xfrm>
            <a:off x="838199" y="1825624"/>
            <a:ext cx="10997725" cy="4763183"/>
          </a:xfrm>
        </p:spPr>
        <p:txBody>
          <a:bodyPr/>
          <a:lstStyle/>
          <a:p>
            <a:pPr marL="0" indent="0">
              <a:buNone/>
            </a:pPr>
            <a:r>
              <a:rPr lang="en-US" altLang="zh-TW" dirty="0"/>
              <a:t>We also use conjunctions to </a:t>
            </a:r>
            <a:r>
              <a:rPr lang="en-US" altLang="zh-TW" b="1" dirty="0">
                <a:solidFill>
                  <a:srgbClr val="FFC000"/>
                </a:solidFill>
              </a:rPr>
              <a:t>subordinate</a:t>
            </a:r>
            <a:r>
              <a:rPr lang="en-US" altLang="zh-TW" dirty="0"/>
              <a:t> (or join) two short sentences into a </a:t>
            </a:r>
            <a:r>
              <a:rPr lang="en-US" altLang="zh-TW" b="1" dirty="0">
                <a:solidFill>
                  <a:schemeClr val="accent2">
                    <a:lumMod val="60000"/>
                    <a:lumOff val="40000"/>
                  </a:schemeClr>
                </a:solidFill>
              </a:rPr>
              <a:t>longer </a:t>
            </a:r>
            <a:r>
              <a:rPr lang="en-US" altLang="zh-TW" b="1" i="1" dirty="0">
                <a:solidFill>
                  <a:schemeClr val="accent2">
                    <a:lumMod val="60000"/>
                    <a:lumOff val="40000"/>
                  </a:schemeClr>
                </a:solidFill>
              </a:rPr>
              <a:t>complex </a:t>
            </a:r>
            <a:r>
              <a:rPr lang="en-US" altLang="zh-TW" b="1" dirty="0">
                <a:solidFill>
                  <a:schemeClr val="accent2">
                    <a:lumMod val="60000"/>
                    <a:lumOff val="40000"/>
                  </a:schemeClr>
                </a:solidFill>
              </a:rPr>
              <a:t>sentence</a:t>
            </a:r>
            <a:r>
              <a:rPr lang="en-US" altLang="zh-TW" dirty="0"/>
              <a:t>. </a:t>
            </a:r>
          </a:p>
          <a:p>
            <a:pPr marL="0" indent="0">
              <a:buNone/>
            </a:pPr>
            <a:endParaRPr lang="en-US" altLang="zh-TW" dirty="0"/>
          </a:p>
          <a:p>
            <a:pPr marL="0" indent="0">
              <a:buNone/>
            </a:pPr>
            <a:r>
              <a:rPr lang="en-US" altLang="zh-TW" dirty="0"/>
              <a:t>In such a sentence, </a:t>
            </a:r>
            <a:r>
              <a:rPr lang="en-US" altLang="zh-TW" b="1" dirty="0">
                <a:solidFill>
                  <a:srgbClr val="00B050"/>
                </a:solidFill>
              </a:rPr>
              <a:t>one half usually has more meaning or importance </a:t>
            </a:r>
            <a:r>
              <a:rPr lang="en-US" altLang="zh-TW" dirty="0"/>
              <a:t>than the other.</a:t>
            </a:r>
          </a:p>
          <a:p>
            <a:pPr marL="0" indent="0">
              <a:buNone/>
            </a:pPr>
            <a:endParaRPr lang="en-US" dirty="0"/>
          </a:p>
          <a:p>
            <a:pPr marL="0" indent="0">
              <a:buNone/>
            </a:pPr>
            <a:r>
              <a:rPr lang="en-US" dirty="0"/>
              <a:t>E.g.</a:t>
            </a:r>
          </a:p>
          <a:p>
            <a:pPr marL="0" indent="0">
              <a:buNone/>
            </a:pPr>
            <a:r>
              <a:rPr lang="en-US" altLang="zh-TW" b="1" dirty="0">
                <a:solidFill>
                  <a:srgbClr val="FF0000"/>
                </a:solidFill>
              </a:rPr>
              <a:t>Although</a:t>
            </a:r>
            <a:r>
              <a:rPr lang="en-US" altLang="zh-TW" dirty="0"/>
              <a:t> there has been a great deal of research</a:t>
            </a:r>
            <a:r>
              <a:rPr lang="en-US" altLang="zh-TW" b="1" dirty="0">
                <a:solidFill>
                  <a:srgbClr val="FF0000"/>
                </a:solidFill>
              </a:rPr>
              <a:t>, </a:t>
            </a:r>
            <a:r>
              <a:rPr lang="en-US" altLang="zh-TW" i="1" dirty="0"/>
              <a:t>a vaccine has not yet been found</a:t>
            </a:r>
            <a:r>
              <a:rPr lang="en-US" altLang="zh-TW" dirty="0"/>
              <a:t>. </a:t>
            </a:r>
            <a:endParaRPr lang="en-US" dirty="0"/>
          </a:p>
        </p:txBody>
      </p:sp>
    </p:spTree>
    <p:extLst>
      <p:ext uri="{BB962C8B-B14F-4D97-AF65-F5344CB8AC3E}">
        <p14:creationId xmlns:p14="http://schemas.microsoft.com/office/powerpoint/2010/main" val="2316363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98EC594-7FF7-4EE6-9FC1-24C16E5CCE7A}"/>
              </a:ext>
            </a:extLst>
          </p:cNvPr>
          <p:cNvSpPr>
            <a:spLocks noGrp="1"/>
          </p:cNvSpPr>
          <p:nvPr>
            <p:ph type="title"/>
          </p:nvPr>
        </p:nvSpPr>
        <p:spPr/>
        <p:txBody>
          <a:bodyPr/>
          <a:lstStyle/>
          <a:p>
            <a:endParaRPr lang="en-US"/>
          </a:p>
        </p:txBody>
      </p:sp>
      <p:sp>
        <p:nvSpPr>
          <p:cNvPr id="4" name="Content Placeholder 3"/>
          <p:cNvSpPr>
            <a:spLocks noGrp="1"/>
          </p:cNvSpPr>
          <p:nvPr>
            <p:ph idx="1"/>
          </p:nvPr>
        </p:nvSpPr>
        <p:spPr>
          <a:xfrm>
            <a:off x="838200" y="1825624"/>
            <a:ext cx="11066092" cy="5032375"/>
          </a:xfrm>
        </p:spPr>
        <p:txBody>
          <a:bodyPr>
            <a:normAutofit fontScale="77500" lnSpcReduction="20000"/>
          </a:bodyPr>
          <a:lstStyle/>
          <a:p>
            <a:pPr marL="0" indent="0">
              <a:buNone/>
            </a:pPr>
            <a:r>
              <a:rPr lang="en-US" altLang="zh-TW" b="1" i="1" dirty="0">
                <a:solidFill>
                  <a:srgbClr val="FF0000"/>
                </a:solidFill>
              </a:rPr>
              <a:t>After</a:t>
            </a:r>
            <a:r>
              <a:rPr lang="en-US" altLang="zh-TW" i="1" dirty="0"/>
              <a:t> </a:t>
            </a:r>
            <a:r>
              <a:rPr lang="en-US" altLang="zh-TW" dirty="0"/>
              <a:t>the disease has been identified</a:t>
            </a:r>
            <a:r>
              <a:rPr lang="en-US" altLang="zh-TW" b="1" dirty="0">
                <a:solidFill>
                  <a:srgbClr val="FF0000"/>
                </a:solidFill>
              </a:rPr>
              <a:t>,</a:t>
            </a:r>
            <a:r>
              <a:rPr lang="en-US" altLang="zh-TW" dirty="0"/>
              <a:t> treatment can begin. </a:t>
            </a:r>
          </a:p>
          <a:p>
            <a:pPr marL="0" indent="0">
              <a:buNone/>
            </a:pPr>
            <a:r>
              <a:rPr lang="en-US" altLang="zh-TW" b="1" i="1" dirty="0">
                <a:solidFill>
                  <a:srgbClr val="FF0000"/>
                </a:solidFill>
              </a:rPr>
              <a:t>Although</a:t>
            </a:r>
            <a:r>
              <a:rPr lang="en-US" altLang="zh-TW" i="1" dirty="0"/>
              <a:t> </a:t>
            </a:r>
            <a:r>
              <a:rPr lang="en-US" altLang="zh-TW" dirty="0"/>
              <a:t>it is not usually fatal</a:t>
            </a:r>
            <a:r>
              <a:rPr lang="en-US" altLang="zh-TW" b="1" dirty="0">
                <a:solidFill>
                  <a:srgbClr val="FF0000"/>
                </a:solidFill>
              </a:rPr>
              <a:t>, </a:t>
            </a:r>
            <a:r>
              <a:rPr lang="en-US" altLang="zh-TW" dirty="0"/>
              <a:t>diabetes is still a very serious illness. </a:t>
            </a:r>
          </a:p>
          <a:p>
            <a:pPr marL="0" indent="0">
              <a:buNone/>
            </a:pPr>
            <a:r>
              <a:rPr lang="en-US" altLang="zh-TW" b="1" i="1" dirty="0">
                <a:solidFill>
                  <a:srgbClr val="FF0000"/>
                </a:solidFill>
              </a:rPr>
              <a:t>As</a:t>
            </a:r>
            <a:r>
              <a:rPr lang="en-US" altLang="zh-TW" i="1" dirty="0"/>
              <a:t> </a:t>
            </a:r>
            <a:r>
              <a:rPr lang="en-US" altLang="zh-TW" dirty="0"/>
              <a:t>medical research is so costly</a:t>
            </a:r>
            <a:r>
              <a:rPr lang="en-US" altLang="zh-TW" b="1" dirty="0">
                <a:solidFill>
                  <a:srgbClr val="FF0000"/>
                </a:solidFill>
              </a:rPr>
              <a:t>, </a:t>
            </a:r>
            <a:r>
              <a:rPr lang="en-US" altLang="zh-TW" dirty="0"/>
              <a:t>subsidies may be necessary. </a:t>
            </a:r>
          </a:p>
          <a:p>
            <a:pPr marL="0" indent="0">
              <a:buNone/>
            </a:pPr>
            <a:r>
              <a:rPr lang="en-US" altLang="zh-TW" dirty="0"/>
              <a:t>A very efficient reporting system is needed </a:t>
            </a:r>
            <a:r>
              <a:rPr lang="en-US" altLang="zh-TW" b="1" i="1" dirty="0">
                <a:solidFill>
                  <a:srgbClr val="FF0000"/>
                </a:solidFill>
              </a:rPr>
              <a:t>because </a:t>
            </a:r>
            <a:r>
              <a:rPr lang="en-US" altLang="zh-TW" dirty="0"/>
              <a:t>disease can travel fast in a globalized world. </a:t>
            </a:r>
          </a:p>
          <a:p>
            <a:pPr marL="0" indent="0">
              <a:buNone/>
            </a:pPr>
            <a:r>
              <a:rPr lang="en-US" altLang="zh-TW" b="1" i="1" dirty="0">
                <a:solidFill>
                  <a:srgbClr val="FF0000"/>
                </a:solidFill>
              </a:rPr>
              <a:t>Before </a:t>
            </a:r>
            <a:r>
              <a:rPr lang="en-US" altLang="zh-TW" dirty="0"/>
              <a:t>patients undergo treatment</a:t>
            </a:r>
            <a:r>
              <a:rPr lang="en-US" altLang="zh-TW" b="1" dirty="0">
                <a:solidFill>
                  <a:srgbClr val="FF0000"/>
                </a:solidFill>
              </a:rPr>
              <a:t>,</a:t>
            </a:r>
            <a:r>
              <a:rPr lang="en-US" altLang="zh-TW" dirty="0"/>
              <a:t> they must give their consent. </a:t>
            </a:r>
          </a:p>
          <a:p>
            <a:pPr marL="0" indent="0">
              <a:buNone/>
            </a:pPr>
            <a:r>
              <a:rPr lang="en-US" altLang="zh-TW" b="1" i="1" dirty="0">
                <a:solidFill>
                  <a:srgbClr val="FF0000"/>
                </a:solidFill>
              </a:rPr>
              <a:t>Since</a:t>
            </a:r>
            <a:r>
              <a:rPr lang="en-US" altLang="zh-TW" i="1" dirty="0"/>
              <a:t> </a:t>
            </a:r>
            <a:r>
              <a:rPr lang="en-US" altLang="zh-TW" dirty="0"/>
              <a:t>people are living longer</a:t>
            </a:r>
            <a:r>
              <a:rPr lang="en-US" altLang="zh-TW" b="1" dirty="0">
                <a:solidFill>
                  <a:srgbClr val="FF0000"/>
                </a:solidFill>
              </a:rPr>
              <a:t>,</a:t>
            </a:r>
            <a:r>
              <a:rPr lang="en-US" altLang="zh-TW" dirty="0"/>
              <a:t> health care costs are going up. </a:t>
            </a:r>
          </a:p>
          <a:p>
            <a:pPr marL="0" indent="0">
              <a:buNone/>
            </a:pPr>
            <a:r>
              <a:rPr lang="en-US" altLang="zh-TW" dirty="0"/>
              <a:t>Regular screening is needed </a:t>
            </a:r>
            <a:r>
              <a:rPr lang="en-US" altLang="zh-TW" b="1" i="1" dirty="0">
                <a:solidFill>
                  <a:srgbClr val="FF0000"/>
                </a:solidFill>
              </a:rPr>
              <a:t>so that </a:t>
            </a:r>
            <a:r>
              <a:rPr lang="en-US" altLang="zh-TW" dirty="0"/>
              <a:t>the cancer can be detected early. </a:t>
            </a:r>
          </a:p>
          <a:p>
            <a:pPr marL="0" indent="0">
              <a:buNone/>
            </a:pPr>
            <a:r>
              <a:rPr lang="en-US" altLang="zh-TW" dirty="0"/>
              <a:t>Experts say </a:t>
            </a:r>
            <a:r>
              <a:rPr lang="en-US" altLang="zh-TW" b="1" i="1" dirty="0">
                <a:solidFill>
                  <a:srgbClr val="FF0000"/>
                </a:solidFill>
              </a:rPr>
              <a:t>that</a:t>
            </a:r>
            <a:r>
              <a:rPr lang="en-US" altLang="zh-TW" i="1" dirty="0"/>
              <a:t> </a:t>
            </a:r>
            <a:r>
              <a:rPr lang="en-US" altLang="zh-TW" dirty="0"/>
              <a:t>most young people do not take enough exercise. </a:t>
            </a:r>
          </a:p>
          <a:p>
            <a:pPr marL="0" indent="0">
              <a:buNone/>
            </a:pPr>
            <a:r>
              <a:rPr lang="en-US" altLang="zh-TW" b="1" i="1" dirty="0">
                <a:solidFill>
                  <a:srgbClr val="FF0000"/>
                </a:solidFill>
              </a:rPr>
              <a:t>When</a:t>
            </a:r>
            <a:r>
              <a:rPr lang="en-US" altLang="zh-TW" i="1" dirty="0"/>
              <a:t> </a:t>
            </a:r>
            <a:r>
              <a:rPr lang="en-US" altLang="zh-TW" dirty="0"/>
              <a:t>you feel hungry</a:t>
            </a:r>
            <a:r>
              <a:rPr lang="en-US" altLang="zh-TW" b="1" dirty="0">
                <a:solidFill>
                  <a:srgbClr val="FF0000"/>
                </a:solidFill>
              </a:rPr>
              <a:t>,</a:t>
            </a:r>
            <a:r>
              <a:rPr lang="en-US" altLang="zh-TW" dirty="0"/>
              <a:t> you can eat an apple. </a:t>
            </a:r>
          </a:p>
          <a:p>
            <a:pPr marL="0" indent="0">
              <a:buNone/>
            </a:pPr>
            <a:r>
              <a:rPr lang="en-US" altLang="zh-TW" dirty="0"/>
              <a:t>The patient came from an area </a:t>
            </a:r>
            <a:r>
              <a:rPr lang="en-US" altLang="zh-TW" b="1" i="1" dirty="0">
                <a:solidFill>
                  <a:srgbClr val="FF0000"/>
                </a:solidFill>
              </a:rPr>
              <a:t>where</a:t>
            </a:r>
            <a:r>
              <a:rPr lang="en-US" altLang="zh-TW" i="1" dirty="0"/>
              <a:t> </a:t>
            </a:r>
            <a:r>
              <a:rPr lang="en-US" altLang="zh-TW" dirty="0"/>
              <a:t>hepatitis was not uncommon. </a:t>
            </a:r>
          </a:p>
          <a:p>
            <a:pPr marL="0" indent="0">
              <a:buNone/>
            </a:pPr>
            <a:r>
              <a:rPr lang="en-US" altLang="zh-TW" dirty="0"/>
              <a:t>Nutritionists recommend food </a:t>
            </a:r>
            <a:r>
              <a:rPr lang="en-US" altLang="zh-TW" b="1" i="1" dirty="0">
                <a:solidFill>
                  <a:srgbClr val="FF0000"/>
                </a:solidFill>
              </a:rPr>
              <a:t>which</a:t>
            </a:r>
            <a:r>
              <a:rPr lang="en-US" altLang="zh-TW" i="1" dirty="0"/>
              <a:t> </a:t>
            </a:r>
            <a:r>
              <a:rPr lang="en-US" altLang="zh-TW" dirty="0"/>
              <a:t>is low in fat. </a:t>
            </a:r>
          </a:p>
          <a:p>
            <a:pPr marL="0" indent="0">
              <a:buNone/>
            </a:pPr>
            <a:r>
              <a:rPr lang="en-US" altLang="zh-TW" b="1" i="1" dirty="0">
                <a:solidFill>
                  <a:srgbClr val="FF0000"/>
                </a:solidFill>
              </a:rPr>
              <a:t>While</a:t>
            </a:r>
            <a:r>
              <a:rPr lang="en-US" altLang="zh-TW" i="1" dirty="0"/>
              <a:t> </a:t>
            </a:r>
            <a:r>
              <a:rPr lang="en-US" altLang="zh-TW" dirty="0"/>
              <a:t>people are waiting for treatment</a:t>
            </a:r>
            <a:r>
              <a:rPr lang="en-US" altLang="zh-TW" b="1" dirty="0">
                <a:solidFill>
                  <a:srgbClr val="FF0000"/>
                </a:solidFill>
              </a:rPr>
              <a:t>,</a:t>
            </a:r>
            <a:r>
              <a:rPr lang="en-US" altLang="zh-TW" dirty="0"/>
              <a:t> they need to receive counselling. </a:t>
            </a:r>
          </a:p>
          <a:p>
            <a:pPr marL="0" indent="0">
              <a:buNone/>
            </a:pPr>
            <a:r>
              <a:rPr lang="en-US" altLang="zh-TW" dirty="0"/>
              <a:t>The drug companies</a:t>
            </a:r>
            <a:r>
              <a:rPr lang="en-US" altLang="zh-TW" b="1" dirty="0">
                <a:solidFill>
                  <a:srgbClr val="FF0000"/>
                </a:solidFill>
              </a:rPr>
              <a:t>, </a:t>
            </a:r>
            <a:r>
              <a:rPr lang="en-US" altLang="zh-TW" b="1" i="1" dirty="0">
                <a:solidFill>
                  <a:srgbClr val="FF0000"/>
                </a:solidFill>
              </a:rPr>
              <a:t>whose </a:t>
            </a:r>
            <a:r>
              <a:rPr lang="en-US" altLang="zh-TW" dirty="0"/>
              <a:t>profits can be seen in the table</a:t>
            </a:r>
            <a:r>
              <a:rPr lang="en-US" altLang="zh-TW" b="1" dirty="0">
                <a:solidFill>
                  <a:srgbClr val="FF0000"/>
                </a:solidFill>
              </a:rPr>
              <a:t>, </a:t>
            </a:r>
            <a:r>
              <a:rPr lang="en-US" altLang="zh-TW" dirty="0"/>
              <a:t>claim they deserve a good return on their investment in research.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9554" y="218986"/>
            <a:ext cx="6541806" cy="1493238"/>
          </a:xfrm>
          <a:prstGeom prst="rect">
            <a:avLst/>
          </a:prstGeom>
        </p:spPr>
      </p:pic>
      <p:sp>
        <p:nvSpPr>
          <p:cNvPr id="3" name="Right Arrow 2"/>
          <p:cNvSpPr/>
          <p:nvPr/>
        </p:nvSpPr>
        <p:spPr>
          <a:xfrm>
            <a:off x="131885" y="5108330"/>
            <a:ext cx="624253" cy="211016"/>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Right Arrow 5"/>
          <p:cNvSpPr/>
          <p:nvPr/>
        </p:nvSpPr>
        <p:spPr>
          <a:xfrm>
            <a:off x="131885" y="5841023"/>
            <a:ext cx="624253" cy="211016"/>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Right Arrow 6"/>
          <p:cNvSpPr/>
          <p:nvPr/>
        </p:nvSpPr>
        <p:spPr>
          <a:xfrm>
            <a:off x="127488" y="6210299"/>
            <a:ext cx="624253" cy="211016"/>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Right Arrow 7"/>
          <p:cNvSpPr/>
          <p:nvPr/>
        </p:nvSpPr>
        <p:spPr>
          <a:xfrm>
            <a:off x="127488" y="5471747"/>
            <a:ext cx="624253" cy="211016"/>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9181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DD8CD69-9016-483B-84EA-083F3365362C}"/>
              </a:ext>
            </a:extLst>
          </p:cNvPr>
          <p:cNvSpPr>
            <a:spLocks noGrp="1"/>
          </p:cNvSpPr>
          <p:nvPr>
            <p:ph type="title"/>
          </p:nvPr>
        </p:nvSpPr>
        <p:spPr/>
        <p:txBody>
          <a:bodyPr/>
          <a:lstStyle/>
          <a:p>
            <a:r>
              <a:rPr lang="en-US" altLang="zh-TW" dirty="0"/>
              <a:t>Subordination </a:t>
            </a:r>
            <a:r>
              <a:rPr lang="en-US" dirty="0"/>
              <a:t>(p.4)</a:t>
            </a:r>
          </a:p>
        </p:txBody>
      </p:sp>
      <p:sp>
        <p:nvSpPr>
          <p:cNvPr id="3" name="內容版面配置區 2">
            <a:extLst>
              <a:ext uri="{FF2B5EF4-FFF2-40B4-BE49-F238E27FC236}">
                <a16:creationId xmlns:a16="http://schemas.microsoft.com/office/drawing/2014/main" id="{C3C7E054-9035-4F66-B6DD-EDA7BC9A6F93}"/>
              </a:ext>
            </a:extLst>
          </p:cNvPr>
          <p:cNvSpPr>
            <a:spLocks noGrp="1"/>
          </p:cNvSpPr>
          <p:nvPr>
            <p:ph idx="1"/>
          </p:nvPr>
        </p:nvSpPr>
        <p:spPr>
          <a:xfrm>
            <a:off x="838200" y="1825625"/>
            <a:ext cx="11040454" cy="4694816"/>
          </a:xfrm>
        </p:spPr>
        <p:txBody>
          <a:bodyPr>
            <a:normAutofit fontScale="92500" lnSpcReduction="10000"/>
          </a:bodyPr>
          <a:lstStyle/>
          <a:p>
            <a:pPr marL="0" indent="0">
              <a:buNone/>
            </a:pPr>
            <a:r>
              <a:rPr lang="en-US" altLang="zh-TW" dirty="0"/>
              <a:t>These </a:t>
            </a:r>
            <a:r>
              <a:rPr lang="en-US" altLang="zh-TW" b="1" dirty="0">
                <a:solidFill>
                  <a:srgbClr val="FF0000"/>
                </a:solidFill>
              </a:rPr>
              <a:t>conjunctions are said to </a:t>
            </a:r>
            <a:r>
              <a:rPr lang="en-US" altLang="zh-TW" b="1" i="1" dirty="0">
                <a:solidFill>
                  <a:srgbClr val="FF0000"/>
                </a:solidFill>
              </a:rPr>
              <a:t>subordinate </a:t>
            </a:r>
            <a:r>
              <a:rPr lang="en-US" altLang="zh-TW" dirty="0"/>
              <a:t>because they join clauses by making one the </a:t>
            </a:r>
            <a:r>
              <a:rPr lang="en-US" altLang="zh-TW" b="1" dirty="0">
                <a:solidFill>
                  <a:srgbClr val="FF0000"/>
                </a:solidFill>
              </a:rPr>
              <a:t>main clause and the others </a:t>
            </a:r>
            <a:r>
              <a:rPr lang="en-US" altLang="zh-TW" b="1" u="sng" dirty="0">
                <a:solidFill>
                  <a:srgbClr val="FF0000"/>
                </a:solidFill>
              </a:rPr>
              <a:t>dependent</a:t>
            </a:r>
            <a:r>
              <a:rPr lang="en-US" altLang="zh-TW" b="1" dirty="0">
                <a:solidFill>
                  <a:srgbClr val="FF0000"/>
                </a:solidFill>
              </a:rPr>
              <a:t> </a:t>
            </a:r>
            <a:r>
              <a:rPr lang="en-US" altLang="zh-TW" dirty="0"/>
              <a:t>on it. </a:t>
            </a:r>
          </a:p>
          <a:p>
            <a:pPr marL="0" indent="0">
              <a:buNone/>
            </a:pPr>
            <a:endParaRPr lang="en-US" dirty="0"/>
          </a:p>
          <a:p>
            <a:pPr marL="0" indent="0">
              <a:buNone/>
            </a:pPr>
            <a:r>
              <a:rPr lang="en-US" altLang="zh-TW" b="1" dirty="0">
                <a:solidFill>
                  <a:srgbClr val="00B050"/>
                </a:solidFill>
              </a:rPr>
              <a:t>Complex sentences </a:t>
            </a:r>
            <a:r>
              <a:rPr lang="en-US" altLang="zh-TW" dirty="0"/>
              <a:t>that use coordination or subordination are a key element of </a:t>
            </a:r>
            <a:r>
              <a:rPr lang="en-US" altLang="zh-TW" b="1" dirty="0">
                <a:solidFill>
                  <a:srgbClr val="00B050"/>
                </a:solidFill>
              </a:rPr>
              <a:t>academic writing</a:t>
            </a:r>
            <a:r>
              <a:rPr lang="en-US" altLang="zh-TW" dirty="0"/>
              <a:t>. </a:t>
            </a:r>
          </a:p>
          <a:p>
            <a:pPr marL="0" indent="0">
              <a:buNone/>
            </a:pPr>
            <a:endParaRPr lang="en-US" altLang="zh-TW" dirty="0"/>
          </a:p>
          <a:p>
            <a:pPr marL="0" indent="0">
              <a:buNone/>
            </a:pPr>
            <a:r>
              <a:rPr lang="en-US" altLang="zh-TW" dirty="0"/>
              <a:t>Such sentences allow the writer to express more </a:t>
            </a:r>
            <a:r>
              <a:rPr lang="en-US" altLang="zh-TW" b="1" dirty="0">
                <a:solidFill>
                  <a:srgbClr val="00B0F0"/>
                </a:solidFill>
              </a:rPr>
              <a:t>sophisticated or complicated </a:t>
            </a:r>
            <a:r>
              <a:rPr lang="en-US" altLang="zh-TW" dirty="0"/>
              <a:t>ideas by linking clauses. </a:t>
            </a:r>
          </a:p>
          <a:p>
            <a:pPr marL="0" indent="0">
              <a:buNone/>
            </a:pPr>
            <a:endParaRPr lang="en-US" altLang="zh-TW" dirty="0"/>
          </a:p>
          <a:p>
            <a:pPr marL="0" indent="0">
              <a:buNone/>
            </a:pPr>
            <a:r>
              <a:rPr lang="en-US" altLang="zh-TW" dirty="0"/>
              <a:t>They also often help to </a:t>
            </a:r>
            <a:r>
              <a:rPr lang="en-US" altLang="zh-TW" b="1" i="1" dirty="0">
                <a:solidFill>
                  <a:srgbClr val="00B0F0"/>
                </a:solidFill>
              </a:rPr>
              <a:t>depersonalize </a:t>
            </a:r>
            <a:r>
              <a:rPr lang="en-US" altLang="zh-TW" b="1" dirty="0">
                <a:solidFill>
                  <a:srgbClr val="00B0F0"/>
                </a:solidFill>
              </a:rPr>
              <a:t>a sentence </a:t>
            </a:r>
            <a:r>
              <a:rPr lang="en-US" altLang="zh-TW" dirty="0"/>
              <a:t>(i.e. they remove direct reference - a strong feature of academic writing)</a:t>
            </a:r>
            <a:endParaRPr lang="en-US" dirty="0"/>
          </a:p>
        </p:txBody>
      </p:sp>
    </p:spTree>
    <p:extLst>
      <p:ext uri="{BB962C8B-B14F-4D97-AF65-F5344CB8AC3E}">
        <p14:creationId xmlns:p14="http://schemas.microsoft.com/office/powerpoint/2010/main" val="176199478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300</TotalTime>
  <Words>5490</Words>
  <Application>Microsoft Office PowerPoint</Application>
  <PresentationFormat>Widescreen</PresentationFormat>
  <Paragraphs>573</Paragraphs>
  <Slides>65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65</vt:i4>
      </vt:variant>
    </vt:vector>
  </HeadingPairs>
  <TitlesOfParts>
    <vt:vector size="70" baseType="lpstr">
      <vt:lpstr>Arial</vt:lpstr>
      <vt:lpstr>Calibri</vt:lpstr>
      <vt:lpstr>Calibri Light</vt:lpstr>
      <vt:lpstr>Wingdings</vt:lpstr>
      <vt:lpstr>Office 佈景主題</vt:lpstr>
      <vt:lpstr>E205F Preparing for IELTS Unit 1.1</vt:lpstr>
      <vt:lpstr>Introduction (p.1)</vt:lpstr>
      <vt:lpstr>Introduction (p.1)</vt:lpstr>
      <vt:lpstr>Sentences (p.2)</vt:lpstr>
      <vt:lpstr>Noun phrases (p.2)</vt:lpstr>
      <vt:lpstr>Coordination (p.2-3)</vt:lpstr>
      <vt:lpstr>Subordination (p.3-4)</vt:lpstr>
      <vt:lpstr>PowerPoint Presentation</vt:lpstr>
      <vt:lpstr>Subordination (p.4)</vt:lpstr>
      <vt:lpstr>‘That’ (p.4)</vt:lpstr>
      <vt:lpstr>‘That’ (p.4) </vt:lpstr>
      <vt:lpstr>‘That’ (p.4)</vt:lpstr>
      <vt:lpstr>Activity 1.1 (p.5)</vt:lpstr>
      <vt:lpstr>Activity 1.1 (Key)</vt:lpstr>
      <vt:lpstr>Conditional clauses*** (p.5)</vt:lpstr>
      <vt:lpstr>PowerPoint Presentation</vt:lpstr>
      <vt:lpstr>Activity 1.2 (p.6)</vt:lpstr>
      <vt:lpstr>Activity 1.2 (Key)</vt:lpstr>
      <vt:lpstr>Activity 1.2 (Key)</vt:lpstr>
      <vt:lpstr>Activity 1.2 (Key)</vt:lpstr>
      <vt:lpstr>Participles *** (p.6)</vt:lpstr>
      <vt:lpstr>Activity 1.3 (p.6-7)</vt:lpstr>
      <vt:lpstr>Activity 1.3 (p.6-7) (Key)</vt:lpstr>
      <vt:lpstr>Activity 1.3 (p.6-7) (Key)</vt:lpstr>
      <vt:lpstr>Sentence fragments (p.7)</vt:lpstr>
      <vt:lpstr>Activity 1.4 (p.7)</vt:lpstr>
      <vt:lpstr>Activity 1.4 (p.7) (Key)</vt:lpstr>
      <vt:lpstr>Connectives (p.8)</vt:lpstr>
      <vt:lpstr>Tenses (p.10)</vt:lpstr>
      <vt:lpstr>Tenses (p.10)</vt:lpstr>
      <vt:lpstr>Tenses (p.11)</vt:lpstr>
      <vt:lpstr>Activity 1.7 (p.12)</vt:lpstr>
      <vt:lpstr>PowerPoint Presentation</vt:lpstr>
      <vt:lpstr>Paragraph (p.14)</vt:lpstr>
      <vt:lpstr>Activity 1.9 (p.14)</vt:lpstr>
      <vt:lpstr>Activity 1.9 (p.14)</vt:lpstr>
      <vt:lpstr>Synonyms (p.16)</vt:lpstr>
      <vt:lpstr>Activity 1.13 (p.17)</vt:lpstr>
      <vt:lpstr>Discourse Markers (p.17-18)</vt:lpstr>
      <vt:lpstr>PowerPoint Presentation</vt:lpstr>
      <vt:lpstr>Activity 1.15 (p.18-19)</vt:lpstr>
      <vt:lpstr>Activity 1.15 (p.18-19)</vt:lpstr>
      <vt:lpstr>Activity 1.15 (p.18-19)</vt:lpstr>
      <vt:lpstr>ENGL E205F Preparing for IELTS Unit 1.2</vt:lpstr>
      <vt:lpstr>Academic Register (p.20)</vt:lpstr>
      <vt:lpstr>Activity 1.16</vt:lpstr>
      <vt:lpstr>Formal Vocabulary (p.21)</vt:lpstr>
      <vt:lpstr>Formal Vocabulary (extra)</vt:lpstr>
      <vt:lpstr>Formal Vocabulary (extra)</vt:lpstr>
      <vt:lpstr>Activity 1.17 (p.21)</vt:lpstr>
      <vt:lpstr>Activity 1.17 (p.21) (Key)</vt:lpstr>
      <vt:lpstr>Punctuation and spelling (p.25-26)</vt:lpstr>
      <vt:lpstr>Punctuation and spelling (p.25-26)</vt:lpstr>
      <vt:lpstr>Activity 1.22 (p.27)</vt:lpstr>
      <vt:lpstr>Activity 1.22 (p.27) (Key)</vt:lpstr>
      <vt:lpstr>Easily confused words (p.29-30)</vt:lpstr>
      <vt:lpstr>Easily confused words (p.29-30)</vt:lpstr>
      <vt:lpstr>Activity 1.25 (p.31)</vt:lpstr>
      <vt:lpstr>Activity 1.25 (p.31)</vt:lpstr>
      <vt:lpstr>PowerPoint Presentation</vt:lpstr>
      <vt:lpstr>Conclusion (p.38-) </vt:lpstr>
      <vt:lpstr>Conclusion (p.38-) </vt:lpstr>
      <vt:lpstr>Conclusion (p.38-) </vt:lpstr>
      <vt:lpstr>Conclusion (p.38-) </vt:lpstr>
      <vt:lpstr>Conclusion (p.38-)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ENGL E205F Preparing for IELTS</dc:title>
  <dc:creator>hazal</dc:creator>
  <cp:lastModifiedBy>Hau Ting WONG</cp:lastModifiedBy>
  <cp:revision>115</cp:revision>
  <dcterms:created xsi:type="dcterms:W3CDTF">2019-07-28T14:57:07Z</dcterms:created>
  <dcterms:modified xsi:type="dcterms:W3CDTF">2021-02-17T05:36:58Z</dcterms:modified>
</cp:coreProperties>
</file>