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8" r:id="rId30"/>
    <p:sldId id="289" r:id="rId31"/>
    <p:sldId id="290" r:id="rId32"/>
    <p:sldId id="291" r:id="rId33"/>
    <p:sldId id="292" r:id="rId34"/>
    <p:sldId id="293" r:id="rId35"/>
    <p:sldId id="353" r:id="rId36"/>
    <p:sldId id="354" r:id="rId37"/>
    <p:sldId id="294" r:id="rId38"/>
    <p:sldId id="295" r:id="rId39"/>
    <p:sldId id="302" r:id="rId40"/>
    <p:sldId id="304" r:id="rId41"/>
    <p:sldId id="315" r:id="rId42"/>
    <p:sldId id="312" r:id="rId43"/>
    <p:sldId id="327" r:id="rId44"/>
    <p:sldId id="328" r:id="rId45"/>
    <p:sldId id="329" r:id="rId46"/>
    <p:sldId id="326" r:id="rId47"/>
    <p:sldId id="311" r:id="rId48"/>
    <p:sldId id="314" r:id="rId49"/>
    <p:sldId id="320" r:id="rId50"/>
    <p:sldId id="321" r:id="rId51"/>
    <p:sldId id="351" r:id="rId52"/>
    <p:sldId id="352" r:id="rId53"/>
    <p:sldId id="303" r:id="rId54"/>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17" y="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8C67E-509D-4742-96E1-D45B5D3DF1A1}" type="datetimeFigureOut">
              <a:rPr lang="en-US" smtClean="0"/>
              <a:t>3/2/2021</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96EA5-4E1A-46E8-ABAC-27344C737485}" type="slidenum">
              <a:rPr lang="en-US" smtClean="0"/>
              <a:t>‹#›</a:t>
            </a:fld>
            <a:endParaRPr lang="en-US"/>
          </a:p>
        </p:txBody>
      </p:sp>
    </p:spTree>
    <p:extLst>
      <p:ext uri="{BB962C8B-B14F-4D97-AF65-F5344CB8AC3E}">
        <p14:creationId xmlns:p14="http://schemas.microsoft.com/office/powerpoint/2010/main" val="258471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28596EA5-4E1A-46E8-ABAC-27344C737485}" type="slidenum">
              <a:rPr lang="en-US" smtClean="0"/>
              <a:t>9</a:t>
            </a:fld>
            <a:endParaRPr lang="en-US"/>
          </a:p>
        </p:txBody>
      </p:sp>
    </p:spTree>
    <p:extLst>
      <p:ext uri="{BB962C8B-B14F-4D97-AF65-F5344CB8AC3E}">
        <p14:creationId xmlns:p14="http://schemas.microsoft.com/office/powerpoint/2010/main" val="1468501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28596EA5-4E1A-46E8-ABAC-27344C737485}" type="slidenum">
              <a:rPr lang="en-US" smtClean="0"/>
              <a:t>10</a:t>
            </a:fld>
            <a:endParaRPr lang="en-US"/>
          </a:p>
        </p:txBody>
      </p:sp>
    </p:spTree>
    <p:extLst>
      <p:ext uri="{BB962C8B-B14F-4D97-AF65-F5344CB8AC3E}">
        <p14:creationId xmlns:p14="http://schemas.microsoft.com/office/powerpoint/2010/main" val="349270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596EA5-4E1A-46E8-ABAC-27344C737485}" type="slidenum">
              <a:rPr lang="en-US" smtClean="0"/>
              <a:t>15</a:t>
            </a:fld>
            <a:endParaRPr lang="en-US"/>
          </a:p>
        </p:txBody>
      </p:sp>
    </p:spTree>
    <p:extLst>
      <p:ext uri="{BB962C8B-B14F-4D97-AF65-F5344CB8AC3E}">
        <p14:creationId xmlns:p14="http://schemas.microsoft.com/office/powerpoint/2010/main" val="282899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28596EA5-4E1A-46E8-ABAC-27344C737485}" type="slidenum">
              <a:rPr lang="en-US" smtClean="0"/>
              <a:t>19</a:t>
            </a:fld>
            <a:endParaRPr lang="en-US"/>
          </a:p>
        </p:txBody>
      </p:sp>
    </p:spTree>
    <p:extLst>
      <p:ext uri="{BB962C8B-B14F-4D97-AF65-F5344CB8AC3E}">
        <p14:creationId xmlns:p14="http://schemas.microsoft.com/office/powerpoint/2010/main" val="3445492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28596EA5-4E1A-46E8-ABAC-27344C737485}" type="slidenum">
              <a:rPr lang="en-US" smtClean="0"/>
              <a:t>20</a:t>
            </a:fld>
            <a:endParaRPr lang="en-US"/>
          </a:p>
        </p:txBody>
      </p:sp>
    </p:spTree>
    <p:extLst>
      <p:ext uri="{BB962C8B-B14F-4D97-AF65-F5344CB8AC3E}">
        <p14:creationId xmlns:p14="http://schemas.microsoft.com/office/powerpoint/2010/main" val="295217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10"/>
          </p:nvPr>
        </p:nvSpPr>
        <p:spPr/>
        <p:txBody>
          <a:bodyPr/>
          <a:lstStyle/>
          <a:p>
            <a:fld id="{28596EA5-4E1A-46E8-ABAC-27344C737485}" type="slidenum">
              <a:rPr lang="en-US" smtClean="0"/>
              <a:t>33</a:t>
            </a:fld>
            <a:endParaRPr lang="en-US"/>
          </a:p>
        </p:txBody>
      </p:sp>
    </p:spTree>
    <p:extLst>
      <p:ext uri="{BB962C8B-B14F-4D97-AF65-F5344CB8AC3E}">
        <p14:creationId xmlns:p14="http://schemas.microsoft.com/office/powerpoint/2010/main" val="314366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28596EA5-4E1A-46E8-ABAC-27344C737485}" type="slidenum">
              <a:rPr lang="en-US" smtClean="0"/>
              <a:t>53</a:t>
            </a:fld>
            <a:endParaRPr lang="en-US"/>
          </a:p>
        </p:txBody>
      </p:sp>
    </p:spTree>
    <p:extLst>
      <p:ext uri="{BB962C8B-B14F-4D97-AF65-F5344CB8AC3E}">
        <p14:creationId xmlns:p14="http://schemas.microsoft.com/office/powerpoint/2010/main" val="69785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ECC50-0B8E-42FB-AB40-F929460E09A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404A3B58-DCD0-428E-887C-11E215643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01180432-DEED-4F67-B195-DD8B16B88703}"/>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5" name="頁尾版面配置區 4">
            <a:extLst>
              <a:ext uri="{FF2B5EF4-FFF2-40B4-BE49-F238E27FC236}">
                <a16:creationId xmlns:a16="http://schemas.microsoft.com/office/drawing/2014/main" id="{CE84CD15-5AFF-4590-B190-5F9B362242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9F8ABF5-BBD6-414F-987C-84C7007109CB}"/>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9322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0E25A-0CD6-4618-9287-C93A33AA10F8}"/>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DF531017-5E58-44FF-B6E2-007E04AAF88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D306E06-47BF-468F-B93E-4EF930A8F224}"/>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5" name="頁尾版面配置區 4">
            <a:extLst>
              <a:ext uri="{FF2B5EF4-FFF2-40B4-BE49-F238E27FC236}">
                <a16:creationId xmlns:a16="http://schemas.microsoft.com/office/drawing/2014/main" id="{C46846C6-D123-4475-B16F-20D803D424A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3C2DEC1-BDAA-4E3A-BEA7-DA8D0B03EE78}"/>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7164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BFFFF9A-672B-4546-AF14-B4E85BAE94F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7F7A585D-FF42-45A2-8D0D-3EE2B05FE47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3E1B0FF-9E81-4DED-878F-1E9C3E436C7E}"/>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5" name="頁尾版面配置區 4">
            <a:extLst>
              <a:ext uri="{FF2B5EF4-FFF2-40B4-BE49-F238E27FC236}">
                <a16:creationId xmlns:a16="http://schemas.microsoft.com/office/drawing/2014/main" id="{E56B9924-2D4F-411D-BD75-CD86699E9928}"/>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8886FA0-5D65-43B8-89EE-E6B1EA388007}"/>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5271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CD40B1-D5B0-4066-9A1C-069BE9EDCE4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937901C0-4B47-4717-B54B-E9E8EBE5BF0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73D74A6-E7D1-4573-B948-EB26D524CDF0}"/>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5" name="頁尾版面配置區 4">
            <a:extLst>
              <a:ext uri="{FF2B5EF4-FFF2-40B4-BE49-F238E27FC236}">
                <a16:creationId xmlns:a16="http://schemas.microsoft.com/office/drawing/2014/main" id="{01879D41-E6CE-4128-B232-036664C4C25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E444DE2-2C11-45A1-A24C-C762DFA74304}"/>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4104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800097-39D2-491E-A43C-35F7BE2FD6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C020A0DF-6A74-423D-9740-5FA90FD4D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D925438-D9B8-4434-8500-15642114F0FC}"/>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5" name="頁尾版面配置區 4">
            <a:extLst>
              <a:ext uri="{FF2B5EF4-FFF2-40B4-BE49-F238E27FC236}">
                <a16:creationId xmlns:a16="http://schemas.microsoft.com/office/drawing/2014/main" id="{F970F23C-72A3-4A9C-BA5C-501B19D35D9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2141A45-71F9-4992-87C5-7E31F53BAAC3}"/>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75005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A28B64-87E2-4973-A387-39ED1867D940}"/>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A039549B-DC66-4977-B328-506F8EEB082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23656745-491F-4A18-9176-8CF2E95D964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3477BCD7-CBAC-49B6-8117-BED925A203F1}"/>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6" name="頁尾版面配置區 5">
            <a:extLst>
              <a:ext uri="{FF2B5EF4-FFF2-40B4-BE49-F238E27FC236}">
                <a16:creationId xmlns:a16="http://schemas.microsoft.com/office/drawing/2014/main" id="{5434AEFB-87ED-4092-B8BC-8E9C5F8662A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E3547BC-E4DD-48D5-8D0B-351E06CD1051}"/>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0175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66905-DD54-45F4-A7AE-92B273D1A686}"/>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3D6FD708-9C33-4B9B-8174-755D4925F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D52C86C-F594-4703-94CC-9316BD0623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B60591D6-2B02-4C2B-A8F6-BFA685DC8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EDA711B-BC49-42F4-A8CF-C6158051742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280F0C6C-E4E3-4A4D-9946-1B6746C3C95B}"/>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8" name="頁尾版面配置區 7">
            <a:extLst>
              <a:ext uri="{FF2B5EF4-FFF2-40B4-BE49-F238E27FC236}">
                <a16:creationId xmlns:a16="http://schemas.microsoft.com/office/drawing/2014/main" id="{F2738480-7D38-48FE-9007-E3C9AADF4870}"/>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6652F8CF-EC2D-461F-949D-0BD1F8A7C7E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15228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036C9-B780-435E-B5A1-DF283544162E}"/>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1983DE4-533F-427D-86D6-CCCD1F86DC60}"/>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4" name="頁尾版面配置區 3">
            <a:extLst>
              <a:ext uri="{FF2B5EF4-FFF2-40B4-BE49-F238E27FC236}">
                <a16:creationId xmlns:a16="http://schemas.microsoft.com/office/drawing/2014/main" id="{E4B05C22-8687-4A4F-A91D-3B6F1DD6D9F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9C20C25D-A31C-4F42-A463-D04540F96845}"/>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4863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AE7A62-443F-459E-948D-BA03AE0A8BEE}"/>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3" name="頁尾版面配置區 2">
            <a:extLst>
              <a:ext uri="{FF2B5EF4-FFF2-40B4-BE49-F238E27FC236}">
                <a16:creationId xmlns:a16="http://schemas.microsoft.com/office/drawing/2014/main" id="{7D792E04-DF8F-41BD-921F-6C666CC823E7}"/>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A76664F8-3301-455B-A9CA-1B9386A0F46F}"/>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8803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C9F99-D177-43DB-9243-2ADAB78CA76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43C3BF5A-AD79-4ADD-A080-A18261EF7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D7929DE6-93CC-4713-A15F-9727FC28D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9650F9-EF47-4802-BC22-96E2FCABC880}"/>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6" name="頁尾版面配置區 5">
            <a:extLst>
              <a:ext uri="{FF2B5EF4-FFF2-40B4-BE49-F238E27FC236}">
                <a16:creationId xmlns:a16="http://schemas.microsoft.com/office/drawing/2014/main" id="{45A10E5F-2180-4B97-AE2D-A8B5199948DD}"/>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61FF5FE-D9A3-4F9D-8B33-B1D0EB4E81B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1278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1AF28-FA02-4404-8337-348610D4458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07FD5659-0741-4925-A2F5-7BEB6081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6AA6D5A4-948F-468C-BC82-8BF1B14AB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EB1A00-55B4-4D8E-8942-094AB95323E6}"/>
              </a:ext>
            </a:extLst>
          </p:cNvPr>
          <p:cNvSpPr>
            <a:spLocks noGrp="1"/>
          </p:cNvSpPr>
          <p:nvPr>
            <p:ph type="dt" sz="half" idx="10"/>
          </p:nvPr>
        </p:nvSpPr>
        <p:spPr/>
        <p:txBody>
          <a:bodyPr/>
          <a:lstStyle/>
          <a:p>
            <a:fld id="{3DD5BDEB-E1DB-4311-8A4E-0EDCB5D818E5}" type="datetimeFigureOut">
              <a:rPr lang="en-US" smtClean="0"/>
              <a:t>3/2/2021</a:t>
            </a:fld>
            <a:endParaRPr lang="en-US"/>
          </a:p>
        </p:txBody>
      </p:sp>
      <p:sp>
        <p:nvSpPr>
          <p:cNvPr id="6" name="頁尾版面配置區 5">
            <a:extLst>
              <a:ext uri="{FF2B5EF4-FFF2-40B4-BE49-F238E27FC236}">
                <a16:creationId xmlns:a16="http://schemas.microsoft.com/office/drawing/2014/main" id="{998A93D6-F462-48D5-B23C-F1A943C6C43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9F54DD88-1924-4956-87E7-24A69E786570}"/>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02105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D0FFF5-CB93-466E-B7B6-9C47D1D93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C574872-EE62-4B3F-82B6-B353D7217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F2DC10FA-C58E-4F77-9A67-57C148DE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5BDEB-E1DB-4311-8A4E-0EDCB5D818E5}" type="datetimeFigureOut">
              <a:rPr lang="en-US" smtClean="0"/>
              <a:t>3/2/2021</a:t>
            </a:fld>
            <a:endParaRPr lang="en-US"/>
          </a:p>
        </p:txBody>
      </p:sp>
      <p:sp>
        <p:nvSpPr>
          <p:cNvPr id="5" name="頁尾版面配置區 4">
            <a:extLst>
              <a:ext uri="{FF2B5EF4-FFF2-40B4-BE49-F238E27FC236}">
                <a16:creationId xmlns:a16="http://schemas.microsoft.com/office/drawing/2014/main" id="{34059BBF-9CED-40F1-A5BE-AE30C276B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0F46A42E-DBD2-48A8-8907-DE84F0419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A1018-BAAB-4EEB-9356-FEE2595DA989}" type="slidenum">
              <a:rPr lang="en-US" smtClean="0"/>
              <a:t>‹#›</a:t>
            </a:fld>
            <a:endParaRPr lang="en-US"/>
          </a:p>
        </p:txBody>
      </p:sp>
    </p:spTree>
    <p:extLst>
      <p:ext uri="{BB962C8B-B14F-4D97-AF65-F5344CB8AC3E}">
        <p14:creationId xmlns:p14="http://schemas.microsoft.com/office/powerpoint/2010/main" val="408240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24000" y="829994"/>
            <a:ext cx="9144000" cy="2933188"/>
          </a:xfrm>
        </p:spPr>
        <p:txBody>
          <a:bodyPr>
            <a:normAutofit/>
          </a:bodyPr>
          <a:lstStyle/>
          <a:p>
            <a:r>
              <a:rPr lang="en-US" dirty="0"/>
              <a:t>E205F</a:t>
            </a:r>
            <a:br>
              <a:rPr lang="en-US" dirty="0"/>
            </a:br>
            <a:r>
              <a:rPr lang="en-US" dirty="0"/>
              <a:t>Preparing for IELTS</a:t>
            </a:r>
            <a:br>
              <a:rPr lang="en-US" dirty="0"/>
            </a:br>
            <a:r>
              <a:rPr lang="en-US" dirty="0"/>
              <a:t>Unit 5 (Task 1)</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24000" y="3953730"/>
            <a:ext cx="9144000" cy="1655762"/>
          </a:xfrm>
        </p:spPr>
        <p:txBody>
          <a:bodyPr/>
          <a:lstStyle/>
          <a:p>
            <a:endParaRPr lang="en-US" dirty="0"/>
          </a:p>
          <a:p>
            <a:r>
              <a:rPr lang="en-US" dirty="0" err="1"/>
              <a:t>Hazal</a:t>
            </a:r>
            <a:r>
              <a:rPr lang="en-US" dirty="0"/>
              <a:t> WONG</a:t>
            </a:r>
          </a:p>
          <a:p>
            <a:r>
              <a:rPr lang="en-US" dirty="0">
                <a:hlinkClick r:id="rId2"/>
              </a:rPr>
              <a:t>hatwong@ouhk.edu.hk</a:t>
            </a:r>
            <a:endParaRPr lang="en-US" dirty="0"/>
          </a:p>
          <a:p>
            <a:endParaRPr lang="en-US" dirty="0"/>
          </a:p>
          <a:p>
            <a:endParaRPr lang="en-US" dirty="0"/>
          </a:p>
        </p:txBody>
      </p:sp>
    </p:spTree>
    <p:extLst>
      <p:ext uri="{BB962C8B-B14F-4D97-AF65-F5344CB8AC3E}">
        <p14:creationId xmlns:p14="http://schemas.microsoft.com/office/powerpoint/2010/main" val="22217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4A045FC-E74A-4F26-89CE-F63A7146D64D}"/>
              </a:ext>
            </a:extLst>
          </p:cNvPr>
          <p:cNvSpPr>
            <a:spLocks noGrp="1"/>
          </p:cNvSpPr>
          <p:nvPr>
            <p:ph idx="1"/>
          </p:nvPr>
        </p:nvSpPr>
        <p:spPr>
          <a:xfrm>
            <a:off x="407963" y="436098"/>
            <a:ext cx="11493305" cy="6421902"/>
          </a:xfrm>
        </p:spPr>
        <p:txBody>
          <a:bodyPr>
            <a:normAutofit lnSpcReduction="10000"/>
          </a:bodyPr>
          <a:lstStyle/>
          <a:p>
            <a:pPr marL="0" indent="0">
              <a:buNone/>
            </a:pPr>
            <a:r>
              <a:rPr lang="en-US" altLang="zh-HK" b="1" u="sng" dirty="0">
                <a:solidFill>
                  <a:srgbClr val="FF0000"/>
                </a:solidFill>
                <a:sym typeface="Wingdings" panose="05000000000000000000" pitchFamily="2" charset="2"/>
              </a:rPr>
              <a:t> </a:t>
            </a:r>
            <a:r>
              <a:rPr lang="en-US" altLang="zh-HK" b="1" u="sng" dirty="0">
                <a:solidFill>
                  <a:srgbClr val="FF0000"/>
                </a:solidFill>
              </a:rPr>
              <a:t>Analysis:</a:t>
            </a:r>
          </a:p>
          <a:p>
            <a:pPr marL="0" indent="0">
              <a:buNone/>
            </a:pPr>
            <a:endParaRPr lang="en-US" altLang="zh-HK" dirty="0"/>
          </a:p>
          <a:p>
            <a:pPr marL="0" indent="0">
              <a:buNone/>
            </a:pPr>
            <a:r>
              <a:rPr lang="en-US" altLang="zh-HK" dirty="0"/>
              <a:t>A </a:t>
            </a:r>
            <a:r>
              <a:rPr lang="en-US" altLang="zh-HK" dirty="0">
                <a:highlight>
                  <a:srgbClr val="FFFF00"/>
                </a:highlight>
              </a:rPr>
              <a:t>casual glance </a:t>
            </a:r>
            <a:r>
              <a:rPr lang="en-US" altLang="zh-HK" dirty="0"/>
              <a:t>might suggest that, since </a:t>
            </a:r>
            <a:r>
              <a:rPr lang="en-US" altLang="zh-HK" dirty="0">
                <a:highlight>
                  <a:srgbClr val="FFFF00"/>
                </a:highlight>
              </a:rPr>
              <a:t>each column is above a year</a:t>
            </a:r>
            <a:r>
              <a:rPr lang="en-US" altLang="zh-HK" dirty="0"/>
              <a:t>, the columns </a:t>
            </a:r>
            <a:r>
              <a:rPr lang="en-US" altLang="zh-HK" dirty="0">
                <a:highlight>
                  <a:srgbClr val="FFFF00"/>
                </a:highlight>
              </a:rPr>
              <a:t>represent the amount of landfill in that year </a:t>
            </a:r>
            <a:r>
              <a:rPr lang="en-US" altLang="zh-HK" dirty="0"/>
              <a:t>– but, of course, the caption tells us that the </a:t>
            </a:r>
            <a:r>
              <a:rPr lang="en-US" altLang="zh-HK" dirty="0">
                <a:highlight>
                  <a:srgbClr val="00FF00"/>
                </a:highlight>
              </a:rPr>
              <a:t>columns represent </a:t>
            </a:r>
            <a:r>
              <a:rPr lang="en-US" altLang="zh-HK" i="1" dirty="0">
                <a:highlight>
                  <a:srgbClr val="00FF00"/>
                </a:highlight>
              </a:rPr>
              <a:t>daily tonnage</a:t>
            </a:r>
            <a:r>
              <a:rPr lang="en-US" altLang="zh-HK" dirty="0"/>
              <a:t>. </a:t>
            </a:r>
          </a:p>
          <a:p>
            <a:pPr marL="0" indent="0">
              <a:buNone/>
            </a:pPr>
            <a:endParaRPr lang="en-US" dirty="0"/>
          </a:p>
          <a:p>
            <a:pPr marL="0" indent="0">
              <a:buNone/>
            </a:pPr>
            <a:r>
              <a:rPr lang="en-US" altLang="zh-HK" dirty="0"/>
              <a:t>This, then, is presumably </a:t>
            </a:r>
            <a:r>
              <a:rPr lang="en-US" altLang="zh-HK" dirty="0">
                <a:highlight>
                  <a:srgbClr val="00FF00"/>
                </a:highlight>
              </a:rPr>
              <a:t>an average figure</a:t>
            </a:r>
            <a:r>
              <a:rPr lang="en-US" altLang="zh-HK" dirty="0"/>
              <a:t>. The vertical axis represents weight and the actual numbers represent thousands. </a:t>
            </a:r>
          </a:p>
          <a:p>
            <a:pPr marL="0" indent="0">
              <a:buNone/>
            </a:pPr>
            <a:endParaRPr lang="en-US" dirty="0"/>
          </a:p>
          <a:p>
            <a:pPr marL="0" indent="0">
              <a:buNone/>
            </a:pPr>
            <a:r>
              <a:rPr lang="en-US" altLang="zh-HK" dirty="0"/>
              <a:t>The graph shows that </a:t>
            </a:r>
            <a:r>
              <a:rPr lang="en-US" altLang="zh-HK" dirty="0">
                <a:highlight>
                  <a:srgbClr val="FF00FF"/>
                </a:highlight>
              </a:rPr>
              <a:t>between 1999 and 2000 </a:t>
            </a:r>
            <a:r>
              <a:rPr lang="en-US" altLang="zh-HK" dirty="0"/>
              <a:t>there was </a:t>
            </a:r>
            <a:r>
              <a:rPr lang="en-US" altLang="zh-HK" dirty="0">
                <a:highlight>
                  <a:srgbClr val="FF00FF"/>
                </a:highlight>
              </a:rPr>
              <a:t>a drop </a:t>
            </a:r>
            <a:r>
              <a:rPr lang="en-US" altLang="zh-HK" dirty="0"/>
              <a:t>in the daily tonnage of approximately </a:t>
            </a:r>
            <a:r>
              <a:rPr lang="en-US" altLang="zh-HK" dirty="0">
                <a:highlight>
                  <a:srgbClr val="FF00FF"/>
                </a:highlight>
              </a:rPr>
              <a:t>5,000 </a:t>
            </a:r>
            <a:r>
              <a:rPr lang="en-US" altLang="zh-HK" dirty="0" err="1">
                <a:highlight>
                  <a:srgbClr val="FF00FF"/>
                </a:highlight>
              </a:rPr>
              <a:t>tonnes</a:t>
            </a:r>
            <a:r>
              <a:rPr lang="en-US" altLang="zh-HK" dirty="0">
                <a:highlight>
                  <a:srgbClr val="FF00FF"/>
                </a:highlight>
              </a:rPr>
              <a:t> or around 25%, </a:t>
            </a:r>
            <a:r>
              <a:rPr lang="en-US" altLang="zh-HK" dirty="0"/>
              <a:t>which is obviously a very significant drop. </a:t>
            </a:r>
          </a:p>
          <a:p>
            <a:pPr marL="0" indent="0">
              <a:buNone/>
            </a:pPr>
            <a:endParaRPr lang="en-US" dirty="0"/>
          </a:p>
          <a:p>
            <a:pPr marL="0" indent="0">
              <a:buNone/>
            </a:pPr>
            <a:r>
              <a:rPr lang="en-US" altLang="zh-HK" dirty="0"/>
              <a:t>One can imagine careless people talking of a 5% drop, thinking the figures are percentages, or saying there was a drop of 5 </a:t>
            </a:r>
            <a:r>
              <a:rPr lang="en-US" altLang="zh-HK" dirty="0" err="1"/>
              <a:t>tonnes</a:t>
            </a:r>
            <a:r>
              <a:rPr lang="en-US" altLang="zh-HK" dirty="0">
                <a:highlight>
                  <a:srgbClr val="FF00FF"/>
                </a:highlight>
              </a:rPr>
              <a:t>, forgetting the thousands</a:t>
            </a:r>
            <a:r>
              <a:rPr lang="en-US" altLang="zh-HK" dirty="0"/>
              <a:t>. </a:t>
            </a:r>
            <a:endParaRPr lang="en-US" dirty="0"/>
          </a:p>
        </p:txBody>
      </p:sp>
    </p:spTree>
    <p:extLst>
      <p:ext uri="{BB962C8B-B14F-4D97-AF65-F5344CB8AC3E}">
        <p14:creationId xmlns:p14="http://schemas.microsoft.com/office/powerpoint/2010/main" val="2230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CD022-706F-4494-A585-EC3609AD5AC4}"/>
              </a:ext>
            </a:extLst>
          </p:cNvPr>
          <p:cNvSpPr>
            <a:spLocks noGrp="1"/>
          </p:cNvSpPr>
          <p:nvPr>
            <p:ph type="title"/>
          </p:nvPr>
        </p:nvSpPr>
        <p:spPr/>
        <p:txBody>
          <a:bodyPr/>
          <a:lstStyle/>
          <a:p>
            <a:r>
              <a:rPr lang="en-US" altLang="zh-HK" dirty="0"/>
              <a:t>Language hint (p.4)</a:t>
            </a:r>
            <a:endParaRPr lang="en-US" dirty="0"/>
          </a:p>
        </p:txBody>
      </p:sp>
      <p:sp>
        <p:nvSpPr>
          <p:cNvPr id="3" name="內容版面配置區 2">
            <a:extLst>
              <a:ext uri="{FF2B5EF4-FFF2-40B4-BE49-F238E27FC236}">
                <a16:creationId xmlns:a16="http://schemas.microsoft.com/office/drawing/2014/main" id="{BAC7E274-C649-4899-B682-C4BEBB245388}"/>
              </a:ext>
            </a:extLst>
          </p:cNvPr>
          <p:cNvSpPr>
            <a:spLocks noGrp="1"/>
          </p:cNvSpPr>
          <p:nvPr>
            <p:ph idx="1"/>
          </p:nvPr>
        </p:nvSpPr>
        <p:spPr>
          <a:xfrm>
            <a:off x="838199" y="1589648"/>
            <a:ext cx="10922391" cy="5078437"/>
          </a:xfrm>
        </p:spPr>
        <p:txBody>
          <a:bodyPr/>
          <a:lstStyle/>
          <a:p>
            <a:pPr marL="0" indent="0">
              <a:buNone/>
            </a:pPr>
            <a:r>
              <a:rPr lang="en-US" dirty="0">
                <a:highlight>
                  <a:srgbClr val="FFFF00"/>
                </a:highlight>
              </a:rPr>
              <a:t>Useful</a:t>
            </a:r>
            <a:r>
              <a:rPr lang="en-US" altLang="zh-TW" dirty="0">
                <a:highlight>
                  <a:srgbClr val="FFFF00"/>
                </a:highlight>
              </a:rPr>
              <a:t>:</a:t>
            </a:r>
          </a:p>
          <a:p>
            <a:pPr marL="0" indent="0">
              <a:buNone/>
            </a:pPr>
            <a:r>
              <a:rPr lang="en-US" altLang="zh-HK" dirty="0">
                <a:highlight>
                  <a:srgbClr val="00FFFF"/>
                </a:highlight>
              </a:rPr>
              <a:t>‘represent’, ‘drop’, ‘approximately’, ‘significant’, ‘further reduction’, ‘situation stabilized’, ‘appreciable’</a:t>
            </a:r>
            <a:endParaRPr lang="en-US" altLang="zh-HK" i="1" dirty="0">
              <a:highlight>
                <a:srgbClr val="00FFFF"/>
              </a:highlight>
            </a:endParaRPr>
          </a:p>
          <a:p>
            <a:pPr marL="0" indent="0">
              <a:buNone/>
            </a:pPr>
            <a:endParaRPr lang="en-US" altLang="zh-HK" i="1" dirty="0"/>
          </a:p>
          <a:p>
            <a:pPr marL="0" indent="0">
              <a:buNone/>
            </a:pPr>
            <a:r>
              <a:rPr lang="en-US" altLang="zh-HK" dirty="0"/>
              <a:t>Less likely:</a:t>
            </a:r>
          </a:p>
          <a:p>
            <a:pPr marL="0" indent="0">
              <a:buNone/>
            </a:pPr>
            <a:r>
              <a:rPr lang="en-US" altLang="zh-HK" dirty="0"/>
              <a:t>‘column’ and ‘vertical axis’ </a:t>
            </a:r>
          </a:p>
          <a:p>
            <a:pPr marL="0" indent="0">
              <a:buNone/>
            </a:pPr>
            <a:r>
              <a:rPr lang="en-US" altLang="zh-HK" dirty="0"/>
              <a:t>(as they describe the graph rather than the information contained in it) </a:t>
            </a:r>
          </a:p>
        </p:txBody>
      </p:sp>
    </p:spTree>
    <p:extLst>
      <p:ext uri="{BB962C8B-B14F-4D97-AF65-F5344CB8AC3E}">
        <p14:creationId xmlns:p14="http://schemas.microsoft.com/office/powerpoint/2010/main" val="136040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CCCF9-E036-4516-91EC-11862BDF1BBA}"/>
              </a:ext>
            </a:extLst>
          </p:cNvPr>
          <p:cNvSpPr>
            <a:spLocks noGrp="1"/>
          </p:cNvSpPr>
          <p:nvPr>
            <p:ph type="title"/>
          </p:nvPr>
        </p:nvSpPr>
        <p:spPr/>
        <p:txBody>
          <a:bodyPr/>
          <a:lstStyle/>
          <a:p>
            <a:r>
              <a:rPr lang="en-US" altLang="zh-HK" dirty="0"/>
              <a:t>Establishing the topic and giving a clear overview (p.4)</a:t>
            </a:r>
            <a:endParaRPr lang="en-US" dirty="0"/>
          </a:p>
        </p:txBody>
      </p:sp>
      <p:sp>
        <p:nvSpPr>
          <p:cNvPr id="3" name="內容版面配置區 2">
            <a:extLst>
              <a:ext uri="{FF2B5EF4-FFF2-40B4-BE49-F238E27FC236}">
                <a16:creationId xmlns:a16="http://schemas.microsoft.com/office/drawing/2014/main" id="{AD60CB9E-C705-487A-9DB6-2AD288B946C5}"/>
              </a:ext>
            </a:extLst>
          </p:cNvPr>
          <p:cNvSpPr>
            <a:spLocks noGrp="1"/>
          </p:cNvSpPr>
          <p:nvPr>
            <p:ph idx="1"/>
          </p:nvPr>
        </p:nvSpPr>
        <p:spPr>
          <a:xfrm>
            <a:off x="838200" y="1825625"/>
            <a:ext cx="10852052" cy="4667250"/>
          </a:xfrm>
        </p:spPr>
        <p:txBody>
          <a:bodyPr/>
          <a:lstStyle/>
          <a:p>
            <a:pPr marL="0" indent="0">
              <a:buNone/>
            </a:pPr>
            <a:r>
              <a:rPr lang="en-US" dirty="0"/>
              <a:t>An </a:t>
            </a:r>
            <a:r>
              <a:rPr lang="en-US" dirty="0">
                <a:highlight>
                  <a:srgbClr val="FFFF00"/>
                </a:highlight>
              </a:rPr>
              <a:t>overview</a:t>
            </a:r>
            <a:r>
              <a:rPr lang="en-US" dirty="0"/>
              <a:t> is </a:t>
            </a:r>
            <a:r>
              <a:rPr lang="en-US" altLang="zh-HK" i="1" dirty="0"/>
              <a:t>a statement </a:t>
            </a:r>
            <a:r>
              <a:rPr lang="en-US" altLang="zh-HK" i="1" dirty="0" err="1">
                <a:highlight>
                  <a:srgbClr val="00FFFF"/>
                </a:highlight>
              </a:rPr>
              <a:t>summarising</a:t>
            </a:r>
            <a:r>
              <a:rPr lang="en-US" altLang="zh-HK" i="1" dirty="0">
                <a:highlight>
                  <a:srgbClr val="00FFFF"/>
                </a:highlight>
              </a:rPr>
              <a:t> the main trends shown in the figure</a:t>
            </a:r>
            <a:r>
              <a:rPr lang="en-US" altLang="zh-HK" dirty="0"/>
              <a:t>. </a:t>
            </a:r>
          </a:p>
          <a:p>
            <a:pPr marL="0" indent="0">
              <a:buNone/>
            </a:pPr>
            <a:endParaRPr lang="en-US" dirty="0"/>
          </a:p>
          <a:p>
            <a:pPr marL="0" indent="0">
              <a:buNone/>
            </a:pPr>
            <a:r>
              <a:rPr lang="en-US" altLang="zh-HK" dirty="0"/>
              <a:t>It should give the reader information about </a:t>
            </a:r>
            <a:r>
              <a:rPr lang="en-US" altLang="zh-HK" dirty="0">
                <a:highlight>
                  <a:srgbClr val="00FFFF"/>
                </a:highlight>
              </a:rPr>
              <a:t>the graph’s main topic</a:t>
            </a:r>
            <a:r>
              <a:rPr lang="en-US" altLang="zh-HK" dirty="0"/>
              <a:t>, and refer to </a:t>
            </a:r>
            <a:r>
              <a:rPr lang="en-US" altLang="zh-HK" dirty="0">
                <a:highlight>
                  <a:srgbClr val="00FF00"/>
                </a:highlight>
              </a:rPr>
              <a:t>key places, dates or quantities</a:t>
            </a:r>
            <a:r>
              <a:rPr lang="en-US" altLang="zh-HK" dirty="0"/>
              <a:t>. </a:t>
            </a:r>
          </a:p>
          <a:p>
            <a:pPr marL="0" indent="0">
              <a:buNone/>
            </a:pPr>
            <a:endParaRPr lang="en-US" altLang="zh-HK" dirty="0"/>
          </a:p>
          <a:p>
            <a:pPr marL="0" indent="0">
              <a:buNone/>
            </a:pPr>
            <a:r>
              <a:rPr lang="en-US" altLang="zh-HK" dirty="0">
                <a:sym typeface="Wingdings" panose="05000000000000000000" pitchFamily="2" charset="2"/>
              </a:rPr>
              <a:t></a:t>
            </a:r>
            <a:r>
              <a:rPr lang="en-US" altLang="zh-HK" dirty="0"/>
              <a:t>It should </a:t>
            </a:r>
            <a:r>
              <a:rPr lang="en-US" altLang="zh-HK" i="1" u="sng" dirty="0">
                <a:solidFill>
                  <a:srgbClr val="FF0000"/>
                </a:solidFill>
              </a:rPr>
              <a:t>not</a:t>
            </a:r>
            <a:r>
              <a:rPr lang="en-US" altLang="zh-HK" i="1" dirty="0"/>
              <a:t> </a:t>
            </a:r>
            <a:r>
              <a:rPr lang="en-US" altLang="zh-HK" dirty="0"/>
              <a:t>include </a:t>
            </a:r>
            <a:r>
              <a:rPr lang="en-US" altLang="zh-HK" dirty="0">
                <a:solidFill>
                  <a:srgbClr val="FF0000"/>
                </a:solidFill>
              </a:rPr>
              <a:t>specific details</a:t>
            </a:r>
            <a:r>
              <a:rPr lang="en-US" altLang="zh-HK" dirty="0"/>
              <a:t>, and you </a:t>
            </a:r>
            <a:r>
              <a:rPr lang="en-US" altLang="zh-HK" dirty="0">
                <a:solidFill>
                  <a:srgbClr val="FF0000"/>
                </a:solidFill>
              </a:rPr>
              <a:t>should </a:t>
            </a:r>
            <a:r>
              <a:rPr lang="en-US" altLang="zh-HK" i="1" dirty="0">
                <a:solidFill>
                  <a:srgbClr val="FF0000"/>
                </a:solidFill>
              </a:rPr>
              <a:t>not </a:t>
            </a:r>
            <a:r>
              <a:rPr lang="en-US" altLang="zh-HK" dirty="0">
                <a:solidFill>
                  <a:srgbClr val="FF0000"/>
                </a:solidFill>
              </a:rPr>
              <a:t>copy long phrases or sentences from the question</a:t>
            </a:r>
            <a:r>
              <a:rPr lang="en-US" altLang="zh-HK" dirty="0"/>
              <a:t>. </a:t>
            </a:r>
            <a:endParaRPr lang="en-US" dirty="0"/>
          </a:p>
        </p:txBody>
      </p:sp>
    </p:spTree>
    <p:extLst>
      <p:ext uri="{BB962C8B-B14F-4D97-AF65-F5344CB8AC3E}">
        <p14:creationId xmlns:p14="http://schemas.microsoft.com/office/powerpoint/2010/main" val="198758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3">
            <a:extLst>
              <a:ext uri="{FF2B5EF4-FFF2-40B4-BE49-F238E27FC236}">
                <a16:creationId xmlns:a16="http://schemas.microsoft.com/office/drawing/2014/main" id="{50A492B6-E5FB-4979-9E82-EFCE7FFF07E9}"/>
              </a:ext>
            </a:extLst>
          </p:cNvPr>
          <p:cNvPicPr>
            <a:picLocks noGrp="1" noChangeAspect="1"/>
          </p:cNvPicPr>
          <p:nvPr>
            <p:ph idx="1"/>
          </p:nvPr>
        </p:nvPicPr>
        <p:blipFill>
          <a:blip r:embed="rId2"/>
          <a:stretch>
            <a:fillRect/>
          </a:stretch>
        </p:blipFill>
        <p:spPr>
          <a:xfrm>
            <a:off x="2172714" y="643466"/>
            <a:ext cx="7846572" cy="5571067"/>
          </a:xfrm>
          <a:prstGeom prst="rect">
            <a:avLst/>
          </a:prstGeom>
        </p:spPr>
      </p:pic>
      <p:sp>
        <p:nvSpPr>
          <p:cNvPr id="2" name="Rectangle 1">
            <a:extLst>
              <a:ext uri="{FF2B5EF4-FFF2-40B4-BE49-F238E27FC236}">
                <a16:creationId xmlns:a16="http://schemas.microsoft.com/office/drawing/2014/main" id="{C4605AB1-4953-44D9-9792-ADE272D1C336}"/>
              </a:ext>
            </a:extLst>
          </p:cNvPr>
          <p:cNvSpPr/>
          <p:nvPr/>
        </p:nvSpPr>
        <p:spPr>
          <a:xfrm>
            <a:off x="523783" y="643466"/>
            <a:ext cx="1455937" cy="71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dirty="0"/>
              <a:t>p.5</a:t>
            </a:r>
          </a:p>
        </p:txBody>
      </p:sp>
      <p:sp>
        <p:nvSpPr>
          <p:cNvPr id="3" name="Rectangle 2">
            <a:extLst>
              <a:ext uri="{FF2B5EF4-FFF2-40B4-BE49-F238E27FC236}">
                <a16:creationId xmlns:a16="http://schemas.microsoft.com/office/drawing/2014/main" id="{3E65DBE6-683D-43E2-B9E6-B7BDD1031A88}"/>
              </a:ext>
            </a:extLst>
          </p:cNvPr>
          <p:cNvSpPr/>
          <p:nvPr/>
        </p:nvSpPr>
        <p:spPr>
          <a:xfrm>
            <a:off x="284309" y="2481943"/>
            <a:ext cx="1828800" cy="17365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highlight>
                  <a:srgbClr val="FFFF00"/>
                </a:highlight>
              </a:rPr>
              <a:t>2-3 key trends</a:t>
            </a:r>
          </a:p>
          <a:p>
            <a:pPr algn="ctr"/>
            <a:endParaRPr lang="en-US" b="1" dirty="0">
              <a:highlight>
                <a:srgbClr val="FFFF00"/>
              </a:highlight>
            </a:endParaRPr>
          </a:p>
          <a:p>
            <a:pPr algn="ctr"/>
            <a:r>
              <a:rPr lang="en-US" b="1" dirty="0">
                <a:highlight>
                  <a:srgbClr val="FFFF00"/>
                </a:highlight>
              </a:rPr>
              <a:t>What tense?</a:t>
            </a:r>
            <a:endParaRPr lang="en-HK" b="1" dirty="0">
              <a:highlight>
                <a:srgbClr val="FFFF00"/>
              </a:highlight>
            </a:endParaRPr>
          </a:p>
        </p:txBody>
      </p:sp>
      <p:sp>
        <p:nvSpPr>
          <p:cNvPr id="4" name="Arrow: Down 3">
            <a:extLst>
              <a:ext uri="{FF2B5EF4-FFF2-40B4-BE49-F238E27FC236}">
                <a16:creationId xmlns:a16="http://schemas.microsoft.com/office/drawing/2014/main" id="{0843C22B-86B1-445C-870A-4A2B134CD4A4}"/>
              </a:ext>
            </a:extLst>
          </p:cNvPr>
          <p:cNvSpPr/>
          <p:nvPr/>
        </p:nvSpPr>
        <p:spPr>
          <a:xfrm>
            <a:off x="5194407" y="1283233"/>
            <a:ext cx="537882" cy="753036"/>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Arrow: Down 5">
            <a:extLst>
              <a:ext uri="{FF2B5EF4-FFF2-40B4-BE49-F238E27FC236}">
                <a16:creationId xmlns:a16="http://schemas.microsoft.com/office/drawing/2014/main" id="{65FEA057-3B37-4867-96AC-2AAC22802F4E}"/>
              </a:ext>
            </a:extLst>
          </p:cNvPr>
          <p:cNvSpPr/>
          <p:nvPr/>
        </p:nvSpPr>
        <p:spPr>
          <a:xfrm rot="18697974">
            <a:off x="7777642" y="1704052"/>
            <a:ext cx="367868" cy="3449894"/>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72465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內容版面配置區 2">
            <a:extLst>
              <a:ext uri="{FF2B5EF4-FFF2-40B4-BE49-F238E27FC236}">
                <a16:creationId xmlns:a16="http://schemas.microsoft.com/office/drawing/2014/main" id="{E07733F3-29A9-46F1-A5EB-F2DD7C59085D}"/>
              </a:ext>
            </a:extLst>
          </p:cNvPr>
          <p:cNvSpPr>
            <a:spLocks noGrp="1"/>
          </p:cNvSpPr>
          <p:nvPr>
            <p:ph idx="1"/>
          </p:nvPr>
        </p:nvSpPr>
        <p:spPr>
          <a:xfrm>
            <a:off x="454856" y="562708"/>
            <a:ext cx="11415580" cy="4867421"/>
          </a:xfrm>
        </p:spPr>
        <p:txBody>
          <a:bodyPr>
            <a:noAutofit/>
          </a:bodyPr>
          <a:lstStyle/>
          <a:p>
            <a:pPr marL="0" indent="0">
              <a:buNone/>
            </a:pPr>
            <a:r>
              <a:rPr lang="en-US" altLang="zh-HK" sz="2200" dirty="0">
                <a:highlight>
                  <a:srgbClr val="FFFF00"/>
                </a:highlight>
              </a:rPr>
              <a:t>The graph provides information on the times of arrival of visitors to the Ecology Park. </a:t>
            </a:r>
          </a:p>
          <a:p>
            <a:pPr marL="0" indent="0">
              <a:buNone/>
            </a:pPr>
            <a:endParaRPr lang="en-US" altLang="zh-HK" sz="2200" dirty="0"/>
          </a:p>
          <a:p>
            <a:pPr marL="0" indent="0">
              <a:buNone/>
            </a:pPr>
            <a:r>
              <a:rPr lang="en-US" altLang="zh-HK" sz="2200" dirty="0"/>
              <a:t>Overall, The number of visitors </a:t>
            </a:r>
            <a:r>
              <a:rPr lang="en-US" altLang="zh-HK" sz="2200" dirty="0">
                <a:highlight>
                  <a:srgbClr val="00FF00"/>
                </a:highlight>
              </a:rPr>
              <a:t>fluctuates</a:t>
            </a:r>
            <a:r>
              <a:rPr lang="en-US" altLang="zh-HK" sz="2200" dirty="0"/>
              <a:t> throughout the day. It first increases, </a:t>
            </a:r>
            <a:r>
              <a:rPr lang="en-US" altLang="zh-HK" sz="2200" dirty="0">
                <a:highlight>
                  <a:srgbClr val="00FF00"/>
                </a:highlight>
              </a:rPr>
              <a:t>reaching a peak </a:t>
            </a:r>
            <a:r>
              <a:rPr lang="en-US" altLang="zh-HK" sz="2200" dirty="0"/>
              <a:t>in the late morning, then </a:t>
            </a:r>
            <a:r>
              <a:rPr lang="en-US" altLang="zh-HK" sz="2200" dirty="0">
                <a:highlight>
                  <a:srgbClr val="00FF00"/>
                </a:highlight>
              </a:rPr>
              <a:t>gradually declines </a:t>
            </a:r>
            <a:r>
              <a:rPr lang="en-US" altLang="zh-HK" sz="2200" dirty="0"/>
              <a:t>to the end of the day. From 9:00 a.m. people </a:t>
            </a:r>
            <a:r>
              <a:rPr lang="en-US" altLang="zh-HK" sz="2200" dirty="0">
                <a:highlight>
                  <a:srgbClr val="00FF00"/>
                </a:highlight>
              </a:rPr>
              <a:t>start entering </a:t>
            </a:r>
            <a:r>
              <a:rPr lang="en-US" altLang="zh-HK" sz="2200" dirty="0"/>
              <a:t>the park. The numbers arriving </a:t>
            </a:r>
            <a:r>
              <a:rPr lang="en-US" altLang="zh-HK" sz="2200" dirty="0">
                <a:highlight>
                  <a:srgbClr val="00FF00"/>
                </a:highlight>
              </a:rPr>
              <a:t>rise</a:t>
            </a:r>
            <a:r>
              <a:rPr lang="en-US" altLang="zh-HK" sz="2200" dirty="0"/>
              <a:t> very steeply between 10:00 a.m. and 11:00 a.m. From about 300 people at 10:00 a.m., they </a:t>
            </a:r>
            <a:r>
              <a:rPr lang="en-US" altLang="zh-HK" sz="2200" dirty="0">
                <a:highlight>
                  <a:srgbClr val="00FF00"/>
                </a:highlight>
              </a:rPr>
              <a:t>reach a peak </a:t>
            </a:r>
            <a:r>
              <a:rPr lang="en-US" altLang="zh-HK" sz="2200" dirty="0"/>
              <a:t>at 11.00 a.m. with almost 1,400 people an hour entering the park.</a:t>
            </a:r>
          </a:p>
          <a:p>
            <a:pPr marL="0" indent="0">
              <a:buNone/>
            </a:pPr>
            <a:endParaRPr lang="en-US" altLang="zh-HK" sz="2200" dirty="0"/>
          </a:p>
          <a:p>
            <a:pPr marL="0" indent="0">
              <a:buNone/>
            </a:pPr>
            <a:r>
              <a:rPr lang="en-US" altLang="zh-HK" sz="2200" dirty="0"/>
              <a:t>This peak number of visitors </a:t>
            </a:r>
            <a:r>
              <a:rPr lang="en-US" altLang="zh-HK" sz="2200" dirty="0">
                <a:highlight>
                  <a:srgbClr val="00FF00"/>
                </a:highlight>
              </a:rPr>
              <a:t>continues</a:t>
            </a:r>
            <a:r>
              <a:rPr lang="en-US" altLang="zh-HK" sz="2200" dirty="0"/>
              <a:t> until around noon when it </a:t>
            </a:r>
            <a:r>
              <a:rPr lang="en-US" altLang="zh-HK" sz="2200" dirty="0">
                <a:highlight>
                  <a:srgbClr val="00FF00"/>
                </a:highlight>
              </a:rPr>
              <a:t>starts dropping </a:t>
            </a:r>
            <a:r>
              <a:rPr lang="en-US" altLang="zh-HK" sz="2200" dirty="0"/>
              <a:t>fairly </a:t>
            </a:r>
            <a:r>
              <a:rPr lang="en-US" altLang="zh-HK" sz="2200" dirty="0">
                <a:highlight>
                  <a:srgbClr val="00FF00"/>
                </a:highlight>
              </a:rPr>
              <a:t>steadily</a:t>
            </a:r>
            <a:r>
              <a:rPr lang="en-US" altLang="zh-HK" sz="2200" dirty="0"/>
              <a:t>. At about 1:30 p.m., it is only half of what it was at its peak. After 2:00 p.m., the </a:t>
            </a:r>
            <a:r>
              <a:rPr lang="en-US" altLang="zh-HK" sz="2200" dirty="0">
                <a:highlight>
                  <a:srgbClr val="00FF00"/>
                </a:highlight>
              </a:rPr>
              <a:t>decline continues</a:t>
            </a:r>
            <a:r>
              <a:rPr lang="en-US" altLang="zh-HK" sz="2200" dirty="0"/>
              <a:t>, though </a:t>
            </a:r>
            <a:r>
              <a:rPr lang="en-US" altLang="zh-HK" sz="2200" dirty="0">
                <a:highlight>
                  <a:srgbClr val="00FF00"/>
                </a:highlight>
              </a:rPr>
              <a:t>at a slightly gentler pace</a:t>
            </a:r>
            <a:r>
              <a:rPr lang="en-US" altLang="zh-HK" sz="2200" dirty="0"/>
              <a:t>. So, for example, at just before 4:00 p.m. there are about 300 visitors an hour arriving. The </a:t>
            </a:r>
            <a:r>
              <a:rPr lang="en-US" altLang="zh-HK" sz="2200" dirty="0">
                <a:highlight>
                  <a:srgbClr val="00FF00"/>
                </a:highlight>
              </a:rPr>
              <a:t>decline continues </a:t>
            </a:r>
            <a:r>
              <a:rPr lang="en-US" altLang="zh-HK" sz="2200" dirty="0"/>
              <a:t>until 5:00 p.m. when there are no further arrivals in the park. </a:t>
            </a:r>
          </a:p>
          <a:p>
            <a:pPr marL="0" indent="0">
              <a:buNone/>
            </a:pPr>
            <a:endParaRPr lang="en-US" altLang="zh-HK" sz="2200" dirty="0"/>
          </a:p>
          <a:p>
            <a:pPr marL="0" indent="0">
              <a:buNone/>
            </a:pPr>
            <a:r>
              <a:rPr lang="en-US" altLang="zh-HK" sz="2200" dirty="0">
                <a:highlight>
                  <a:srgbClr val="FFFF00"/>
                </a:highlight>
              </a:rPr>
              <a:t>In conclusion, the graph tells us that the number of visitors to the park peaks between 11:00 a.m. and 12:00 noon and drops off steadily in the afternoon until 5:00 p.m. </a:t>
            </a:r>
            <a:endParaRPr lang="en-US" sz="2200" dirty="0">
              <a:highlight>
                <a:srgbClr val="FFFF00"/>
              </a:highlight>
            </a:endParaRPr>
          </a:p>
        </p:txBody>
      </p:sp>
      <p:sp>
        <p:nvSpPr>
          <p:cNvPr id="4" name="Rectangle 3">
            <a:extLst>
              <a:ext uri="{FF2B5EF4-FFF2-40B4-BE49-F238E27FC236}">
                <a16:creationId xmlns:a16="http://schemas.microsoft.com/office/drawing/2014/main" id="{D1339DD8-78E7-49B2-BBE6-D05B972D7DC7}"/>
              </a:ext>
            </a:extLst>
          </p:cNvPr>
          <p:cNvSpPr/>
          <p:nvPr/>
        </p:nvSpPr>
        <p:spPr>
          <a:xfrm>
            <a:off x="10414499" y="320040"/>
            <a:ext cx="1455937" cy="71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p.5</a:t>
            </a:r>
          </a:p>
        </p:txBody>
      </p:sp>
      <p:sp>
        <p:nvSpPr>
          <p:cNvPr id="2" name="Rectangle 1">
            <a:extLst>
              <a:ext uri="{FF2B5EF4-FFF2-40B4-BE49-F238E27FC236}">
                <a16:creationId xmlns:a16="http://schemas.microsoft.com/office/drawing/2014/main" id="{3C20927F-CD21-4374-947C-CB5E11EF6F97}"/>
              </a:ext>
            </a:extLst>
          </p:cNvPr>
          <p:cNvSpPr/>
          <p:nvPr/>
        </p:nvSpPr>
        <p:spPr>
          <a:xfrm>
            <a:off x="553251" y="1721224"/>
            <a:ext cx="11034272" cy="7684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Rectangle 5">
            <a:extLst>
              <a:ext uri="{FF2B5EF4-FFF2-40B4-BE49-F238E27FC236}">
                <a16:creationId xmlns:a16="http://schemas.microsoft.com/office/drawing/2014/main" id="{EC7C280B-3153-4EE2-9814-6CA9A7A5B16E}"/>
              </a:ext>
            </a:extLst>
          </p:cNvPr>
          <p:cNvSpPr/>
          <p:nvPr/>
        </p:nvSpPr>
        <p:spPr>
          <a:xfrm>
            <a:off x="553251" y="2002312"/>
            <a:ext cx="7115415" cy="7684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4751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D1C586-FBCB-47F7-82FE-380C82DACFA4}"/>
              </a:ext>
            </a:extLst>
          </p:cNvPr>
          <p:cNvSpPr>
            <a:spLocks noGrp="1"/>
          </p:cNvSpPr>
          <p:nvPr>
            <p:ph type="title"/>
          </p:nvPr>
        </p:nvSpPr>
        <p:spPr/>
        <p:txBody>
          <a:bodyPr/>
          <a:lstStyle/>
          <a:p>
            <a:r>
              <a:rPr lang="en-US" dirty="0"/>
              <a:t>Activity 5.2 (p.6)</a:t>
            </a:r>
          </a:p>
        </p:txBody>
      </p:sp>
      <p:sp>
        <p:nvSpPr>
          <p:cNvPr id="3" name="內容版面配置區 2">
            <a:extLst>
              <a:ext uri="{FF2B5EF4-FFF2-40B4-BE49-F238E27FC236}">
                <a16:creationId xmlns:a16="http://schemas.microsoft.com/office/drawing/2014/main" id="{1CCB88B3-B59E-4556-B3D3-8BEFC56B419E}"/>
              </a:ext>
            </a:extLst>
          </p:cNvPr>
          <p:cNvSpPr>
            <a:spLocks noGrp="1"/>
          </p:cNvSpPr>
          <p:nvPr>
            <p:ph idx="1"/>
          </p:nvPr>
        </p:nvSpPr>
        <p:spPr>
          <a:xfrm>
            <a:off x="838200" y="1825624"/>
            <a:ext cx="10515600" cy="4870597"/>
          </a:xfrm>
        </p:spPr>
        <p:txBody>
          <a:bodyPr/>
          <a:lstStyle/>
          <a:p>
            <a:pPr marL="0" indent="0">
              <a:buNone/>
            </a:pPr>
            <a:r>
              <a:rPr lang="en-US" altLang="zh-HK" dirty="0"/>
              <a:t>Write a short piece on this graph, and don’t forget to </a:t>
            </a:r>
            <a:r>
              <a:rPr lang="en-US" altLang="zh-HK" dirty="0">
                <a:highlight>
                  <a:srgbClr val="FFFF00"/>
                </a:highlight>
              </a:rPr>
              <a:t>include an overview</a:t>
            </a:r>
            <a:r>
              <a:rPr lang="en-US" altLang="zh-HK" dirty="0"/>
              <a:t> that tells the reader what it is about. </a:t>
            </a:r>
          </a:p>
          <a:p>
            <a:pPr marL="0" indent="0">
              <a:buNone/>
            </a:pPr>
            <a:endParaRPr lang="en-US" altLang="zh-HK" dirty="0"/>
          </a:p>
          <a:p>
            <a:pPr marL="0" indent="0">
              <a:buNone/>
            </a:pPr>
            <a:r>
              <a:rPr lang="en-US" altLang="zh-HK" dirty="0"/>
              <a:t>Be careful to </a:t>
            </a:r>
            <a:r>
              <a:rPr lang="en-US" altLang="zh-HK" dirty="0">
                <a:highlight>
                  <a:srgbClr val="00FFFF"/>
                </a:highlight>
              </a:rPr>
              <a:t>interpret the data correctly</a:t>
            </a:r>
            <a:r>
              <a:rPr lang="en-US" altLang="zh-HK" dirty="0"/>
              <a:t>, stating clearly what the graph shows, using an </a:t>
            </a:r>
            <a:r>
              <a:rPr lang="en-US" altLang="zh-HK" dirty="0">
                <a:highlight>
                  <a:srgbClr val="00FFFF"/>
                </a:highlight>
              </a:rPr>
              <a:t>impersonal style </a:t>
            </a:r>
            <a:r>
              <a:rPr lang="en-US" altLang="zh-HK" dirty="0"/>
              <a:t>with </a:t>
            </a:r>
            <a:r>
              <a:rPr lang="en-US" altLang="zh-HK" dirty="0">
                <a:highlight>
                  <a:srgbClr val="00FFFF"/>
                </a:highlight>
              </a:rPr>
              <a:t>appropriate vocabulary</a:t>
            </a:r>
            <a:r>
              <a:rPr lang="en-US" altLang="zh-HK" dirty="0"/>
              <a:t>, and noting the </a:t>
            </a:r>
            <a:r>
              <a:rPr lang="en-US" altLang="zh-HK" dirty="0">
                <a:highlight>
                  <a:srgbClr val="00FFFF"/>
                </a:highlight>
              </a:rPr>
              <a:t>general trend</a:t>
            </a:r>
            <a:r>
              <a:rPr lang="en-US" altLang="zh-HK" dirty="0"/>
              <a:t> and then supplying some data. </a:t>
            </a:r>
          </a:p>
          <a:p>
            <a:pPr marL="0" indent="0">
              <a:buNone/>
            </a:pPr>
            <a:endParaRPr lang="en-US" dirty="0"/>
          </a:p>
          <a:p>
            <a:pPr marL="0" indent="0">
              <a:buNone/>
            </a:pPr>
            <a:r>
              <a:rPr lang="en-US" dirty="0"/>
              <a:t>Time limit: 20 minutes</a:t>
            </a:r>
          </a:p>
        </p:txBody>
      </p:sp>
    </p:spTree>
    <p:extLst>
      <p:ext uri="{BB962C8B-B14F-4D97-AF65-F5344CB8AC3E}">
        <p14:creationId xmlns:p14="http://schemas.microsoft.com/office/powerpoint/2010/main" val="287374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E12AEB0C-0504-4EF3-B303-CF27CCB59E36}"/>
              </a:ext>
            </a:extLst>
          </p:cNvPr>
          <p:cNvPicPr>
            <a:picLocks noGrp="1" noChangeAspect="1"/>
          </p:cNvPicPr>
          <p:nvPr>
            <p:ph idx="1"/>
          </p:nvPr>
        </p:nvPicPr>
        <p:blipFill>
          <a:blip r:embed="rId2"/>
          <a:stretch>
            <a:fillRect/>
          </a:stretch>
        </p:blipFill>
        <p:spPr>
          <a:xfrm>
            <a:off x="2769989" y="643466"/>
            <a:ext cx="6652021" cy="5571067"/>
          </a:xfrm>
          <a:prstGeom prst="rect">
            <a:avLst/>
          </a:prstGeom>
        </p:spPr>
      </p:pic>
    </p:spTree>
    <p:extLst>
      <p:ext uri="{BB962C8B-B14F-4D97-AF65-F5344CB8AC3E}">
        <p14:creationId xmlns:p14="http://schemas.microsoft.com/office/powerpoint/2010/main" val="366946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D5121C-6085-4470-9BD3-BE41B56FD79F}"/>
              </a:ext>
            </a:extLst>
          </p:cNvPr>
          <p:cNvSpPr>
            <a:spLocks noGrp="1"/>
          </p:cNvSpPr>
          <p:nvPr>
            <p:ph type="title"/>
          </p:nvPr>
        </p:nvSpPr>
        <p:spPr/>
        <p:txBody>
          <a:bodyPr/>
          <a:lstStyle/>
          <a:p>
            <a:r>
              <a:rPr lang="en-US" altLang="zh-HK" dirty="0"/>
              <a:t>Activity 5.2 (Suggested key)</a:t>
            </a:r>
            <a:endParaRPr lang="en-US" dirty="0"/>
          </a:p>
        </p:txBody>
      </p:sp>
      <p:sp>
        <p:nvSpPr>
          <p:cNvPr id="3" name="內容版面配置區 2">
            <a:extLst>
              <a:ext uri="{FF2B5EF4-FFF2-40B4-BE49-F238E27FC236}">
                <a16:creationId xmlns:a16="http://schemas.microsoft.com/office/drawing/2014/main" id="{22D4826C-87E6-47D3-AF46-F291BF39E109}"/>
              </a:ext>
            </a:extLst>
          </p:cNvPr>
          <p:cNvSpPr>
            <a:spLocks noGrp="1"/>
          </p:cNvSpPr>
          <p:nvPr>
            <p:ph idx="1"/>
          </p:nvPr>
        </p:nvSpPr>
        <p:spPr>
          <a:xfrm>
            <a:off x="838199" y="1575582"/>
            <a:ext cx="11203745" cy="5162843"/>
          </a:xfrm>
        </p:spPr>
        <p:txBody>
          <a:bodyPr>
            <a:normAutofit lnSpcReduction="10000"/>
          </a:bodyPr>
          <a:lstStyle/>
          <a:p>
            <a:pPr marL="0" indent="0">
              <a:buNone/>
            </a:pPr>
            <a:r>
              <a:rPr lang="en-GB" altLang="zh-HK" dirty="0"/>
              <a:t>The graph </a:t>
            </a:r>
            <a:r>
              <a:rPr lang="en-GB" altLang="zh-HK" dirty="0">
                <a:highlight>
                  <a:srgbClr val="FFFF00"/>
                </a:highlight>
              </a:rPr>
              <a:t>shows variations </a:t>
            </a:r>
            <a:r>
              <a:rPr lang="en-GB" altLang="zh-HK" dirty="0"/>
              <a:t>in the surface temperature of the Earth </a:t>
            </a:r>
            <a:r>
              <a:rPr lang="en-GB" altLang="zh-HK" dirty="0">
                <a:highlight>
                  <a:srgbClr val="00FF00"/>
                </a:highlight>
              </a:rPr>
              <a:t>from 1860 to 2000</a:t>
            </a:r>
            <a:r>
              <a:rPr lang="en-GB" altLang="zh-HK" dirty="0">
                <a:highlight>
                  <a:srgbClr val="FFFF00"/>
                </a:highlight>
              </a:rPr>
              <a:t>, shown as deviations from the average</a:t>
            </a:r>
            <a:r>
              <a:rPr lang="en-GB" altLang="zh-HK" dirty="0"/>
              <a:t>.</a:t>
            </a:r>
          </a:p>
          <a:p>
            <a:pPr marL="0" indent="0">
              <a:buNone/>
            </a:pPr>
            <a:endParaRPr lang="en-GB" dirty="0"/>
          </a:p>
          <a:p>
            <a:pPr marL="0" indent="0">
              <a:buNone/>
            </a:pPr>
            <a:r>
              <a:rPr lang="en-GB" altLang="zh-HK" dirty="0"/>
              <a:t>Considering the data in detail, there </a:t>
            </a:r>
            <a:r>
              <a:rPr lang="en-GB" altLang="zh-HK" dirty="0">
                <a:highlight>
                  <a:srgbClr val="FFFF00"/>
                </a:highlight>
              </a:rPr>
              <a:t>were fluctuations </a:t>
            </a:r>
            <a:r>
              <a:rPr lang="en-GB" altLang="zh-HK" dirty="0"/>
              <a:t>with many small increases and decreases in temperature over the course of the period.</a:t>
            </a:r>
          </a:p>
          <a:p>
            <a:pPr marL="0" indent="0">
              <a:buNone/>
            </a:pPr>
            <a:endParaRPr lang="en-GB" dirty="0"/>
          </a:p>
          <a:p>
            <a:pPr marL="0" indent="0">
              <a:buNone/>
            </a:pPr>
            <a:r>
              <a:rPr lang="en-GB" altLang="zh-HK" dirty="0"/>
              <a:t>However, if a larger view is taken, and the curve smoothed out a little, definite trends can be seen. </a:t>
            </a:r>
            <a:r>
              <a:rPr lang="en-GB" altLang="zh-HK" dirty="0">
                <a:highlight>
                  <a:srgbClr val="FFFF00"/>
                </a:highlight>
              </a:rPr>
              <a:t>Throughout the </a:t>
            </a:r>
            <a:r>
              <a:rPr lang="en-GB" altLang="zh-HK" dirty="0">
                <a:highlight>
                  <a:srgbClr val="FF00FF"/>
                </a:highlight>
              </a:rPr>
              <a:t>early decades of the 20th century</a:t>
            </a:r>
            <a:r>
              <a:rPr lang="en-GB" altLang="zh-HK" dirty="0">
                <a:highlight>
                  <a:srgbClr val="FFFF00"/>
                </a:highlight>
              </a:rPr>
              <a:t>,</a:t>
            </a:r>
            <a:r>
              <a:rPr lang="en-GB" altLang="zh-HK" dirty="0"/>
              <a:t> </a:t>
            </a:r>
            <a:r>
              <a:rPr lang="en-GB" altLang="zh-HK" dirty="0">
                <a:highlight>
                  <a:srgbClr val="FFFF00"/>
                </a:highlight>
              </a:rPr>
              <a:t>there was a steady rise in temperatures, reaching a peak </a:t>
            </a:r>
            <a:r>
              <a:rPr lang="en-GB" altLang="zh-HK" dirty="0">
                <a:highlight>
                  <a:srgbClr val="FF00FF"/>
                </a:highlight>
              </a:rPr>
              <a:t>around 1940</a:t>
            </a:r>
            <a:r>
              <a:rPr lang="en-GB" altLang="zh-HK" dirty="0">
                <a:highlight>
                  <a:srgbClr val="FFFF00"/>
                </a:highlight>
              </a:rPr>
              <a:t>.</a:t>
            </a:r>
            <a:r>
              <a:rPr lang="en-GB" altLang="zh-HK" dirty="0"/>
              <a:t> </a:t>
            </a:r>
            <a:r>
              <a:rPr lang="en-GB" altLang="zh-HK" dirty="0">
                <a:highlight>
                  <a:srgbClr val="00FF00"/>
                </a:highlight>
              </a:rPr>
              <a:t>After a modest cooling thereafter until </a:t>
            </a:r>
            <a:r>
              <a:rPr lang="en-GB" altLang="zh-HK" dirty="0">
                <a:highlight>
                  <a:srgbClr val="FF00FF"/>
                </a:highlight>
              </a:rPr>
              <a:t>around 1970</a:t>
            </a:r>
            <a:r>
              <a:rPr lang="en-GB" altLang="zh-HK" dirty="0"/>
              <a:t>, temperatures rose sharply </a:t>
            </a:r>
            <a:r>
              <a:rPr lang="en-GB" altLang="zh-HK" dirty="0">
                <a:highlight>
                  <a:srgbClr val="FF00FF"/>
                </a:highlight>
              </a:rPr>
              <a:t>in the closing 20 years of the century</a:t>
            </a:r>
            <a:r>
              <a:rPr lang="en-GB" altLang="zh-HK" dirty="0">
                <a:highlight>
                  <a:srgbClr val="00FFFF"/>
                </a:highlight>
              </a:rPr>
              <a:t>, showing no signs of </a:t>
            </a:r>
            <a:r>
              <a:rPr lang="en-GB" altLang="zh-HK" dirty="0"/>
              <a:t>falling back as it ended. </a:t>
            </a:r>
            <a:r>
              <a:rPr lang="en-GB" altLang="zh-HK" dirty="0">
                <a:highlight>
                  <a:srgbClr val="FF00FF"/>
                </a:highlight>
              </a:rPr>
              <a:t>Between 1860 and 2000</a:t>
            </a:r>
            <a:r>
              <a:rPr lang="en-GB" altLang="zh-HK" dirty="0"/>
              <a:t>, a rise of on average 0.75 of a degree centigrade </a:t>
            </a:r>
            <a:r>
              <a:rPr lang="en-GB" altLang="zh-HK" dirty="0">
                <a:highlight>
                  <a:srgbClr val="00FFFF"/>
                </a:highlight>
              </a:rPr>
              <a:t>had been observed.</a:t>
            </a:r>
            <a:endParaRPr lang="en-US" dirty="0">
              <a:highlight>
                <a:srgbClr val="00FFFF"/>
              </a:highlight>
            </a:endParaRPr>
          </a:p>
        </p:txBody>
      </p:sp>
    </p:spTree>
    <p:extLst>
      <p:ext uri="{BB962C8B-B14F-4D97-AF65-F5344CB8AC3E}">
        <p14:creationId xmlns:p14="http://schemas.microsoft.com/office/powerpoint/2010/main" val="69789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7381D-BDD1-4A5A-870F-B6110642B477}"/>
              </a:ext>
            </a:extLst>
          </p:cNvPr>
          <p:cNvSpPr>
            <a:spLocks noGrp="1"/>
          </p:cNvSpPr>
          <p:nvPr>
            <p:ph type="title"/>
          </p:nvPr>
        </p:nvSpPr>
        <p:spPr>
          <a:xfrm>
            <a:off x="838200" y="0"/>
            <a:ext cx="10515600" cy="1325563"/>
          </a:xfrm>
        </p:spPr>
        <p:txBody>
          <a:bodyPr/>
          <a:lstStyle/>
          <a:p>
            <a:r>
              <a:rPr lang="en-US" altLang="zh-HK" dirty="0"/>
              <a:t>Useful words relating to graphs (p.6-10)</a:t>
            </a:r>
            <a:endParaRPr lang="en-US" dirty="0"/>
          </a:p>
        </p:txBody>
      </p:sp>
      <p:pic>
        <p:nvPicPr>
          <p:cNvPr id="4" name="內容版面配置區 3">
            <a:extLst>
              <a:ext uri="{FF2B5EF4-FFF2-40B4-BE49-F238E27FC236}">
                <a16:creationId xmlns:a16="http://schemas.microsoft.com/office/drawing/2014/main" id="{5DC23602-BBBD-430C-B667-EAD65248CED9}"/>
              </a:ext>
            </a:extLst>
          </p:cNvPr>
          <p:cNvPicPr>
            <a:picLocks noGrp="1" noChangeAspect="1"/>
          </p:cNvPicPr>
          <p:nvPr>
            <p:ph idx="1"/>
          </p:nvPr>
        </p:nvPicPr>
        <p:blipFill>
          <a:blip r:embed="rId2"/>
          <a:stretch>
            <a:fillRect/>
          </a:stretch>
        </p:blipFill>
        <p:spPr>
          <a:xfrm>
            <a:off x="949599" y="1397122"/>
            <a:ext cx="4593072" cy="5287590"/>
          </a:xfrm>
          <a:prstGeom prst="rect">
            <a:avLst/>
          </a:prstGeom>
        </p:spPr>
      </p:pic>
      <p:pic>
        <p:nvPicPr>
          <p:cNvPr id="5" name="圖片 4">
            <a:extLst>
              <a:ext uri="{FF2B5EF4-FFF2-40B4-BE49-F238E27FC236}">
                <a16:creationId xmlns:a16="http://schemas.microsoft.com/office/drawing/2014/main" id="{1265807E-A131-4F49-883F-B42CA50C20F3}"/>
              </a:ext>
            </a:extLst>
          </p:cNvPr>
          <p:cNvPicPr>
            <a:picLocks noChangeAspect="1"/>
          </p:cNvPicPr>
          <p:nvPr/>
        </p:nvPicPr>
        <p:blipFill>
          <a:blip r:embed="rId3"/>
          <a:stretch>
            <a:fillRect/>
          </a:stretch>
        </p:blipFill>
        <p:spPr>
          <a:xfrm>
            <a:off x="5951733" y="1690688"/>
            <a:ext cx="5686182" cy="4416230"/>
          </a:xfrm>
          <a:prstGeom prst="rect">
            <a:avLst/>
          </a:prstGeom>
        </p:spPr>
      </p:pic>
    </p:spTree>
    <p:extLst>
      <p:ext uri="{BB962C8B-B14F-4D97-AF65-F5344CB8AC3E}">
        <p14:creationId xmlns:p14="http://schemas.microsoft.com/office/powerpoint/2010/main" val="20174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C977A9-AFE4-409C-A1C7-288322E5C0AA}"/>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08B15BEC-3CFB-4B44-AB04-B8DA3229035C}"/>
              </a:ext>
            </a:extLst>
          </p:cNvPr>
          <p:cNvSpPr>
            <a:spLocks noGrp="1"/>
          </p:cNvSpPr>
          <p:nvPr>
            <p:ph idx="1"/>
          </p:nvPr>
        </p:nvSpPr>
        <p:spPr/>
        <p:txBody>
          <a:bodyPr/>
          <a:lstStyle/>
          <a:p>
            <a:endParaRPr lang="en-US"/>
          </a:p>
        </p:txBody>
      </p:sp>
      <p:pic>
        <p:nvPicPr>
          <p:cNvPr id="4" name="圖片 3">
            <a:extLst>
              <a:ext uri="{FF2B5EF4-FFF2-40B4-BE49-F238E27FC236}">
                <a16:creationId xmlns:a16="http://schemas.microsoft.com/office/drawing/2014/main" id="{7FC484AC-124F-4E60-B19B-FB84F2956E6F}"/>
              </a:ext>
            </a:extLst>
          </p:cNvPr>
          <p:cNvPicPr>
            <a:picLocks noChangeAspect="1"/>
          </p:cNvPicPr>
          <p:nvPr/>
        </p:nvPicPr>
        <p:blipFill>
          <a:blip r:embed="rId3"/>
          <a:stretch>
            <a:fillRect/>
          </a:stretch>
        </p:blipFill>
        <p:spPr>
          <a:xfrm>
            <a:off x="606009" y="280816"/>
            <a:ext cx="5489991" cy="6296368"/>
          </a:xfrm>
          <a:prstGeom prst="rect">
            <a:avLst/>
          </a:prstGeom>
        </p:spPr>
      </p:pic>
      <p:pic>
        <p:nvPicPr>
          <p:cNvPr id="5" name="圖片 4">
            <a:extLst>
              <a:ext uri="{FF2B5EF4-FFF2-40B4-BE49-F238E27FC236}">
                <a16:creationId xmlns:a16="http://schemas.microsoft.com/office/drawing/2014/main" id="{635B73F1-E956-4D17-B97E-C89A6FBB6849}"/>
              </a:ext>
            </a:extLst>
          </p:cNvPr>
          <p:cNvPicPr>
            <a:picLocks noChangeAspect="1"/>
          </p:cNvPicPr>
          <p:nvPr/>
        </p:nvPicPr>
        <p:blipFill>
          <a:blip r:embed="rId4"/>
          <a:stretch>
            <a:fillRect/>
          </a:stretch>
        </p:blipFill>
        <p:spPr>
          <a:xfrm>
            <a:off x="6328191" y="681037"/>
            <a:ext cx="5753951" cy="5811838"/>
          </a:xfrm>
          <a:prstGeom prst="rect">
            <a:avLst/>
          </a:prstGeom>
        </p:spPr>
      </p:pic>
    </p:spTree>
    <p:extLst>
      <p:ext uri="{BB962C8B-B14F-4D97-AF65-F5344CB8AC3E}">
        <p14:creationId xmlns:p14="http://schemas.microsoft.com/office/powerpoint/2010/main" val="385415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9DBCE1-C3C9-4C7E-962F-AB0758B608D1}"/>
              </a:ext>
            </a:extLst>
          </p:cNvPr>
          <p:cNvSpPr>
            <a:spLocks noGrp="1"/>
          </p:cNvSpPr>
          <p:nvPr>
            <p:ph type="title"/>
          </p:nvPr>
        </p:nvSpPr>
        <p:spPr/>
        <p:txBody>
          <a:bodyPr/>
          <a:lstStyle/>
          <a:p>
            <a:r>
              <a:rPr lang="en-US" altLang="zh-HK" dirty="0"/>
              <a:t>Task 1: Describing graphical information (p.2)</a:t>
            </a:r>
            <a:endParaRPr lang="en-US" dirty="0"/>
          </a:p>
        </p:txBody>
      </p:sp>
      <p:sp>
        <p:nvSpPr>
          <p:cNvPr id="3" name="內容版面配置區 2">
            <a:extLst>
              <a:ext uri="{FF2B5EF4-FFF2-40B4-BE49-F238E27FC236}">
                <a16:creationId xmlns:a16="http://schemas.microsoft.com/office/drawing/2014/main" id="{84659C0C-250A-4997-B77B-281AFB4D452E}"/>
              </a:ext>
            </a:extLst>
          </p:cNvPr>
          <p:cNvSpPr>
            <a:spLocks noGrp="1"/>
          </p:cNvSpPr>
          <p:nvPr>
            <p:ph idx="1"/>
          </p:nvPr>
        </p:nvSpPr>
        <p:spPr>
          <a:xfrm>
            <a:off x="838200" y="1825625"/>
            <a:ext cx="10515600" cy="4667250"/>
          </a:xfrm>
        </p:spPr>
        <p:txBody>
          <a:bodyPr/>
          <a:lstStyle/>
          <a:p>
            <a:pPr marL="0" indent="0">
              <a:buNone/>
            </a:pPr>
            <a:r>
              <a:rPr lang="en-US" altLang="zh-HK" dirty="0"/>
              <a:t>In </a:t>
            </a:r>
            <a:r>
              <a:rPr lang="en-US" altLang="zh-HK" dirty="0">
                <a:highlight>
                  <a:srgbClr val="FFFF00"/>
                </a:highlight>
              </a:rPr>
              <a:t>Task 1</a:t>
            </a:r>
            <a:r>
              <a:rPr lang="en-US" altLang="zh-HK" dirty="0"/>
              <a:t>, you will look at a </a:t>
            </a:r>
            <a:r>
              <a:rPr lang="en-US" altLang="zh-HK" dirty="0">
                <a:solidFill>
                  <a:srgbClr val="FF0000"/>
                </a:solidFill>
              </a:rPr>
              <a:t>graph, chart or table </a:t>
            </a:r>
            <a:r>
              <a:rPr lang="en-US" altLang="zh-HK" dirty="0"/>
              <a:t>and </a:t>
            </a:r>
            <a:r>
              <a:rPr lang="en-US" altLang="zh-HK" dirty="0">
                <a:solidFill>
                  <a:srgbClr val="00B050"/>
                </a:solidFill>
              </a:rPr>
              <a:t>summarize</a:t>
            </a:r>
            <a:r>
              <a:rPr lang="en-US" altLang="zh-HK" dirty="0"/>
              <a:t> the information </a:t>
            </a:r>
            <a:r>
              <a:rPr lang="en-US" altLang="zh-HK" dirty="0">
                <a:solidFill>
                  <a:srgbClr val="00B050"/>
                </a:solidFill>
              </a:rPr>
              <a:t>selecting and reporting </a:t>
            </a:r>
            <a:r>
              <a:rPr lang="en-US" altLang="zh-HK" dirty="0"/>
              <a:t>the </a:t>
            </a:r>
            <a:r>
              <a:rPr lang="en-US" altLang="zh-HK" dirty="0">
                <a:solidFill>
                  <a:srgbClr val="00B0F0"/>
                </a:solidFill>
              </a:rPr>
              <a:t>main features</a:t>
            </a:r>
            <a:r>
              <a:rPr lang="en-US" altLang="zh-HK" dirty="0"/>
              <a:t>, and making </a:t>
            </a:r>
            <a:r>
              <a:rPr lang="en-US" altLang="zh-HK" dirty="0">
                <a:solidFill>
                  <a:srgbClr val="00B0F0"/>
                </a:solidFill>
              </a:rPr>
              <a:t>comparisons</a:t>
            </a:r>
            <a:r>
              <a:rPr lang="en-US" altLang="zh-HK" dirty="0"/>
              <a:t> where relevant. </a:t>
            </a:r>
          </a:p>
          <a:p>
            <a:pPr marL="0" indent="0">
              <a:buNone/>
            </a:pPr>
            <a:endParaRPr lang="en-US" altLang="zh-HK" dirty="0"/>
          </a:p>
          <a:p>
            <a:pPr marL="0" indent="0">
              <a:buNone/>
            </a:pPr>
            <a:r>
              <a:rPr lang="en-US" altLang="zh-HK" dirty="0"/>
              <a:t>You are allocated </a:t>
            </a:r>
            <a:r>
              <a:rPr lang="en-US" altLang="zh-HK" i="1" dirty="0">
                <a:solidFill>
                  <a:srgbClr val="FF0000"/>
                </a:solidFill>
              </a:rPr>
              <a:t>20 minutes </a:t>
            </a:r>
            <a:r>
              <a:rPr lang="en-US" altLang="zh-HK" dirty="0"/>
              <a:t>for this task and told to </a:t>
            </a:r>
            <a:r>
              <a:rPr lang="en-US" altLang="zh-HK" dirty="0">
                <a:solidFill>
                  <a:srgbClr val="FF0000"/>
                </a:solidFill>
              </a:rPr>
              <a:t>write at least </a:t>
            </a:r>
            <a:r>
              <a:rPr lang="en-US" altLang="zh-HK" i="1" dirty="0">
                <a:solidFill>
                  <a:srgbClr val="FF0000"/>
                </a:solidFill>
              </a:rPr>
              <a:t>150 words</a:t>
            </a:r>
            <a:r>
              <a:rPr lang="en-US" altLang="zh-HK" dirty="0">
                <a:solidFill>
                  <a:srgbClr val="FF0000"/>
                </a:solidFill>
              </a:rPr>
              <a:t>. </a:t>
            </a:r>
          </a:p>
          <a:p>
            <a:pPr marL="0" indent="0">
              <a:buNone/>
            </a:pPr>
            <a:endParaRPr lang="en-US" dirty="0"/>
          </a:p>
          <a:p>
            <a:pPr marL="0" indent="0">
              <a:buNone/>
            </a:pPr>
            <a:r>
              <a:rPr lang="en-US" dirty="0"/>
              <a:t>Maximum</a:t>
            </a:r>
            <a:r>
              <a:rPr lang="en-US" altLang="zh-TW" dirty="0"/>
              <a:t>: ~180 words!</a:t>
            </a:r>
            <a:endParaRPr lang="en-US" dirty="0"/>
          </a:p>
        </p:txBody>
      </p:sp>
    </p:spTree>
    <p:extLst>
      <p:ext uri="{BB962C8B-B14F-4D97-AF65-F5344CB8AC3E}">
        <p14:creationId xmlns:p14="http://schemas.microsoft.com/office/powerpoint/2010/main" val="178358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3">
            <a:extLst>
              <a:ext uri="{FF2B5EF4-FFF2-40B4-BE49-F238E27FC236}">
                <a16:creationId xmlns:a16="http://schemas.microsoft.com/office/drawing/2014/main" id="{2FEA9F8B-33E8-4CA2-A651-88B88B4FAE0D}"/>
              </a:ext>
            </a:extLst>
          </p:cNvPr>
          <p:cNvPicPr>
            <a:picLocks noGrp="1" noChangeAspect="1"/>
          </p:cNvPicPr>
          <p:nvPr>
            <p:ph idx="1"/>
          </p:nvPr>
        </p:nvPicPr>
        <p:blipFill>
          <a:blip r:embed="rId3"/>
          <a:stretch>
            <a:fillRect/>
          </a:stretch>
        </p:blipFill>
        <p:spPr>
          <a:xfrm>
            <a:off x="1535372" y="643466"/>
            <a:ext cx="9121256" cy="5571067"/>
          </a:xfrm>
          <a:prstGeom prst="rect">
            <a:avLst/>
          </a:prstGeom>
        </p:spPr>
      </p:pic>
    </p:spTree>
    <p:extLst>
      <p:ext uri="{BB962C8B-B14F-4D97-AF65-F5344CB8AC3E}">
        <p14:creationId xmlns:p14="http://schemas.microsoft.com/office/powerpoint/2010/main" val="2685845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7A7E7-845F-4A30-950A-49753AE8D38E}"/>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41A39EB5-05FD-4527-B8EA-0C1A06889311}"/>
              </a:ext>
            </a:extLst>
          </p:cNvPr>
          <p:cNvSpPr>
            <a:spLocks noGrp="1"/>
          </p:cNvSpPr>
          <p:nvPr>
            <p:ph idx="1"/>
          </p:nvPr>
        </p:nvSpPr>
        <p:spPr/>
        <p:txBody>
          <a:bodyPr/>
          <a:lstStyle/>
          <a:p>
            <a:endParaRPr lang="en-US"/>
          </a:p>
        </p:txBody>
      </p:sp>
      <p:pic>
        <p:nvPicPr>
          <p:cNvPr id="4" name="圖片 3">
            <a:extLst>
              <a:ext uri="{FF2B5EF4-FFF2-40B4-BE49-F238E27FC236}">
                <a16:creationId xmlns:a16="http://schemas.microsoft.com/office/drawing/2014/main" id="{D4DE52CD-3CD7-46E3-9757-4013B881871C}"/>
              </a:ext>
            </a:extLst>
          </p:cNvPr>
          <p:cNvPicPr>
            <a:picLocks noChangeAspect="1"/>
          </p:cNvPicPr>
          <p:nvPr/>
        </p:nvPicPr>
        <p:blipFill>
          <a:blip r:embed="rId2"/>
          <a:stretch>
            <a:fillRect/>
          </a:stretch>
        </p:blipFill>
        <p:spPr>
          <a:xfrm>
            <a:off x="77840" y="901567"/>
            <a:ext cx="6018160" cy="4614330"/>
          </a:xfrm>
          <a:prstGeom prst="rect">
            <a:avLst/>
          </a:prstGeom>
        </p:spPr>
      </p:pic>
      <p:pic>
        <p:nvPicPr>
          <p:cNvPr id="5" name="圖片 4">
            <a:extLst>
              <a:ext uri="{FF2B5EF4-FFF2-40B4-BE49-F238E27FC236}">
                <a16:creationId xmlns:a16="http://schemas.microsoft.com/office/drawing/2014/main" id="{518FB460-5E4A-4404-A914-E51676106279}"/>
              </a:ext>
            </a:extLst>
          </p:cNvPr>
          <p:cNvPicPr>
            <a:picLocks noChangeAspect="1"/>
          </p:cNvPicPr>
          <p:nvPr/>
        </p:nvPicPr>
        <p:blipFill>
          <a:blip r:embed="rId3"/>
          <a:stretch>
            <a:fillRect/>
          </a:stretch>
        </p:blipFill>
        <p:spPr>
          <a:xfrm>
            <a:off x="6178276" y="1291441"/>
            <a:ext cx="5935884" cy="3834581"/>
          </a:xfrm>
          <a:prstGeom prst="rect">
            <a:avLst/>
          </a:prstGeom>
        </p:spPr>
      </p:pic>
    </p:spTree>
    <p:extLst>
      <p:ext uri="{BB962C8B-B14F-4D97-AF65-F5344CB8AC3E}">
        <p14:creationId xmlns:p14="http://schemas.microsoft.com/office/powerpoint/2010/main" val="26714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AF7400-CA92-4718-8496-524EB98BD5FE}"/>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5DE4398C-025B-4DBF-9910-82CE5734151C}"/>
              </a:ext>
            </a:extLst>
          </p:cNvPr>
          <p:cNvSpPr>
            <a:spLocks noGrp="1"/>
          </p:cNvSpPr>
          <p:nvPr>
            <p:ph idx="1"/>
          </p:nvPr>
        </p:nvSpPr>
        <p:spPr/>
        <p:txBody>
          <a:bodyPr/>
          <a:lstStyle/>
          <a:p>
            <a:endParaRPr lang="en-US" dirty="0"/>
          </a:p>
        </p:txBody>
      </p:sp>
      <p:pic>
        <p:nvPicPr>
          <p:cNvPr id="4" name="圖片 3">
            <a:extLst>
              <a:ext uri="{FF2B5EF4-FFF2-40B4-BE49-F238E27FC236}">
                <a16:creationId xmlns:a16="http://schemas.microsoft.com/office/drawing/2014/main" id="{BC76E70D-8977-40B1-AA6E-F530F2AE23A4}"/>
              </a:ext>
            </a:extLst>
          </p:cNvPr>
          <p:cNvPicPr>
            <a:picLocks noChangeAspect="1"/>
          </p:cNvPicPr>
          <p:nvPr/>
        </p:nvPicPr>
        <p:blipFill>
          <a:blip r:embed="rId2"/>
          <a:stretch>
            <a:fillRect/>
          </a:stretch>
        </p:blipFill>
        <p:spPr>
          <a:xfrm>
            <a:off x="130891" y="560439"/>
            <a:ext cx="6078489" cy="5616524"/>
          </a:xfrm>
          <a:prstGeom prst="rect">
            <a:avLst/>
          </a:prstGeom>
        </p:spPr>
      </p:pic>
      <p:pic>
        <p:nvPicPr>
          <p:cNvPr id="5" name="圖片 4">
            <a:extLst>
              <a:ext uri="{FF2B5EF4-FFF2-40B4-BE49-F238E27FC236}">
                <a16:creationId xmlns:a16="http://schemas.microsoft.com/office/drawing/2014/main" id="{7C36EA24-5581-45EB-BE05-3A88C64AF4C7}"/>
              </a:ext>
            </a:extLst>
          </p:cNvPr>
          <p:cNvPicPr>
            <a:picLocks noChangeAspect="1"/>
          </p:cNvPicPr>
          <p:nvPr/>
        </p:nvPicPr>
        <p:blipFill>
          <a:blip r:embed="rId3"/>
          <a:stretch>
            <a:fillRect/>
          </a:stretch>
        </p:blipFill>
        <p:spPr>
          <a:xfrm>
            <a:off x="6209380" y="2301593"/>
            <a:ext cx="5972788" cy="2233823"/>
          </a:xfrm>
          <a:prstGeom prst="rect">
            <a:avLst/>
          </a:prstGeom>
        </p:spPr>
      </p:pic>
    </p:spTree>
    <p:extLst>
      <p:ext uri="{BB962C8B-B14F-4D97-AF65-F5344CB8AC3E}">
        <p14:creationId xmlns:p14="http://schemas.microsoft.com/office/powerpoint/2010/main" val="52113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B0A037-438C-4F1A-8390-11915E2EF59D}"/>
              </a:ext>
            </a:extLst>
          </p:cNvPr>
          <p:cNvSpPr>
            <a:spLocks noGrp="1"/>
          </p:cNvSpPr>
          <p:nvPr>
            <p:ph type="title"/>
          </p:nvPr>
        </p:nvSpPr>
        <p:spPr/>
        <p:txBody>
          <a:bodyPr/>
          <a:lstStyle/>
          <a:p>
            <a:r>
              <a:rPr lang="en-US" dirty="0"/>
              <a:t>Activity 5.3 (p.11)</a:t>
            </a:r>
          </a:p>
        </p:txBody>
      </p:sp>
      <p:pic>
        <p:nvPicPr>
          <p:cNvPr id="4" name="內容版面配置區 3">
            <a:extLst>
              <a:ext uri="{FF2B5EF4-FFF2-40B4-BE49-F238E27FC236}">
                <a16:creationId xmlns:a16="http://schemas.microsoft.com/office/drawing/2014/main" id="{AF3195E2-82E2-42D7-A006-8965A2838117}"/>
              </a:ext>
            </a:extLst>
          </p:cNvPr>
          <p:cNvPicPr>
            <a:picLocks noGrp="1" noChangeAspect="1"/>
          </p:cNvPicPr>
          <p:nvPr>
            <p:ph idx="1"/>
          </p:nvPr>
        </p:nvPicPr>
        <p:blipFill>
          <a:blip r:embed="rId2"/>
          <a:stretch>
            <a:fillRect/>
          </a:stretch>
        </p:blipFill>
        <p:spPr>
          <a:xfrm>
            <a:off x="1933392" y="2836228"/>
            <a:ext cx="8561106" cy="3553355"/>
          </a:xfrm>
          <a:prstGeom prst="rect">
            <a:avLst/>
          </a:prstGeom>
        </p:spPr>
      </p:pic>
      <p:sp>
        <p:nvSpPr>
          <p:cNvPr id="5" name="矩形: 圓角 4">
            <a:extLst>
              <a:ext uri="{FF2B5EF4-FFF2-40B4-BE49-F238E27FC236}">
                <a16:creationId xmlns:a16="http://schemas.microsoft.com/office/drawing/2014/main" id="{B4C73E2C-D10F-404B-9865-973E854A7924}"/>
              </a:ext>
            </a:extLst>
          </p:cNvPr>
          <p:cNvSpPr/>
          <p:nvPr/>
        </p:nvSpPr>
        <p:spPr>
          <a:xfrm>
            <a:off x="1960099" y="2067951"/>
            <a:ext cx="4135901" cy="768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500" b="1" dirty="0"/>
              <a:t>D </a:t>
            </a:r>
            <a:r>
              <a:rPr lang="en-US" altLang="zh-HK" sz="2500" b="1" dirty="0"/>
              <a:t>considerable fluctuation </a:t>
            </a:r>
          </a:p>
          <a:p>
            <a:endParaRPr lang="en-US" dirty="0"/>
          </a:p>
        </p:txBody>
      </p:sp>
      <p:sp>
        <p:nvSpPr>
          <p:cNvPr id="6" name="矩形: 圓角 5">
            <a:extLst>
              <a:ext uri="{FF2B5EF4-FFF2-40B4-BE49-F238E27FC236}">
                <a16:creationId xmlns:a16="http://schemas.microsoft.com/office/drawing/2014/main" id="{C97E88EF-4C0B-4723-89D2-A134E4B3B3F0}"/>
              </a:ext>
            </a:extLst>
          </p:cNvPr>
          <p:cNvSpPr/>
          <p:nvPr/>
        </p:nvSpPr>
        <p:spPr>
          <a:xfrm>
            <a:off x="6358597" y="2067950"/>
            <a:ext cx="4135901" cy="768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a:t>C </a:t>
            </a:r>
            <a:r>
              <a:rPr lang="en-US" altLang="zh-HK" sz="2500" b="1" dirty="0"/>
              <a:t>sudden rise </a:t>
            </a:r>
            <a:endParaRPr lang="en-US" sz="2500" b="1" dirty="0"/>
          </a:p>
        </p:txBody>
      </p:sp>
    </p:spTree>
    <p:extLst>
      <p:ext uri="{BB962C8B-B14F-4D97-AF65-F5344CB8AC3E}">
        <p14:creationId xmlns:p14="http://schemas.microsoft.com/office/powerpoint/2010/main" val="25980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F83E97-89B6-4634-9F8C-E389BF375DCF}"/>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A59AD512-1B1C-4589-99FC-3D0180C047E8}"/>
              </a:ext>
            </a:extLst>
          </p:cNvPr>
          <p:cNvSpPr>
            <a:spLocks noGrp="1"/>
          </p:cNvSpPr>
          <p:nvPr>
            <p:ph idx="1"/>
          </p:nvPr>
        </p:nvSpPr>
        <p:spPr/>
        <p:txBody>
          <a:bodyPr/>
          <a:lstStyle/>
          <a:p>
            <a:endParaRPr lang="en-US" dirty="0"/>
          </a:p>
        </p:txBody>
      </p:sp>
      <p:pic>
        <p:nvPicPr>
          <p:cNvPr id="4" name="圖片 3">
            <a:extLst>
              <a:ext uri="{FF2B5EF4-FFF2-40B4-BE49-F238E27FC236}">
                <a16:creationId xmlns:a16="http://schemas.microsoft.com/office/drawing/2014/main" id="{53AD227C-7BA0-4F32-A86F-0FE7C9522049}"/>
              </a:ext>
            </a:extLst>
          </p:cNvPr>
          <p:cNvPicPr>
            <a:picLocks noChangeAspect="1"/>
          </p:cNvPicPr>
          <p:nvPr/>
        </p:nvPicPr>
        <p:blipFill>
          <a:blip r:embed="rId2"/>
          <a:stretch>
            <a:fillRect/>
          </a:stretch>
        </p:blipFill>
        <p:spPr>
          <a:xfrm>
            <a:off x="1668853" y="2661599"/>
            <a:ext cx="8572427" cy="3650301"/>
          </a:xfrm>
          <a:prstGeom prst="rect">
            <a:avLst/>
          </a:prstGeom>
        </p:spPr>
      </p:pic>
      <p:sp>
        <p:nvSpPr>
          <p:cNvPr id="5" name="矩形: 圓角 4">
            <a:extLst>
              <a:ext uri="{FF2B5EF4-FFF2-40B4-BE49-F238E27FC236}">
                <a16:creationId xmlns:a16="http://schemas.microsoft.com/office/drawing/2014/main" id="{F48BC2D5-D526-4965-BFD0-F12E7163865D}"/>
              </a:ext>
            </a:extLst>
          </p:cNvPr>
          <p:cNvSpPr/>
          <p:nvPr/>
        </p:nvSpPr>
        <p:spPr>
          <a:xfrm>
            <a:off x="1668853" y="2526662"/>
            <a:ext cx="4135901" cy="768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a:t>B </a:t>
            </a:r>
            <a:r>
              <a:rPr lang="en-US" altLang="zh-HK" sz="2500" b="1" dirty="0"/>
              <a:t>reached a peak </a:t>
            </a:r>
            <a:endParaRPr lang="en-US" sz="2500" b="1" dirty="0"/>
          </a:p>
        </p:txBody>
      </p:sp>
      <p:sp>
        <p:nvSpPr>
          <p:cNvPr id="6" name="矩形: 圓角 5">
            <a:extLst>
              <a:ext uri="{FF2B5EF4-FFF2-40B4-BE49-F238E27FC236}">
                <a16:creationId xmlns:a16="http://schemas.microsoft.com/office/drawing/2014/main" id="{4AD22319-B564-4289-8377-E83CB06FA862}"/>
              </a:ext>
            </a:extLst>
          </p:cNvPr>
          <p:cNvSpPr/>
          <p:nvPr/>
        </p:nvSpPr>
        <p:spPr>
          <a:xfrm>
            <a:off x="6105379" y="2526661"/>
            <a:ext cx="4135901" cy="768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a:t>E </a:t>
            </a:r>
            <a:r>
              <a:rPr lang="en-US" altLang="zh-HK" sz="2500" b="1" dirty="0"/>
              <a:t>levelled out </a:t>
            </a:r>
            <a:endParaRPr lang="en-US" sz="2500" b="1" dirty="0"/>
          </a:p>
        </p:txBody>
      </p:sp>
    </p:spTree>
    <p:extLst>
      <p:ext uri="{BB962C8B-B14F-4D97-AF65-F5344CB8AC3E}">
        <p14:creationId xmlns:p14="http://schemas.microsoft.com/office/powerpoint/2010/main" val="162738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83804C-2E2D-437A-A33B-BAFFD95A4C96}"/>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A8AF4696-DDCD-45AB-9577-00285FD306E7}"/>
              </a:ext>
            </a:extLst>
          </p:cNvPr>
          <p:cNvSpPr>
            <a:spLocks noGrp="1"/>
          </p:cNvSpPr>
          <p:nvPr>
            <p:ph idx="1"/>
          </p:nvPr>
        </p:nvSpPr>
        <p:spPr/>
        <p:txBody>
          <a:bodyPr/>
          <a:lstStyle/>
          <a:p>
            <a:endParaRPr lang="en-US"/>
          </a:p>
        </p:txBody>
      </p:sp>
      <p:pic>
        <p:nvPicPr>
          <p:cNvPr id="4" name="圖片 3">
            <a:extLst>
              <a:ext uri="{FF2B5EF4-FFF2-40B4-BE49-F238E27FC236}">
                <a16:creationId xmlns:a16="http://schemas.microsoft.com/office/drawing/2014/main" id="{EFEB41E9-82EE-4117-8EA4-C6C62500C378}"/>
              </a:ext>
            </a:extLst>
          </p:cNvPr>
          <p:cNvPicPr>
            <a:picLocks noChangeAspect="1"/>
          </p:cNvPicPr>
          <p:nvPr/>
        </p:nvPicPr>
        <p:blipFill>
          <a:blip r:embed="rId2"/>
          <a:stretch>
            <a:fillRect/>
          </a:stretch>
        </p:blipFill>
        <p:spPr>
          <a:xfrm>
            <a:off x="1826235" y="2583107"/>
            <a:ext cx="8539529" cy="3593856"/>
          </a:xfrm>
          <a:prstGeom prst="rect">
            <a:avLst/>
          </a:prstGeom>
        </p:spPr>
      </p:pic>
      <p:sp>
        <p:nvSpPr>
          <p:cNvPr id="5" name="矩形: 圓角 4">
            <a:extLst>
              <a:ext uri="{FF2B5EF4-FFF2-40B4-BE49-F238E27FC236}">
                <a16:creationId xmlns:a16="http://schemas.microsoft.com/office/drawing/2014/main" id="{AF59258F-78AE-46AA-83A8-DF7F994655C1}"/>
              </a:ext>
            </a:extLst>
          </p:cNvPr>
          <p:cNvSpPr/>
          <p:nvPr/>
        </p:nvSpPr>
        <p:spPr>
          <a:xfrm>
            <a:off x="1826235" y="2198968"/>
            <a:ext cx="4135901" cy="768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a:t>A </a:t>
            </a:r>
            <a:r>
              <a:rPr lang="en-US" altLang="zh-HK" sz="2500" b="1" dirty="0"/>
              <a:t>sharp fall </a:t>
            </a:r>
            <a:endParaRPr lang="en-US" sz="2500" b="1" dirty="0"/>
          </a:p>
        </p:txBody>
      </p:sp>
      <p:sp>
        <p:nvSpPr>
          <p:cNvPr id="6" name="矩形: 圓角 5">
            <a:extLst>
              <a:ext uri="{FF2B5EF4-FFF2-40B4-BE49-F238E27FC236}">
                <a16:creationId xmlns:a16="http://schemas.microsoft.com/office/drawing/2014/main" id="{6A2388D7-5BD2-43FA-B8D1-972716D2F049}"/>
              </a:ext>
            </a:extLst>
          </p:cNvPr>
          <p:cNvSpPr/>
          <p:nvPr/>
        </p:nvSpPr>
        <p:spPr>
          <a:xfrm>
            <a:off x="6229866" y="2198967"/>
            <a:ext cx="4135901" cy="768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500" b="1" dirty="0"/>
              <a:t>F </a:t>
            </a:r>
            <a:r>
              <a:rPr lang="en-US" altLang="zh-HK" sz="2500" b="1" dirty="0"/>
              <a:t>steady increase </a:t>
            </a:r>
            <a:endParaRPr lang="en-US" sz="2500" b="1" dirty="0"/>
          </a:p>
        </p:txBody>
      </p:sp>
    </p:spTree>
    <p:extLst>
      <p:ext uri="{BB962C8B-B14F-4D97-AF65-F5344CB8AC3E}">
        <p14:creationId xmlns:p14="http://schemas.microsoft.com/office/powerpoint/2010/main" val="407915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4A19A7-97FC-4DC7-A84E-BAA24625BC1B}"/>
              </a:ext>
            </a:extLst>
          </p:cNvPr>
          <p:cNvSpPr>
            <a:spLocks noGrp="1"/>
          </p:cNvSpPr>
          <p:nvPr>
            <p:ph type="title"/>
          </p:nvPr>
        </p:nvSpPr>
        <p:spPr/>
        <p:txBody>
          <a:bodyPr/>
          <a:lstStyle/>
          <a:p>
            <a:r>
              <a:rPr lang="en-US" dirty="0"/>
              <a:t>Activity 5.4 (p.12)</a:t>
            </a:r>
          </a:p>
        </p:txBody>
      </p:sp>
      <p:sp>
        <p:nvSpPr>
          <p:cNvPr id="3" name="內容版面配置區 2">
            <a:extLst>
              <a:ext uri="{FF2B5EF4-FFF2-40B4-BE49-F238E27FC236}">
                <a16:creationId xmlns:a16="http://schemas.microsoft.com/office/drawing/2014/main" id="{4D660BA4-F60C-4995-881B-2F654421E58C}"/>
              </a:ext>
            </a:extLst>
          </p:cNvPr>
          <p:cNvSpPr>
            <a:spLocks noGrp="1"/>
          </p:cNvSpPr>
          <p:nvPr>
            <p:ph idx="1"/>
          </p:nvPr>
        </p:nvSpPr>
        <p:spPr>
          <a:xfrm>
            <a:off x="838199" y="1825624"/>
            <a:ext cx="11006797" cy="4828393"/>
          </a:xfrm>
        </p:spPr>
        <p:txBody>
          <a:bodyPr/>
          <a:lstStyle/>
          <a:p>
            <a:pPr marL="0" indent="0">
              <a:buNone/>
            </a:pPr>
            <a:r>
              <a:rPr lang="en-US" altLang="zh-HK" dirty="0"/>
              <a:t>1 There was a gradual increase until numbers reached a p_________ in 1967. </a:t>
            </a:r>
          </a:p>
          <a:p>
            <a:pPr marL="0" indent="0">
              <a:buNone/>
            </a:pPr>
            <a:endParaRPr lang="en-US" dirty="0"/>
          </a:p>
          <a:p>
            <a:pPr marL="0" indent="0">
              <a:buNone/>
            </a:pPr>
            <a:endParaRPr lang="en-US" dirty="0"/>
          </a:p>
          <a:p>
            <a:pPr marL="0" indent="0">
              <a:buNone/>
            </a:pPr>
            <a:r>
              <a:rPr lang="en-US" altLang="zh-HK" dirty="0"/>
              <a:t>2 The number of applicants continued to c_________ throughout the 1980s. </a:t>
            </a:r>
          </a:p>
          <a:p>
            <a:pPr marL="0" indent="0">
              <a:buNone/>
            </a:pPr>
            <a:endParaRPr lang="en-US" altLang="zh-HK" dirty="0"/>
          </a:p>
          <a:p>
            <a:pPr marL="0" indent="0">
              <a:buNone/>
            </a:pPr>
            <a:endParaRPr lang="en-US" dirty="0"/>
          </a:p>
          <a:p>
            <a:pPr marL="0" indent="0">
              <a:buNone/>
            </a:pPr>
            <a:r>
              <a:rPr lang="en-US" altLang="zh-HK" dirty="0"/>
              <a:t>3 After years of stability, there was suddenly a period of f______________ and uncertainty. </a:t>
            </a:r>
            <a:endParaRPr lang="en-US" dirty="0"/>
          </a:p>
        </p:txBody>
      </p:sp>
      <p:sp>
        <p:nvSpPr>
          <p:cNvPr id="4" name="矩形: 圓角 3">
            <a:extLst>
              <a:ext uri="{FF2B5EF4-FFF2-40B4-BE49-F238E27FC236}">
                <a16:creationId xmlns:a16="http://schemas.microsoft.com/office/drawing/2014/main" id="{6D63061A-1FBA-4FD2-AF9A-AF461750A2F9}"/>
              </a:ext>
            </a:extLst>
          </p:cNvPr>
          <p:cNvSpPr/>
          <p:nvPr/>
        </p:nvSpPr>
        <p:spPr>
          <a:xfrm>
            <a:off x="8665698" y="1364566"/>
            <a:ext cx="2560320" cy="4610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peak</a:t>
            </a:r>
            <a:endParaRPr lang="en-US" sz="2100" b="1" dirty="0"/>
          </a:p>
        </p:txBody>
      </p:sp>
      <p:sp>
        <p:nvSpPr>
          <p:cNvPr id="5" name="矩形: 圓角 4">
            <a:extLst>
              <a:ext uri="{FF2B5EF4-FFF2-40B4-BE49-F238E27FC236}">
                <a16:creationId xmlns:a16="http://schemas.microsoft.com/office/drawing/2014/main" id="{EAE439EB-84A4-4E51-90CA-D4F3B7BD4694}"/>
              </a:ext>
            </a:extLst>
          </p:cNvPr>
          <p:cNvSpPr/>
          <p:nvPr/>
        </p:nvSpPr>
        <p:spPr>
          <a:xfrm>
            <a:off x="6539132" y="3198471"/>
            <a:ext cx="2560320" cy="4610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climb</a:t>
            </a:r>
            <a:endParaRPr lang="en-US" sz="2100" b="1" dirty="0"/>
          </a:p>
        </p:txBody>
      </p:sp>
      <p:sp>
        <p:nvSpPr>
          <p:cNvPr id="6" name="矩形: 圓角 5">
            <a:extLst>
              <a:ext uri="{FF2B5EF4-FFF2-40B4-BE49-F238E27FC236}">
                <a16:creationId xmlns:a16="http://schemas.microsoft.com/office/drawing/2014/main" id="{10851275-4E2B-424F-8C99-8B4E09996941}"/>
              </a:ext>
            </a:extLst>
          </p:cNvPr>
          <p:cNvSpPr/>
          <p:nvPr/>
        </p:nvSpPr>
        <p:spPr>
          <a:xfrm>
            <a:off x="9099452" y="5099538"/>
            <a:ext cx="2560320" cy="4610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fluctuation</a:t>
            </a:r>
            <a:endParaRPr lang="en-US" sz="2100" b="1" dirty="0"/>
          </a:p>
        </p:txBody>
      </p:sp>
    </p:spTree>
    <p:extLst>
      <p:ext uri="{BB962C8B-B14F-4D97-AF65-F5344CB8AC3E}">
        <p14:creationId xmlns:p14="http://schemas.microsoft.com/office/powerpoint/2010/main" val="301539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9A3822-CE29-4D13-8C6B-6DD241F87998}"/>
              </a:ext>
            </a:extLst>
          </p:cNvPr>
          <p:cNvSpPr>
            <a:spLocks noGrp="1"/>
          </p:cNvSpPr>
          <p:nvPr>
            <p:ph type="title"/>
          </p:nvPr>
        </p:nvSpPr>
        <p:spPr/>
        <p:txBody>
          <a:bodyPr/>
          <a:lstStyle/>
          <a:p>
            <a:r>
              <a:rPr lang="en-US" altLang="zh-HK" dirty="0"/>
              <a:t>Activity 5.4</a:t>
            </a:r>
            <a:endParaRPr lang="en-US" dirty="0"/>
          </a:p>
        </p:txBody>
      </p:sp>
      <p:sp>
        <p:nvSpPr>
          <p:cNvPr id="3" name="內容版面配置區 2">
            <a:extLst>
              <a:ext uri="{FF2B5EF4-FFF2-40B4-BE49-F238E27FC236}">
                <a16:creationId xmlns:a16="http://schemas.microsoft.com/office/drawing/2014/main" id="{60A6B1FC-22E9-45E4-9274-E5CF4A155B78}"/>
              </a:ext>
            </a:extLst>
          </p:cNvPr>
          <p:cNvSpPr>
            <a:spLocks noGrp="1"/>
          </p:cNvSpPr>
          <p:nvPr>
            <p:ph idx="1"/>
          </p:nvPr>
        </p:nvSpPr>
        <p:spPr>
          <a:xfrm>
            <a:off x="838200" y="1825624"/>
            <a:ext cx="11049000" cy="4842461"/>
          </a:xfrm>
        </p:spPr>
        <p:txBody>
          <a:bodyPr/>
          <a:lstStyle/>
          <a:p>
            <a:pPr marL="0" indent="0">
              <a:buNone/>
            </a:pPr>
            <a:r>
              <a:rPr lang="en-US" altLang="zh-HK" dirty="0"/>
              <a:t>4 In recent years, there has been a d____________ rise in the number of females entering the profession. </a:t>
            </a:r>
          </a:p>
          <a:p>
            <a:pPr marL="0" indent="0">
              <a:buNone/>
            </a:pPr>
            <a:endParaRPr lang="en-US" dirty="0"/>
          </a:p>
          <a:p>
            <a:pPr marL="0" indent="0">
              <a:buNone/>
            </a:pPr>
            <a:r>
              <a:rPr lang="en-US" altLang="zh-HK" dirty="0"/>
              <a:t>5 As we can o____________ from the figures, there are now more tourists coming from South East Asia than from any other region. </a:t>
            </a:r>
          </a:p>
          <a:p>
            <a:pPr marL="0" indent="0">
              <a:buNone/>
            </a:pPr>
            <a:endParaRPr lang="en-US" dirty="0"/>
          </a:p>
          <a:p>
            <a:pPr marL="0" indent="0">
              <a:buNone/>
            </a:pPr>
            <a:r>
              <a:rPr lang="en-US" altLang="zh-HK" dirty="0"/>
              <a:t>6 Levels of activity remained s__________ throughout 1998 and 1999.</a:t>
            </a:r>
          </a:p>
          <a:p>
            <a:pPr marL="0" indent="0">
              <a:buNone/>
            </a:pPr>
            <a:r>
              <a:rPr lang="en-US" altLang="zh-HK" dirty="0"/>
              <a:t> </a:t>
            </a:r>
          </a:p>
          <a:p>
            <a:pPr marL="0" indent="0">
              <a:buNone/>
            </a:pPr>
            <a:r>
              <a:rPr lang="en-US" altLang="zh-HK" dirty="0"/>
              <a:t>7 The p__________ of development accelerated in the mid-20th century. </a:t>
            </a:r>
            <a:endParaRPr lang="en-US" dirty="0"/>
          </a:p>
        </p:txBody>
      </p:sp>
      <p:sp>
        <p:nvSpPr>
          <p:cNvPr id="4" name="矩形: 圓角 3">
            <a:extLst>
              <a:ext uri="{FF2B5EF4-FFF2-40B4-BE49-F238E27FC236}">
                <a16:creationId xmlns:a16="http://schemas.microsoft.com/office/drawing/2014/main" id="{CDA25C69-0287-4E45-8188-BC0F0B4B406E}"/>
              </a:ext>
            </a:extLst>
          </p:cNvPr>
          <p:cNvSpPr/>
          <p:nvPr/>
        </p:nvSpPr>
        <p:spPr>
          <a:xfrm>
            <a:off x="5983457" y="1240827"/>
            <a:ext cx="2513429" cy="5173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dramatic</a:t>
            </a:r>
            <a:endParaRPr lang="en-US" sz="2100" b="1" dirty="0"/>
          </a:p>
        </p:txBody>
      </p:sp>
      <p:sp>
        <p:nvSpPr>
          <p:cNvPr id="5" name="矩形: 圓角 4">
            <a:extLst>
              <a:ext uri="{FF2B5EF4-FFF2-40B4-BE49-F238E27FC236}">
                <a16:creationId xmlns:a16="http://schemas.microsoft.com/office/drawing/2014/main" id="{2D031ED1-B3F8-4281-B61E-AC0048765E89}"/>
              </a:ext>
            </a:extLst>
          </p:cNvPr>
          <p:cNvSpPr/>
          <p:nvPr/>
        </p:nvSpPr>
        <p:spPr>
          <a:xfrm>
            <a:off x="2703341" y="2718460"/>
            <a:ext cx="2513429" cy="5173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observe</a:t>
            </a:r>
            <a:endParaRPr lang="en-US" sz="2100" b="1" dirty="0"/>
          </a:p>
        </p:txBody>
      </p:sp>
      <p:sp>
        <p:nvSpPr>
          <p:cNvPr id="6" name="矩形: 圓角 5">
            <a:extLst>
              <a:ext uri="{FF2B5EF4-FFF2-40B4-BE49-F238E27FC236}">
                <a16:creationId xmlns:a16="http://schemas.microsoft.com/office/drawing/2014/main" id="{A3F8822D-93C3-4EC8-909A-2FD23F07AD49}"/>
              </a:ext>
            </a:extLst>
          </p:cNvPr>
          <p:cNvSpPr/>
          <p:nvPr/>
        </p:nvSpPr>
        <p:spPr>
          <a:xfrm>
            <a:off x="4839285" y="4094739"/>
            <a:ext cx="2513429" cy="5173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stable</a:t>
            </a:r>
            <a:endParaRPr lang="en-US" sz="2100" b="1" dirty="0"/>
          </a:p>
        </p:txBody>
      </p:sp>
      <p:sp>
        <p:nvSpPr>
          <p:cNvPr id="7" name="矩形: 圓角 6">
            <a:extLst>
              <a:ext uri="{FF2B5EF4-FFF2-40B4-BE49-F238E27FC236}">
                <a16:creationId xmlns:a16="http://schemas.microsoft.com/office/drawing/2014/main" id="{D5E310C0-8700-4F84-885D-2264D4F1AE1B}"/>
              </a:ext>
            </a:extLst>
          </p:cNvPr>
          <p:cNvSpPr/>
          <p:nvPr/>
        </p:nvSpPr>
        <p:spPr>
          <a:xfrm>
            <a:off x="1676399" y="5152171"/>
            <a:ext cx="2513429" cy="5173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pace</a:t>
            </a:r>
            <a:endParaRPr lang="en-US" sz="2100" b="1" dirty="0"/>
          </a:p>
        </p:txBody>
      </p:sp>
    </p:spTree>
    <p:extLst>
      <p:ext uri="{BB962C8B-B14F-4D97-AF65-F5344CB8AC3E}">
        <p14:creationId xmlns:p14="http://schemas.microsoft.com/office/powerpoint/2010/main" val="3631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77172-FDB9-4B73-A2D1-479452C8C02E}"/>
              </a:ext>
            </a:extLst>
          </p:cNvPr>
          <p:cNvSpPr>
            <a:spLocks noGrp="1"/>
          </p:cNvSpPr>
          <p:nvPr>
            <p:ph type="title"/>
          </p:nvPr>
        </p:nvSpPr>
        <p:spPr/>
        <p:txBody>
          <a:bodyPr/>
          <a:lstStyle/>
          <a:p>
            <a:r>
              <a:rPr lang="en-US" altLang="zh-HK" dirty="0"/>
              <a:t>Activity 5.4</a:t>
            </a:r>
            <a:endParaRPr lang="en-US" dirty="0"/>
          </a:p>
        </p:txBody>
      </p:sp>
      <p:sp>
        <p:nvSpPr>
          <p:cNvPr id="3" name="內容版面配置區 2">
            <a:extLst>
              <a:ext uri="{FF2B5EF4-FFF2-40B4-BE49-F238E27FC236}">
                <a16:creationId xmlns:a16="http://schemas.microsoft.com/office/drawing/2014/main" id="{7A7BD36E-4661-4832-BB00-11D777556B4C}"/>
              </a:ext>
            </a:extLst>
          </p:cNvPr>
          <p:cNvSpPr>
            <a:spLocks noGrp="1"/>
          </p:cNvSpPr>
          <p:nvPr>
            <p:ph idx="1"/>
          </p:nvPr>
        </p:nvSpPr>
        <p:spPr>
          <a:xfrm>
            <a:off x="838199" y="1825624"/>
            <a:ext cx="11105271" cy="4870597"/>
          </a:xfrm>
        </p:spPr>
        <p:txBody>
          <a:bodyPr/>
          <a:lstStyle/>
          <a:p>
            <a:pPr marL="0" indent="0">
              <a:buNone/>
            </a:pPr>
            <a:r>
              <a:rPr lang="en-US" altLang="zh-HK" dirty="0"/>
              <a:t>8 Apart from some t_________ fluctuations, there have been no real changes in the situation over the last decade. </a:t>
            </a:r>
          </a:p>
          <a:p>
            <a:pPr marL="0" indent="0">
              <a:buNone/>
            </a:pPr>
            <a:endParaRPr lang="en-US" dirty="0"/>
          </a:p>
          <a:p>
            <a:pPr marL="0" indent="0">
              <a:buNone/>
            </a:pPr>
            <a:endParaRPr lang="en-US" dirty="0"/>
          </a:p>
          <a:p>
            <a:pPr marL="0" indent="0">
              <a:buNone/>
            </a:pPr>
            <a:r>
              <a:rPr lang="en-US" altLang="zh-HK" dirty="0"/>
              <a:t>9 The data r___________ to the world’s oil reserves. </a:t>
            </a:r>
          </a:p>
          <a:p>
            <a:pPr marL="0" indent="0">
              <a:buNone/>
            </a:pPr>
            <a:endParaRPr lang="en-US" altLang="zh-HK" dirty="0"/>
          </a:p>
          <a:p>
            <a:pPr marL="0" indent="0">
              <a:buNone/>
            </a:pPr>
            <a:endParaRPr lang="en-US" altLang="zh-HK" dirty="0"/>
          </a:p>
          <a:p>
            <a:pPr marL="0" indent="0">
              <a:buNone/>
            </a:pPr>
            <a:r>
              <a:rPr lang="en-US" altLang="zh-HK" dirty="0"/>
              <a:t>10 There was a sudden s__________ in inflation in the late 1970s. </a:t>
            </a:r>
            <a:endParaRPr lang="en-US" dirty="0"/>
          </a:p>
        </p:txBody>
      </p:sp>
      <p:sp>
        <p:nvSpPr>
          <p:cNvPr id="4" name="矩形: 圓角 3">
            <a:extLst>
              <a:ext uri="{FF2B5EF4-FFF2-40B4-BE49-F238E27FC236}">
                <a16:creationId xmlns:a16="http://schemas.microsoft.com/office/drawing/2014/main" id="{63AC22D9-2B8C-406C-9EAB-F7C4C2673C6F}"/>
              </a:ext>
            </a:extLst>
          </p:cNvPr>
          <p:cNvSpPr/>
          <p:nvPr/>
        </p:nvSpPr>
        <p:spPr>
          <a:xfrm>
            <a:off x="3756073" y="1364566"/>
            <a:ext cx="1941341" cy="4610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trivial</a:t>
            </a:r>
            <a:endParaRPr lang="en-US" sz="2100" b="1" dirty="0"/>
          </a:p>
        </p:txBody>
      </p:sp>
      <p:sp>
        <p:nvSpPr>
          <p:cNvPr id="6" name="矩形: 圓角 5">
            <a:extLst>
              <a:ext uri="{FF2B5EF4-FFF2-40B4-BE49-F238E27FC236}">
                <a16:creationId xmlns:a16="http://schemas.microsoft.com/office/drawing/2014/main" id="{18C112CB-876C-45D1-B9D7-2B7998213738}"/>
              </a:ext>
            </a:extLst>
          </p:cNvPr>
          <p:cNvSpPr/>
          <p:nvPr/>
        </p:nvSpPr>
        <p:spPr>
          <a:xfrm>
            <a:off x="2622451" y="3198471"/>
            <a:ext cx="2267244" cy="4610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refer</a:t>
            </a:r>
            <a:endParaRPr lang="en-US" sz="2100" b="1" dirty="0"/>
          </a:p>
        </p:txBody>
      </p:sp>
      <p:sp>
        <p:nvSpPr>
          <p:cNvPr id="7" name="矩形: 圓角 6">
            <a:extLst>
              <a:ext uri="{FF2B5EF4-FFF2-40B4-BE49-F238E27FC236}">
                <a16:creationId xmlns:a16="http://schemas.microsoft.com/office/drawing/2014/main" id="{17DE9C1E-7260-4D61-BC2C-9C76D8C87126}"/>
              </a:ext>
            </a:extLst>
          </p:cNvPr>
          <p:cNvSpPr/>
          <p:nvPr/>
        </p:nvSpPr>
        <p:spPr>
          <a:xfrm>
            <a:off x="4251958" y="4716817"/>
            <a:ext cx="2267244" cy="46105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ltLang="zh-HK" sz="2100" b="1" dirty="0"/>
              <a:t>surge</a:t>
            </a:r>
            <a:endParaRPr lang="en-US" sz="2100" b="1" dirty="0"/>
          </a:p>
        </p:txBody>
      </p:sp>
    </p:spTree>
    <p:extLst>
      <p:ext uri="{BB962C8B-B14F-4D97-AF65-F5344CB8AC3E}">
        <p14:creationId xmlns:p14="http://schemas.microsoft.com/office/powerpoint/2010/main" val="214839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32E950F-A3C6-4B2A-9078-87DFBC031A3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Activity 5.5 (p.15)</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內容版面配置區 3">
            <a:extLst>
              <a:ext uri="{FF2B5EF4-FFF2-40B4-BE49-F238E27FC236}">
                <a16:creationId xmlns:a16="http://schemas.microsoft.com/office/drawing/2014/main" id="{A7A93690-7336-49F9-A263-D2EBEC11E8A2}"/>
              </a:ext>
            </a:extLst>
          </p:cNvPr>
          <p:cNvPicPr>
            <a:picLocks noGrp="1" noChangeAspect="1"/>
          </p:cNvPicPr>
          <p:nvPr>
            <p:ph idx="1"/>
          </p:nvPr>
        </p:nvPicPr>
        <p:blipFill>
          <a:blip r:embed="rId2"/>
          <a:stretch>
            <a:fillRect/>
          </a:stretch>
        </p:blipFill>
        <p:spPr>
          <a:xfrm>
            <a:off x="52284" y="2492891"/>
            <a:ext cx="6392789" cy="3931564"/>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圖片 4">
            <a:extLst>
              <a:ext uri="{FF2B5EF4-FFF2-40B4-BE49-F238E27FC236}">
                <a16:creationId xmlns:a16="http://schemas.microsoft.com/office/drawing/2014/main" id="{3B46AD24-AA5D-424B-8732-C4A8E2709E35}"/>
              </a:ext>
            </a:extLst>
          </p:cNvPr>
          <p:cNvPicPr>
            <a:picLocks noChangeAspect="1"/>
          </p:cNvPicPr>
          <p:nvPr/>
        </p:nvPicPr>
        <p:blipFill>
          <a:blip r:embed="rId3"/>
          <a:stretch>
            <a:fillRect/>
          </a:stretch>
        </p:blipFill>
        <p:spPr>
          <a:xfrm>
            <a:off x="6445073" y="3839126"/>
            <a:ext cx="5455917" cy="1173021"/>
          </a:xfrm>
          <a:prstGeom prst="rect">
            <a:avLst/>
          </a:prstGeom>
        </p:spPr>
      </p:pic>
    </p:spTree>
    <p:extLst>
      <p:ext uri="{BB962C8B-B14F-4D97-AF65-F5344CB8AC3E}">
        <p14:creationId xmlns:p14="http://schemas.microsoft.com/office/powerpoint/2010/main" val="368283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55B16A-180C-4B8A-8676-3705A935C867}"/>
              </a:ext>
            </a:extLst>
          </p:cNvPr>
          <p:cNvSpPr>
            <a:spLocks noGrp="1"/>
          </p:cNvSpPr>
          <p:nvPr>
            <p:ph type="title"/>
          </p:nvPr>
        </p:nvSpPr>
        <p:spPr>
          <a:xfrm>
            <a:off x="838200" y="365125"/>
            <a:ext cx="11049000" cy="1325563"/>
          </a:xfrm>
        </p:spPr>
        <p:txBody>
          <a:bodyPr/>
          <a:lstStyle/>
          <a:p>
            <a:r>
              <a:rPr lang="en-US" altLang="zh-HK" b="1" dirty="0" err="1"/>
              <a:t>Analysing</a:t>
            </a:r>
            <a:r>
              <a:rPr lang="en-US" altLang="zh-HK" b="1" dirty="0"/>
              <a:t> information presented graphically (p.2) </a:t>
            </a:r>
            <a:endParaRPr lang="en-US" dirty="0"/>
          </a:p>
        </p:txBody>
      </p:sp>
      <p:sp>
        <p:nvSpPr>
          <p:cNvPr id="3" name="內容版面配置區 2">
            <a:extLst>
              <a:ext uri="{FF2B5EF4-FFF2-40B4-BE49-F238E27FC236}">
                <a16:creationId xmlns:a16="http://schemas.microsoft.com/office/drawing/2014/main" id="{876C2807-DF3B-40F4-AF54-F375E180C820}"/>
              </a:ext>
            </a:extLst>
          </p:cNvPr>
          <p:cNvSpPr>
            <a:spLocks noGrp="1"/>
          </p:cNvSpPr>
          <p:nvPr>
            <p:ph idx="1"/>
          </p:nvPr>
        </p:nvSpPr>
        <p:spPr/>
        <p:txBody>
          <a:bodyPr>
            <a:normAutofit lnSpcReduction="10000"/>
          </a:bodyPr>
          <a:lstStyle/>
          <a:p>
            <a:pPr marL="0" indent="0">
              <a:buNone/>
            </a:pPr>
            <a:r>
              <a:rPr lang="en-US" altLang="zh-HK" dirty="0"/>
              <a:t>What sort of information it contains &gt; what the graph is about</a:t>
            </a:r>
          </a:p>
          <a:p>
            <a:pPr marL="0" indent="0">
              <a:buNone/>
            </a:pPr>
            <a:endParaRPr lang="en-US" altLang="zh-HK" dirty="0"/>
          </a:p>
          <a:p>
            <a:pPr marL="0" indent="0">
              <a:buNone/>
            </a:pPr>
            <a:r>
              <a:rPr lang="en-US" altLang="zh-HK" dirty="0"/>
              <a:t>What is its </a:t>
            </a:r>
            <a:r>
              <a:rPr lang="en-US" altLang="zh-HK" i="1" dirty="0">
                <a:solidFill>
                  <a:srgbClr val="FF0000"/>
                </a:solidFill>
              </a:rPr>
              <a:t>purpose</a:t>
            </a:r>
            <a:r>
              <a:rPr lang="en-US" altLang="zh-HK" dirty="0"/>
              <a:t>? </a:t>
            </a:r>
          </a:p>
          <a:p>
            <a:pPr marL="0" indent="0">
              <a:buNone/>
            </a:pPr>
            <a:endParaRPr lang="en-US" altLang="zh-HK" dirty="0"/>
          </a:p>
          <a:p>
            <a:pPr marL="0" indent="0">
              <a:buNone/>
            </a:pPr>
            <a:r>
              <a:rPr lang="en-US" altLang="zh-HK" dirty="0"/>
              <a:t>We need to talk about </a:t>
            </a:r>
            <a:r>
              <a:rPr lang="en-US" altLang="zh-HK" i="1" dirty="0">
                <a:solidFill>
                  <a:srgbClr val="00B0F0"/>
                </a:solidFill>
              </a:rPr>
              <a:t>overall trends </a:t>
            </a:r>
            <a:r>
              <a:rPr lang="en-US" altLang="zh-HK" dirty="0"/>
              <a:t>and </a:t>
            </a:r>
            <a:r>
              <a:rPr lang="en-US" altLang="zh-HK" i="1" dirty="0"/>
              <a:t>illustrate these trends by giving </a:t>
            </a:r>
            <a:r>
              <a:rPr lang="en-US" altLang="zh-HK" i="1" dirty="0">
                <a:solidFill>
                  <a:srgbClr val="00B0F0"/>
                </a:solidFill>
              </a:rPr>
              <a:t>some specific data</a:t>
            </a:r>
            <a:r>
              <a:rPr lang="en-US" altLang="zh-HK" dirty="0"/>
              <a:t>. </a:t>
            </a:r>
          </a:p>
          <a:p>
            <a:pPr marL="0" indent="0">
              <a:buNone/>
            </a:pPr>
            <a:endParaRPr lang="en-US" dirty="0"/>
          </a:p>
          <a:p>
            <a:pPr marL="0" indent="0">
              <a:buNone/>
            </a:pPr>
            <a:r>
              <a:rPr lang="en-US" altLang="zh-HK" dirty="0">
                <a:highlight>
                  <a:srgbClr val="FFFF00"/>
                </a:highlight>
              </a:rPr>
              <a:t>1st paragraph</a:t>
            </a:r>
            <a:r>
              <a:rPr lang="en-US" altLang="zh-HK" dirty="0"/>
              <a:t>:</a:t>
            </a:r>
            <a:endParaRPr lang="zh-HK" altLang="en-US" dirty="0"/>
          </a:p>
          <a:p>
            <a:pPr marL="0" indent="0">
              <a:buNone/>
            </a:pPr>
            <a:r>
              <a:rPr lang="en-US" altLang="zh-HK" dirty="0">
                <a:highlight>
                  <a:srgbClr val="00FF00"/>
                </a:highlight>
              </a:rPr>
              <a:t>Introduction + overall trend of the graph </a:t>
            </a:r>
            <a:r>
              <a:rPr lang="en-US" altLang="zh-HK" dirty="0"/>
              <a:t>(no more than 3 key features)</a:t>
            </a:r>
            <a:endParaRPr lang="zh-HK" altLang="en-US" dirty="0"/>
          </a:p>
          <a:p>
            <a:pPr marL="0" indent="0">
              <a:buNone/>
            </a:pPr>
            <a:endParaRPr lang="en-US" dirty="0"/>
          </a:p>
        </p:txBody>
      </p:sp>
    </p:spTree>
    <p:extLst>
      <p:ext uri="{BB962C8B-B14F-4D97-AF65-F5344CB8AC3E}">
        <p14:creationId xmlns:p14="http://schemas.microsoft.com/office/powerpoint/2010/main" val="2508845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39161B-71BF-4C67-9919-14568B518F87}"/>
              </a:ext>
            </a:extLst>
          </p:cNvPr>
          <p:cNvSpPr>
            <a:spLocks noGrp="1"/>
          </p:cNvSpPr>
          <p:nvPr>
            <p:ph type="title"/>
          </p:nvPr>
        </p:nvSpPr>
        <p:spPr/>
        <p:txBody>
          <a:bodyPr/>
          <a:lstStyle/>
          <a:p>
            <a:r>
              <a:rPr lang="en-US" dirty="0"/>
              <a:t>Activity 5.5 (p.15)</a:t>
            </a:r>
          </a:p>
        </p:txBody>
      </p:sp>
      <p:sp>
        <p:nvSpPr>
          <p:cNvPr id="3" name="內容版面配置區 2">
            <a:extLst>
              <a:ext uri="{FF2B5EF4-FFF2-40B4-BE49-F238E27FC236}">
                <a16:creationId xmlns:a16="http://schemas.microsoft.com/office/drawing/2014/main" id="{E694D1EF-8C42-4247-889E-126232A52E50}"/>
              </a:ext>
            </a:extLst>
          </p:cNvPr>
          <p:cNvSpPr>
            <a:spLocks noGrp="1"/>
          </p:cNvSpPr>
          <p:nvPr>
            <p:ph idx="1"/>
          </p:nvPr>
        </p:nvSpPr>
        <p:spPr>
          <a:xfrm>
            <a:off x="838200" y="1983545"/>
            <a:ext cx="11231880" cy="4712676"/>
          </a:xfrm>
        </p:spPr>
        <p:txBody>
          <a:bodyPr>
            <a:normAutofit lnSpcReduction="10000"/>
          </a:bodyPr>
          <a:lstStyle/>
          <a:p>
            <a:pPr marL="0" indent="0">
              <a:buNone/>
            </a:pPr>
            <a:r>
              <a:rPr lang="en-US" altLang="zh-HK" sz="3000" dirty="0"/>
              <a:t>The chart (1) ____________ carbon dioxide emissions of five major countries and the European Union, and their (2) ____________ over a recent </a:t>
            </a:r>
            <a:r>
              <a:rPr lang="en-US" altLang="zh-HK" sz="3000" dirty="0">
                <a:highlight>
                  <a:srgbClr val="FFFF00"/>
                </a:highlight>
              </a:rPr>
              <a:t>12-year period</a:t>
            </a:r>
            <a:r>
              <a:rPr lang="en-US" altLang="zh-HK" sz="3000" dirty="0"/>
              <a:t>. </a:t>
            </a:r>
          </a:p>
          <a:p>
            <a:pPr marL="0" indent="0">
              <a:buNone/>
            </a:pPr>
            <a:endParaRPr lang="en-US" sz="3000" dirty="0"/>
          </a:p>
          <a:p>
            <a:pPr marL="0" indent="0">
              <a:buNone/>
            </a:pPr>
            <a:r>
              <a:rPr lang="en-US" altLang="zh-HK" sz="3000" dirty="0"/>
              <a:t>A number of (3) ____________ points can be made about the (4) ____________. Firstly, the United States was </a:t>
            </a:r>
            <a:r>
              <a:rPr lang="en-US" altLang="zh-HK" sz="3000" dirty="0">
                <a:highlight>
                  <a:srgbClr val="FFFF00"/>
                </a:highlight>
              </a:rPr>
              <a:t>the largest emitter </a:t>
            </a:r>
            <a:r>
              <a:rPr lang="en-US" altLang="zh-HK" sz="3000" dirty="0"/>
              <a:t>of carbon dioxide. It emitted </a:t>
            </a:r>
            <a:r>
              <a:rPr lang="en-US" altLang="zh-HK" sz="3000" dirty="0">
                <a:highlight>
                  <a:srgbClr val="FFFF00"/>
                </a:highlight>
              </a:rPr>
              <a:t>more or less double the amount</a:t>
            </a:r>
            <a:r>
              <a:rPr lang="en-US" altLang="zh-HK" sz="3000" dirty="0"/>
              <a:t> produced by the European Union (EU). Furthermore, the United States’ (5) ____________ of emission was (6) ____________ fast. In the 12-year period covered by the graph, it (7) ____________ its emissions </a:t>
            </a:r>
            <a:r>
              <a:rPr lang="en-US" altLang="zh-HK" sz="3000" dirty="0">
                <a:highlight>
                  <a:srgbClr val="FFFF00"/>
                </a:highlight>
              </a:rPr>
              <a:t>by </a:t>
            </a:r>
            <a:r>
              <a:rPr lang="en-US" altLang="zh-HK" sz="3000" dirty="0"/>
              <a:t>nearly 20%. </a:t>
            </a:r>
            <a:endParaRPr lang="en-US" sz="3000" dirty="0"/>
          </a:p>
        </p:txBody>
      </p:sp>
      <p:sp>
        <p:nvSpPr>
          <p:cNvPr id="4" name="矩形: 圓角 3">
            <a:extLst>
              <a:ext uri="{FF2B5EF4-FFF2-40B4-BE49-F238E27FC236}">
                <a16:creationId xmlns:a16="http://schemas.microsoft.com/office/drawing/2014/main" id="{C3A251DE-13D2-447A-9159-8A43C280D1E8}"/>
              </a:ext>
            </a:extLst>
          </p:cNvPr>
          <p:cNvSpPr/>
          <p:nvPr/>
        </p:nvSpPr>
        <p:spPr>
          <a:xfrm>
            <a:off x="3033799" y="1941313"/>
            <a:ext cx="2068542" cy="3897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shows</a:t>
            </a:r>
            <a:endParaRPr lang="en-US" sz="2200" b="1" dirty="0"/>
          </a:p>
        </p:txBody>
      </p:sp>
      <p:sp>
        <p:nvSpPr>
          <p:cNvPr id="5" name="矩形: 圓角 4">
            <a:extLst>
              <a:ext uri="{FF2B5EF4-FFF2-40B4-BE49-F238E27FC236}">
                <a16:creationId xmlns:a16="http://schemas.microsoft.com/office/drawing/2014/main" id="{60AED8BE-31CB-4514-8202-F77420F000A4}"/>
              </a:ext>
            </a:extLst>
          </p:cNvPr>
          <p:cNvSpPr/>
          <p:nvPr/>
        </p:nvSpPr>
        <p:spPr>
          <a:xfrm>
            <a:off x="8371833" y="2331035"/>
            <a:ext cx="2274966" cy="321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development</a:t>
            </a:r>
            <a:endParaRPr lang="en-US" sz="2200" b="1" dirty="0"/>
          </a:p>
        </p:txBody>
      </p:sp>
      <p:sp>
        <p:nvSpPr>
          <p:cNvPr id="6" name="矩形: 圓角 5">
            <a:extLst>
              <a:ext uri="{FF2B5EF4-FFF2-40B4-BE49-F238E27FC236}">
                <a16:creationId xmlns:a16="http://schemas.microsoft.com/office/drawing/2014/main" id="{27986BA6-364A-49BF-9BC3-A38ED4360011}"/>
              </a:ext>
            </a:extLst>
          </p:cNvPr>
          <p:cNvSpPr/>
          <p:nvPr/>
        </p:nvSpPr>
        <p:spPr>
          <a:xfrm>
            <a:off x="3760704" y="3655371"/>
            <a:ext cx="1748748" cy="4057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significant</a:t>
            </a:r>
            <a:endParaRPr lang="en-US" sz="2200" b="1" dirty="0"/>
          </a:p>
        </p:txBody>
      </p:sp>
      <p:sp>
        <p:nvSpPr>
          <p:cNvPr id="7" name="矩形: 圓角 6">
            <a:extLst>
              <a:ext uri="{FF2B5EF4-FFF2-40B4-BE49-F238E27FC236}">
                <a16:creationId xmlns:a16="http://schemas.microsoft.com/office/drawing/2014/main" id="{6D2E7BB9-29D2-4DEA-82E6-F9DDD8ED00C0}"/>
              </a:ext>
            </a:extLst>
          </p:cNvPr>
          <p:cNvSpPr/>
          <p:nvPr/>
        </p:nvSpPr>
        <p:spPr>
          <a:xfrm>
            <a:off x="1090379" y="4061100"/>
            <a:ext cx="1943420" cy="3615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figures</a:t>
            </a:r>
            <a:endParaRPr lang="en-US" sz="2200" b="1" dirty="0"/>
          </a:p>
        </p:txBody>
      </p:sp>
      <p:sp>
        <p:nvSpPr>
          <p:cNvPr id="8" name="矩形: 圓角 7">
            <a:extLst>
              <a:ext uri="{FF2B5EF4-FFF2-40B4-BE49-F238E27FC236}">
                <a16:creationId xmlns:a16="http://schemas.microsoft.com/office/drawing/2014/main" id="{44DF196F-8FC7-46FF-861B-497D39187FAA}"/>
              </a:ext>
            </a:extLst>
          </p:cNvPr>
          <p:cNvSpPr/>
          <p:nvPr/>
        </p:nvSpPr>
        <p:spPr>
          <a:xfrm>
            <a:off x="1090379" y="5224930"/>
            <a:ext cx="1820476" cy="2845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rate</a:t>
            </a:r>
            <a:endParaRPr lang="en-US" sz="2200" b="1" dirty="0"/>
          </a:p>
        </p:txBody>
      </p:sp>
      <p:sp>
        <p:nvSpPr>
          <p:cNvPr id="9" name="矩形: 圓角 8">
            <a:extLst>
              <a:ext uri="{FF2B5EF4-FFF2-40B4-BE49-F238E27FC236}">
                <a16:creationId xmlns:a16="http://schemas.microsoft.com/office/drawing/2014/main" id="{F89E6A90-82F3-478E-ADF3-357EF011E5E2}"/>
              </a:ext>
            </a:extLst>
          </p:cNvPr>
          <p:cNvSpPr/>
          <p:nvPr/>
        </p:nvSpPr>
        <p:spPr>
          <a:xfrm>
            <a:off x="6454140" y="5186510"/>
            <a:ext cx="1939785" cy="2845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growing</a:t>
            </a:r>
            <a:endParaRPr lang="en-US" sz="2200" b="1" dirty="0"/>
          </a:p>
        </p:txBody>
      </p:sp>
      <p:sp>
        <p:nvSpPr>
          <p:cNvPr id="10" name="矩形: 圓角 9">
            <a:extLst>
              <a:ext uri="{FF2B5EF4-FFF2-40B4-BE49-F238E27FC236}">
                <a16:creationId xmlns:a16="http://schemas.microsoft.com/office/drawing/2014/main" id="{38D45454-3757-457A-A7C1-7F2DEADB2D6D}"/>
              </a:ext>
            </a:extLst>
          </p:cNvPr>
          <p:cNvSpPr/>
          <p:nvPr/>
        </p:nvSpPr>
        <p:spPr>
          <a:xfrm>
            <a:off x="6374339" y="5581279"/>
            <a:ext cx="2128122" cy="3652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increased</a:t>
            </a:r>
            <a:endParaRPr lang="en-US" sz="2200" b="1" dirty="0"/>
          </a:p>
        </p:txBody>
      </p:sp>
      <p:pic>
        <p:nvPicPr>
          <p:cNvPr id="11" name="內容版面配置區 3">
            <a:extLst>
              <a:ext uri="{FF2B5EF4-FFF2-40B4-BE49-F238E27FC236}">
                <a16:creationId xmlns:a16="http://schemas.microsoft.com/office/drawing/2014/main" id="{BB8CBFC0-7165-4216-974E-546894ABA54F}"/>
              </a:ext>
            </a:extLst>
          </p:cNvPr>
          <p:cNvPicPr>
            <a:picLocks noChangeAspect="1"/>
          </p:cNvPicPr>
          <p:nvPr/>
        </p:nvPicPr>
        <p:blipFill>
          <a:blip r:embed="rId2"/>
          <a:stretch>
            <a:fillRect/>
          </a:stretch>
        </p:blipFill>
        <p:spPr>
          <a:xfrm>
            <a:off x="8880905" y="19910"/>
            <a:ext cx="3278035" cy="2015991"/>
          </a:xfrm>
          <a:prstGeom prst="rect">
            <a:avLst/>
          </a:prstGeom>
        </p:spPr>
      </p:pic>
    </p:spTree>
    <p:extLst>
      <p:ext uri="{BB962C8B-B14F-4D97-AF65-F5344CB8AC3E}">
        <p14:creationId xmlns:p14="http://schemas.microsoft.com/office/powerpoint/2010/main" val="239769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5557A5-F205-4CA1-9E5C-CE2AC815F497}"/>
              </a:ext>
            </a:extLst>
          </p:cNvPr>
          <p:cNvSpPr>
            <a:spLocks noGrp="1"/>
          </p:cNvSpPr>
          <p:nvPr>
            <p:ph type="title"/>
          </p:nvPr>
        </p:nvSpPr>
        <p:spPr/>
        <p:txBody>
          <a:bodyPr/>
          <a:lstStyle/>
          <a:p>
            <a:r>
              <a:rPr lang="en-US" altLang="zh-HK" dirty="0"/>
              <a:t>Activity 5.5 (p.15)</a:t>
            </a:r>
            <a:endParaRPr lang="en-US" dirty="0"/>
          </a:p>
        </p:txBody>
      </p:sp>
      <p:sp>
        <p:nvSpPr>
          <p:cNvPr id="3" name="內容版面配置區 2">
            <a:extLst>
              <a:ext uri="{FF2B5EF4-FFF2-40B4-BE49-F238E27FC236}">
                <a16:creationId xmlns:a16="http://schemas.microsoft.com/office/drawing/2014/main" id="{5D52CA71-37CE-443B-9B8A-6C65F8B41C61}"/>
              </a:ext>
            </a:extLst>
          </p:cNvPr>
          <p:cNvSpPr>
            <a:spLocks noGrp="1"/>
          </p:cNvSpPr>
          <p:nvPr>
            <p:ph idx="1"/>
          </p:nvPr>
        </p:nvSpPr>
        <p:spPr>
          <a:xfrm>
            <a:off x="838199" y="1825625"/>
            <a:ext cx="11105271" cy="4814326"/>
          </a:xfrm>
        </p:spPr>
        <p:txBody>
          <a:bodyPr>
            <a:normAutofit/>
          </a:bodyPr>
          <a:lstStyle/>
          <a:p>
            <a:pPr marL="0" indent="0">
              <a:buNone/>
            </a:pPr>
            <a:r>
              <a:rPr lang="en-US" altLang="zh-HK" sz="3000" dirty="0">
                <a:highlight>
                  <a:srgbClr val="FFFF00"/>
                </a:highlight>
              </a:rPr>
              <a:t>During this same period,</a:t>
            </a:r>
            <a:r>
              <a:rPr lang="en-US" altLang="zh-HK" sz="3000" dirty="0"/>
              <a:t> the Europeans managed to hold their emissions </a:t>
            </a:r>
            <a:r>
              <a:rPr lang="en-US" altLang="zh-HK" sz="3000" dirty="0">
                <a:highlight>
                  <a:srgbClr val="FFFF00"/>
                </a:highlight>
              </a:rPr>
              <a:t>more or less steady</a:t>
            </a:r>
            <a:r>
              <a:rPr lang="en-US" altLang="zh-HK" sz="3000" dirty="0"/>
              <a:t>. The figures for China were </a:t>
            </a:r>
            <a:r>
              <a:rPr lang="en-US" altLang="zh-HK" sz="3000" dirty="0">
                <a:highlight>
                  <a:srgbClr val="FFFF00"/>
                </a:highlight>
              </a:rPr>
              <a:t>increasing</a:t>
            </a:r>
            <a:r>
              <a:rPr lang="en-US" altLang="zh-HK" sz="3000" dirty="0"/>
              <a:t> (8) ____________ and China was </a:t>
            </a:r>
            <a:r>
              <a:rPr lang="en-US" altLang="zh-HK" sz="3000" dirty="0">
                <a:solidFill>
                  <a:srgbClr val="FF0000"/>
                </a:solidFill>
              </a:rPr>
              <a:t>fast drawing equal </a:t>
            </a:r>
            <a:r>
              <a:rPr lang="en-US" altLang="zh-HK" sz="3000" dirty="0"/>
              <a:t>to the EU. Japan was producing about </a:t>
            </a:r>
            <a:r>
              <a:rPr lang="en-US" altLang="zh-HK" sz="3000" dirty="0">
                <a:highlight>
                  <a:srgbClr val="FFFF00"/>
                </a:highlight>
              </a:rPr>
              <a:t>a fifth as much CO2 as </a:t>
            </a:r>
            <a:r>
              <a:rPr lang="en-US" altLang="zh-HK" sz="3000" dirty="0"/>
              <a:t>the USA and was keeping the figure </a:t>
            </a:r>
            <a:r>
              <a:rPr lang="en-US" altLang="zh-HK" sz="3000" dirty="0">
                <a:highlight>
                  <a:srgbClr val="FFFF00"/>
                </a:highlight>
              </a:rPr>
              <a:t>fairly</a:t>
            </a:r>
            <a:r>
              <a:rPr lang="en-US" altLang="zh-HK" sz="3000" dirty="0"/>
              <a:t> (9) ____________ Russia’s emissions actually (10) ____________ </a:t>
            </a:r>
            <a:r>
              <a:rPr lang="en-US" altLang="zh-HK" sz="3000" dirty="0">
                <a:highlight>
                  <a:srgbClr val="FFFF00"/>
                </a:highlight>
              </a:rPr>
              <a:t>sharply</a:t>
            </a:r>
            <a:r>
              <a:rPr lang="en-US" altLang="zh-HK" sz="3000" dirty="0"/>
              <a:t>. </a:t>
            </a:r>
          </a:p>
          <a:p>
            <a:pPr marL="0" indent="0">
              <a:buNone/>
            </a:pPr>
            <a:endParaRPr lang="en-US" altLang="zh-HK" sz="3000" dirty="0"/>
          </a:p>
          <a:p>
            <a:pPr marL="0" indent="0">
              <a:buNone/>
            </a:pPr>
            <a:r>
              <a:rPr lang="en-US" altLang="zh-HK" sz="3000" dirty="0"/>
              <a:t>The </a:t>
            </a:r>
            <a:r>
              <a:rPr lang="en-US" altLang="zh-HK" sz="3000" dirty="0">
                <a:solidFill>
                  <a:srgbClr val="0070C0"/>
                </a:solidFill>
              </a:rPr>
              <a:t>information about India is limited </a:t>
            </a:r>
            <a:r>
              <a:rPr lang="en-US" altLang="zh-HK" sz="3000" dirty="0"/>
              <a:t>and we cannot really draw any conclusions from it except that the country was another potential source of carbon dioxide in the atmosphere. </a:t>
            </a:r>
            <a:endParaRPr lang="en-US" sz="3000" dirty="0"/>
          </a:p>
        </p:txBody>
      </p:sp>
      <p:sp>
        <p:nvSpPr>
          <p:cNvPr id="4" name="矩形: 圓角 3">
            <a:extLst>
              <a:ext uri="{FF2B5EF4-FFF2-40B4-BE49-F238E27FC236}">
                <a16:creationId xmlns:a16="http://schemas.microsoft.com/office/drawing/2014/main" id="{28A4C40E-37D0-44DA-8C64-3ADEB16FAA3F}"/>
              </a:ext>
            </a:extLst>
          </p:cNvPr>
          <p:cNvSpPr/>
          <p:nvPr/>
        </p:nvSpPr>
        <p:spPr>
          <a:xfrm>
            <a:off x="944381" y="2627397"/>
            <a:ext cx="2235414" cy="3968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rapidly</a:t>
            </a:r>
            <a:endParaRPr lang="en-US" sz="2200" b="1" dirty="0"/>
          </a:p>
        </p:txBody>
      </p:sp>
      <p:sp>
        <p:nvSpPr>
          <p:cNvPr id="5" name="矩形: 圓角 4">
            <a:extLst>
              <a:ext uri="{FF2B5EF4-FFF2-40B4-BE49-F238E27FC236}">
                <a16:creationId xmlns:a16="http://schemas.microsoft.com/office/drawing/2014/main" id="{B48A38A8-26E4-4FE0-8ED1-902EE663D0A4}"/>
              </a:ext>
            </a:extLst>
          </p:cNvPr>
          <p:cNvSpPr/>
          <p:nvPr/>
        </p:nvSpPr>
        <p:spPr>
          <a:xfrm>
            <a:off x="3285977" y="3496403"/>
            <a:ext cx="2235414" cy="3115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stable</a:t>
            </a:r>
            <a:endParaRPr lang="en-US" sz="2200" b="1" dirty="0"/>
          </a:p>
        </p:txBody>
      </p:sp>
      <p:sp>
        <p:nvSpPr>
          <p:cNvPr id="6" name="矩形: 圓角 5">
            <a:extLst>
              <a:ext uri="{FF2B5EF4-FFF2-40B4-BE49-F238E27FC236}">
                <a16:creationId xmlns:a16="http://schemas.microsoft.com/office/drawing/2014/main" id="{D71449EB-A164-4D56-9B6D-BF2D559FD3EA}"/>
              </a:ext>
            </a:extLst>
          </p:cNvPr>
          <p:cNvSpPr/>
          <p:nvPr/>
        </p:nvSpPr>
        <p:spPr>
          <a:xfrm>
            <a:off x="944381" y="3959996"/>
            <a:ext cx="2341596" cy="31684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ltLang="zh-HK" sz="2200" b="1" dirty="0"/>
              <a:t>declined</a:t>
            </a:r>
            <a:endParaRPr lang="en-US" sz="2200" b="1" dirty="0"/>
          </a:p>
        </p:txBody>
      </p:sp>
      <p:pic>
        <p:nvPicPr>
          <p:cNvPr id="7" name="內容版面配置區 3">
            <a:extLst>
              <a:ext uri="{FF2B5EF4-FFF2-40B4-BE49-F238E27FC236}">
                <a16:creationId xmlns:a16="http://schemas.microsoft.com/office/drawing/2014/main" id="{342FF38F-37A9-445F-BD01-9AC8E3BCF9BB}"/>
              </a:ext>
            </a:extLst>
          </p:cNvPr>
          <p:cNvPicPr>
            <a:picLocks noChangeAspect="1"/>
          </p:cNvPicPr>
          <p:nvPr/>
        </p:nvPicPr>
        <p:blipFill>
          <a:blip r:embed="rId2"/>
          <a:stretch>
            <a:fillRect/>
          </a:stretch>
        </p:blipFill>
        <p:spPr>
          <a:xfrm>
            <a:off x="9222817" y="19910"/>
            <a:ext cx="2936123" cy="1805715"/>
          </a:xfrm>
          <a:prstGeom prst="rect">
            <a:avLst/>
          </a:prstGeom>
        </p:spPr>
      </p:pic>
    </p:spTree>
    <p:extLst>
      <p:ext uri="{BB962C8B-B14F-4D97-AF65-F5344CB8AC3E}">
        <p14:creationId xmlns:p14="http://schemas.microsoft.com/office/powerpoint/2010/main" val="7217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699B1A-46FE-4B77-A203-E595F2F2C6F0}"/>
              </a:ext>
            </a:extLst>
          </p:cNvPr>
          <p:cNvSpPr>
            <a:spLocks noGrp="1"/>
          </p:cNvSpPr>
          <p:nvPr>
            <p:ph type="title"/>
          </p:nvPr>
        </p:nvSpPr>
        <p:spPr/>
        <p:txBody>
          <a:bodyPr/>
          <a:lstStyle/>
          <a:p>
            <a:r>
              <a:rPr lang="en-US" altLang="zh-HK" dirty="0"/>
              <a:t>Organization (p.16)</a:t>
            </a:r>
            <a:endParaRPr lang="en-US" dirty="0"/>
          </a:p>
        </p:txBody>
      </p:sp>
      <p:sp>
        <p:nvSpPr>
          <p:cNvPr id="3" name="內容版面配置區 2">
            <a:extLst>
              <a:ext uri="{FF2B5EF4-FFF2-40B4-BE49-F238E27FC236}">
                <a16:creationId xmlns:a16="http://schemas.microsoft.com/office/drawing/2014/main" id="{F7CF6F1B-F689-477A-94B6-A5BD65EB3A23}"/>
              </a:ext>
            </a:extLst>
          </p:cNvPr>
          <p:cNvSpPr>
            <a:spLocks noGrp="1"/>
          </p:cNvSpPr>
          <p:nvPr>
            <p:ph idx="1"/>
          </p:nvPr>
        </p:nvSpPr>
        <p:spPr>
          <a:xfrm>
            <a:off x="838200" y="1825624"/>
            <a:ext cx="11147474" cy="4870597"/>
          </a:xfrm>
        </p:spPr>
        <p:txBody>
          <a:bodyPr>
            <a:normAutofit fontScale="92500" lnSpcReduction="20000"/>
          </a:bodyPr>
          <a:lstStyle/>
          <a:p>
            <a:pPr marL="0" indent="0">
              <a:buNone/>
            </a:pPr>
            <a:r>
              <a:rPr lang="en-US" altLang="zh-HK" dirty="0"/>
              <a:t>Begin with </a:t>
            </a:r>
            <a:r>
              <a:rPr lang="en-US" altLang="zh-HK" dirty="0">
                <a:solidFill>
                  <a:srgbClr val="FF0000"/>
                </a:solidFill>
              </a:rPr>
              <a:t>an overview</a:t>
            </a:r>
            <a:r>
              <a:rPr lang="en-US" altLang="zh-HK" dirty="0"/>
              <a:t>. </a:t>
            </a:r>
          </a:p>
          <a:p>
            <a:pPr marL="0" indent="0">
              <a:buNone/>
            </a:pPr>
            <a:endParaRPr lang="en-US" altLang="zh-HK" dirty="0"/>
          </a:p>
          <a:p>
            <a:pPr marL="0" indent="0">
              <a:buNone/>
            </a:pPr>
            <a:r>
              <a:rPr lang="en-US" altLang="zh-HK" dirty="0"/>
              <a:t>Write in </a:t>
            </a:r>
            <a:r>
              <a:rPr lang="en-US" altLang="zh-HK" dirty="0">
                <a:solidFill>
                  <a:srgbClr val="FF0000"/>
                </a:solidFill>
              </a:rPr>
              <a:t>coherent paragraphs </a:t>
            </a:r>
            <a:r>
              <a:rPr lang="en-US" altLang="zh-HK" dirty="0"/>
              <a:t>(do not use bullet points). </a:t>
            </a:r>
          </a:p>
          <a:p>
            <a:pPr marL="0" indent="0">
              <a:buNone/>
            </a:pPr>
            <a:endParaRPr lang="en-US" altLang="zh-HK" dirty="0"/>
          </a:p>
          <a:p>
            <a:pPr marL="0" indent="0">
              <a:buNone/>
            </a:pPr>
            <a:r>
              <a:rPr lang="en-US" altLang="zh-HK" dirty="0"/>
              <a:t>Do not use an inappropriate form of text such as a letter or a speech. </a:t>
            </a:r>
          </a:p>
          <a:p>
            <a:pPr marL="0" indent="0">
              <a:buNone/>
            </a:pPr>
            <a:endParaRPr lang="en-US" altLang="zh-HK" dirty="0"/>
          </a:p>
          <a:p>
            <a:pPr marL="0" indent="0">
              <a:buNone/>
            </a:pPr>
            <a:r>
              <a:rPr lang="en-US" altLang="zh-HK" dirty="0"/>
              <a:t>Give paragraphs </a:t>
            </a:r>
            <a:r>
              <a:rPr lang="en-US" altLang="zh-HK" dirty="0">
                <a:solidFill>
                  <a:srgbClr val="FF0000"/>
                </a:solidFill>
              </a:rPr>
              <a:t>clear topic sentences</a:t>
            </a:r>
            <a:r>
              <a:rPr lang="en-US" altLang="zh-HK" dirty="0"/>
              <a:t>. </a:t>
            </a:r>
          </a:p>
          <a:p>
            <a:pPr marL="0" indent="0">
              <a:buNone/>
            </a:pPr>
            <a:endParaRPr lang="en-US" altLang="zh-HK" dirty="0"/>
          </a:p>
          <a:p>
            <a:pPr marL="0" indent="0">
              <a:buNone/>
            </a:pPr>
            <a:r>
              <a:rPr lang="en-US" altLang="zh-HK" dirty="0"/>
              <a:t>Organize your paragraphs according to </a:t>
            </a:r>
            <a:r>
              <a:rPr lang="en-US" altLang="zh-HK" dirty="0">
                <a:solidFill>
                  <a:srgbClr val="FF0000"/>
                </a:solidFill>
              </a:rPr>
              <a:t>what is significant in the data </a:t>
            </a:r>
            <a:r>
              <a:rPr lang="en-US" altLang="zh-HK" dirty="0"/>
              <a:t>(</a:t>
            </a:r>
            <a:r>
              <a:rPr lang="en-US" altLang="zh-HK" dirty="0">
                <a:highlight>
                  <a:srgbClr val="FFFF00"/>
                </a:highlight>
              </a:rPr>
              <a:t>do not just recount the figures</a:t>
            </a:r>
            <a:r>
              <a:rPr lang="en-US" altLang="zh-HK" dirty="0"/>
              <a:t>; look for interesting points). </a:t>
            </a:r>
          </a:p>
          <a:p>
            <a:pPr marL="0" indent="0">
              <a:buNone/>
            </a:pPr>
            <a:endParaRPr lang="en-US" altLang="zh-HK" dirty="0"/>
          </a:p>
          <a:p>
            <a:pPr marL="0" indent="0">
              <a:buNone/>
            </a:pPr>
            <a:r>
              <a:rPr lang="en-US" altLang="zh-HK" dirty="0">
                <a:solidFill>
                  <a:srgbClr val="FF0000"/>
                </a:solidFill>
              </a:rPr>
              <a:t>Support</a:t>
            </a:r>
            <a:r>
              <a:rPr lang="en-US" altLang="zh-HK" dirty="0"/>
              <a:t> your general points with </a:t>
            </a:r>
            <a:r>
              <a:rPr lang="en-US" altLang="zh-HK" dirty="0">
                <a:solidFill>
                  <a:srgbClr val="FF0000"/>
                </a:solidFill>
              </a:rPr>
              <a:t>information or data from the graph</a:t>
            </a:r>
            <a:r>
              <a:rPr lang="en-US" altLang="zh-HK" dirty="0"/>
              <a:t>. </a:t>
            </a:r>
            <a:endParaRPr lang="en-US" dirty="0"/>
          </a:p>
        </p:txBody>
      </p:sp>
      <p:sp>
        <p:nvSpPr>
          <p:cNvPr id="4" name="Rectangle 3">
            <a:extLst>
              <a:ext uri="{FF2B5EF4-FFF2-40B4-BE49-F238E27FC236}">
                <a16:creationId xmlns:a16="http://schemas.microsoft.com/office/drawing/2014/main" id="{A588D1A6-E79D-4B13-B97C-D302A6EFBAED}"/>
              </a:ext>
            </a:extLst>
          </p:cNvPr>
          <p:cNvSpPr/>
          <p:nvPr/>
        </p:nvSpPr>
        <p:spPr>
          <a:xfrm>
            <a:off x="4226217" y="1690688"/>
            <a:ext cx="2942985" cy="4531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2-3 key trends/ patterns</a:t>
            </a:r>
            <a:endParaRPr lang="en-HK" dirty="0"/>
          </a:p>
        </p:txBody>
      </p:sp>
    </p:spTree>
    <p:extLst>
      <p:ext uri="{BB962C8B-B14F-4D97-AF65-F5344CB8AC3E}">
        <p14:creationId xmlns:p14="http://schemas.microsoft.com/office/powerpoint/2010/main" val="1292752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8F2884-09F2-4C59-B4ED-55D5E269CAAA}"/>
              </a:ext>
            </a:extLst>
          </p:cNvPr>
          <p:cNvSpPr>
            <a:spLocks noGrp="1"/>
          </p:cNvSpPr>
          <p:nvPr>
            <p:ph type="title"/>
          </p:nvPr>
        </p:nvSpPr>
        <p:spPr/>
        <p:txBody>
          <a:bodyPr/>
          <a:lstStyle/>
          <a:p>
            <a:r>
              <a:rPr lang="en-US" altLang="zh-HK" dirty="0"/>
              <a:t>Avoiding explanation (p.16)</a:t>
            </a:r>
            <a:endParaRPr lang="en-US" dirty="0"/>
          </a:p>
        </p:txBody>
      </p:sp>
      <p:sp>
        <p:nvSpPr>
          <p:cNvPr id="3" name="內容版面配置區 2">
            <a:extLst>
              <a:ext uri="{FF2B5EF4-FFF2-40B4-BE49-F238E27FC236}">
                <a16:creationId xmlns:a16="http://schemas.microsoft.com/office/drawing/2014/main" id="{604E945A-2758-4DD5-9701-26DD393A638F}"/>
              </a:ext>
            </a:extLst>
          </p:cNvPr>
          <p:cNvSpPr>
            <a:spLocks noGrp="1"/>
          </p:cNvSpPr>
          <p:nvPr>
            <p:ph idx="1"/>
          </p:nvPr>
        </p:nvSpPr>
        <p:spPr>
          <a:xfrm>
            <a:off x="838200" y="1690688"/>
            <a:ext cx="11353800" cy="5189772"/>
          </a:xfrm>
        </p:spPr>
        <p:txBody>
          <a:bodyPr>
            <a:normAutofit/>
          </a:bodyPr>
          <a:lstStyle/>
          <a:p>
            <a:pPr marL="0" indent="0">
              <a:buNone/>
            </a:pPr>
            <a:r>
              <a:rPr lang="en-US" altLang="zh-HK" dirty="0"/>
              <a:t>Your role in Task 1 is to give a </a:t>
            </a:r>
            <a:r>
              <a:rPr lang="en-US" altLang="zh-HK" b="1" dirty="0">
                <a:solidFill>
                  <a:srgbClr val="00B0F0"/>
                </a:solidFill>
              </a:rPr>
              <a:t>neutral interpretation of the data </a:t>
            </a:r>
            <a:r>
              <a:rPr lang="en-US" altLang="zh-HK" dirty="0"/>
              <a:t>and </a:t>
            </a:r>
            <a:r>
              <a:rPr lang="en-US" altLang="zh-HK" b="1" dirty="0">
                <a:solidFill>
                  <a:srgbClr val="FF0000"/>
                </a:solidFill>
              </a:rPr>
              <a:t>avoid commenting </a:t>
            </a:r>
            <a:r>
              <a:rPr lang="en-US" altLang="zh-HK" dirty="0"/>
              <a:t>on it. </a:t>
            </a:r>
            <a:r>
              <a:rPr lang="en-US" altLang="zh-HK" dirty="0">
                <a:solidFill>
                  <a:srgbClr val="FF0000"/>
                </a:solidFill>
                <a:highlight>
                  <a:srgbClr val="FFFF00"/>
                </a:highlight>
              </a:rPr>
              <a:t>(X I think/ I think/ It is believed that/ because…)</a:t>
            </a:r>
            <a:endParaRPr lang="en-US" altLang="zh-HK" dirty="0">
              <a:highlight>
                <a:srgbClr val="FFFF00"/>
              </a:highlight>
            </a:endParaRPr>
          </a:p>
          <a:p>
            <a:pPr marL="0" indent="0">
              <a:buNone/>
            </a:pPr>
            <a:endParaRPr lang="en-US" altLang="zh-HK" dirty="0"/>
          </a:p>
          <a:p>
            <a:pPr marL="0" indent="0">
              <a:buNone/>
            </a:pPr>
            <a:r>
              <a:rPr lang="en-US" altLang="zh-HK" dirty="0">
                <a:solidFill>
                  <a:srgbClr val="FF0000"/>
                </a:solidFill>
              </a:rPr>
              <a:t>Adverbials</a:t>
            </a:r>
            <a:r>
              <a:rPr lang="en-US" altLang="zh-HK" dirty="0"/>
              <a:t> such as </a:t>
            </a:r>
            <a:r>
              <a:rPr lang="en-US" altLang="zh-HK" i="1" dirty="0">
                <a:solidFill>
                  <a:srgbClr val="FF0000"/>
                </a:solidFill>
              </a:rPr>
              <a:t>sadly</a:t>
            </a:r>
            <a:r>
              <a:rPr lang="en-US" altLang="zh-HK" dirty="0">
                <a:solidFill>
                  <a:srgbClr val="FF0000"/>
                </a:solidFill>
              </a:rPr>
              <a:t>, </a:t>
            </a:r>
            <a:r>
              <a:rPr lang="en-US" altLang="zh-HK" i="1" dirty="0">
                <a:solidFill>
                  <a:srgbClr val="FF0000"/>
                </a:solidFill>
              </a:rPr>
              <a:t>luckily </a:t>
            </a:r>
            <a:r>
              <a:rPr lang="en-US" altLang="zh-HK" dirty="0">
                <a:solidFill>
                  <a:srgbClr val="FF0000"/>
                </a:solidFill>
              </a:rPr>
              <a:t>or </a:t>
            </a:r>
            <a:r>
              <a:rPr lang="en-US" altLang="zh-HK" i="1" dirty="0">
                <a:solidFill>
                  <a:srgbClr val="FF0000"/>
                </a:solidFill>
              </a:rPr>
              <a:t>disgracefully </a:t>
            </a:r>
            <a:r>
              <a:rPr lang="en-US" altLang="zh-HK" dirty="0"/>
              <a:t>have </a:t>
            </a:r>
            <a:r>
              <a:rPr lang="en-US" altLang="zh-HK" dirty="0">
                <a:solidFill>
                  <a:srgbClr val="FF0000"/>
                </a:solidFill>
              </a:rPr>
              <a:t>no</a:t>
            </a:r>
            <a:r>
              <a:rPr lang="en-US" altLang="zh-HK" dirty="0"/>
              <a:t> place here. </a:t>
            </a:r>
          </a:p>
          <a:p>
            <a:pPr marL="0" indent="0">
              <a:buNone/>
            </a:pPr>
            <a:endParaRPr lang="en-US" dirty="0"/>
          </a:p>
          <a:p>
            <a:pPr marL="0" indent="0">
              <a:buNone/>
            </a:pPr>
            <a:r>
              <a:rPr lang="en-US" altLang="zh-HK" dirty="0"/>
              <a:t>Nor do we need to </a:t>
            </a:r>
            <a:r>
              <a:rPr lang="en-US" altLang="zh-HK" dirty="0">
                <a:solidFill>
                  <a:srgbClr val="FF0000"/>
                </a:solidFill>
              </a:rPr>
              <a:t>explain the data</a:t>
            </a:r>
            <a:r>
              <a:rPr lang="en-US" altLang="zh-HK" dirty="0"/>
              <a:t>. </a:t>
            </a:r>
            <a:r>
              <a:rPr lang="en-US" altLang="zh-HK" dirty="0">
                <a:solidFill>
                  <a:srgbClr val="FF0000"/>
                </a:solidFill>
              </a:rPr>
              <a:t>NO NEED</a:t>
            </a:r>
            <a:endParaRPr lang="en-US" altLang="zh-HK" dirty="0"/>
          </a:p>
          <a:p>
            <a:pPr marL="0" indent="0">
              <a:buNone/>
            </a:pPr>
            <a:endParaRPr lang="en-US" dirty="0"/>
          </a:p>
          <a:p>
            <a:pPr marL="0" indent="0">
              <a:buNone/>
            </a:pPr>
            <a:r>
              <a:rPr lang="en-US" altLang="zh-HK" b="1" dirty="0">
                <a:solidFill>
                  <a:srgbClr val="7030A0"/>
                </a:solidFill>
              </a:rPr>
              <a:t>World knowledge </a:t>
            </a:r>
            <a:r>
              <a:rPr lang="en-US" altLang="zh-HK" dirty="0"/>
              <a:t>also tells us that the collapse of the Soviet Union and the dislocation that followed it explains the fall in CO2 emissions rather than any strong ecological effort, but it is </a:t>
            </a:r>
            <a:r>
              <a:rPr lang="en-US" altLang="zh-HK" dirty="0">
                <a:solidFill>
                  <a:srgbClr val="FF0000"/>
                </a:solidFill>
              </a:rPr>
              <a:t>not necessary to mention </a:t>
            </a:r>
            <a:r>
              <a:rPr lang="en-US" altLang="zh-HK" dirty="0"/>
              <a:t>this in describing the graph in Activity 5.5. </a:t>
            </a:r>
            <a:endParaRPr lang="en-US" dirty="0"/>
          </a:p>
        </p:txBody>
      </p:sp>
    </p:spTree>
    <p:extLst>
      <p:ext uri="{BB962C8B-B14F-4D97-AF65-F5344CB8AC3E}">
        <p14:creationId xmlns:p14="http://schemas.microsoft.com/office/powerpoint/2010/main" val="1831440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4C2911-5A29-4B50-9053-FB66474600D1}"/>
              </a:ext>
            </a:extLst>
          </p:cNvPr>
          <p:cNvSpPr>
            <a:spLocks noGrp="1"/>
          </p:cNvSpPr>
          <p:nvPr>
            <p:ph type="title"/>
          </p:nvPr>
        </p:nvSpPr>
        <p:spPr/>
        <p:txBody>
          <a:bodyPr/>
          <a:lstStyle/>
          <a:p>
            <a:r>
              <a:rPr lang="en-US" dirty="0"/>
              <a:t>Activity 5.6 (p.17)</a:t>
            </a:r>
          </a:p>
        </p:txBody>
      </p:sp>
      <p:sp>
        <p:nvSpPr>
          <p:cNvPr id="3" name="內容版面配置區 2">
            <a:extLst>
              <a:ext uri="{FF2B5EF4-FFF2-40B4-BE49-F238E27FC236}">
                <a16:creationId xmlns:a16="http://schemas.microsoft.com/office/drawing/2014/main" id="{B278EE1E-C00A-43AB-BC65-C3DAA3D39B5B}"/>
              </a:ext>
            </a:extLst>
          </p:cNvPr>
          <p:cNvSpPr>
            <a:spLocks noGrp="1"/>
          </p:cNvSpPr>
          <p:nvPr>
            <p:ph idx="1"/>
          </p:nvPr>
        </p:nvSpPr>
        <p:spPr>
          <a:xfrm>
            <a:off x="838200" y="1825624"/>
            <a:ext cx="10515600" cy="4828393"/>
          </a:xfrm>
        </p:spPr>
        <p:txBody>
          <a:bodyPr>
            <a:normAutofit lnSpcReduction="10000"/>
          </a:bodyPr>
          <a:lstStyle/>
          <a:p>
            <a:pPr marL="0" indent="0">
              <a:buNone/>
            </a:pPr>
            <a:r>
              <a:rPr lang="en-US" altLang="zh-HK" dirty="0"/>
              <a:t>Look at the chart below. </a:t>
            </a:r>
          </a:p>
          <a:p>
            <a:pPr marL="0" indent="0">
              <a:buNone/>
            </a:pPr>
            <a:endParaRPr lang="en-US" altLang="zh-HK" dirty="0"/>
          </a:p>
          <a:p>
            <a:pPr marL="0" indent="0">
              <a:buNone/>
            </a:pPr>
            <a:r>
              <a:rPr lang="en-US" altLang="zh-HK" dirty="0"/>
              <a:t>Summarize the information by selecting and reporting the main features, and make comparisons where relevant. </a:t>
            </a:r>
          </a:p>
          <a:p>
            <a:pPr marL="0" indent="0">
              <a:buNone/>
            </a:pPr>
            <a:endParaRPr lang="en-US" altLang="zh-HK" dirty="0"/>
          </a:p>
          <a:p>
            <a:pPr marL="0" indent="0">
              <a:buNone/>
            </a:pPr>
            <a:r>
              <a:rPr lang="en-US" altLang="zh-HK" dirty="0"/>
              <a:t>Use at least 150 words. </a:t>
            </a:r>
          </a:p>
          <a:p>
            <a:pPr marL="0" indent="0">
              <a:buNone/>
            </a:pPr>
            <a:endParaRPr lang="en-US" altLang="zh-HK" dirty="0"/>
          </a:p>
          <a:p>
            <a:pPr marL="0" indent="0">
              <a:buNone/>
            </a:pPr>
            <a:r>
              <a:rPr lang="en-US" altLang="zh-HK" dirty="0"/>
              <a:t>Try to note places where </a:t>
            </a:r>
            <a:r>
              <a:rPr lang="en-US" altLang="zh-HK" b="1" dirty="0">
                <a:solidFill>
                  <a:srgbClr val="FF0000"/>
                </a:solidFill>
              </a:rPr>
              <a:t>different trends emerge and contrasts exist</a:t>
            </a:r>
            <a:r>
              <a:rPr lang="en-US" altLang="zh-HK" dirty="0"/>
              <a:t>. </a:t>
            </a:r>
          </a:p>
          <a:p>
            <a:pPr marL="0" indent="0">
              <a:buNone/>
            </a:pPr>
            <a:endParaRPr lang="en-US" dirty="0"/>
          </a:p>
          <a:p>
            <a:pPr marL="0" indent="0">
              <a:buNone/>
            </a:pPr>
            <a:r>
              <a:rPr lang="en-US" dirty="0"/>
              <a:t>20 minutes + check together</a:t>
            </a:r>
          </a:p>
        </p:txBody>
      </p:sp>
    </p:spTree>
    <p:extLst>
      <p:ext uri="{BB962C8B-B14F-4D97-AF65-F5344CB8AC3E}">
        <p14:creationId xmlns:p14="http://schemas.microsoft.com/office/powerpoint/2010/main" val="3639751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082F-5F77-4F21-8669-995515B59CEC}"/>
              </a:ext>
            </a:extLst>
          </p:cNvPr>
          <p:cNvSpPr>
            <a:spLocks noGrp="1"/>
          </p:cNvSpPr>
          <p:nvPr>
            <p:ph type="title"/>
          </p:nvPr>
        </p:nvSpPr>
        <p:spPr/>
        <p:txBody>
          <a:bodyPr/>
          <a:lstStyle/>
          <a:p>
            <a:endParaRPr lang="en-HK"/>
          </a:p>
        </p:txBody>
      </p:sp>
      <p:sp>
        <p:nvSpPr>
          <p:cNvPr id="3" name="Content Placeholder 2">
            <a:extLst>
              <a:ext uri="{FF2B5EF4-FFF2-40B4-BE49-F238E27FC236}">
                <a16:creationId xmlns:a16="http://schemas.microsoft.com/office/drawing/2014/main" id="{59DC30E8-9253-41CC-AD97-5A1C4A96CA3F}"/>
              </a:ext>
            </a:extLst>
          </p:cNvPr>
          <p:cNvSpPr>
            <a:spLocks noGrp="1"/>
          </p:cNvSpPr>
          <p:nvPr>
            <p:ph idx="1"/>
          </p:nvPr>
        </p:nvSpPr>
        <p:spPr/>
        <p:txBody>
          <a:bodyPr/>
          <a:lstStyle/>
          <a:p>
            <a:endParaRPr lang="en-HK"/>
          </a:p>
        </p:txBody>
      </p:sp>
      <p:sp>
        <p:nvSpPr>
          <p:cNvPr id="4" name="Rectangle 2">
            <a:extLst>
              <a:ext uri="{FF2B5EF4-FFF2-40B4-BE49-F238E27FC236}">
                <a16:creationId xmlns:a16="http://schemas.microsoft.com/office/drawing/2014/main" id="{40F1813A-686E-455A-8F47-DAE078E781CE}"/>
              </a:ext>
            </a:extLst>
          </p:cNvPr>
          <p:cNvSpPr>
            <a:spLocks noChangeArrowheads="1"/>
          </p:cNvSpPr>
          <p:nvPr/>
        </p:nvSpPr>
        <p:spPr bwMode="auto">
          <a:xfrm>
            <a:off x="3199028" y="148103"/>
            <a:ext cx="14544733" cy="4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HK"/>
          </a:p>
        </p:txBody>
      </p:sp>
      <p:graphicFrame>
        <p:nvGraphicFramePr>
          <p:cNvPr id="5" name="Object 4">
            <a:extLst>
              <a:ext uri="{FF2B5EF4-FFF2-40B4-BE49-F238E27FC236}">
                <a16:creationId xmlns:a16="http://schemas.microsoft.com/office/drawing/2014/main" id="{BD01BB50-4F74-40BD-B515-FA6716D9E137}"/>
              </a:ext>
            </a:extLst>
          </p:cNvPr>
          <p:cNvGraphicFramePr>
            <a:graphicFrameLocks noChangeAspect="1"/>
          </p:cNvGraphicFramePr>
          <p:nvPr>
            <p:extLst>
              <p:ext uri="{D42A27DB-BD31-4B8C-83A1-F6EECF244321}">
                <p14:modId xmlns:p14="http://schemas.microsoft.com/office/powerpoint/2010/main" val="2958391550"/>
              </p:ext>
            </p:extLst>
          </p:nvPr>
        </p:nvGraphicFramePr>
        <p:xfrm>
          <a:off x="3199028" y="148103"/>
          <a:ext cx="5420186" cy="6709896"/>
        </p:xfrm>
        <a:graphic>
          <a:graphicData uri="http://schemas.openxmlformats.org/presentationml/2006/ole">
            <mc:AlternateContent xmlns:mc="http://schemas.openxmlformats.org/markup-compatibility/2006">
              <mc:Choice xmlns:v="urn:schemas-microsoft-com:vml" Requires="v">
                <p:oleObj r:id="rId2" imgW="4541165" imgH="5625135" progId="PI3.Image">
                  <p:embed/>
                </p:oleObj>
              </mc:Choice>
              <mc:Fallback>
                <p:oleObj r:id="rId2" imgW="4541165" imgH="5625135" progId="PI3.Imag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028" y="148103"/>
                        <a:ext cx="5420186" cy="6709896"/>
                      </a:xfrm>
                      <a:prstGeom prst="rect">
                        <a:avLst/>
                      </a:prstGeom>
                      <a:noFill/>
                    </p:spPr>
                  </p:pic>
                </p:oleObj>
              </mc:Fallback>
            </mc:AlternateContent>
          </a:graphicData>
        </a:graphic>
      </p:graphicFrame>
      <p:sp>
        <p:nvSpPr>
          <p:cNvPr id="6" name="Star: 6 Points 5">
            <a:extLst>
              <a:ext uri="{FF2B5EF4-FFF2-40B4-BE49-F238E27FC236}">
                <a16:creationId xmlns:a16="http://schemas.microsoft.com/office/drawing/2014/main" id="{310A067A-5B34-4C6C-8E3C-D46DE5EABC34}"/>
              </a:ext>
            </a:extLst>
          </p:cNvPr>
          <p:cNvSpPr/>
          <p:nvPr/>
        </p:nvSpPr>
        <p:spPr>
          <a:xfrm>
            <a:off x="3935895" y="2655736"/>
            <a:ext cx="190832" cy="214685"/>
          </a:xfrm>
          <a:prstGeom prst="star6">
            <a:avLst>
              <a:gd name="adj" fmla="val 25165"/>
              <a:gd name="hf" fmla="val 11547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Star: 6 Points 6">
            <a:extLst>
              <a:ext uri="{FF2B5EF4-FFF2-40B4-BE49-F238E27FC236}">
                <a16:creationId xmlns:a16="http://schemas.microsoft.com/office/drawing/2014/main" id="{742FD1C1-C4DD-4EAE-B36E-00FFCCBBD128}"/>
              </a:ext>
            </a:extLst>
          </p:cNvPr>
          <p:cNvSpPr/>
          <p:nvPr/>
        </p:nvSpPr>
        <p:spPr>
          <a:xfrm>
            <a:off x="3935895" y="2996253"/>
            <a:ext cx="190832" cy="214685"/>
          </a:xfrm>
          <a:prstGeom prst="star6">
            <a:avLst>
              <a:gd name="adj" fmla="val 25165"/>
              <a:gd name="hf" fmla="val 11547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Star: 6 Points 7">
            <a:extLst>
              <a:ext uri="{FF2B5EF4-FFF2-40B4-BE49-F238E27FC236}">
                <a16:creationId xmlns:a16="http://schemas.microsoft.com/office/drawing/2014/main" id="{E4F3B681-2029-46A6-B3D7-04045AD4A10F}"/>
              </a:ext>
            </a:extLst>
          </p:cNvPr>
          <p:cNvSpPr/>
          <p:nvPr/>
        </p:nvSpPr>
        <p:spPr>
          <a:xfrm>
            <a:off x="3840479" y="5581752"/>
            <a:ext cx="190832" cy="214685"/>
          </a:xfrm>
          <a:prstGeom prst="star6">
            <a:avLst>
              <a:gd name="adj" fmla="val 25165"/>
              <a:gd name="hf" fmla="val 115470"/>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1654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77EB1-D706-48B8-9145-E4BA57778EF4}"/>
              </a:ext>
            </a:extLst>
          </p:cNvPr>
          <p:cNvSpPr>
            <a:spLocks noGrp="1"/>
          </p:cNvSpPr>
          <p:nvPr>
            <p:ph idx="1"/>
          </p:nvPr>
        </p:nvSpPr>
        <p:spPr>
          <a:xfrm>
            <a:off x="838200" y="230521"/>
            <a:ext cx="11079736" cy="6431536"/>
          </a:xfrm>
        </p:spPr>
        <p:txBody>
          <a:bodyPr>
            <a:normAutofit fontScale="92500" lnSpcReduction="10000"/>
          </a:bodyPr>
          <a:lstStyle/>
          <a:p>
            <a:pPr marL="0" marR="0" indent="0">
              <a:lnSpc>
                <a:spcPct val="107000"/>
              </a:lnSpc>
              <a:spcBef>
                <a:spcPts val="0"/>
              </a:spcBef>
              <a:spcAft>
                <a:spcPts val="800"/>
              </a:spcAft>
              <a:buNone/>
            </a:pPr>
            <a:r>
              <a:rPr lang="en-US" sz="2400" dirty="0">
                <a:effectLst/>
                <a:latin typeface="Times New Roman" panose="02020603050405020304" pitchFamily="18" charset="0"/>
                <a:ea typeface="DengXian" panose="02010600030101010101" pitchFamily="2" charset="-122"/>
                <a:cs typeface="Cordia New" panose="020B0304020202020204" pitchFamily="34" charset="-34"/>
              </a:rPr>
              <a:t>The bar graph </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compares</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electricity input and output in 10 countries in 2014</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Overall,</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r>
              <a:rPr lang="en-US" sz="2400" dirty="0">
                <a:solidFill>
                  <a:srgbClr val="00B0F0"/>
                </a:solidFill>
                <a:effectLst/>
                <a:latin typeface="Times New Roman" panose="02020603050405020304" pitchFamily="18" charset="0"/>
                <a:ea typeface="DengXian" panose="02010600030101010101" pitchFamily="2" charset="-122"/>
                <a:cs typeface="Cordia New" panose="020B0304020202020204" pitchFamily="34" charset="-34"/>
              </a:rPr>
              <a:t>China and America were the greatest contributors and users</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 while </a:t>
            </a:r>
            <a:r>
              <a:rPr lang="en-US" sz="2400" dirty="0">
                <a:solidFill>
                  <a:srgbClr val="00B050"/>
                </a:solidFill>
                <a:effectLst/>
                <a:latin typeface="Times New Roman" panose="02020603050405020304" pitchFamily="18" charset="0"/>
                <a:ea typeface="DengXian" panose="02010600030101010101" pitchFamily="2" charset="-122"/>
                <a:cs typeface="Cordia New" panose="020B0304020202020204" pitchFamily="34" charset="-34"/>
              </a:rPr>
              <a:t>other countries generated and used the source in various extents at a considerably lower level</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a:t>
            </a:r>
          </a:p>
          <a:p>
            <a:pPr marL="0" marR="0" indent="0">
              <a:lnSpc>
                <a:spcPct val="107000"/>
              </a:lnSpc>
              <a:spcBef>
                <a:spcPts val="0"/>
              </a:spcBef>
              <a:spcAft>
                <a:spcPts val="800"/>
              </a:spcAft>
              <a:buNone/>
            </a:pP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endParaRPr lang="en-HK" sz="2400" dirty="0">
              <a:effectLst/>
              <a:latin typeface="Calibri" panose="020F0502020204030204" pitchFamily="34" charset="0"/>
              <a:ea typeface="DengXian" panose="02010600030101010101" pitchFamily="2" charset="-122"/>
              <a:cs typeface="Cordia New" panose="020B0304020202020204" pitchFamily="34" charset="-34"/>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DengXian" panose="02010600030101010101" pitchFamily="2" charset="-122"/>
                <a:cs typeface="Cordia New" panose="020B0304020202020204" pitchFamily="34" charset="-34"/>
              </a:rPr>
              <a:t>China </a:t>
            </a:r>
            <a:r>
              <a:rPr lang="en-US" sz="2400" b="1" dirty="0">
                <a:effectLst/>
                <a:latin typeface="Times New Roman" panose="02020603050405020304" pitchFamily="18" charset="0"/>
                <a:ea typeface="DengXian" panose="02010600030101010101" pitchFamily="2" charset="-122"/>
                <a:cs typeface="Cordia New" panose="020B0304020202020204" pitchFamily="34" charset="-34"/>
              </a:rPr>
              <a:t>possessed</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the highest numbers for both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generation and usage</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5398 billion kWh and 5322 billion kWh </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respectively, </a:t>
            </a:r>
            <a:r>
              <a:rPr lang="en-US" sz="2400" b="1" dirty="0">
                <a:effectLst/>
                <a:latin typeface="Times New Roman" panose="02020603050405020304" pitchFamily="18" charset="0"/>
                <a:ea typeface="DengXian" panose="02010600030101010101" pitchFamily="2" charset="-122"/>
                <a:cs typeface="Cordia New" panose="020B0304020202020204" pitchFamily="34" charset="-34"/>
              </a:rPr>
              <a:t>followed closely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by America</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 which/who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produced</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4099 billion kWh and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utilized</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3866 billion kWh of electricity. </a:t>
            </a:r>
            <a:endParaRPr lang="en-HK" sz="2400" dirty="0">
              <a:effectLst/>
              <a:latin typeface="Calibri" panose="020F0502020204030204" pitchFamily="34" charset="0"/>
              <a:ea typeface="DengXian" panose="02010600030101010101" pitchFamily="2" charset="-122"/>
              <a:cs typeface="Cordia New" panose="020B0304020202020204" pitchFamily="34" charset="-34"/>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endParaRPr lang="en-HK" sz="2400" dirty="0">
              <a:effectLst/>
              <a:latin typeface="Calibri" panose="020F0502020204030204" pitchFamily="34" charset="0"/>
              <a:ea typeface="DengXian" panose="02010600030101010101" pitchFamily="2" charset="-122"/>
              <a:cs typeface="Cordia New" panose="020B0304020202020204" pitchFamily="34" charset="-34"/>
            </a:endParaRPr>
          </a:p>
          <a:p>
            <a:pPr marL="0" marR="0" indent="0">
              <a:lnSpc>
                <a:spcPct val="107000"/>
              </a:lnSpc>
              <a:spcBef>
                <a:spcPts val="0"/>
              </a:spcBef>
              <a:spcAft>
                <a:spcPts val="800"/>
              </a:spcAft>
              <a:buNone/>
            </a:pP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One interesting observation is that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Germany was the only nation where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its input was lower than its yield</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 though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the </a:t>
            </a:r>
            <a:r>
              <a:rPr lang="en-US" sz="2400" b="1" dirty="0">
                <a:effectLst/>
                <a:latin typeface="Times New Roman" panose="02020603050405020304" pitchFamily="18" charset="0"/>
                <a:ea typeface="DengXian" panose="02010600030101010101" pitchFamily="2" charset="-122"/>
                <a:cs typeface="Cordia New" panose="020B0304020202020204" pitchFamily="34" charset="-34"/>
              </a:rPr>
              <a:t>difference was not significant</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For the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remaining places, the production rate was more than their corresponding output</a:t>
            </a: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 in which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the nations </a:t>
            </a:r>
            <a:r>
              <a:rPr lang="en-US" sz="2400" b="1" dirty="0">
                <a:effectLst/>
                <a:latin typeface="Times New Roman" panose="02020603050405020304" pitchFamily="18" charset="0"/>
                <a:ea typeface="DengXian" panose="02010600030101010101" pitchFamily="2" charset="-122"/>
                <a:cs typeface="Cordia New" panose="020B0304020202020204" pitchFamily="34" charset="-34"/>
              </a:rPr>
              <a:t>shared a similar pattern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ranging from 449.5 to 1038 billion kWh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in manufacture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and 485.1 to 1057 billion kWh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in usage</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a:t>
            </a:r>
            <a:endParaRPr lang="en-HK" sz="2400" dirty="0">
              <a:latin typeface="Calibri" panose="020F0502020204030204" pitchFamily="34" charset="0"/>
              <a:ea typeface="DengXian" panose="02010600030101010101" pitchFamily="2" charset="-122"/>
              <a:cs typeface="Cordia New" panose="020B0304020202020204" pitchFamily="34" charset="-34"/>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DengXian" panose="02010600030101010101" pitchFamily="2" charset="-122"/>
                <a:cs typeface="Cordia New" panose="020B0304020202020204" pitchFamily="34" charset="-34"/>
              </a:rPr>
              <a:t> </a:t>
            </a:r>
            <a:endParaRPr lang="en-HK" sz="2400" dirty="0">
              <a:effectLst/>
              <a:latin typeface="Calibri" panose="020F0502020204030204" pitchFamily="34" charset="0"/>
              <a:ea typeface="DengXian" panose="02010600030101010101" pitchFamily="2" charset="-122"/>
              <a:cs typeface="Cordia New" panose="020B0304020202020204" pitchFamily="34" charset="-34"/>
            </a:endParaRPr>
          </a:p>
          <a:p>
            <a:pPr marL="0" marR="0" indent="0">
              <a:lnSpc>
                <a:spcPct val="107000"/>
              </a:lnSpc>
              <a:spcBef>
                <a:spcPts val="0"/>
              </a:spcBef>
              <a:spcAft>
                <a:spcPts val="800"/>
              </a:spcAft>
              <a:buNone/>
            </a:pPr>
            <a:r>
              <a:rPr lang="en-US" sz="2400" dirty="0">
                <a:effectLst/>
                <a:highlight>
                  <a:srgbClr val="FFFF00"/>
                </a:highlight>
                <a:latin typeface="Times New Roman" panose="02020603050405020304" pitchFamily="18" charset="0"/>
                <a:ea typeface="DengXian" panose="02010600030101010101" pitchFamily="2" charset="-122"/>
                <a:cs typeface="Cordia New" panose="020B0304020202020204" pitchFamily="34" charset="-34"/>
              </a:rPr>
              <a:t>In summary,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China and the U.S.A. </a:t>
            </a:r>
            <a:r>
              <a:rPr lang="en-US" sz="2400" dirty="0">
                <a:solidFill>
                  <a:srgbClr val="FF0000"/>
                </a:solidFill>
                <a:effectLst/>
                <a:latin typeface="Times New Roman" panose="02020603050405020304" pitchFamily="18" charset="0"/>
                <a:ea typeface="DengXian" panose="02010600030101010101" pitchFamily="2" charset="-122"/>
                <a:cs typeface="Cordia New" panose="020B0304020202020204" pitchFamily="34" charset="-34"/>
              </a:rPr>
              <a:t>manufactured and utilized electricity </a:t>
            </a:r>
            <a:r>
              <a:rPr lang="en-US" sz="2400" b="1" dirty="0">
                <a:effectLst/>
                <a:latin typeface="Times New Roman" panose="02020603050405020304" pitchFamily="18" charset="0"/>
                <a:ea typeface="DengXian" panose="02010600030101010101" pitchFamily="2" charset="-122"/>
                <a:cs typeface="Cordia New" panose="020B0304020202020204" pitchFamily="34" charset="-34"/>
              </a:rPr>
              <a:t>at a more substantial level</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 than the rest of the countries, where almost all of them </a:t>
            </a:r>
            <a:r>
              <a:rPr lang="en-US" sz="2400" b="1" dirty="0">
                <a:effectLst/>
                <a:latin typeface="Times New Roman" panose="02020603050405020304" pitchFamily="18" charset="0"/>
                <a:ea typeface="DengXian" panose="02010600030101010101" pitchFamily="2" charset="-122"/>
                <a:cs typeface="Cordia New" panose="020B0304020202020204" pitchFamily="34" charset="-34"/>
              </a:rPr>
              <a:t>experienced a surplus </a:t>
            </a:r>
            <a:r>
              <a:rPr lang="en-US" sz="2400" dirty="0">
                <a:effectLst/>
                <a:latin typeface="Times New Roman" panose="02020603050405020304" pitchFamily="18" charset="0"/>
                <a:ea typeface="DengXian" panose="02010600030101010101" pitchFamily="2" charset="-122"/>
                <a:cs typeface="Cordia New" panose="020B0304020202020204" pitchFamily="34" charset="-34"/>
              </a:rPr>
              <a:t>for the period given.	</a:t>
            </a:r>
            <a:r>
              <a:rPr lang="en-US" sz="1800" dirty="0">
                <a:effectLst/>
                <a:latin typeface="Times New Roman" panose="02020603050405020304" pitchFamily="18" charset="0"/>
                <a:ea typeface="DengXian" panose="02010600030101010101" pitchFamily="2" charset="-122"/>
                <a:cs typeface="Cordia New" panose="020B0304020202020204" pitchFamily="34" charset="-34"/>
              </a:rPr>
              <a:t>								</a:t>
            </a:r>
            <a:endParaRPr lang="en-HK" sz="1800" dirty="0">
              <a:effectLst/>
              <a:latin typeface="Calibri" panose="020F0502020204030204" pitchFamily="34" charset="0"/>
              <a:ea typeface="DengXian" panose="02010600030101010101" pitchFamily="2" charset="-122"/>
              <a:cs typeface="Cordia New" panose="020B0304020202020204" pitchFamily="34" charset="-34"/>
            </a:endParaRPr>
          </a:p>
          <a:p>
            <a:pPr marL="1828800" marR="0" indent="0" algn="r">
              <a:lnSpc>
                <a:spcPct val="107000"/>
              </a:lnSpc>
              <a:spcBef>
                <a:spcPts val="0"/>
              </a:spcBef>
              <a:spcAft>
                <a:spcPts val="800"/>
              </a:spcAft>
              <a:buNone/>
            </a:pPr>
            <a:r>
              <a:rPr lang="en-US" sz="1800" dirty="0">
                <a:effectLst/>
                <a:latin typeface="Times New Roman" panose="02020603050405020304" pitchFamily="18" charset="0"/>
                <a:ea typeface="DengXian" panose="02010600030101010101" pitchFamily="2" charset="-122"/>
                <a:cs typeface="Cordia New" panose="020B0304020202020204" pitchFamily="34" charset="-34"/>
              </a:rPr>
              <a:t>(169 words)</a:t>
            </a:r>
            <a:endParaRPr lang="en-HK" sz="1800" dirty="0">
              <a:effectLst/>
              <a:latin typeface="Calibri" panose="020F0502020204030204" pitchFamily="34" charset="0"/>
              <a:ea typeface="DengXian" panose="02010600030101010101" pitchFamily="2" charset="-122"/>
              <a:cs typeface="Cordia New" panose="020B0304020202020204" pitchFamily="34" charset="-34"/>
            </a:endParaRPr>
          </a:p>
          <a:p>
            <a:pPr marL="0" indent="0">
              <a:buNone/>
            </a:pPr>
            <a:endParaRPr lang="en-HK" dirty="0"/>
          </a:p>
        </p:txBody>
      </p:sp>
    </p:spTree>
    <p:extLst>
      <p:ext uri="{BB962C8B-B14F-4D97-AF65-F5344CB8AC3E}">
        <p14:creationId xmlns:p14="http://schemas.microsoft.com/office/powerpoint/2010/main" val="243215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圖片 3" descr="一張含有 螢幕擷取畫面 的圖片&#10;&#10;自動產生的描述">
            <a:extLst>
              <a:ext uri="{FF2B5EF4-FFF2-40B4-BE49-F238E27FC236}">
                <a16:creationId xmlns:a16="http://schemas.microsoft.com/office/drawing/2014/main" id="{7EF273DD-58EF-40F4-A37F-0750A3C4890E}"/>
              </a:ext>
            </a:extLst>
          </p:cNvPr>
          <p:cNvPicPr>
            <a:picLocks noGrp="1" noChangeAspect="1"/>
          </p:cNvPicPr>
          <p:nvPr>
            <p:ph idx="1"/>
          </p:nvPr>
        </p:nvPicPr>
        <p:blipFill>
          <a:blip r:embed="rId2"/>
          <a:stretch>
            <a:fillRect/>
          </a:stretch>
        </p:blipFill>
        <p:spPr>
          <a:xfrm>
            <a:off x="3282329" y="643466"/>
            <a:ext cx="5627341" cy="5571067"/>
          </a:xfrm>
          <a:prstGeom prst="rect">
            <a:avLst/>
          </a:prstGeom>
        </p:spPr>
      </p:pic>
    </p:spTree>
    <p:extLst>
      <p:ext uri="{BB962C8B-B14F-4D97-AF65-F5344CB8AC3E}">
        <p14:creationId xmlns:p14="http://schemas.microsoft.com/office/powerpoint/2010/main" val="379925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31DCE0-8610-4A64-944E-9EFB424BFAF6}"/>
              </a:ext>
            </a:extLst>
          </p:cNvPr>
          <p:cNvSpPr>
            <a:spLocks noGrp="1"/>
          </p:cNvSpPr>
          <p:nvPr>
            <p:ph type="title"/>
          </p:nvPr>
        </p:nvSpPr>
        <p:spPr/>
        <p:txBody>
          <a:bodyPr/>
          <a:lstStyle/>
          <a:p>
            <a:r>
              <a:rPr lang="en-US" altLang="zh-HK" dirty="0"/>
              <a:t>Activity 5.6 (p.17) (Suggested key)</a:t>
            </a:r>
            <a:endParaRPr lang="en-US" dirty="0"/>
          </a:p>
        </p:txBody>
      </p:sp>
      <p:pic>
        <p:nvPicPr>
          <p:cNvPr id="4" name="內容版面配置區 3">
            <a:extLst>
              <a:ext uri="{FF2B5EF4-FFF2-40B4-BE49-F238E27FC236}">
                <a16:creationId xmlns:a16="http://schemas.microsoft.com/office/drawing/2014/main" id="{E52C6ADA-1D5E-4674-9CEB-9757E5A0DCC5}"/>
              </a:ext>
            </a:extLst>
          </p:cNvPr>
          <p:cNvPicPr>
            <a:picLocks noGrp="1" noChangeAspect="1"/>
          </p:cNvPicPr>
          <p:nvPr>
            <p:ph idx="1"/>
          </p:nvPr>
        </p:nvPicPr>
        <p:blipFill>
          <a:blip r:embed="rId2"/>
          <a:stretch>
            <a:fillRect/>
          </a:stretch>
        </p:blipFill>
        <p:spPr>
          <a:xfrm>
            <a:off x="600222" y="1560403"/>
            <a:ext cx="11090030" cy="5232090"/>
          </a:xfrm>
          <a:prstGeom prst="rect">
            <a:avLst/>
          </a:prstGeom>
        </p:spPr>
      </p:pic>
    </p:spTree>
    <p:extLst>
      <p:ext uri="{BB962C8B-B14F-4D97-AF65-F5344CB8AC3E}">
        <p14:creationId xmlns:p14="http://schemas.microsoft.com/office/powerpoint/2010/main" val="3490120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p:txBody>
          <a:bodyPr>
            <a:normAutofit/>
          </a:bodyPr>
          <a:lstStyle/>
          <a:p>
            <a:pPr marL="0" indent="0">
              <a:buNone/>
            </a:pPr>
            <a:r>
              <a:rPr lang="en-US" altLang="zh-TW" sz="3000" b="1" dirty="0"/>
              <a:t>For Self-revision:</a:t>
            </a:r>
          </a:p>
          <a:p>
            <a:pPr marL="0" indent="0">
              <a:buNone/>
            </a:pPr>
            <a:endParaRPr lang="en-US" altLang="zh-TW" sz="3000" b="1" dirty="0"/>
          </a:p>
          <a:p>
            <a:pPr marL="0" indent="0">
              <a:buNone/>
            </a:pPr>
            <a:r>
              <a:rPr lang="en-US" altLang="zh-TW" sz="3000" b="1" dirty="0"/>
              <a:t>Comparison of graphs: (p.17-20)</a:t>
            </a:r>
          </a:p>
          <a:p>
            <a:pPr marL="0" indent="0">
              <a:buNone/>
            </a:pPr>
            <a:endParaRPr lang="en-US" altLang="zh-TW" sz="3000" b="1" dirty="0"/>
          </a:p>
          <a:p>
            <a:pPr marL="0" indent="0">
              <a:buNone/>
            </a:pPr>
            <a:r>
              <a:rPr lang="en-US" altLang="zh-TW" sz="3000" b="1" dirty="0"/>
              <a:t>Some other types of graphical information </a:t>
            </a:r>
          </a:p>
          <a:p>
            <a:pPr marL="0" indent="0">
              <a:buNone/>
            </a:pPr>
            <a:r>
              <a:rPr lang="en-US" altLang="zh-TW" sz="3000" b="1" dirty="0"/>
              <a:t>(p.21-23)</a:t>
            </a:r>
          </a:p>
          <a:p>
            <a:pPr marL="0" indent="0">
              <a:buNone/>
            </a:pPr>
            <a:endParaRPr lang="en-US" altLang="zh-TW" sz="3000" b="1" dirty="0"/>
          </a:p>
        </p:txBody>
      </p:sp>
    </p:spTree>
    <p:extLst>
      <p:ext uri="{BB962C8B-B14F-4D97-AF65-F5344CB8AC3E}">
        <p14:creationId xmlns:p14="http://schemas.microsoft.com/office/powerpoint/2010/main" val="12490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DF91A79-920A-4312-915C-5CF87F0384D4}"/>
              </a:ext>
            </a:extLst>
          </p:cNvPr>
          <p:cNvSpPr>
            <a:spLocks noGrp="1"/>
          </p:cNvSpPr>
          <p:nvPr>
            <p:ph idx="1"/>
          </p:nvPr>
        </p:nvSpPr>
        <p:spPr>
          <a:xfrm>
            <a:off x="838200" y="1097280"/>
            <a:ext cx="10515600" cy="5079683"/>
          </a:xfrm>
        </p:spPr>
        <p:txBody>
          <a:bodyPr/>
          <a:lstStyle/>
          <a:p>
            <a:pPr marL="0" indent="0">
              <a:buNone/>
            </a:pPr>
            <a:r>
              <a:rPr lang="en-US" altLang="zh-HK" b="1"/>
              <a:t>Some key points to note first </a:t>
            </a:r>
            <a:endParaRPr lang="en-US" altLang="zh-HK"/>
          </a:p>
          <a:p>
            <a:pPr marL="0" indent="0">
              <a:buNone/>
            </a:pPr>
            <a:r>
              <a:rPr lang="en-US" altLang="zh-HK"/>
              <a:t>In </a:t>
            </a:r>
            <a:r>
              <a:rPr lang="en-US" altLang="zh-HK">
                <a:solidFill>
                  <a:srgbClr val="00B0F0"/>
                </a:solidFill>
              </a:rPr>
              <a:t>interpreting graphical information</a:t>
            </a:r>
            <a:r>
              <a:rPr lang="en-US" altLang="zh-HK"/>
              <a:t>, we should start by: </a:t>
            </a:r>
          </a:p>
          <a:p>
            <a:pPr marL="0" indent="0">
              <a:buNone/>
            </a:pPr>
            <a:endParaRPr lang="en-US" altLang="zh-HK"/>
          </a:p>
          <a:p>
            <a:pPr marL="0" indent="0">
              <a:buNone/>
            </a:pPr>
            <a:r>
              <a:rPr lang="en-US" altLang="zh-HK"/>
              <a:t>• 	reading any </a:t>
            </a:r>
            <a:r>
              <a:rPr lang="en-US" altLang="zh-HK">
                <a:solidFill>
                  <a:srgbClr val="00B050"/>
                </a:solidFill>
              </a:rPr>
              <a:t>headings</a:t>
            </a:r>
            <a:r>
              <a:rPr lang="en-US" altLang="zh-HK"/>
              <a:t>; </a:t>
            </a:r>
          </a:p>
          <a:p>
            <a:pPr marL="0" indent="0">
              <a:buNone/>
            </a:pPr>
            <a:r>
              <a:rPr lang="en-US" altLang="zh-HK"/>
              <a:t>• 	checking what the </a:t>
            </a:r>
            <a:r>
              <a:rPr lang="en-US" altLang="zh-HK">
                <a:solidFill>
                  <a:srgbClr val="00B050"/>
                </a:solidFill>
              </a:rPr>
              <a:t>vertical and horizontal axes</a:t>
            </a:r>
            <a:r>
              <a:rPr lang="en-US" altLang="zh-HK"/>
              <a:t>, columns or rows 	represent; </a:t>
            </a:r>
          </a:p>
          <a:p>
            <a:pPr marL="0" indent="0">
              <a:buNone/>
            </a:pPr>
            <a:r>
              <a:rPr lang="en-US" altLang="zh-HK"/>
              <a:t>•	looking at the </a:t>
            </a:r>
            <a:r>
              <a:rPr lang="en-US" altLang="zh-HK">
                <a:solidFill>
                  <a:srgbClr val="00B050"/>
                </a:solidFill>
              </a:rPr>
              <a:t>key</a:t>
            </a:r>
            <a:r>
              <a:rPr lang="en-US" altLang="zh-HK"/>
              <a:t>; and </a:t>
            </a:r>
          </a:p>
          <a:p>
            <a:pPr marL="0" indent="0">
              <a:buNone/>
            </a:pPr>
            <a:r>
              <a:rPr lang="en-US" altLang="zh-HK"/>
              <a:t>• 	noting the </a:t>
            </a:r>
            <a:r>
              <a:rPr lang="en-US" altLang="zh-HK">
                <a:solidFill>
                  <a:srgbClr val="FF0000"/>
                </a:solidFill>
              </a:rPr>
              <a:t>units or time periods</a:t>
            </a:r>
            <a:r>
              <a:rPr lang="en-US" altLang="zh-HK"/>
              <a:t>. </a:t>
            </a:r>
            <a:endParaRPr lang="en-US" dirty="0"/>
          </a:p>
        </p:txBody>
      </p:sp>
      <p:pic>
        <p:nvPicPr>
          <p:cNvPr id="4" name="圖片 10">
            <a:extLst>
              <a:ext uri="{FF2B5EF4-FFF2-40B4-BE49-F238E27FC236}">
                <a16:creationId xmlns:a16="http://schemas.microsoft.com/office/drawing/2014/main" id="{36D63F2F-F50D-4B15-AD72-D2FE34FDF0B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55428" y="4009190"/>
            <a:ext cx="3875313" cy="2695983"/>
          </a:xfrm>
          <a:prstGeom prst="rect">
            <a:avLst/>
          </a:prstGeom>
        </p:spPr>
      </p:pic>
    </p:spTree>
    <p:extLst>
      <p:ext uri="{BB962C8B-B14F-4D97-AF65-F5344CB8AC3E}">
        <p14:creationId xmlns:p14="http://schemas.microsoft.com/office/powerpoint/2010/main" val="1786274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6AA8-9096-4A41-B213-13A67106B552}"/>
              </a:ext>
            </a:extLst>
          </p:cNvPr>
          <p:cNvSpPr>
            <a:spLocks noGrp="1"/>
          </p:cNvSpPr>
          <p:nvPr>
            <p:ph type="title"/>
          </p:nvPr>
        </p:nvSpPr>
        <p:spPr/>
        <p:txBody>
          <a:bodyPr/>
          <a:lstStyle/>
          <a:p>
            <a:endParaRPr lang="en-HK"/>
          </a:p>
        </p:txBody>
      </p:sp>
      <p:sp>
        <p:nvSpPr>
          <p:cNvPr id="3" name="Content Placeholder 2">
            <a:extLst>
              <a:ext uri="{FF2B5EF4-FFF2-40B4-BE49-F238E27FC236}">
                <a16:creationId xmlns:a16="http://schemas.microsoft.com/office/drawing/2014/main" id="{8F65D0B5-1C3B-4DD7-B640-7F8CFE0B4B6A}"/>
              </a:ext>
            </a:extLst>
          </p:cNvPr>
          <p:cNvSpPr>
            <a:spLocks noGrp="1"/>
          </p:cNvSpPr>
          <p:nvPr>
            <p:ph idx="1"/>
          </p:nvPr>
        </p:nvSpPr>
        <p:spPr/>
        <p:txBody>
          <a:bodyPr>
            <a:normAutofit/>
          </a:bodyPr>
          <a:lstStyle/>
          <a:p>
            <a:pPr marL="0" indent="0">
              <a:buNone/>
            </a:pPr>
            <a:r>
              <a:rPr lang="en-US" sz="3500" dirty="0">
                <a:sym typeface="Wingdings" panose="05000000000000000000" pitchFamily="2" charset="2"/>
              </a:rPr>
              <a:t> </a:t>
            </a:r>
            <a:r>
              <a:rPr lang="en-US" sz="3500" dirty="0"/>
              <a:t>Extra slides of Task 1 from </a:t>
            </a:r>
            <a:r>
              <a:rPr lang="en-US" sz="3500" dirty="0" err="1"/>
              <a:t>Hazal</a:t>
            </a:r>
            <a:endParaRPr lang="en-HK" sz="3500" dirty="0"/>
          </a:p>
        </p:txBody>
      </p:sp>
    </p:spTree>
    <p:extLst>
      <p:ext uri="{BB962C8B-B14F-4D97-AF65-F5344CB8AC3E}">
        <p14:creationId xmlns:p14="http://schemas.microsoft.com/office/powerpoint/2010/main" val="2616454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DEEB-5A04-4817-BF42-D4C63004EFD8}"/>
              </a:ext>
            </a:extLst>
          </p:cNvPr>
          <p:cNvSpPr>
            <a:spLocks noGrp="1"/>
          </p:cNvSpPr>
          <p:nvPr>
            <p:ph type="title"/>
          </p:nvPr>
        </p:nvSpPr>
        <p:spPr>
          <a:xfrm>
            <a:off x="3045213" y="731520"/>
            <a:ext cx="6089904" cy="1426464"/>
          </a:xfrm>
        </p:spPr>
        <p:txBody>
          <a:bodyPr>
            <a:normAutofit/>
          </a:bodyPr>
          <a:lstStyle/>
          <a:p>
            <a:pPr algn="ctr"/>
            <a:r>
              <a:rPr lang="en-US" dirty="0">
                <a:solidFill>
                  <a:srgbClr val="FFFFFF"/>
                </a:solidFill>
              </a:rPr>
              <a:t>Structure of Task 1 </a:t>
            </a:r>
            <a:br>
              <a:rPr lang="en-US" dirty="0">
                <a:solidFill>
                  <a:srgbClr val="FFFFFF"/>
                </a:solidFill>
              </a:rPr>
            </a:br>
            <a:r>
              <a:rPr lang="en-US" dirty="0">
                <a:solidFill>
                  <a:srgbClr val="FFFFFF"/>
                </a:solidFill>
              </a:rPr>
              <a:t>Graph Description</a:t>
            </a:r>
            <a:endParaRPr lang="en-HK" dirty="0">
              <a:solidFill>
                <a:srgbClr val="FFFFFF"/>
              </a:solidFill>
            </a:endParaRPr>
          </a:p>
        </p:txBody>
      </p:sp>
      <p:sp>
        <p:nvSpPr>
          <p:cNvPr id="7" name="Rectangle 6">
            <a:extLst>
              <a:ext uri="{FF2B5EF4-FFF2-40B4-BE49-F238E27FC236}">
                <a16:creationId xmlns:a16="http://schemas.microsoft.com/office/drawing/2014/main" id="{15F8017E-C424-4278-B8D4-55ED36A39FCE}"/>
              </a:ext>
            </a:extLst>
          </p:cNvPr>
          <p:cNvSpPr/>
          <p:nvPr/>
        </p:nvSpPr>
        <p:spPr>
          <a:xfrm>
            <a:off x="1233714" y="2480956"/>
            <a:ext cx="9448799" cy="6541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a:t>Introduction: </a:t>
            </a:r>
            <a:r>
              <a:rPr lang="en-GB" dirty="0"/>
              <a:t>(1) an opening sentence explaining what the graph is about and</a:t>
            </a:r>
          </a:p>
          <a:p>
            <a:pPr algn="ctr"/>
            <a:r>
              <a:rPr lang="en-GB" dirty="0"/>
              <a:t>(2) one or two sentences describing the ________________ trend (Overview)</a:t>
            </a:r>
            <a:endParaRPr lang="en-HK" dirty="0"/>
          </a:p>
        </p:txBody>
      </p:sp>
      <p:sp>
        <p:nvSpPr>
          <p:cNvPr id="12" name="Rectangle 11">
            <a:extLst>
              <a:ext uri="{FF2B5EF4-FFF2-40B4-BE49-F238E27FC236}">
                <a16:creationId xmlns:a16="http://schemas.microsoft.com/office/drawing/2014/main" id="{B2A825AF-F6C8-4CE2-9DFE-EABC243737F7}"/>
              </a:ext>
            </a:extLst>
          </p:cNvPr>
          <p:cNvSpPr/>
          <p:nvPr/>
        </p:nvSpPr>
        <p:spPr>
          <a:xfrm>
            <a:off x="1233714" y="3521907"/>
            <a:ext cx="9448799" cy="6541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t>Body 1:</a:t>
            </a:r>
            <a:r>
              <a:rPr lang="en-GB" dirty="0"/>
              <a:t> first main fact and _______________________ details relating to overall trend</a:t>
            </a:r>
            <a:endParaRPr lang="en-HK" dirty="0"/>
          </a:p>
        </p:txBody>
      </p:sp>
      <p:sp>
        <p:nvSpPr>
          <p:cNvPr id="14" name="Rectangle 13">
            <a:extLst>
              <a:ext uri="{FF2B5EF4-FFF2-40B4-BE49-F238E27FC236}">
                <a16:creationId xmlns:a16="http://schemas.microsoft.com/office/drawing/2014/main" id="{F5EC685B-77D7-4206-8435-9EA7B6AF5921}"/>
              </a:ext>
            </a:extLst>
          </p:cNvPr>
          <p:cNvSpPr/>
          <p:nvPr/>
        </p:nvSpPr>
        <p:spPr>
          <a:xfrm>
            <a:off x="1233713" y="4555181"/>
            <a:ext cx="9448799" cy="6541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t>Body 2:</a:t>
            </a:r>
            <a:r>
              <a:rPr lang="en-GB" dirty="0"/>
              <a:t> second main fact and ______________________ details relating to overall trend</a:t>
            </a:r>
            <a:endParaRPr lang="en-HK" dirty="0"/>
          </a:p>
        </p:txBody>
      </p:sp>
      <p:sp>
        <p:nvSpPr>
          <p:cNvPr id="16" name="Rectangle 15">
            <a:extLst>
              <a:ext uri="{FF2B5EF4-FFF2-40B4-BE49-F238E27FC236}">
                <a16:creationId xmlns:a16="http://schemas.microsoft.com/office/drawing/2014/main" id="{75EE56CC-6A8B-431E-8CB5-6FC2D98938B6}"/>
              </a:ext>
            </a:extLst>
          </p:cNvPr>
          <p:cNvSpPr/>
          <p:nvPr/>
        </p:nvSpPr>
        <p:spPr>
          <a:xfrm>
            <a:off x="1233714" y="5638037"/>
            <a:ext cx="9448799" cy="6541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a:t>1-line summary: </a:t>
            </a:r>
            <a:r>
              <a:rPr lang="en-GB" dirty="0"/>
              <a:t>paraphrase/ echo your overview and a quick wrap-up</a:t>
            </a:r>
            <a:endParaRPr lang="en-HK" dirty="0"/>
          </a:p>
        </p:txBody>
      </p:sp>
      <p:sp>
        <p:nvSpPr>
          <p:cNvPr id="8" name="Arrow: Down 7">
            <a:extLst>
              <a:ext uri="{FF2B5EF4-FFF2-40B4-BE49-F238E27FC236}">
                <a16:creationId xmlns:a16="http://schemas.microsoft.com/office/drawing/2014/main" id="{02A74067-9E3E-4A2B-A7E6-D6A22BC4CA21}"/>
              </a:ext>
            </a:extLst>
          </p:cNvPr>
          <p:cNvSpPr/>
          <p:nvPr/>
        </p:nvSpPr>
        <p:spPr>
          <a:xfrm>
            <a:off x="5638800" y="3181539"/>
            <a:ext cx="214874" cy="293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 name="Arrow: Down 17">
            <a:extLst>
              <a:ext uri="{FF2B5EF4-FFF2-40B4-BE49-F238E27FC236}">
                <a16:creationId xmlns:a16="http://schemas.microsoft.com/office/drawing/2014/main" id="{021AD558-7757-4C14-A940-FB0BAD9DDAEE}"/>
              </a:ext>
            </a:extLst>
          </p:cNvPr>
          <p:cNvSpPr/>
          <p:nvPr/>
        </p:nvSpPr>
        <p:spPr>
          <a:xfrm>
            <a:off x="5631542" y="4205095"/>
            <a:ext cx="214874" cy="293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 name="Arrow: Down 18">
            <a:extLst>
              <a:ext uri="{FF2B5EF4-FFF2-40B4-BE49-F238E27FC236}">
                <a16:creationId xmlns:a16="http://schemas.microsoft.com/office/drawing/2014/main" id="{5D877FED-4B52-4372-8866-9AC7C052FF53}"/>
              </a:ext>
            </a:extLst>
          </p:cNvPr>
          <p:cNvSpPr/>
          <p:nvPr/>
        </p:nvSpPr>
        <p:spPr>
          <a:xfrm>
            <a:off x="5606930" y="5300096"/>
            <a:ext cx="214874" cy="293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 name="Rectangle 2">
            <a:extLst>
              <a:ext uri="{FF2B5EF4-FFF2-40B4-BE49-F238E27FC236}">
                <a16:creationId xmlns:a16="http://schemas.microsoft.com/office/drawing/2014/main" id="{5ECA8CCA-291B-4BC6-9C37-E8C83EB30953}"/>
              </a:ext>
            </a:extLst>
          </p:cNvPr>
          <p:cNvSpPr/>
          <p:nvPr/>
        </p:nvSpPr>
        <p:spPr>
          <a:xfrm>
            <a:off x="6154057" y="2815771"/>
            <a:ext cx="1676400" cy="2774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2-3 keys</a:t>
            </a:r>
            <a:endParaRPr lang="en-HK" dirty="0"/>
          </a:p>
        </p:txBody>
      </p:sp>
      <p:sp>
        <p:nvSpPr>
          <p:cNvPr id="17" name="Rectangle 16">
            <a:extLst>
              <a:ext uri="{FF2B5EF4-FFF2-40B4-BE49-F238E27FC236}">
                <a16:creationId xmlns:a16="http://schemas.microsoft.com/office/drawing/2014/main" id="{E5D5B5A6-DE0F-40F0-9499-374F8A0EE158}"/>
              </a:ext>
            </a:extLst>
          </p:cNvPr>
          <p:cNvSpPr/>
          <p:nvPr/>
        </p:nvSpPr>
        <p:spPr>
          <a:xfrm>
            <a:off x="4424016" y="3659478"/>
            <a:ext cx="2615412" cy="2686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Relevant &amp; descriptive</a:t>
            </a:r>
            <a:endParaRPr lang="en-HK" dirty="0"/>
          </a:p>
        </p:txBody>
      </p:sp>
      <p:sp>
        <p:nvSpPr>
          <p:cNvPr id="21" name="Rectangle 20">
            <a:extLst>
              <a:ext uri="{FF2B5EF4-FFF2-40B4-BE49-F238E27FC236}">
                <a16:creationId xmlns:a16="http://schemas.microsoft.com/office/drawing/2014/main" id="{A5679B7B-C19C-4886-8CFF-4770F5715BAA}"/>
              </a:ext>
            </a:extLst>
          </p:cNvPr>
          <p:cNvSpPr/>
          <p:nvPr/>
        </p:nvSpPr>
        <p:spPr>
          <a:xfrm>
            <a:off x="4630134" y="4671296"/>
            <a:ext cx="2447080" cy="2853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Relevant &amp; descriptive</a:t>
            </a:r>
            <a:endParaRPr lang="en-HK" dirty="0"/>
          </a:p>
        </p:txBody>
      </p:sp>
      <p:sp>
        <p:nvSpPr>
          <p:cNvPr id="13" name="Title 1">
            <a:extLst>
              <a:ext uri="{FF2B5EF4-FFF2-40B4-BE49-F238E27FC236}">
                <a16:creationId xmlns:a16="http://schemas.microsoft.com/office/drawing/2014/main" id="{8D715DA2-AF0D-464C-9055-CB1BFE95733A}"/>
              </a:ext>
            </a:extLst>
          </p:cNvPr>
          <p:cNvSpPr txBox="1">
            <a:spLocks/>
          </p:cNvSpPr>
          <p:nvPr/>
        </p:nvSpPr>
        <p:spPr>
          <a:xfrm>
            <a:off x="1233713" y="3939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Structure of Task 1 (150-180 words)</a:t>
            </a:r>
            <a:endParaRPr lang="en-HK" dirty="0"/>
          </a:p>
        </p:txBody>
      </p:sp>
    </p:spTree>
    <p:extLst>
      <p:ext uri="{BB962C8B-B14F-4D97-AF65-F5344CB8AC3E}">
        <p14:creationId xmlns:p14="http://schemas.microsoft.com/office/powerpoint/2010/main" val="349646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5A-4104-4B93-86C1-F19AEDF6C208}"/>
              </a:ext>
            </a:extLst>
          </p:cNvPr>
          <p:cNvSpPr>
            <a:spLocks noGrp="1"/>
          </p:cNvSpPr>
          <p:nvPr>
            <p:ph type="title"/>
          </p:nvPr>
        </p:nvSpPr>
        <p:spPr/>
        <p:txBody>
          <a:bodyPr/>
          <a:lstStyle/>
          <a:p>
            <a:r>
              <a:rPr lang="en-US" dirty="0"/>
              <a:t>Describing Trends</a:t>
            </a:r>
            <a:endParaRPr lang="en-HK" dirty="0"/>
          </a:p>
        </p:txBody>
      </p:sp>
      <p:sp>
        <p:nvSpPr>
          <p:cNvPr id="3" name="Content Placeholder 2">
            <a:extLst>
              <a:ext uri="{FF2B5EF4-FFF2-40B4-BE49-F238E27FC236}">
                <a16:creationId xmlns:a16="http://schemas.microsoft.com/office/drawing/2014/main" id="{3123B73A-9FCC-4A1D-86E4-BEBE37F6123E}"/>
              </a:ext>
            </a:extLst>
          </p:cNvPr>
          <p:cNvSpPr>
            <a:spLocks noGrp="1"/>
          </p:cNvSpPr>
          <p:nvPr>
            <p:ph idx="1"/>
          </p:nvPr>
        </p:nvSpPr>
        <p:spPr>
          <a:xfrm>
            <a:off x="838199" y="1825625"/>
            <a:ext cx="11259457" cy="4858204"/>
          </a:xfrm>
        </p:spPr>
        <p:txBody>
          <a:bodyPr/>
          <a:lstStyle/>
          <a:p>
            <a:pPr marL="0" indent="0">
              <a:buNone/>
            </a:pPr>
            <a:r>
              <a:rPr lang="en-US" sz="1800" b="1" u="sng" dirty="0">
                <a:effectLst/>
                <a:highlight>
                  <a:srgbClr val="00FF00"/>
                </a:highlight>
                <a:ea typeface="PMingLiU" panose="02020500000000000000" pitchFamily="18" charset="-120"/>
                <a:cs typeface="Cordia New" panose="020B0304020202020204" pitchFamily="34" charset="-34"/>
              </a:rPr>
              <a:t>Verbs and nouns</a:t>
            </a:r>
          </a:p>
          <a:p>
            <a:pPr marL="0" indent="0">
              <a:buNone/>
            </a:pPr>
            <a:r>
              <a:rPr lang="en-US" sz="1800" dirty="0">
                <a:effectLst/>
                <a:ea typeface="PMingLiU" panose="02020500000000000000" pitchFamily="18" charset="-120"/>
                <a:cs typeface="Cordia New" panose="020B0304020202020204" pitchFamily="34" charset="-34"/>
              </a:rPr>
              <a:t>Place the verbs below in the correct boxes, according to the direction of the trend they describe.</a:t>
            </a:r>
            <a:endParaRPr lang="en-US" sz="1800" b="1" u="sng" dirty="0">
              <a:highlight>
                <a:srgbClr val="00FF00"/>
              </a:highlight>
              <a:ea typeface="PMingLiU" panose="02020500000000000000" pitchFamily="18" charset="-120"/>
              <a:cs typeface="Cordia New" panose="020B0304020202020204" pitchFamily="34" charset="-34"/>
            </a:endParaRPr>
          </a:p>
        </p:txBody>
      </p:sp>
      <p:pic>
        <p:nvPicPr>
          <p:cNvPr id="5" name="Picture 4">
            <a:extLst>
              <a:ext uri="{FF2B5EF4-FFF2-40B4-BE49-F238E27FC236}">
                <a16:creationId xmlns:a16="http://schemas.microsoft.com/office/drawing/2014/main" id="{40A17F94-3D18-409F-B68B-0B4B8E7DAFC9}"/>
              </a:ext>
            </a:extLst>
          </p:cNvPr>
          <p:cNvPicPr>
            <a:picLocks noChangeAspect="1"/>
          </p:cNvPicPr>
          <p:nvPr/>
        </p:nvPicPr>
        <p:blipFill>
          <a:blip r:embed="rId2"/>
          <a:stretch>
            <a:fillRect/>
          </a:stretch>
        </p:blipFill>
        <p:spPr>
          <a:xfrm>
            <a:off x="8802914" y="102712"/>
            <a:ext cx="3294742" cy="1996206"/>
          </a:xfrm>
          <a:prstGeom prst="rect">
            <a:avLst/>
          </a:prstGeom>
        </p:spPr>
      </p:pic>
      <p:graphicFrame>
        <p:nvGraphicFramePr>
          <p:cNvPr id="8" name="Table 7">
            <a:extLst>
              <a:ext uri="{FF2B5EF4-FFF2-40B4-BE49-F238E27FC236}">
                <a16:creationId xmlns:a16="http://schemas.microsoft.com/office/drawing/2014/main" id="{F1AF8548-BFF5-496F-9887-50AE42FBDC35}"/>
              </a:ext>
            </a:extLst>
          </p:cNvPr>
          <p:cNvGraphicFramePr>
            <a:graphicFrameLocks noGrp="1"/>
          </p:cNvGraphicFramePr>
          <p:nvPr/>
        </p:nvGraphicFramePr>
        <p:xfrm>
          <a:off x="259538" y="3483429"/>
          <a:ext cx="6293757" cy="1799771"/>
        </p:xfrm>
        <a:graphic>
          <a:graphicData uri="http://schemas.openxmlformats.org/drawingml/2006/table">
            <a:tbl>
              <a:tblPr firstRow="1" firstCol="1" lastRow="1" lastCol="1" bandRow="1" bandCol="1">
                <a:tableStyleId>{8799B23B-EC83-4686-B30A-512413B5E67A}</a:tableStyleId>
              </a:tblPr>
              <a:tblGrid>
                <a:gridCol w="2097919">
                  <a:extLst>
                    <a:ext uri="{9D8B030D-6E8A-4147-A177-3AD203B41FA5}">
                      <a16:colId xmlns:a16="http://schemas.microsoft.com/office/drawing/2014/main" val="2325817108"/>
                    </a:ext>
                  </a:extLst>
                </a:gridCol>
                <a:gridCol w="2097919">
                  <a:extLst>
                    <a:ext uri="{9D8B030D-6E8A-4147-A177-3AD203B41FA5}">
                      <a16:colId xmlns:a16="http://schemas.microsoft.com/office/drawing/2014/main" val="3947652272"/>
                    </a:ext>
                  </a:extLst>
                </a:gridCol>
                <a:gridCol w="2097919">
                  <a:extLst>
                    <a:ext uri="{9D8B030D-6E8A-4147-A177-3AD203B41FA5}">
                      <a16:colId xmlns:a16="http://schemas.microsoft.com/office/drawing/2014/main" val="2961771916"/>
                    </a:ext>
                  </a:extLst>
                </a:gridCol>
              </a:tblGrid>
              <a:tr h="257110">
                <a:tc>
                  <a:txBody>
                    <a:bodyPr/>
                    <a:lstStyle/>
                    <a:p>
                      <a:pPr marL="0" marR="0">
                        <a:spcBef>
                          <a:spcPts val="0"/>
                        </a:spcBef>
                        <a:spcAft>
                          <a:spcPts val="0"/>
                        </a:spcAft>
                      </a:pPr>
                      <a:r>
                        <a:rPr lang="en-US" sz="1500" b="0" kern="100" dirty="0">
                          <a:effectLst/>
                        </a:rPr>
                        <a:t>decreased (to)</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a:effectLst/>
                        </a:rPr>
                        <a:t>increased (to) </a:t>
                      </a:r>
                      <a:endParaRPr lang="en-HK" sz="1500" b="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a:effectLst/>
                        </a:rPr>
                        <a:t>remained steady (at)</a:t>
                      </a:r>
                      <a:endParaRPr lang="en-HK" sz="1500" b="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extLst>
                  <a:ext uri="{0D108BD9-81ED-4DB2-BD59-A6C34878D82A}">
                    <a16:rowId xmlns:a16="http://schemas.microsoft.com/office/drawing/2014/main" val="1987130906"/>
                  </a:ext>
                </a:extLst>
              </a:tr>
              <a:tr h="257110">
                <a:tc>
                  <a:txBody>
                    <a:bodyPr/>
                    <a:lstStyle/>
                    <a:p>
                      <a:pPr marL="0" marR="0">
                        <a:spcBef>
                          <a:spcPts val="0"/>
                        </a:spcBef>
                        <a:spcAft>
                          <a:spcPts val="0"/>
                        </a:spcAft>
                      </a:pPr>
                      <a:r>
                        <a:rPr lang="en-US" sz="1500" b="0" kern="100" dirty="0">
                          <a:effectLst/>
                        </a:rPr>
                        <a:t>fell (to)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dirty="0">
                          <a:effectLst/>
                        </a:rPr>
                        <a:t>dipped (to)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a:effectLst/>
                        </a:rPr>
                        <a:t>climbed (to)</a:t>
                      </a:r>
                      <a:endParaRPr lang="en-HK" sz="1500" b="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extLst>
                  <a:ext uri="{0D108BD9-81ED-4DB2-BD59-A6C34878D82A}">
                    <a16:rowId xmlns:a16="http://schemas.microsoft.com/office/drawing/2014/main" val="4116537652"/>
                  </a:ext>
                </a:extLst>
              </a:tr>
              <a:tr h="257110">
                <a:tc>
                  <a:txBody>
                    <a:bodyPr/>
                    <a:lstStyle/>
                    <a:p>
                      <a:pPr marL="0" marR="0">
                        <a:spcBef>
                          <a:spcPts val="0"/>
                        </a:spcBef>
                        <a:spcAft>
                          <a:spcPts val="0"/>
                        </a:spcAft>
                      </a:pPr>
                      <a:r>
                        <a:rPr lang="en-US" sz="1500" b="0" kern="100">
                          <a:effectLst/>
                        </a:rPr>
                        <a:t>stayed constant (at)</a:t>
                      </a:r>
                      <a:endParaRPr lang="en-HK" sz="1500" b="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dirty="0">
                          <a:effectLst/>
                        </a:rPr>
                        <a:t>went up (to)</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a:effectLst/>
                        </a:rPr>
                        <a:t>remained stable (at)</a:t>
                      </a:r>
                      <a:endParaRPr lang="en-HK" sz="1500" b="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extLst>
                  <a:ext uri="{0D108BD9-81ED-4DB2-BD59-A6C34878D82A}">
                    <a16:rowId xmlns:a16="http://schemas.microsoft.com/office/drawing/2014/main" val="1662419416"/>
                  </a:ext>
                </a:extLst>
              </a:tr>
              <a:tr h="514221">
                <a:tc>
                  <a:txBody>
                    <a:bodyPr/>
                    <a:lstStyle/>
                    <a:p>
                      <a:pPr marL="0" marR="0">
                        <a:spcBef>
                          <a:spcPts val="0"/>
                        </a:spcBef>
                        <a:spcAft>
                          <a:spcPts val="0"/>
                        </a:spcAft>
                      </a:pPr>
                      <a:r>
                        <a:rPr lang="en-US" sz="1500" b="0" kern="100" dirty="0">
                          <a:effectLst/>
                        </a:rPr>
                        <a:t>rose (to)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dirty="0">
                          <a:effectLst/>
                        </a:rPr>
                        <a:t>dropped (to)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dirty="0">
                          <a:effectLst/>
                        </a:rPr>
                        <a:t>maintained the same level</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extLst>
                  <a:ext uri="{0D108BD9-81ED-4DB2-BD59-A6C34878D82A}">
                    <a16:rowId xmlns:a16="http://schemas.microsoft.com/office/drawing/2014/main" val="3579191975"/>
                  </a:ext>
                </a:extLst>
              </a:tr>
              <a:tr h="257110">
                <a:tc>
                  <a:txBody>
                    <a:bodyPr/>
                    <a:lstStyle/>
                    <a:p>
                      <a:pPr marL="0" marR="0">
                        <a:spcBef>
                          <a:spcPts val="0"/>
                        </a:spcBef>
                        <a:spcAft>
                          <a:spcPts val="0"/>
                        </a:spcAft>
                      </a:pPr>
                      <a:r>
                        <a:rPr lang="en-US" sz="1500" b="0" kern="100" dirty="0">
                          <a:effectLst/>
                        </a:rPr>
                        <a:t>declined (to)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dirty="0">
                          <a:effectLst/>
                        </a:rPr>
                        <a:t>did not change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500" b="0" kern="100" dirty="0">
                          <a:effectLst/>
                        </a:rPr>
                        <a:t>reduced (to) </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extLst>
                  <a:ext uri="{0D108BD9-81ED-4DB2-BD59-A6C34878D82A}">
                    <a16:rowId xmlns:a16="http://schemas.microsoft.com/office/drawing/2014/main" val="1492734729"/>
                  </a:ext>
                </a:extLst>
              </a:tr>
              <a:tr h="257110">
                <a:tc>
                  <a:txBody>
                    <a:bodyPr/>
                    <a:lstStyle/>
                    <a:p>
                      <a:pPr marL="0" marR="0">
                        <a:spcBef>
                          <a:spcPts val="0"/>
                        </a:spcBef>
                        <a:spcAft>
                          <a:spcPts val="0"/>
                        </a:spcAft>
                      </a:pPr>
                      <a:r>
                        <a:rPr lang="en-US" sz="1500" b="0" kern="100" dirty="0">
                          <a:effectLst/>
                        </a:rPr>
                        <a:t>went down (to)</a:t>
                      </a:r>
                      <a:endParaRPr lang="en-HK" sz="15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200" b="0" kern="100" dirty="0">
                          <a:effectLst/>
                        </a:rPr>
                        <a:t> </a:t>
                      </a:r>
                      <a:endParaRPr lang="en-HK" sz="12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tc>
                  <a:txBody>
                    <a:bodyPr/>
                    <a:lstStyle/>
                    <a:p>
                      <a:pPr marL="0" marR="0">
                        <a:spcBef>
                          <a:spcPts val="0"/>
                        </a:spcBef>
                        <a:spcAft>
                          <a:spcPts val="0"/>
                        </a:spcAft>
                      </a:pPr>
                      <a:r>
                        <a:rPr lang="en-US" sz="1200" b="0" kern="100" dirty="0">
                          <a:effectLst/>
                        </a:rPr>
                        <a:t> </a:t>
                      </a:r>
                      <a:endParaRPr lang="en-HK" sz="1200" b="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8580" marR="68580" marT="0" marB="0"/>
                </a:tc>
                <a:extLst>
                  <a:ext uri="{0D108BD9-81ED-4DB2-BD59-A6C34878D82A}">
                    <a16:rowId xmlns:a16="http://schemas.microsoft.com/office/drawing/2014/main" val="1192151402"/>
                  </a:ext>
                </a:extLst>
              </a:tr>
            </a:tbl>
          </a:graphicData>
        </a:graphic>
      </p:graphicFrame>
      <p:graphicFrame>
        <p:nvGraphicFramePr>
          <p:cNvPr id="9" name="Table 8">
            <a:extLst>
              <a:ext uri="{FF2B5EF4-FFF2-40B4-BE49-F238E27FC236}">
                <a16:creationId xmlns:a16="http://schemas.microsoft.com/office/drawing/2014/main" id="{F4EE71D6-5289-4DA5-ACC6-8614F2EBACA0}"/>
              </a:ext>
            </a:extLst>
          </p:cNvPr>
          <p:cNvGraphicFramePr>
            <a:graphicFrameLocks noGrp="1"/>
          </p:cNvGraphicFramePr>
          <p:nvPr/>
        </p:nvGraphicFramePr>
        <p:xfrm>
          <a:off x="6691006" y="2743200"/>
          <a:ext cx="5406650" cy="3940628"/>
        </p:xfrm>
        <a:graphic>
          <a:graphicData uri="http://schemas.openxmlformats.org/drawingml/2006/table">
            <a:tbl>
              <a:tblPr firstRow="1" firstCol="1" bandRow="1">
                <a:tableStyleId>{69CF1AB2-1976-4502-BF36-3FF5EA218861}</a:tableStyleId>
              </a:tblPr>
              <a:tblGrid>
                <a:gridCol w="1775918">
                  <a:extLst>
                    <a:ext uri="{9D8B030D-6E8A-4147-A177-3AD203B41FA5}">
                      <a16:colId xmlns:a16="http://schemas.microsoft.com/office/drawing/2014/main" val="885698565"/>
                    </a:ext>
                  </a:extLst>
                </a:gridCol>
                <a:gridCol w="3630732">
                  <a:extLst>
                    <a:ext uri="{9D8B030D-6E8A-4147-A177-3AD203B41FA5}">
                      <a16:colId xmlns:a16="http://schemas.microsoft.com/office/drawing/2014/main" val="2514972430"/>
                    </a:ext>
                  </a:extLst>
                </a:gridCol>
              </a:tblGrid>
              <a:tr h="1283580">
                <a:tc>
                  <a:txBody>
                    <a:bodyPr/>
                    <a:lstStyle/>
                    <a:p>
                      <a:pPr marL="0" marR="0">
                        <a:lnSpc>
                          <a:spcPct val="200000"/>
                        </a:lnSpc>
                        <a:spcBef>
                          <a:spcPts val="0"/>
                        </a:spcBef>
                        <a:spcAft>
                          <a:spcPts val="0"/>
                        </a:spcAft>
                      </a:pPr>
                      <a:r>
                        <a:rPr lang="en-US" sz="1900" kern="100" dirty="0">
                          <a:effectLst/>
                          <a:sym typeface="Wingdings" panose="05000000000000000000" pitchFamily="2" charset="2"/>
                        </a:rPr>
                        <a:t></a:t>
                      </a:r>
                      <a:r>
                        <a:rPr lang="en-US" sz="1900" kern="100" dirty="0">
                          <a:effectLst/>
                        </a:rPr>
                        <a:t> Going up</a:t>
                      </a:r>
                      <a:endParaRPr lang="en-HK" sz="19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51636" marR="51636" marT="0" marB="0"/>
                </a:tc>
                <a:tc>
                  <a:txBody>
                    <a:bodyPr/>
                    <a:lstStyle/>
                    <a:p>
                      <a:pPr marL="0" marR="0">
                        <a:lnSpc>
                          <a:spcPct val="200000"/>
                        </a:lnSpc>
                        <a:spcBef>
                          <a:spcPts val="0"/>
                        </a:spcBef>
                        <a:spcAft>
                          <a:spcPts val="0"/>
                        </a:spcAft>
                      </a:pPr>
                      <a:r>
                        <a:rPr lang="en-US" sz="1100" kern="100" dirty="0">
                          <a:effectLst/>
                        </a:rPr>
                        <a:t> </a:t>
                      </a:r>
                      <a:endParaRPr lang="en-HK" sz="9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51636" marR="51636" marT="0" marB="0"/>
                </a:tc>
                <a:extLst>
                  <a:ext uri="{0D108BD9-81ED-4DB2-BD59-A6C34878D82A}">
                    <a16:rowId xmlns:a16="http://schemas.microsoft.com/office/drawing/2014/main" val="190868972"/>
                  </a:ext>
                </a:extLst>
              </a:tr>
              <a:tr h="1328524">
                <a:tc>
                  <a:txBody>
                    <a:bodyPr/>
                    <a:lstStyle/>
                    <a:p>
                      <a:pPr marL="0" marR="0">
                        <a:lnSpc>
                          <a:spcPct val="200000"/>
                        </a:lnSpc>
                        <a:spcBef>
                          <a:spcPts val="0"/>
                        </a:spcBef>
                        <a:spcAft>
                          <a:spcPts val="0"/>
                        </a:spcAft>
                      </a:pPr>
                      <a:r>
                        <a:rPr lang="en-US" sz="1900" kern="100">
                          <a:effectLst/>
                          <a:sym typeface="Wingdings" panose="05000000000000000000" pitchFamily="2" charset="2"/>
                        </a:rPr>
                        <a:t></a:t>
                      </a:r>
                      <a:r>
                        <a:rPr lang="en-US" sz="1900" kern="100">
                          <a:effectLst/>
                        </a:rPr>
                        <a:t> Going down</a:t>
                      </a:r>
                      <a:endParaRPr lang="en-HK" sz="19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51636" marR="51636" marT="0" marB="0"/>
                </a:tc>
                <a:tc>
                  <a:txBody>
                    <a:bodyPr/>
                    <a:lstStyle/>
                    <a:p>
                      <a:pPr marL="0" marR="0">
                        <a:lnSpc>
                          <a:spcPct val="200000"/>
                        </a:lnSpc>
                        <a:spcBef>
                          <a:spcPts val="0"/>
                        </a:spcBef>
                        <a:spcAft>
                          <a:spcPts val="0"/>
                        </a:spcAft>
                      </a:pPr>
                      <a:r>
                        <a:rPr lang="en-US" sz="1100" kern="100" dirty="0">
                          <a:effectLst/>
                        </a:rPr>
                        <a:t> </a:t>
                      </a:r>
                      <a:endParaRPr lang="en-HK" sz="900" kern="100" dirty="0">
                        <a:effectLst/>
                      </a:endParaRPr>
                    </a:p>
                    <a:p>
                      <a:pPr marL="0" marR="0">
                        <a:lnSpc>
                          <a:spcPct val="200000"/>
                        </a:lnSpc>
                        <a:spcBef>
                          <a:spcPts val="0"/>
                        </a:spcBef>
                        <a:spcAft>
                          <a:spcPts val="0"/>
                        </a:spcAft>
                      </a:pPr>
                      <a:r>
                        <a:rPr lang="en-US" sz="1100" kern="100" dirty="0">
                          <a:effectLst/>
                        </a:rPr>
                        <a:t> </a:t>
                      </a:r>
                      <a:endParaRPr lang="en-HK" sz="9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51636" marR="51636" marT="0" marB="0"/>
                </a:tc>
                <a:extLst>
                  <a:ext uri="{0D108BD9-81ED-4DB2-BD59-A6C34878D82A}">
                    <a16:rowId xmlns:a16="http://schemas.microsoft.com/office/drawing/2014/main" val="1782805287"/>
                  </a:ext>
                </a:extLst>
              </a:tr>
              <a:tr h="1328524">
                <a:tc>
                  <a:txBody>
                    <a:bodyPr/>
                    <a:lstStyle/>
                    <a:p>
                      <a:pPr marL="0" marR="0">
                        <a:lnSpc>
                          <a:spcPct val="200000"/>
                        </a:lnSpc>
                        <a:spcBef>
                          <a:spcPts val="0"/>
                        </a:spcBef>
                        <a:spcAft>
                          <a:spcPts val="0"/>
                        </a:spcAft>
                      </a:pPr>
                      <a:r>
                        <a:rPr lang="en-US" sz="1900" kern="100" dirty="0">
                          <a:effectLst/>
                        </a:rPr>
                        <a:t>~~ The same</a:t>
                      </a:r>
                      <a:endParaRPr lang="en-HK" sz="19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51636" marR="51636" marT="0" marB="0"/>
                </a:tc>
                <a:tc>
                  <a:txBody>
                    <a:bodyPr/>
                    <a:lstStyle/>
                    <a:p>
                      <a:pPr marL="0" marR="0">
                        <a:lnSpc>
                          <a:spcPct val="200000"/>
                        </a:lnSpc>
                        <a:spcBef>
                          <a:spcPts val="0"/>
                        </a:spcBef>
                        <a:spcAft>
                          <a:spcPts val="0"/>
                        </a:spcAft>
                      </a:pPr>
                      <a:endParaRPr lang="en-HK" sz="900" kern="100" dirty="0">
                        <a:effectLst/>
                      </a:endParaRPr>
                    </a:p>
                  </a:txBody>
                  <a:tcPr marL="51636" marR="51636" marT="0" marB="0"/>
                </a:tc>
                <a:extLst>
                  <a:ext uri="{0D108BD9-81ED-4DB2-BD59-A6C34878D82A}">
                    <a16:rowId xmlns:a16="http://schemas.microsoft.com/office/drawing/2014/main" val="3523879057"/>
                  </a:ext>
                </a:extLst>
              </a:tr>
            </a:tbl>
          </a:graphicData>
        </a:graphic>
      </p:graphicFrame>
      <p:sp>
        <p:nvSpPr>
          <p:cNvPr id="4" name="Rectangle 3">
            <a:extLst>
              <a:ext uri="{FF2B5EF4-FFF2-40B4-BE49-F238E27FC236}">
                <a16:creationId xmlns:a16="http://schemas.microsoft.com/office/drawing/2014/main" id="{DF9905EA-683B-4B0A-BD43-E786D850FB5F}"/>
              </a:ext>
            </a:extLst>
          </p:cNvPr>
          <p:cNvSpPr/>
          <p:nvPr/>
        </p:nvSpPr>
        <p:spPr>
          <a:xfrm>
            <a:off x="8636000" y="2866571"/>
            <a:ext cx="3296462" cy="101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highlight>
                  <a:srgbClr val="FFFF00"/>
                </a:highlight>
              </a:rPr>
              <a:t>Rose to/ increased to/ </a:t>
            </a:r>
          </a:p>
          <a:p>
            <a:pPr algn="ctr"/>
            <a:r>
              <a:rPr lang="en-US" b="1" dirty="0">
                <a:highlight>
                  <a:srgbClr val="FFFF00"/>
                </a:highlight>
              </a:rPr>
              <a:t>went up to/ climbed to</a:t>
            </a:r>
            <a:endParaRPr lang="en-HK" b="1" dirty="0">
              <a:highlight>
                <a:srgbClr val="FFFF00"/>
              </a:highlight>
            </a:endParaRPr>
          </a:p>
        </p:txBody>
      </p:sp>
      <p:sp>
        <p:nvSpPr>
          <p:cNvPr id="10" name="Rectangle 9">
            <a:extLst>
              <a:ext uri="{FF2B5EF4-FFF2-40B4-BE49-F238E27FC236}">
                <a16:creationId xmlns:a16="http://schemas.microsoft.com/office/drawing/2014/main" id="{E6479F51-324B-414B-BE5B-CAB0BEC8742A}"/>
              </a:ext>
            </a:extLst>
          </p:cNvPr>
          <p:cNvSpPr/>
          <p:nvPr/>
        </p:nvSpPr>
        <p:spPr>
          <a:xfrm>
            <a:off x="8636000" y="4229327"/>
            <a:ext cx="3296462" cy="101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highlight>
                  <a:srgbClr val="FFFF00"/>
                </a:highlight>
              </a:rPr>
              <a:t>Decreased to/ fell to/ declined to/ went down to/ dipped to/ dropped to/ reduced to</a:t>
            </a:r>
            <a:endParaRPr lang="en-HK" b="1" dirty="0">
              <a:highlight>
                <a:srgbClr val="FFFF00"/>
              </a:highlight>
            </a:endParaRPr>
          </a:p>
        </p:txBody>
      </p:sp>
      <p:sp>
        <p:nvSpPr>
          <p:cNvPr id="11" name="Rectangle 10">
            <a:extLst>
              <a:ext uri="{FF2B5EF4-FFF2-40B4-BE49-F238E27FC236}">
                <a16:creationId xmlns:a16="http://schemas.microsoft.com/office/drawing/2014/main" id="{7A71CC47-1BC9-4E50-855C-F9C7C324BE5F}"/>
              </a:ext>
            </a:extLst>
          </p:cNvPr>
          <p:cNvSpPr/>
          <p:nvPr/>
        </p:nvSpPr>
        <p:spPr>
          <a:xfrm>
            <a:off x="8636000" y="5426527"/>
            <a:ext cx="3236686" cy="12237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highlight>
                  <a:srgbClr val="FFFF00"/>
                </a:highlight>
              </a:rPr>
              <a:t>Stayed constant/ did not change/ remained steady/ remained stable/ maintained at the same level</a:t>
            </a:r>
            <a:endParaRPr lang="en-HK" b="1" dirty="0">
              <a:highlight>
                <a:srgbClr val="FFFF00"/>
              </a:highlight>
            </a:endParaRPr>
          </a:p>
        </p:txBody>
      </p:sp>
    </p:spTree>
    <p:extLst>
      <p:ext uri="{BB962C8B-B14F-4D97-AF65-F5344CB8AC3E}">
        <p14:creationId xmlns:p14="http://schemas.microsoft.com/office/powerpoint/2010/main" val="31980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47B8-56CC-48A2-A95B-A3B1874CF546}"/>
              </a:ext>
            </a:extLst>
          </p:cNvPr>
          <p:cNvSpPr>
            <a:spLocks noGrp="1"/>
          </p:cNvSpPr>
          <p:nvPr>
            <p:ph type="title"/>
          </p:nvPr>
        </p:nvSpPr>
        <p:spPr>
          <a:xfrm>
            <a:off x="838199" y="166324"/>
            <a:ext cx="10515600" cy="1325563"/>
          </a:xfrm>
        </p:spPr>
        <p:txBody>
          <a:bodyPr/>
          <a:lstStyle/>
          <a:p>
            <a:r>
              <a:rPr lang="en-US" dirty="0"/>
              <a:t>Language: Adjectives &amp; Adverbs</a:t>
            </a:r>
            <a:endParaRPr lang="en-HK" dirty="0"/>
          </a:p>
        </p:txBody>
      </p:sp>
      <p:graphicFrame>
        <p:nvGraphicFramePr>
          <p:cNvPr id="4" name="Content Placeholder 3">
            <a:extLst>
              <a:ext uri="{FF2B5EF4-FFF2-40B4-BE49-F238E27FC236}">
                <a16:creationId xmlns:a16="http://schemas.microsoft.com/office/drawing/2014/main" id="{2CE17655-624E-406C-9EAD-9C0B43C5988B}"/>
              </a:ext>
            </a:extLst>
          </p:cNvPr>
          <p:cNvGraphicFramePr>
            <a:graphicFrameLocks noGrp="1"/>
          </p:cNvGraphicFramePr>
          <p:nvPr>
            <p:ph idx="1"/>
          </p:nvPr>
        </p:nvGraphicFramePr>
        <p:xfrm>
          <a:off x="2754085" y="1465943"/>
          <a:ext cx="6683829" cy="5225733"/>
        </p:xfrm>
        <a:graphic>
          <a:graphicData uri="http://schemas.openxmlformats.org/drawingml/2006/table">
            <a:tbl>
              <a:tblPr firstRow="1" firstCol="1" lastRow="1" lastCol="1" bandRow="1" bandCol="1">
                <a:tableStyleId>{912C8C85-51F0-491E-9774-3900AFEF0FD7}</a:tableStyleId>
              </a:tblPr>
              <a:tblGrid>
                <a:gridCol w="1969186">
                  <a:extLst>
                    <a:ext uri="{9D8B030D-6E8A-4147-A177-3AD203B41FA5}">
                      <a16:colId xmlns:a16="http://schemas.microsoft.com/office/drawing/2014/main" val="2421778849"/>
                    </a:ext>
                  </a:extLst>
                </a:gridCol>
                <a:gridCol w="2832676">
                  <a:extLst>
                    <a:ext uri="{9D8B030D-6E8A-4147-A177-3AD203B41FA5}">
                      <a16:colId xmlns:a16="http://schemas.microsoft.com/office/drawing/2014/main" val="3766650201"/>
                    </a:ext>
                  </a:extLst>
                </a:gridCol>
                <a:gridCol w="1881967">
                  <a:extLst>
                    <a:ext uri="{9D8B030D-6E8A-4147-A177-3AD203B41FA5}">
                      <a16:colId xmlns:a16="http://schemas.microsoft.com/office/drawing/2014/main" val="3867476826"/>
                    </a:ext>
                  </a:extLst>
                </a:gridCol>
              </a:tblGrid>
              <a:tr h="289248">
                <a:tc>
                  <a:txBody>
                    <a:bodyPr/>
                    <a:lstStyle/>
                    <a:p>
                      <a:pPr marL="0" marR="0">
                        <a:lnSpc>
                          <a:spcPct val="150000"/>
                        </a:lnSpc>
                        <a:spcBef>
                          <a:spcPts val="0"/>
                        </a:spcBef>
                        <a:spcAft>
                          <a:spcPts val="0"/>
                        </a:spcAft>
                      </a:pPr>
                      <a:r>
                        <a:rPr lang="en-US" sz="1500" kern="100" dirty="0">
                          <a:effectLst/>
                        </a:rPr>
                        <a:t>Adjectives</a:t>
                      </a:r>
                      <a:endParaRPr lang="en-HK" sz="15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Adverbs</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dirty="0">
                          <a:effectLst/>
                        </a:rPr>
                        <a:t>Degree</a:t>
                      </a:r>
                      <a:endParaRPr lang="en-HK" sz="15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634217637"/>
                  </a:ext>
                </a:extLst>
              </a:tr>
              <a:tr h="290387">
                <a:tc>
                  <a:txBody>
                    <a:bodyPr/>
                    <a:lstStyle/>
                    <a:p>
                      <a:pPr marL="0" marR="0">
                        <a:lnSpc>
                          <a:spcPct val="150000"/>
                        </a:lnSpc>
                        <a:spcBef>
                          <a:spcPts val="0"/>
                        </a:spcBef>
                        <a:spcAft>
                          <a:spcPts val="0"/>
                        </a:spcAft>
                      </a:pPr>
                      <a:r>
                        <a:rPr lang="en-US" sz="1500" kern="100">
                          <a:effectLst/>
                          <a:highlight>
                            <a:srgbClr val="FFFF00"/>
                          </a:highlight>
                        </a:rPr>
                        <a:t>huge</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(no adverb form)</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Very 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2775169690"/>
                  </a:ext>
                </a:extLst>
              </a:tr>
              <a:tr h="290387">
                <a:tc>
                  <a:txBody>
                    <a:bodyPr/>
                    <a:lstStyle/>
                    <a:p>
                      <a:pPr marL="0" marR="0">
                        <a:lnSpc>
                          <a:spcPct val="150000"/>
                        </a:lnSpc>
                        <a:spcBef>
                          <a:spcPts val="0"/>
                        </a:spcBef>
                        <a:spcAft>
                          <a:spcPts val="0"/>
                        </a:spcAft>
                      </a:pPr>
                      <a:r>
                        <a:rPr lang="en-US" sz="1500" kern="100">
                          <a:effectLst/>
                          <a:highlight>
                            <a:srgbClr val="FFFF00"/>
                          </a:highlight>
                        </a:rPr>
                        <a:t>enormous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Very 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88236317"/>
                  </a:ext>
                </a:extLst>
              </a:tr>
              <a:tr h="290387">
                <a:tc>
                  <a:txBody>
                    <a:bodyPr/>
                    <a:lstStyle/>
                    <a:p>
                      <a:pPr marL="0" marR="0">
                        <a:lnSpc>
                          <a:spcPct val="150000"/>
                        </a:lnSpc>
                        <a:spcBef>
                          <a:spcPts val="0"/>
                        </a:spcBef>
                        <a:spcAft>
                          <a:spcPts val="0"/>
                        </a:spcAft>
                      </a:pPr>
                      <a:r>
                        <a:rPr lang="en-US" sz="1500" kern="100">
                          <a:effectLst/>
                          <a:highlight>
                            <a:srgbClr val="FFFF00"/>
                          </a:highlight>
                        </a:rPr>
                        <a:t>dramatic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dramatically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Very 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2892601715"/>
                  </a:ext>
                </a:extLst>
              </a:tr>
              <a:tr h="290387">
                <a:tc>
                  <a:txBody>
                    <a:bodyPr/>
                    <a:lstStyle/>
                    <a:p>
                      <a:pPr marL="0" marR="0">
                        <a:lnSpc>
                          <a:spcPct val="150000"/>
                        </a:lnSpc>
                        <a:spcBef>
                          <a:spcPts val="0"/>
                        </a:spcBef>
                        <a:spcAft>
                          <a:spcPts val="0"/>
                        </a:spcAft>
                      </a:pPr>
                      <a:r>
                        <a:rPr lang="en-US" sz="1500" kern="100">
                          <a:effectLst/>
                        </a:rPr>
                        <a:t>sharp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75050976"/>
                  </a:ext>
                </a:extLst>
              </a:tr>
              <a:tr h="290387">
                <a:tc>
                  <a:txBody>
                    <a:bodyPr/>
                    <a:lstStyle/>
                    <a:p>
                      <a:pPr marL="0" marR="0">
                        <a:lnSpc>
                          <a:spcPct val="150000"/>
                        </a:lnSpc>
                        <a:spcBef>
                          <a:spcPts val="0"/>
                        </a:spcBef>
                        <a:spcAft>
                          <a:spcPts val="0"/>
                        </a:spcAft>
                      </a:pPr>
                      <a:r>
                        <a:rPr lang="en-US" sz="1500" kern="100" dirty="0">
                          <a:effectLst/>
                        </a:rPr>
                        <a:t>steep </a:t>
                      </a:r>
                      <a:endParaRPr lang="en-HK" sz="1500" kern="100" dirty="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4082447133"/>
                  </a:ext>
                </a:extLst>
              </a:tr>
              <a:tr h="290387">
                <a:tc>
                  <a:txBody>
                    <a:bodyPr/>
                    <a:lstStyle/>
                    <a:p>
                      <a:pPr marL="0" marR="0">
                        <a:lnSpc>
                          <a:spcPct val="150000"/>
                        </a:lnSpc>
                        <a:spcBef>
                          <a:spcPts val="0"/>
                        </a:spcBef>
                        <a:spcAft>
                          <a:spcPts val="0"/>
                        </a:spcAft>
                      </a:pPr>
                      <a:r>
                        <a:rPr lang="en-US" sz="1500" kern="100">
                          <a:effectLst/>
                          <a:highlight>
                            <a:srgbClr val="FFFF00"/>
                          </a:highlight>
                        </a:rPr>
                        <a:t>substantial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697365938"/>
                  </a:ext>
                </a:extLst>
              </a:tr>
              <a:tr h="290387">
                <a:tc>
                  <a:txBody>
                    <a:bodyPr/>
                    <a:lstStyle/>
                    <a:p>
                      <a:pPr marL="0" marR="0">
                        <a:lnSpc>
                          <a:spcPct val="150000"/>
                        </a:lnSpc>
                        <a:spcBef>
                          <a:spcPts val="0"/>
                        </a:spcBef>
                        <a:spcAft>
                          <a:spcPts val="0"/>
                        </a:spcAft>
                      </a:pPr>
                      <a:r>
                        <a:rPr lang="en-US" sz="1500" kern="100">
                          <a:effectLst/>
                          <a:highlight>
                            <a:srgbClr val="FFFF00"/>
                          </a:highlight>
                        </a:rPr>
                        <a:t>considerable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considerably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835558582"/>
                  </a:ext>
                </a:extLst>
              </a:tr>
              <a:tr h="290387">
                <a:tc>
                  <a:txBody>
                    <a:bodyPr/>
                    <a:lstStyle/>
                    <a:p>
                      <a:pPr marL="0" marR="0">
                        <a:lnSpc>
                          <a:spcPct val="150000"/>
                        </a:lnSpc>
                        <a:spcBef>
                          <a:spcPts val="0"/>
                        </a:spcBef>
                        <a:spcAft>
                          <a:spcPts val="0"/>
                        </a:spcAft>
                      </a:pPr>
                      <a:r>
                        <a:rPr lang="en-US" sz="1500" kern="100">
                          <a:effectLst/>
                        </a:rPr>
                        <a:t>rapid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695678451"/>
                  </a:ext>
                </a:extLst>
              </a:tr>
              <a:tr h="290387">
                <a:tc>
                  <a:txBody>
                    <a:bodyPr/>
                    <a:lstStyle/>
                    <a:p>
                      <a:pPr marL="0" marR="0">
                        <a:lnSpc>
                          <a:spcPct val="150000"/>
                        </a:lnSpc>
                        <a:spcBef>
                          <a:spcPts val="0"/>
                        </a:spcBef>
                        <a:spcAft>
                          <a:spcPts val="0"/>
                        </a:spcAft>
                      </a:pPr>
                      <a:r>
                        <a:rPr lang="en-US" sz="1500" kern="100" dirty="0">
                          <a:effectLst/>
                        </a:rPr>
                        <a:t>swift </a:t>
                      </a:r>
                      <a:endParaRPr lang="en-HK" sz="1500" kern="100" dirty="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dirty="0">
                          <a:effectLst/>
                        </a:rPr>
                        <a:t>large</a:t>
                      </a:r>
                      <a:endParaRPr lang="en-HK" sz="15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813973334"/>
                  </a:ext>
                </a:extLst>
              </a:tr>
              <a:tr h="290387">
                <a:tc>
                  <a:txBody>
                    <a:bodyPr/>
                    <a:lstStyle/>
                    <a:p>
                      <a:pPr marL="0" marR="0">
                        <a:lnSpc>
                          <a:spcPct val="150000"/>
                        </a:lnSpc>
                        <a:spcBef>
                          <a:spcPts val="0"/>
                        </a:spcBef>
                        <a:spcAft>
                          <a:spcPts val="0"/>
                        </a:spcAft>
                      </a:pPr>
                      <a:r>
                        <a:rPr lang="en-US" sz="1500" kern="100">
                          <a:effectLst/>
                        </a:rPr>
                        <a:t>sudden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813090730"/>
                  </a:ext>
                </a:extLst>
              </a:tr>
              <a:tr h="290387">
                <a:tc>
                  <a:txBody>
                    <a:bodyPr/>
                    <a:lstStyle/>
                    <a:p>
                      <a:pPr marL="0" marR="0">
                        <a:lnSpc>
                          <a:spcPct val="150000"/>
                        </a:lnSpc>
                        <a:spcBef>
                          <a:spcPts val="0"/>
                        </a:spcBef>
                        <a:spcAft>
                          <a:spcPts val="0"/>
                        </a:spcAft>
                      </a:pPr>
                      <a:r>
                        <a:rPr lang="en-US" sz="1500" kern="100">
                          <a:effectLst/>
                          <a:highlight>
                            <a:srgbClr val="FFFF00"/>
                          </a:highlight>
                        </a:rPr>
                        <a:t>significant</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76505087"/>
                  </a:ext>
                </a:extLst>
              </a:tr>
              <a:tr h="290387">
                <a:tc>
                  <a:txBody>
                    <a:bodyPr/>
                    <a:lstStyle/>
                    <a:p>
                      <a:pPr marL="0" marR="0">
                        <a:lnSpc>
                          <a:spcPct val="150000"/>
                        </a:lnSpc>
                        <a:spcBef>
                          <a:spcPts val="0"/>
                        </a:spcBef>
                        <a:spcAft>
                          <a:spcPts val="0"/>
                        </a:spcAft>
                      </a:pPr>
                      <a:r>
                        <a:rPr lang="en-US" sz="1500" kern="100">
                          <a:effectLst/>
                        </a:rPr>
                        <a:t>marked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rPr>
                        <a:t>large</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3615671129"/>
                  </a:ext>
                </a:extLst>
              </a:tr>
              <a:tr h="290387">
                <a:tc>
                  <a:txBody>
                    <a:bodyPr/>
                    <a:lstStyle/>
                    <a:p>
                      <a:pPr marL="0" marR="0">
                        <a:lnSpc>
                          <a:spcPct val="150000"/>
                        </a:lnSpc>
                        <a:spcBef>
                          <a:spcPts val="0"/>
                        </a:spcBef>
                        <a:spcAft>
                          <a:spcPts val="0"/>
                        </a:spcAft>
                      </a:pPr>
                      <a:r>
                        <a:rPr lang="en-US" sz="1500" kern="100">
                          <a:effectLst/>
                          <a:highlight>
                            <a:srgbClr val="FFFF00"/>
                          </a:highlight>
                        </a:rPr>
                        <a:t>moderate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medium</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053432411"/>
                  </a:ext>
                </a:extLst>
              </a:tr>
              <a:tr h="290387">
                <a:tc>
                  <a:txBody>
                    <a:bodyPr/>
                    <a:lstStyle/>
                    <a:p>
                      <a:pPr marL="0" marR="0">
                        <a:lnSpc>
                          <a:spcPct val="150000"/>
                        </a:lnSpc>
                        <a:spcBef>
                          <a:spcPts val="0"/>
                        </a:spcBef>
                        <a:spcAft>
                          <a:spcPts val="0"/>
                        </a:spcAft>
                      </a:pPr>
                      <a:r>
                        <a:rPr lang="en-US" sz="1500" kern="100">
                          <a:effectLst/>
                        </a:rPr>
                        <a:t>steady</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steadily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rPr>
                        <a:t>medium</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93618983"/>
                  </a:ext>
                </a:extLst>
              </a:tr>
              <a:tr h="290387">
                <a:tc>
                  <a:txBody>
                    <a:bodyPr/>
                    <a:lstStyle/>
                    <a:p>
                      <a:pPr marL="0" marR="0">
                        <a:lnSpc>
                          <a:spcPct val="150000"/>
                        </a:lnSpc>
                        <a:spcBef>
                          <a:spcPts val="0"/>
                        </a:spcBef>
                        <a:spcAft>
                          <a:spcPts val="0"/>
                        </a:spcAft>
                      </a:pPr>
                      <a:r>
                        <a:rPr lang="en-US" sz="1500" kern="100">
                          <a:effectLst/>
                          <a:highlight>
                            <a:srgbClr val="FFFF00"/>
                          </a:highlight>
                        </a:rPr>
                        <a:t>slight </a:t>
                      </a:r>
                      <a:endParaRPr lang="en-HK" sz="1500" kern="10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highlight>
                            <a:srgbClr val="FFFF00"/>
                          </a:highligh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a:effectLst/>
                          <a:highlight>
                            <a:srgbClr val="FFFF00"/>
                          </a:highlight>
                        </a:rPr>
                        <a:t>Small</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109742009"/>
                  </a:ext>
                </a:extLst>
              </a:tr>
              <a:tr h="290387">
                <a:tc>
                  <a:txBody>
                    <a:bodyPr/>
                    <a:lstStyle/>
                    <a:p>
                      <a:pPr marL="0" marR="0">
                        <a:lnSpc>
                          <a:spcPct val="150000"/>
                        </a:lnSpc>
                        <a:spcBef>
                          <a:spcPts val="0"/>
                        </a:spcBef>
                        <a:spcAft>
                          <a:spcPts val="0"/>
                        </a:spcAft>
                      </a:pPr>
                      <a:r>
                        <a:rPr lang="en-US" sz="1500" kern="100" dirty="0">
                          <a:effectLst/>
                        </a:rPr>
                        <a:t>minimal</a:t>
                      </a:r>
                      <a:endParaRPr lang="en-HK" sz="1500" kern="100" dirty="0">
                        <a:effectLst/>
                        <a:latin typeface="Calibri" panose="020F0502020204030204" pitchFamily="34" charset="0"/>
                        <a:ea typeface="PMingLiU" panose="02020500000000000000" pitchFamily="18" charset="-120"/>
                        <a:cs typeface="Cordia New" panose="020B0304020202020204" pitchFamily="34" charset="-34"/>
                      </a:endParaRPr>
                    </a:p>
                  </a:txBody>
                  <a:tcPr marL="64144" marR="64144" marT="0" marB="0"/>
                </a:tc>
                <a:tc>
                  <a:txBody>
                    <a:bodyPr/>
                    <a:lstStyle/>
                    <a:p>
                      <a:pPr marL="0" marR="0">
                        <a:lnSpc>
                          <a:spcPct val="150000"/>
                        </a:lnSpc>
                        <a:spcBef>
                          <a:spcPts val="0"/>
                        </a:spcBef>
                        <a:spcAft>
                          <a:spcPts val="0"/>
                        </a:spcAft>
                      </a:pPr>
                      <a:r>
                        <a:rPr lang="en-US" sz="1500" kern="100">
                          <a:effectLst/>
                        </a:rPr>
                        <a:t>-ly</a:t>
                      </a:r>
                      <a:endParaRPr lang="en-HK" sz="1500" kern="10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tc>
                  <a:txBody>
                    <a:bodyPr/>
                    <a:lstStyle/>
                    <a:p>
                      <a:pPr marL="0" marR="0" algn="ctr">
                        <a:lnSpc>
                          <a:spcPct val="150000"/>
                        </a:lnSpc>
                        <a:spcBef>
                          <a:spcPts val="0"/>
                        </a:spcBef>
                        <a:spcAft>
                          <a:spcPts val="0"/>
                        </a:spcAft>
                      </a:pPr>
                      <a:r>
                        <a:rPr lang="en-US" sz="1500" kern="100" dirty="0">
                          <a:effectLst/>
                        </a:rPr>
                        <a:t>Very small</a:t>
                      </a:r>
                      <a:endParaRPr lang="en-HK" sz="1500" kern="100" dirty="0">
                        <a:effectLst/>
                        <a:latin typeface="Times New Roman" panose="02020603050405020304" pitchFamily="18" charset="0"/>
                        <a:ea typeface="PMingLiU" panose="02020500000000000000" pitchFamily="18" charset="-120"/>
                        <a:cs typeface="Cordia New" panose="020B0304020202020204" pitchFamily="34" charset="-34"/>
                      </a:endParaRPr>
                    </a:p>
                  </a:txBody>
                  <a:tcPr marL="64144" marR="64144" marT="0" marB="0"/>
                </a:tc>
                <a:extLst>
                  <a:ext uri="{0D108BD9-81ED-4DB2-BD59-A6C34878D82A}">
                    <a16:rowId xmlns:a16="http://schemas.microsoft.com/office/drawing/2014/main" val="546876857"/>
                  </a:ext>
                </a:extLst>
              </a:tr>
            </a:tbl>
          </a:graphicData>
        </a:graphic>
      </p:graphicFrame>
    </p:spTree>
    <p:extLst>
      <p:ext uri="{BB962C8B-B14F-4D97-AF65-F5344CB8AC3E}">
        <p14:creationId xmlns:p14="http://schemas.microsoft.com/office/powerpoint/2010/main" val="2439523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5C6C-4179-4BB6-B93D-5F56606051A3}"/>
              </a:ext>
            </a:extLst>
          </p:cNvPr>
          <p:cNvSpPr>
            <a:spLocks noGrp="1"/>
          </p:cNvSpPr>
          <p:nvPr>
            <p:ph type="title"/>
          </p:nvPr>
        </p:nvSpPr>
        <p:spPr>
          <a:xfrm>
            <a:off x="838200" y="239238"/>
            <a:ext cx="10515600" cy="1325563"/>
          </a:xfrm>
        </p:spPr>
        <p:txBody>
          <a:bodyPr/>
          <a:lstStyle/>
          <a:p>
            <a:r>
              <a:rPr lang="en-US" dirty="0"/>
              <a:t>Activity: Graph Description</a:t>
            </a:r>
            <a:endParaRPr lang="en-HK" dirty="0"/>
          </a:p>
        </p:txBody>
      </p:sp>
      <p:sp>
        <p:nvSpPr>
          <p:cNvPr id="3" name="Content Placeholder 2">
            <a:extLst>
              <a:ext uri="{FF2B5EF4-FFF2-40B4-BE49-F238E27FC236}">
                <a16:creationId xmlns:a16="http://schemas.microsoft.com/office/drawing/2014/main" id="{63B0A22E-01FC-48C8-89BF-13DE2C82BAB5}"/>
              </a:ext>
            </a:extLst>
          </p:cNvPr>
          <p:cNvSpPr>
            <a:spLocks noGrp="1"/>
          </p:cNvSpPr>
          <p:nvPr>
            <p:ph idx="1"/>
          </p:nvPr>
        </p:nvSpPr>
        <p:spPr>
          <a:xfrm>
            <a:off x="838200" y="1618343"/>
            <a:ext cx="11186886" cy="5014686"/>
          </a:xfrm>
        </p:spPr>
        <p:txBody>
          <a:bodyPr>
            <a:normAutofit/>
          </a:bodyPr>
          <a:lstStyle/>
          <a:p>
            <a:pPr marL="0" marR="0" indent="0" algn="just">
              <a:spcBef>
                <a:spcPts val="0"/>
              </a:spcBef>
              <a:spcAft>
                <a:spcPts val="0"/>
              </a:spcAft>
              <a:buNone/>
              <a:tabLst>
                <a:tab pos="5181600" algn="r"/>
              </a:tabLst>
            </a:pPr>
            <a:r>
              <a:rPr lang="en-US" sz="2200" b="1" kern="100" dirty="0">
                <a:solidFill>
                  <a:srgbClr val="000000"/>
                </a:solidFill>
                <a:effectLst/>
                <a:ea typeface="PMingLiU" panose="02020500000000000000" pitchFamily="18" charset="-120"/>
                <a:cs typeface="Times New Roman" panose="02020603050405020304" pitchFamily="18" charset="0"/>
                <a:sym typeface="Wingdings 2" panose="05020102010507070707" pitchFamily="18" charset="2"/>
              </a:rPr>
              <a:t></a:t>
            </a:r>
            <a:r>
              <a:rPr lang="en-US" sz="2200" b="1" kern="100" dirty="0">
                <a:solidFill>
                  <a:srgbClr val="000000"/>
                </a:solidFill>
                <a:effectLst/>
                <a:ea typeface="PMingLiU" panose="02020500000000000000" pitchFamily="18" charset="-120"/>
                <a:cs typeface="Cordia New" panose="020B0304020202020204" pitchFamily="34" charset="-34"/>
              </a:rPr>
              <a:t> Practice</a:t>
            </a:r>
            <a:endParaRPr lang="en-HK" sz="2200" kern="100" dirty="0">
              <a:effectLst/>
              <a:ea typeface="PMingLiU" panose="02020500000000000000" pitchFamily="18" charset="-120"/>
              <a:cs typeface="Cordia New" panose="020B0304020202020204" pitchFamily="34" charset="-34"/>
            </a:endParaRPr>
          </a:p>
          <a:p>
            <a:pPr marL="0" marR="0" indent="0" algn="just">
              <a:spcBef>
                <a:spcPts val="0"/>
              </a:spcBef>
              <a:spcAft>
                <a:spcPts val="0"/>
              </a:spcAft>
              <a:buNone/>
            </a:pPr>
            <a:r>
              <a:rPr lang="en-US" sz="2200" kern="100" dirty="0">
                <a:effectLst/>
                <a:ea typeface="PMingLiU" panose="02020500000000000000" pitchFamily="18" charset="-120"/>
              </a:rPr>
              <a:t>Use both </a:t>
            </a:r>
            <a:r>
              <a:rPr lang="en-US" sz="2200" b="1" kern="100" dirty="0">
                <a:solidFill>
                  <a:srgbClr val="FF0000"/>
                </a:solidFill>
                <a:effectLst/>
                <a:ea typeface="PMingLiU" panose="02020500000000000000" pitchFamily="18" charset="-120"/>
              </a:rPr>
              <a:t>noun phrases (NP) and verb phrases (VP) </a:t>
            </a:r>
            <a:r>
              <a:rPr lang="en-US" sz="2200" kern="100" dirty="0">
                <a:effectLst/>
                <a:ea typeface="PMingLiU" panose="02020500000000000000" pitchFamily="18" charset="-120"/>
              </a:rPr>
              <a:t>to describe the following trends for </a:t>
            </a:r>
            <a:r>
              <a:rPr lang="en-US" sz="2200" b="1" u="sng" kern="100" dirty="0">
                <a:effectLst/>
                <a:ea typeface="PMingLiU" panose="02020500000000000000" pitchFamily="18" charset="-120"/>
              </a:rPr>
              <a:t>the exchange rate in 2019</a:t>
            </a:r>
            <a:r>
              <a:rPr lang="en-US" sz="2200" kern="100" dirty="0">
                <a:effectLst/>
                <a:ea typeface="PMingLiU" panose="02020500000000000000" pitchFamily="18" charset="-120"/>
              </a:rPr>
              <a:t>.</a:t>
            </a:r>
          </a:p>
          <a:p>
            <a:pPr marL="0" marR="0" indent="0" algn="just">
              <a:spcBef>
                <a:spcPts val="0"/>
              </a:spcBef>
              <a:spcAft>
                <a:spcPts val="0"/>
              </a:spcAft>
              <a:buNone/>
            </a:pPr>
            <a:endParaRPr lang="en-US" sz="2200" kern="100" dirty="0">
              <a:ea typeface="PMingLiU" panose="02020500000000000000" pitchFamily="18" charset="-120"/>
            </a:endParaRPr>
          </a:p>
          <a:p>
            <a:pPr marL="0" marR="0" indent="0" algn="just">
              <a:spcBef>
                <a:spcPts val="0"/>
              </a:spcBef>
              <a:spcAft>
                <a:spcPts val="0"/>
              </a:spcAft>
              <a:buNone/>
            </a:pPr>
            <a:endParaRPr lang="en-HK" sz="2200" kern="100" dirty="0">
              <a:effectLst/>
              <a:ea typeface="PMingLiU" panose="02020500000000000000" pitchFamily="18" charset="-120"/>
            </a:endParaRPr>
          </a:p>
          <a:p>
            <a:pPr marL="0" indent="0">
              <a:buNone/>
            </a:pPr>
            <a:endParaRPr lang="en-HK" sz="2200" dirty="0"/>
          </a:p>
        </p:txBody>
      </p:sp>
      <p:pic>
        <p:nvPicPr>
          <p:cNvPr id="9" name="Picture 8">
            <a:extLst>
              <a:ext uri="{FF2B5EF4-FFF2-40B4-BE49-F238E27FC236}">
                <a16:creationId xmlns:a16="http://schemas.microsoft.com/office/drawing/2014/main" id="{34DFEB03-1C7E-4015-B3BB-74957B298693}"/>
              </a:ext>
            </a:extLst>
          </p:cNvPr>
          <p:cNvPicPr>
            <a:picLocks noChangeAspect="1"/>
          </p:cNvPicPr>
          <p:nvPr/>
        </p:nvPicPr>
        <p:blipFill>
          <a:blip r:embed="rId2"/>
          <a:stretch>
            <a:fillRect/>
          </a:stretch>
        </p:blipFill>
        <p:spPr>
          <a:xfrm>
            <a:off x="886485" y="2813009"/>
            <a:ext cx="2233629" cy="471491"/>
          </a:xfrm>
          <a:prstGeom prst="rect">
            <a:avLst/>
          </a:prstGeom>
        </p:spPr>
      </p:pic>
      <p:pic>
        <p:nvPicPr>
          <p:cNvPr id="11" name="Picture 10">
            <a:extLst>
              <a:ext uri="{FF2B5EF4-FFF2-40B4-BE49-F238E27FC236}">
                <a16:creationId xmlns:a16="http://schemas.microsoft.com/office/drawing/2014/main" id="{59D8BCB9-9C40-468D-BE82-3C128595728D}"/>
              </a:ext>
            </a:extLst>
          </p:cNvPr>
          <p:cNvPicPr>
            <a:picLocks noChangeAspect="1"/>
          </p:cNvPicPr>
          <p:nvPr/>
        </p:nvPicPr>
        <p:blipFill>
          <a:blip r:embed="rId3"/>
          <a:stretch>
            <a:fillRect/>
          </a:stretch>
        </p:blipFill>
        <p:spPr>
          <a:xfrm>
            <a:off x="4966717" y="2630032"/>
            <a:ext cx="1919864" cy="956764"/>
          </a:xfrm>
          <a:prstGeom prst="rect">
            <a:avLst/>
          </a:prstGeom>
        </p:spPr>
      </p:pic>
      <p:pic>
        <p:nvPicPr>
          <p:cNvPr id="13" name="Picture 12">
            <a:extLst>
              <a:ext uri="{FF2B5EF4-FFF2-40B4-BE49-F238E27FC236}">
                <a16:creationId xmlns:a16="http://schemas.microsoft.com/office/drawing/2014/main" id="{D2F86C77-7F98-44E6-B5E9-5E0A94D375A8}"/>
              </a:ext>
            </a:extLst>
          </p:cNvPr>
          <p:cNvPicPr>
            <a:picLocks noChangeAspect="1"/>
          </p:cNvPicPr>
          <p:nvPr/>
        </p:nvPicPr>
        <p:blipFill>
          <a:blip r:embed="rId4"/>
          <a:stretch>
            <a:fillRect/>
          </a:stretch>
        </p:blipFill>
        <p:spPr>
          <a:xfrm>
            <a:off x="8639059" y="2836822"/>
            <a:ext cx="2400329" cy="657816"/>
          </a:xfrm>
          <a:prstGeom prst="rect">
            <a:avLst/>
          </a:prstGeom>
        </p:spPr>
      </p:pic>
      <p:sp>
        <p:nvSpPr>
          <p:cNvPr id="14" name="Rectangle 13">
            <a:extLst>
              <a:ext uri="{FF2B5EF4-FFF2-40B4-BE49-F238E27FC236}">
                <a16:creationId xmlns:a16="http://schemas.microsoft.com/office/drawing/2014/main" id="{235060F3-07E3-451F-8026-D2AD139EBF2E}"/>
              </a:ext>
            </a:extLst>
          </p:cNvPr>
          <p:cNvSpPr/>
          <p:nvPr/>
        </p:nvSpPr>
        <p:spPr>
          <a:xfrm>
            <a:off x="304800" y="3586796"/>
            <a:ext cx="3650343" cy="29060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b="1" dirty="0"/>
              <a:t>(NP) </a:t>
            </a:r>
            <a:r>
              <a:rPr lang="en-US" sz="2400" dirty="0"/>
              <a:t>There </a:t>
            </a:r>
            <a:r>
              <a:rPr lang="en-US" sz="2400" dirty="0">
                <a:highlight>
                  <a:srgbClr val="00FFFF"/>
                </a:highlight>
              </a:rPr>
              <a:t>was</a:t>
            </a:r>
            <a:r>
              <a:rPr lang="en-US" sz="2400" dirty="0"/>
              <a:t> </a:t>
            </a:r>
            <a:r>
              <a:rPr lang="en-US" sz="2400" u="sng" dirty="0"/>
              <a:t>a</a:t>
            </a:r>
            <a:r>
              <a:rPr lang="en-US" sz="2400" dirty="0"/>
              <a:t> </a:t>
            </a:r>
            <a:r>
              <a:rPr lang="en-US" sz="2400" u="sng" dirty="0"/>
              <a:t>fluctuation</a:t>
            </a:r>
            <a:r>
              <a:rPr lang="en-US" sz="2400" dirty="0"/>
              <a:t> in the exchange rate in 2019. </a:t>
            </a:r>
          </a:p>
          <a:p>
            <a:endParaRPr lang="en-US" sz="2400" dirty="0"/>
          </a:p>
          <a:p>
            <a:r>
              <a:rPr lang="en-US" sz="2400" b="1" dirty="0"/>
              <a:t>(VP) </a:t>
            </a:r>
            <a:r>
              <a:rPr lang="en-US" sz="2400" dirty="0"/>
              <a:t>The exchange rate in 2019 </a:t>
            </a:r>
            <a:r>
              <a:rPr lang="en-US" sz="2400" u="sng" dirty="0"/>
              <a:t>fluctuat</a:t>
            </a:r>
            <a:r>
              <a:rPr lang="en-US" sz="2400" u="sng" dirty="0">
                <a:highlight>
                  <a:srgbClr val="00FFFF"/>
                </a:highlight>
              </a:rPr>
              <a:t>ed</a:t>
            </a:r>
            <a:r>
              <a:rPr lang="en-US" sz="2400" dirty="0"/>
              <a:t>. </a:t>
            </a:r>
            <a:endParaRPr lang="en-HK" sz="2400" dirty="0"/>
          </a:p>
        </p:txBody>
      </p:sp>
      <p:sp>
        <p:nvSpPr>
          <p:cNvPr id="15" name="Rectangle 14">
            <a:extLst>
              <a:ext uri="{FF2B5EF4-FFF2-40B4-BE49-F238E27FC236}">
                <a16:creationId xmlns:a16="http://schemas.microsoft.com/office/drawing/2014/main" id="{83A5E7F8-03B6-40B4-AAC2-0B9C0BE34C67}"/>
              </a:ext>
            </a:extLst>
          </p:cNvPr>
          <p:cNvSpPr/>
          <p:nvPr/>
        </p:nvSpPr>
        <p:spPr>
          <a:xfrm>
            <a:off x="4336143" y="3586796"/>
            <a:ext cx="3650343" cy="29060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200" b="1" dirty="0"/>
              <a:t>(NP) </a:t>
            </a:r>
            <a:r>
              <a:rPr lang="en-US" sz="2200" dirty="0"/>
              <a:t>There was </a:t>
            </a:r>
            <a:r>
              <a:rPr lang="en-US" sz="2200" u="sng" dirty="0"/>
              <a:t>a peak</a:t>
            </a:r>
            <a:r>
              <a:rPr lang="en-US" sz="2200" dirty="0"/>
              <a:t> in the exchange rate in August 2019. OR</a:t>
            </a:r>
          </a:p>
          <a:p>
            <a:r>
              <a:rPr lang="en-US" sz="2200" dirty="0"/>
              <a:t>The exchange rate in August 2019 </a:t>
            </a:r>
            <a:r>
              <a:rPr lang="en-US" sz="2200" u="sng" dirty="0"/>
              <a:t>reached a peak</a:t>
            </a:r>
            <a:r>
              <a:rPr lang="en-US" sz="2200" dirty="0"/>
              <a:t>.</a:t>
            </a:r>
          </a:p>
          <a:p>
            <a:endParaRPr lang="en-US" sz="2200" dirty="0"/>
          </a:p>
          <a:p>
            <a:r>
              <a:rPr lang="en-US" sz="2200" b="1" dirty="0"/>
              <a:t>(VP) </a:t>
            </a:r>
            <a:r>
              <a:rPr lang="en-US" sz="2200" dirty="0"/>
              <a:t>The exchange rate in August 2019 </a:t>
            </a:r>
            <a:r>
              <a:rPr lang="en-US" sz="2200" u="sng" dirty="0"/>
              <a:t>peaked</a:t>
            </a:r>
            <a:r>
              <a:rPr lang="en-US" sz="2200" dirty="0"/>
              <a:t>.</a:t>
            </a:r>
            <a:endParaRPr lang="en-HK" sz="2200" dirty="0"/>
          </a:p>
        </p:txBody>
      </p:sp>
      <p:sp>
        <p:nvSpPr>
          <p:cNvPr id="16" name="Rectangle 15">
            <a:extLst>
              <a:ext uri="{FF2B5EF4-FFF2-40B4-BE49-F238E27FC236}">
                <a16:creationId xmlns:a16="http://schemas.microsoft.com/office/drawing/2014/main" id="{6EA83EAF-996E-4C66-9C02-C2F3D03A49FD}"/>
              </a:ext>
            </a:extLst>
          </p:cNvPr>
          <p:cNvSpPr/>
          <p:nvPr/>
        </p:nvSpPr>
        <p:spPr>
          <a:xfrm>
            <a:off x="8305800" y="3586795"/>
            <a:ext cx="3650343" cy="29060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b="1" dirty="0"/>
              <a:t>(NP) </a:t>
            </a:r>
            <a:r>
              <a:rPr lang="en-US" sz="2400" dirty="0"/>
              <a:t>There was </a:t>
            </a:r>
            <a:r>
              <a:rPr lang="en-US" sz="2400" u="sng" dirty="0"/>
              <a:t>a gradual decline</a:t>
            </a:r>
            <a:r>
              <a:rPr lang="en-US" sz="2400" dirty="0"/>
              <a:t> in the exchange rate in 2019.</a:t>
            </a:r>
          </a:p>
          <a:p>
            <a:endParaRPr lang="en-US" sz="2400" dirty="0"/>
          </a:p>
          <a:p>
            <a:r>
              <a:rPr lang="en-US" sz="2400" b="1" dirty="0"/>
              <a:t>(VP) </a:t>
            </a:r>
            <a:r>
              <a:rPr lang="en-US" sz="2400" dirty="0"/>
              <a:t>The exchange rate in 2019 </a:t>
            </a:r>
            <a:r>
              <a:rPr lang="en-US" sz="2400" u="sng" dirty="0"/>
              <a:t>gradually declined</a:t>
            </a:r>
            <a:r>
              <a:rPr lang="en-US" sz="2400" dirty="0"/>
              <a:t>.</a:t>
            </a:r>
          </a:p>
        </p:txBody>
      </p:sp>
    </p:spTree>
    <p:extLst>
      <p:ext uri="{BB962C8B-B14F-4D97-AF65-F5344CB8AC3E}">
        <p14:creationId xmlns:p14="http://schemas.microsoft.com/office/powerpoint/2010/main" val="39497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7C64-5BB6-414E-AF2E-9F01978B7514}"/>
              </a:ext>
            </a:extLst>
          </p:cNvPr>
          <p:cNvSpPr>
            <a:spLocks noGrp="1"/>
          </p:cNvSpPr>
          <p:nvPr>
            <p:ph type="title"/>
          </p:nvPr>
        </p:nvSpPr>
        <p:spPr/>
        <p:txBody>
          <a:bodyPr/>
          <a:lstStyle/>
          <a:p>
            <a:endParaRPr lang="en-HK"/>
          </a:p>
        </p:txBody>
      </p:sp>
      <p:pic>
        <p:nvPicPr>
          <p:cNvPr id="5" name="Picture 4">
            <a:extLst>
              <a:ext uri="{FF2B5EF4-FFF2-40B4-BE49-F238E27FC236}">
                <a16:creationId xmlns:a16="http://schemas.microsoft.com/office/drawing/2014/main" id="{28A70B2F-BA04-4675-9C7A-082882F024D0}"/>
              </a:ext>
            </a:extLst>
          </p:cNvPr>
          <p:cNvPicPr>
            <a:picLocks noChangeAspect="1"/>
          </p:cNvPicPr>
          <p:nvPr/>
        </p:nvPicPr>
        <p:blipFill>
          <a:blip r:embed="rId2"/>
          <a:stretch>
            <a:fillRect/>
          </a:stretch>
        </p:blipFill>
        <p:spPr>
          <a:xfrm>
            <a:off x="1140352" y="1825625"/>
            <a:ext cx="2408605" cy="795699"/>
          </a:xfrm>
          <a:prstGeom prst="rect">
            <a:avLst/>
          </a:prstGeom>
        </p:spPr>
      </p:pic>
      <p:pic>
        <p:nvPicPr>
          <p:cNvPr id="7" name="Picture 6">
            <a:extLst>
              <a:ext uri="{FF2B5EF4-FFF2-40B4-BE49-F238E27FC236}">
                <a16:creationId xmlns:a16="http://schemas.microsoft.com/office/drawing/2014/main" id="{B2E22AF8-E01F-43B1-8D97-58456253532F}"/>
              </a:ext>
            </a:extLst>
          </p:cNvPr>
          <p:cNvPicPr>
            <a:picLocks noChangeAspect="1"/>
          </p:cNvPicPr>
          <p:nvPr/>
        </p:nvPicPr>
        <p:blipFill>
          <a:blip r:embed="rId3"/>
          <a:stretch>
            <a:fillRect/>
          </a:stretch>
        </p:blipFill>
        <p:spPr>
          <a:xfrm>
            <a:off x="5294217" y="1777361"/>
            <a:ext cx="1792143" cy="892225"/>
          </a:xfrm>
          <a:prstGeom prst="rect">
            <a:avLst/>
          </a:prstGeom>
        </p:spPr>
      </p:pic>
      <p:pic>
        <p:nvPicPr>
          <p:cNvPr id="9" name="Picture 8">
            <a:extLst>
              <a:ext uri="{FF2B5EF4-FFF2-40B4-BE49-F238E27FC236}">
                <a16:creationId xmlns:a16="http://schemas.microsoft.com/office/drawing/2014/main" id="{6EB2A0CA-2D0E-442B-8B0E-1C60724A4E13}"/>
              </a:ext>
            </a:extLst>
          </p:cNvPr>
          <p:cNvPicPr>
            <a:picLocks noChangeAspect="1"/>
          </p:cNvPicPr>
          <p:nvPr/>
        </p:nvPicPr>
        <p:blipFill>
          <a:blip r:embed="rId4"/>
          <a:stretch>
            <a:fillRect/>
          </a:stretch>
        </p:blipFill>
        <p:spPr>
          <a:xfrm>
            <a:off x="9279280" y="1642768"/>
            <a:ext cx="1612558" cy="1080756"/>
          </a:xfrm>
          <a:prstGeom prst="rect">
            <a:avLst/>
          </a:prstGeom>
        </p:spPr>
      </p:pic>
      <p:sp>
        <p:nvSpPr>
          <p:cNvPr id="10" name="Rectangle 9">
            <a:extLst>
              <a:ext uri="{FF2B5EF4-FFF2-40B4-BE49-F238E27FC236}">
                <a16:creationId xmlns:a16="http://schemas.microsoft.com/office/drawing/2014/main" id="{353C9F13-B6CA-4B4B-8152-A00EFBF0901A}"/>
              </a:ext>
            </a:extLst>
          </p:cNvPr>
          <p:cNvSpPr/>
          <p:nvPr/>
        </p:nvSpPr>
        <p:spPr>
          <a:xfrm>
            <a:off x="359121" y="2946104"/>
            <a:ext cx="3650343" cy="29060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b="1" dirty="0"/>
              <a:t>(NP) </a:t>
            </a:r>
            <a:r>
              <a:rPr lang="en-US" sz="2400" dirty="0"/>
              <a:t>There was </a:t>
            </a:r>
            <a:r>
              <a:rPr lang="en-US" sz="2400" u="sng" dirty="0"/>
              <a:t>a levelling out</a:t>
            </a:r>
            <a:r>
              <a:rPr lang="en-US" sz="2400" dirty="0"/>
              <a:t> in the exchange rate in the last 4 months in 2019.</a:t>
            </a:r>
          </a:p>
          <a:p>
            <a:endParaRPr lang="en-US" sz="2400" dirty="0"/>
          </a:p>
          <a:p>
            <a:r>
              <a:rPr lang="en-US" sz="2400" b="1" dirty="0"/>
              <a:t>(VP) </a:t>
            </a:r>
            <a:r>
              <a:rPr lang="en-US" sz="2400" dirty="0"/>
              <a:t>The exchange rate in the last 4 months in 2019 </a:t>
            </a:r>
            <a:r>
              <a:rPr lang="en-US" sz="2400" u="sng" dirty="0"/>
              <a:t>levelled out</a:t>
            </a:r>
            <a:r>
              <a:rPr lang="en-US" sz="2400" dirty="0"/>
              <a:t>.</a:t>
            </a:r>
            <a:endParaRPr lang="en-HK" sz="2400" dirty="0"/>
          </a:p>
        </p:txBody>
      </p:sp>
      <p:sp>
        <p:nvSpPr>
          <p:cNvPr id="11" name="Rectangle 10">
            <a:extLst>
              <a:ext uri="{FF2B5EF4-FFF2-40B4-BE49-F238E27FC236}">
                <a16:creationId xmlns:a16="http://schemas.microsoft.com/office/drawing/2014/main" id="{237F86C5-8A3E-461A-9CE2-E3C43163FD17}"/>
              </a:ext>
            </a:extLst>
          </p:cNvPr>
          <p:cNvSpPr/>
          <p:nvPr/>
        </p:nvSpPr>
        <p:spPr>
          <a:xfrm>
            <a:off x="4365118" y="2946102"/>
            <a:ext cx="3650343" cy="29060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200" b="1" dirty="0"/>
              <a:t>(NP) </a:t>
            </a:r>
            <a:r>
              <a:rPr lang="en-US" sz="2200" dirty="0"/>
              <a:t>There was </a:t>
            </a:r>
            <a:r>
              <a:rPr lang="en-US" sz="2200" u="sng" dirty="0"/>
              <a:t>a substantial drop</a:t>
            </a:r>
            <a:r>
              <a:rPr lang="en-US" sz="2200" dirty="0"/>
              <a:t> in the exchange between time A and time B in 2019.</a:t>
            </a:r>
          </a:p>
          <a:p>
            <a:endParaRPr lang="en-US" sz="2200" dirty="0"/>
          </a:p>
          <a:p>
            <a:r>
              <a:rPr lang="en-US" sz="2200" b="1" dirty="0"/>
              <a:t>(VP) </a:t>
            </a:r>
            <a:r>
              <a:rPr lang="en-US" sz="2200" dirty="0"/>
              <a:t>The exchange rate between time A and time B in 2019 </a:t>
            </a:r>
            <a:r>
              <a:rPr lang="en-US" sz="2200" u="sng" dirty="0"/>
              <a:t>dropped substantially</a:t>
            </a:r>
            <a:r>
              <a:rPr lang="en-US" sz="2200" dirty="0"/>
              <a:t>.</a:t>
            </a:r>
            <a:endParaRPr lang="en-HK" sz="2200" dirty="0"/>
          </a:p>
        </p:txBody>
      </p:sp>
      <p:sp>
        <p:nvSpPr>
          <p:cNvPr id="12" name="Rectangle 11">
            <a:extLst>
              <a:ext uri="{FF2B5EF4-FFF2-40B4-BE49-F238E27FC236}">
                <a16:creationId xmlns:a16="http://schemas.microsoft.com/office/drawing/2014/main" id="{7B049DB6-011D-41C0-80D3-0660A55F9B3B}"/>
              </a:ext>
            </a:extLst>
          </p:cNvPr>
          <p:cNvSpPr/>
          <p:nvPr/>
        </p:nvSpPr>
        <p:spPr>
          <a:xfrm>
            <a:off x="8260388" y="2946102"/>
            <a:ext cx="3650343" cy="290607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200" b="1" dirty="0"/>
              <a:t>(NP) </a:t>
            </a:r>
            <a:r>
              <a:rPr lang="en-US" sz="2200" dirty="0"/>
              <a:t>There was </a:t>
            </a:r>
            <a:r>
              <a:rPr lang="en-US" sz="2200" u="sng" dirty="0"/>
              <a:t>a significant rise</a:t>
            </a:r>
            <a:r>
              <a:rPr lang="en-US" sz="2200" dirty="0"/>
              <a:t> in the exchange rate between time A and time B in 2019.</a:t>
            </a:r>
          </a:p>
          <a:p>
            <a:endParaRPr lang="en-US" sz="2200" dirty="0"/>
          </a:p>
          <a:p>
            <a:r>
              <a:rPr lang="en-US" sz="2200" b="1" dirty="0"/>
              <a:t>(VP) </a:t>
            </a:r>
            <a:r>
              <a:rPr lang="en-US" sz="2200" dirty="0"/>
              <a:t>The exchange rate between time A and time B in 2019 </a:t>
            </a:r>
            <a:r>
              <a:rPr lang="en-US" sz="2200" u="sng" dirty="0"/>
              <a:t>rose significantly</a:t>
            </a:r>
            <a:r>
              <a:rPr lang="en-US" sz="2200" dirty="0"/>
              <a:t>.</a:t>
            </a:r>
            <a:endParaRPr lang="en-HK" sz="2200" dirty="0"/>
          </a:p>
        </p:txBody>
      </p:sp>
    </p:spTree>
    <p:extLst>
      <p:ext uri="{BB962C8B-B14F-4D97-AF65-F5344CB8AC3E}">
        <p14:creationId xmlns:p14="http://schemas.microsoft.com/office/powerpoint/2010/main" val="509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8B04-4B26-45AA-860B-4DADD7017AB1}"/>
              </a:ext>
            </a:extLst>
          </p:cNvPr>
          <p:cNvSpPr>
            <a:spLocks noGrp="1"/>
          </p:cNvSpPr>
          <p:nvPr>
            <p:ph type="title"/>
          </p:nvPr>
        </p:nvSpPr>
        <p:spPr/>
        <p:txBody>
          <a:bodyPr/>
          <a:lstStyle/>
          <a:p>
            <a:r>
              <a:rPr lang="en-US" dirty="0"/>
              <a:t>Describing Patterns</a:t>
            </a:r>
            <a:endParaRPr lang="en-HK" dirty="0"/>
          </a:p>
        </p:txBody>
      </p:sp>
      <p:sp>
        <p:nvSpPr>
          <p:cNvPr id="3" name="Content Placeholder 2">
            <a:extLst>
              <a:ext uri="{FF2B5EF4-FFF2-40B4-BE49-F238E27FC236}">
                <a16:creationId xmlns:a16="http://schemas.microsoft.com/office/drawing/2014/main" id="{EDB4FFCB-B78C-4B73-9F21-64AAA7A0D96D}"/>
              </a:ext>
            </a:extLst>
          </p:cNvPr>
          <p:cNvSpPr>
            <a:spLocks noGrp="1"/>
          </p:cNvSpPr>
          <p:nvPr>
            <p:ph idx="1"/>
          </p:nvPr>
        </p:nvSpPr>
        <p:spPr>
          <a:xfrm>
            <a:off x="838200" y="1690688"/>
            <a:ext cx="11034486" cy="4920569"/>
          </a:xfrm>
        </p:spPr>
        <p:txBody>
          <a:bodyPr>
            <a:normAutofit fontScale="92500" lnSpcReduction="10000"/>
          </a:bodyPr>
          <a:lstStyle/>
          <a:p>
            <a:pPr marL="0" indent="0">
              <a:buNone/>
            </a:pPr>
            <a:r>
              <a:rPr lang="en-US" dirty="0"/>
              <a:t>90%</a:t>
            </a:r>
          </a:p>
          <a:p>
            <a:pPr marL="0" indent="0">
              <a:buNone/>
            </a:pPr>
            <a:endParaRPr lang="en-US" dirty="0"/>
          </a:p>
          <a:p>
            <a:pPr marL="0" indent="0">
              <a:buNone/>
            </a:pPr>
            <a:r>
              <a:rPr lang="en-US" dirty="0"/>
              <a:t>75% </a:t>
            </a:r>
          </a:p>
          <a:p>
            <a:pPr marL="0" indent="0">
              <a:buNone/>
            </a:pPr>
            <a:endParaRPr lang="en-US" dirty="0"/>
          </a:p>
          <a:p>
            <a:pPr marL="0" indent="0">
              <a:buNone/>
            </a:pPr>
            <a:r>
              <a:rPr lang="en-US" dirty="0"/>
              <a:t>33%</a:t>
            </a:r>
          </a:p>
          <a:p>
            <a:pPr marL="0" indent="0">
              <a:buNone/>
            </a:pPr>
            <a:endParaRPr lang="en-US" dirty="0"/>
          </a:p>
          <a:p>
            <a:pPr marL="0" indent="0">
              <a:buNone/>
            </a:pPr>
            <a:r>
              <a:rPr lang="en-US" dirty="0"/>
              <a:t>25%</a:t>
            </a:r>
          </a:p>
          <a:p>
            <a:pPr marL="0" indent="0">
              <a:buNone/>
            </a:pPr>
            <a:endParaRPr lang="en-US" dirty="0"/>
          </a:p>
          <a:p>
            <a:pPr marL="0" indent="0">
              <a:buNone/>
            </a:pPr>
            <a:r>
              <a:rPr lang="en-US" dirty="0"/>
              <a:t>20%</a:t>
            </a:r>
          </a:p>
          <a:p>
            <a:pPr marL="0" indent="0">
              <a:buNone/>
            </a:pPr>
            <a:endParaRPr lang="en-US" dirty="0"/>
          </a:p>
          <a:p>
            <a:pPr marL="0" indent="0">
              <a:buNone/>
            </a:pPr>
            <a:r>
              <a:rPr lang="en-US" dirty="0"/>
              <a:t>3%</a:t>
            </a:r>
            <a:endParaRPr lang="en-HK" dirty="0"/>
          </a:p>
        </p:txBody>
      </p:sp>
      <p:pic>
        <p:nvPicPr>
          <p:cNvPr id="5" name="Picture 4">
            <a:extLst>
              <a:ext uri="{FF2B5EF4-FFF2-40B4-BE49-F238E27FC236}">
                <a16:creationId xmlns:a16="http://schemas.microsoft.com/office/drawing/2014/main" id="{6961F46D-AE11-4B68-8990-B73B3AEDBE98}"/>
              </a:ext>
            </a:extLst>
          </p:cNvPr>
          <p:cNvPicPr>
            <a:picLocks noChangeAspect="1"/>
          </p:cNvPicPr>
          <p:nvPr/>
        </p:nvPicPr>
        <p:blipFill>
          <a:blip r:embed="rId2"/>
          <a:stretch>
            <a:fillRect/>
          </a:stretch>
        </p:blipFill>
        <p:spPr>
          <a:xfrm>
            <a:off x="8172196" y="2395397"/>
            <a:ext cx="3700490" cy="3057547"/>
          </a:xfrm>
          <a:prstGeom prst="rect">
            <a:avLst/>
          </a:prstGeom>
        </p:spPr>
      </p:pic>
      <p:sp>
        <p:nvSpPr>
          <p:cNvPr id="6" name="Rectangle 5">
            <a:extLst>
              <a:ext uri="{FF2B5EF4-FFF2-40B4-BE49-F238E27FC236}">
                <a16:creationId xmlns:a16="http://schemas.microsoft.com/office/drawing/2014/main" id="{2B4FE2CF-4DF3-4B5A-9F9A-79A3D29778FC}"/>
              </a:ext>
            </a:extLst>
          </p:cNvPr>
          <p:cNvSpPr/>
          <p:nvPr/>
        </p:nvSpPr>
        <p:spPr>
          <a:xfrm>
            <a:off x="1712685" y="1585001"/>
            <a:ext cx="2815772" cy="4905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Majority </a:t>
            </a:r>
            <a:endParaRPr lang="en-HK" dirty="0"/>
          </a:p>
        </p:txBody>
      </p:sp>
      <p:sp>
        <p:nvSpPr>
          <p:cNvPr id="7" name="Rectangle 6">
            <a:extLst>
              <a:ext uri="{FF2B5EF4-FFF2-40B4-BE49-F238E27FC236}">
                <a16:creationId xmlns:a16="http://schemas.microsoft.com/office/drawing/2014/main" id="{6CEC17E7-5313-45A9-966C-02F9186934BA}"/>
              </a:ext>
            </a:extLst>
          </p:cNvPr>
          <p:cNvSpPr/>
          <p:nvPr/>
        </p:nvSpPr>
        <p:spPr>
          <a:xfrm>
            <a:off x="1712685" y="2525709"/>
            <a:ext cx="2815772" cy="4905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3 quarters</a:t>
            </a:r>
            <a:endParaRPr lang="en-HK" dirty="0"/>
          </a:p>
        </p:txBody>
      </p:sp>
      <p:sp>
        <p:nvSpPr>
          <p:cNvPr id="8" name="Rectangle 7">
            <a:extLst>
              <a:ext uri="{FF2B5EF4-FFF2-40B4-BE49-F238E27FC236}">
                <a16:creationId xmlns:a16="http://schemas.microsoft.com/office/drawing/2014/main" id="{57A1B369-0FF4-49B9-820C-3BFB472DAA30}"/>
              </a:ext>
            </a:extLst>
          </p:cNvPr>
          <p:cNvSpPr/>
          <p:nvPr/>
        </p:nvSpPr>
        <p:spPr>
          <a:xfrm>
            <a:off x="1712685" y="3428999"/>
            <a:ext cx="2815772" cy="4905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One third</a:t>
            </a:r>
            <a:endParaRPr lang="en-HK" dirty="0"/>
          </a:p>
        </p:txBody>
      </p:sp>
      <p:sp>
        <p:nvSpPr>
          <p:cNvPr id="9" name="Rectangle 8">
            <a:extLst>
              <a:ext uri="{FF2B5EF4-FFF2-40B4-BE49-F238E27FC236}">
                <a16:creationId xmlns:a16="http://schemas.microsoft.com/office/drawing/2014/main" id="{4DA83ADC-7AB8-4232-A38F-95152C9F09BC}"/>
              </a:ext>
            </a:extLst>
          </p:cNvPr>
          <p:cNvSpPr/>
          <p:nvPr/>
        </p:nvSpPr>
        <p:spPr>
          <a:xfrm>
            <a:off x="1712685" y="4309372"/>
            <a:ext cx="2815772" cy="4905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 quarter</a:t>
            </a:r>
            <a:endParaRPr lang="en-HK" dirty="0"/>
          </a:p>
        </p:txBody>
      </p:sp>
      <p:sp>
        <p:nvSpPr>
          <p:cNvPr id="10" name="Rectangle 9">
            <a:extLst>
              <a:ext uri="{FF2B5EF4-FFF2-40B4-BE49-F238E27FC236}">
                <a16:creationId xmlns:a16="http://schemas.microsoft.com/office/drawing/2014/main" id="{8F27C6D0-8D5F-4BFB-86A5-4161D22FE180}"/>
              </a:ext>
            </a:extLst>
          </p:cNvPr>
          <p:cNvSpPr/>
          <p:nvPr/>
        </p:nvSpPr>
        <p:spPr>
          <a:xfrm>
            <a:off x="1712685" y="5207673"/>
            <a:ext cx="2815772" cy="4905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One fifth</a:t>
            </a:r>
            <a:endParaRPr lang="en-HK" dirty="0"/>
          </a:p>
        </p:txBody>
      </p:sp>
      <p:sp>
        <p:nvSpPr>
          <p:cNvPr id="11" name="Rectangle 10">
            <a:extLst>
              <a:ext uri="{FF2B5EF4-FFF2-40B4-BE49-F238E27FC236}">
                <a16:creationId xmlns:a16="http://schemas.microsoft.com/office/drawing/2014/main" id="{ED52E51D-D4BC-4DD4-80AF-434564EA43AB}"/>
              </a:ext>
            </a:extLst>
          </p:cNvPr>
          <p:cNvSpPr/>
          <p:nvPr/>
        </p:nvSpPr>
        <p:spPr>
          <a:xfrm>
            <a:off x="1712685" y="6079324"/>
            <a:ext cx="2815772" cy="4905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Minority </a:t>
            </a:r>
            <a:endParaRPr lang="en-HK" dirty="0"/>
          </a:p>
        </p:txBody>
      </p:sp>
      <p:sp>
        <p:nvSpPr>
          <p:cNvPr id="12" name="Rectangle 11">
            <a:extLst>
              <a:ext uri="{FF2B5EF4-FFF2-40B4-BE49-F238E27FC236}">
                <a16:creationId xmlns:a16="http://schemas.microsoft.com/office/drawing/2014/main" id="{76F85ACA-AA8A-4400-8EB0-8FA59E3D4705}"/>
              </a:ext>
            </a:extLst>
          </p:cNvPr>
          <p:cNvSpPr/>
          <p:nvPr/>
        </p:nvSpPr>
        <p:spPr>
          <a:xfrm>
            <a:off x="4847773" y="1585001"/>
            <a:ext cx="2815772" cy="4905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Almost all</a:t>
            </a:r>
            <a:endParaRPr lang="en-HK" dirty="0"/>
          </a:p>
        </p:txBody>
      </p:sp>
      <p:sp>
        <p:nvSpPr>
          <p:cNvPr id="13" name="Rectangle 12">
            <a:extLst>
              <a:ext uri="{FF2B5EF4-FFF2-40B4-BE49-F238E27FC236}">
                <a16:creationId xmlns:a16="http://schemas.microsoft.com/office/drawing/2014/main" id="{4A361946-CF90-451A-A61E-F35676B9B9B6}"/>
              </a:ext>
            </a:extLst>
          </p:cNvPr>
          <p:cNvSpPr/>
          <p:nvPr/>
        </p:nvSpPr>
        <p:spPr>
          <a:xfrm>
            <a:off x="4847773" y="2509488"/>
            <a:ext cx="2815772" cy="4905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 large proportion</a:t>
            </a:r>
            <a:endParaRPr lang="en-HK" dirty="0"/>
          </a:p>
        </p:txBody>
      </p:sp>
    </p:spTree>
    <p:extLst>
      <p:ext uri="{BB962C8B-B14F-4D97-AF65-F5344CB8AC3E}">
        <p14:creationId xmlns:p14="http://schemas.microsoft.com/office/powerpoint/2010/main" val="34669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9D46-3FC0-49A2-954E-DF5CE7858697}"/>
              </a:ext>
            </a:extLst>
          </p:cNvPr>
          <p:cNvSpPr>
            <a:spLocks noGrp="1"/>
          </p:cNvSpPr>
          <p:nvPr>
            <p:ph type="title"/>
          </p:nvPr>
        </p:nvSpPr>
        <p:spPr>
          <a:xfrm>
            <a:off x="1043631" y="219170"/>
            <a:ext cx="4928291" cy="1690551"/>
          </a:xfrm>
        </p:spPr>
        <p:txBody>
          <a:bodyPr anchor="ctr">
            <a:normAutofit/>
          </a:bodyPr>
          <a:lstStyle/>
          <a:p>
            <a:r>
              <a:rPr lang="en-US" sz="4000" dirty="0"/>
              <a:t>Understanding Graphs: </a:t>
            </a:r>
            <a:br>
              <a:rPr lang="en-US" sz="4000" dirty="0"/>
            </a:br>
            <a:r>
              <a:rPr lang="en-US" sz="4000" dirty="0"/>
              <a:t>Pie Chart + Table</a:t>
            </a:r>
            <a:endParaRPr lang="en-HK" sz="4000" dirty="0"/>
          </a:p>
        </p:txBody>
      </p:sp>
      <p:sp>
        <p:nvSpPr>
          <p:cNvPr id="3" name="Content Placeholder 2">
            <a:extLst>
              <a:ext uri="{FF2B5EF4-FFF2-40B4-BE49-F238E27FC236}">
                <a16:creationId xmlns:a16="http://schemas.microsoft.com/office/drawing/2014/main" id="{B355C622-C62E-4D5A-8A10-C583EE29DBDC}"/>
              </a:ext>
            </a:extLst>
          </p:cNvPr>
          <p:cNvSpPr>
            <a:spLocks noGrp="1"/>
          </p:cNvSpPr>
          <p:nvPr>
            <p:ph idx="1"/>
          </p:nvPr>
        </p:nvSpPr>
        <p:spPr>
          <a:xfrm>
            <a:off x="640081" y="2524721"/>
            <a:ext cx="5513976" cy="3677123"/>
          </a:xfrm>
        </p:spPr>
        <p:txBody>
          <a:bodyPr anchor="ctr">
            <a:normAutofit/>
          </a:bodyPr>
          <a:lstStyle/>
          <a:p>
            <a:pPr marL="0" indent="0">
              <a:buNone/>
            </a:pPr>
            <a:r>
              <a:rPr lang="en-US" b="1" dirty="0"/>
              <a:t>Think about:</a:t>
            </a:r>
          </a:p>
          <a:p>
            <a:pPr marL="0" indent="0">
              <a:buNone/>
            </a:pPr>
            <a:endParaRPr lang="en-US" b="1" dirty="0"/>
          </a:p>
          <a:p>
            <a:pPr marL="0" indent="0">
              <a:buNone/>
            </a:pPr>
            <a:r>
              <a:rPr lang="en-US" b="1" dirty="0"/>
              <a:t>1-2 key patterns from the Pie Chart;</a:t>
            </a:r>
          </a:p>
          <a:p>
            <a:pPr marL="0" indent="0">
              <a:buNone/>
            </a:pPr>
            <a:r>
              <a:rPr lang="en-US" b="1" dirty="0"/>
              <a:t>1 key data in the Table;</a:t>
            </a:r>
          </a:p>
          <a:p>
            <a:pPr marL="0" indent="0">
              <a:buNone/>
            </a:pPr>
            <a:r>
              <a:rPr lang="en-US" b="1" dirty="0"/>
              <a:t>Which tense to use.</a:t>
            </a:r>
            <a:endParaRPr lang="en-HK" b="1" dirty="0"/>
          </a:p>
        </p:txBody>
      </p:sp>
      <p:pic>
        <p:nvPicPr>
          <p:cNvPr id="16" name="圖片 3">
            <a:extLst>
              <a:ext uri="{FF2B5EF4-FFF2-40B4-BE49-F238E27FC236}">
                <a16:creationId xmlns:a16="http://schemas.microsoft.com/office/drawing/2014/main" id="{0DB07DF4-D19C-4A84-B685-57F9C79245D7}"/>
              </a:ext>
            </a:extLst>
          </p:cNvPr>
          <p:cNvPicPr>
            <a:picLocks/>
          </p:cNvPicPr>
          <p:nvPr/>
        </p:nvPicPr>
        <p:blipFill rotWithShape="1">
          <a:blip r:embed="rId2" cstate="print">
            <a:extLst>
              <a:ext uri="{28A0092B-C50C-407E-A947-70E740481C1C}">
                <a14:useLocalDpi xmlns:a14="http://schemas.microsoft.com/office/drawing/2010/main" val="0"/>
              </a:ext>
            </a:extLst>
          </a:blip>
          <a:srcRect l="2192" r="5584" b="3"/>
          <a:stretch/>
        </p:blipFill>
        <p:spPr>
          <a:xfrm>
            <a:off x="6230867" y="120659"/>
            <a:ext cx="5828349" cy="6616045"/>
          </a:xfrm>
          <a:prstGeom prst="rect">
            <a:avLst/>
          </a:prstGeom>
        </p:spPr>
      </p:pic>
    </p:spTree>
    <p:extLst>
      <p:ext uri="{BB962C8B-B14F-4D97-AF65-F5344CB8AC3E}">
        <p14:creationId xmlns:p14="http://schemas.microsoft.com/office/powerpoint/2010/main" val="3681395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7791D-2CBC-4D7C-830F-215C3C6ECF28}"/>
              </a:ext>
            </a:extLst>
          </p:cNvPr>
          <p:cNvSpPr>
            <a:spLocks noGrp="1"/>
          </p:cNvSpPr>
          <p:nvPr>
            <p:ph idx="1"/>
          </p:nvPr>
        </p:nvSpPr>
        <p:spPr>
          <a:xfrm>
            <a:off x="297543" y="252025"/>
            <a:ext cx="6983729" cy="6353950"/>
          </a:xfrm>
        </p:spPr>
        <p:txBody>
          <a:bodyPr>
            <a:noAutofit/>
          </a:bodyPr>
          <a:lstStyle/>
          <a:p>
            <a:pPr marL="0" indent="0">
              <a:buNone/>
            </a:pPr>
            <a:r>
              <a:rPr lang="en-US" sz="1700" b="1" u="sng" dirty="0">
                <a:solidFill>
                  <a:schemeClr val="accent1"/>
                </a:solidFill>
                <a:effectLst/>
                <a:highlight>
                  <a:srgbClr val="FFFF00"/>
                </a:highlight>
                <a:latin typeface="Times New Roman" panose="02020603050405020304" pitchFamily="18" charset="0"/>
                <a:ea typeface="PMingLiU" panose="02020500000000000000" pitchFamily="18" charset="-120"/>
              </a:rPr>
              <a:t>The pie graph displays</a:t>
            </a:r>
            <a:r>
              <a:rPr lang="en-US" sz="1700" dirty="0">
                <a:solidFill>
                  <a:schemeClr val="accent1"/>
                </a:solidFill>
                <a:effectLst/>
                <a:latin typeface="Times New Roman" panose="02020603050405020304" pitchFamily="18" charset="0"/>
                <a:ea typeface="PMingLiU" panose="02020500000000000000" pitchFamily="18" charset="-120"/>
              </a:rPr>
              <a:t> the principal causes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why farming land deteriorates</a:t>
            </a:r>
            <a:r>
              <a:rPr lang="en-US" sz="1700" dirty="0">
                <a:solidFill>
                  <a:schemeClr val="accent1"/>
                </a:solidFill>
                <a:effectLst/>
                <a:latin typeface="Times New Roman" panose="02020603050405020304" pitchFamily="18" charset="0"/>
                <a:ea typeface="PMingLiU" panose="02020500000000000000" pitchFamily="18" charset="-120"/>
              </a:rPr>
              <a:t> </a:t>
            </a:r>
            <a:r>
              <a:rPr lang="en-US" sz="1700" b="1" u="sng" dirty="0">
                <a:solidFill>
                  <a:schemeClr val="accent1"/>
                </a:solidFill>
                <a:effectLst/>
                <a:highlight>
                  <a:srgbClr val="FFFF00"/>
                </a:highlight>
                <a:latin typeface="Times New Roman" panose="02020603050405020304" pitchFamily="18" charset="0"/>
                <a:ea typeface="PMingLiU" panose="02020500000000000000" pitchFamily="18" charset="-120"/>
              </a:rPr>
              <a:t>while the table illustrates</a:t>
            </a:r>
            <a:r>
              <a:rPr lang="en-US" sz="1700" dirty="0">
                <a:solidFill>
                  <a:schemeClr val="accent1"/>
                </a:solidFill>
                <a:effectLst/>
                <a:latin typeface="Times New Roman" panose="02020603050405020304" pitchFamily="18" charset="0"/>
                <a:ea typeface="PMingLiU" panose="02020500000000000000" pitchFamily="18" charset="-120"/>
              </a:rPr>
              <a:t> how three regions of the planet </a:t>
            </a:r>
            <a:r>
              <a:rPr lang="en-US" sz="1700" dirty="0">
                <a:solidFill>
                  <a:schemeClr val="accent1"/>
                </a:solidFill>
                <a:effectLst/>
                <a:highlight>
                  <a:srgbClr val="00FF00"/>
                </a:highlight>
                <a:latin typeface="Times New Roman" panose="02020603050405020304" pitchFamily="18" charset="0"/>
                <a:ea typeface="PMingLiU" panose="02020500000000000000" pitchFamily="18" charset="-120"/>
              </a:rPr>
              <a:t>are affected by</a:t>
            </a:r>
            <a:r>
              <a:rPr lang="en-US" sz="1700" dirty="0">
                <a:solidFill>
                  <a:schemeClr val="accent1"/>
                </a:solidFill>
                <a:effectLst/>
                <a:latin typeface="Times New Roman" panose="02020603050405020304" pitchFamily="18" charset="0"/>
                <a:ea typeface="PMingLiU" panose="02020500000000000000" pitchFamily="18" charset="-120"/>
              </a:rPr>
              <a:t> these factors. </a:t>
            </a:r>
            <a:r>
              <a:rPr lang="en-US" sz="1700" dirty="0">
                <a:solidFill>
                  <a:schemeClr val="accent1"/>
                </a:solidFill>
                <a:effectLst/>
                <a:highlight>
                  <a:srgbClr val="C0C0C0"/>
                </a:highlight>
                <a:latin typeface="Times New Roman" panose="02020603050405020304" pitchFamily="18" charset="0"/>
                <a:ea typeface="PMingLiU" panose="02020500000000000000" pitchFamily="18" charset="-120"/>
              </a:rPr>
              <a:t>(introductory line)</a:t>
            </a:r>
          </a:p>
          <a:p>
            <a:pPr marL="0" indent="0">
              <a:buNone/>
            </a:pPr>
            <a:endParaRPr lang="en-US" sz="1700" dirty="0">
              <a:solidFill>
                <a:schemeClr val="accent1"/>
              </a:solidFill>
              <a:latin typeface="Times New Roman" panose="02020603050405020304" pitchFamily="18" charset="0"/>
              <a:ea typeface="PMingLiU" panose="02020500000000000000" pitchFamily="18" charset="-120"/>
            </a:endParaRPr>
          </a:p>
          <a:p>
            <a:pPr marL="0" indent="0">
              <a:buNone/>
            </a:pPr>
            <a:r>
              <a:rPr lang="en-US" sz="1700" b="1" u="sng" kern="100" dirty="0">
                <a:solidFill>
                  <a:schemeClr val="accent1"/>
                </a:solidFill>
                <a:effectLst/>
                <a:highlight>
                  <a:srgbClr val="FFFF00"/>
                </a:highlight>
                <a:latin typeface="Times New Roman" panose="02020603050405020304" pitchFamily="18" charset="0"/>
                <a:ea typeface="PMingLiU" panose="02020500000000000000" pitchFamily="18" charset="-120"/>
                <a:cs typeface="Cordia New" panose="020B0304020202020204" pitchFamily="34" charset="-34"/>
              </a:rPr>
              <a:t>Overall, </a:t>
            </a:r>
            <a:r>
              <a:rPr lang="en-US" sz="1700" kern="100" dirty="0">
                <a:solidFill>
                  <a:schemeClr val="accent1"/>
                </a:solidFill>
                <a:effectLst/>
                <a:latin typeface="Times New Roman" panose="02020603050405020304" pitchFamily="18" charset="0"/>
                <a:ea typeface="PMingLiU" panose="02020500000000000000" pitchFamily="18" charset="-120"/>
                <a:cs typeface="Cordia New" panose="020B0304020202020204" pitchFamily="34" charset="-34"/>
              </a:rPr>
              <a:t>there are </a:t>
            </a:r>
            <a:r>
              <a:rPr lang="en-US" sz="1700" kern="100" dirty="0">
                <a:solidFill>
                  <a:schemeClr val="accent1"/>
                </a:solidFill>
                <a:effectLst/>
                <a:highlight>
                  <a:srgbClr val="00FFFF"/>
                </a:highlight>
                <a:latin typeface="Times New Roman" panose="02020603050405020304" pitchFamily="18" charset="0"/>
                <a:ea typeface="PMingLiU" panose="02020500000000000000" pitchFamily="18" charset="-120"/>
                <a:cs typeface="Cordia New" panose="020B0304020202020204" pitchFamily="34" charset="-34"/>
              </a:rPr>
              <a:t>three primary causes of farmland degradation</a:t>
            </a:r>
            <a:r>
              <a:rPr lang="en-US" sz="1700" kern="100" dirty="0">
                <a:solidFill>
                  <a:schemeClr val="accent1"/>
                </a:solidFill>
                <a:effectLst/>
                <a:latin typeface="Times New Roman" panose="02020603050405020304" pitchFamily="18" charset="0"/>
                <a:ea typeface="PMingLiU" panose="02020500000000000000" pitchFamily="18" charset="-120"/>
                <a:cs typeface="Cordia New" panose="020B0304020202020204" pitchFamily="34" charset="-34"/>
              </a:rPr>
              <a:t>, </a:t>
            </a:r>
            <a:r>
              <a:rPr lang="en-US" sz="1700" kern="100" dirty="0">
                <a:solidFill>
                  <a:schemeClr val="accent1"/>
                </a:solidFill>
                <a:effectLst/>
                <a:highlight>
                  <a:srgbClr val="00FF00"/>
                </a:highlight>
                <a:latin typeface="Times New Roman" panose="02020603050405020304" pitchFamily="18" charset="0"/>
                <a:ea typeface="PMingLiU" panose="02020500000000000000" pitchFamily="18" charset="-120"/>
                <a:cs typeface="Cordia New" panose="020B0304020202020204" pitchFamily="34" charset="-34"/>
              </a:rPr>
              <a:t>and over-grazing is the major one</a:t>
            </a:r>
            <a:r>
              <a:rPr lang="en-US" sz="1700" kern="100" dirty="0">
                <a:solidFill>
                  <a:schemeClr val="accent1"/>
                </a:solidFill>
                <a:effectLst/>
                <a:latin typeface="Times New Roman" panose="02020603050405020304" pitchFamily="18" charset="0"/>
                <a:ea typeface="PMingLiU" panose="02020500000000000000" pitchFamily="18" charset="-120"/>
                <a:cs typeface="Cordia New" panose="020B0304020202020204" pitchFamily="34" charset="-34"/>
              </a:rPr>
              <a:t>. </a:t>
            </a:r>
            <a:r>
              <a:rPr lang="en-US" sz="1700" b="1" u="sng" kern="100" dirty="0">
                <a:solidFill>
                  <a:schemeClr val="accent1"/>
                </a:solidFill>
                <a:effectLst/>
                <a:highlight>
                  <a:srgbClr val="FFFF00"/>
                </a:highlight>
                <a:latin typeface="Times New Roman" panose="02020603050405020304" pitchFamily="18" charset="0"/>
                <a:ea typeface="PMingLiU" panose="02020500000000000000" pitchFamily="18" charset="-120"/>
                <a:cs typeface="Cordia New" panose="020B0304020202020204" pitchFamily="34" charset="-34"/>
              </a:rPr>
              <a:t>The table shows that</a:t>
            </a:r>
            <a:r>
              <a:rPr lang="en-US" sz="1700" kern="100" dirty="0">
                <a:solidFill>
                  <a:schemeClr val="accent1"/>
                </a:solidFill>
                <a:effectLst/>
                <a:latin typeface="Times New Roman" panose="02020603050405020304" pitchFamily="18" charset="0"/>
                <a:ea typeface="PMingLiU" panose="02020500000000000000" pitchFamily="18" charset="-120"/>
                <a:cs typeface="Cordia New" panose="020B0304020202020204" pitchFamily="34" charset="-34"/>
              </a:rPr>
              <a:t> Europe has a far higher percentage of unproductive land compared to the other two regions. </a:t>
            </a:r>
            <a:r>
              <a:rPr lang="en-US" sz="1700" kern="100" dirty="0">
                <a:solidFill>
                  <a:schemeClr val="accent1"/>
                </a:solidFill>
                <a:effectLst/>
                <a:highlight>
                  <a:srgbClr val="C0C0C0"/>
                </a:highlight>
                <a:latin typeface="Times New Roman" panose="02020603050405020304" pitchFamily="18" charset="0"/>
                <a:ea typeface="PMingLiU" panose="02020500000000000000" pitchFamily="18" charset="-120"/>
                <a:cs typeface="Cordia New" panose="020B0304020202020204" pitchFamily="34" charset="-34"/>
              </a:rPr>
              <a:t>(overview)</a:t>
            </a:r>
            <a:endParaRPr lang="en-HK" sz="1700" kern="100" dirty="0">
              <a:solidFill>
                <a:schemeClr val="accent1"/>
              </a:solidFill>
              <a:effectLst/>
              <a:highlight>
                <a:srgbClr val="C0C0C0"/>
              </a:highlight>
              <a:latin typeface="Calibri" panose="020F0502020204030204" pitchFamily="34" charset="0"/>
              <a:ea typeface="PMingLiU" panose="02020500000000000000" pitchFamily="18" charset="-120"/>
              <a:cs typeface="Cordia New" panose="020B0304020202020204" pitchFamily="34" charset="-34"/>
            </a:endParaRPr>
          </a:p>
          <a:p>
            <a:pPr marL="0" indent="0">
              <a:buNone/>
            </a:pPr>
            <a:endParaRPr lang="en-HK" sz="1700" dirty="0">
              <a:solidFill>
                <a:schemeClr val="accent1"/>
              </a:solidFill>
            </a:endParaRPr>
          </a:p>
          <a:p>
            <a:pPr marL="0" indent="0">
              <a:buNone/>
            </a:pPr>
            <a:r>
              <a:rPr lang="en-US" sz="1700" b="1" u="sng" dirty="0">
                <a:solidFill>
                  <a:schemeClr val="accent1"/>
                </a:solidFill>
                <a:effectLst/>
                <a:highlight>
                  <a:srgbClr val="FFFF00"/>
                </a:highlight>
                <a:latin typeface="Times New Roman" panose="02020603050405020304" pitchFamily="18" charset="0"/>
                <a:ea typeface="PMingLiU" panose="02020500000000000000" pitchFamily="18" charset="-120"/>
              </a:rPr>
              <a:t>The pie chart represents</a:t>
            </a:r>
            <a:r>
              <a:rPr lang="en-US" sz="1700" dirty="0">
                <a:solidFill>
                  <a:schemeClr val="accent1"/>
                </a:solidFill>
                <a:effectLst/>
                <a:latin typeface="Times New Roman" panose="02020603050405020304" pitchFamily="18" charset="0"/>
                <a:ea typeface="PMingLiU" panose="02020500000000000000" pitchFamily="18" charset="-120"/>
              </a:rPr>
              <a:t> four causes, with over-grazing </a:t>
            </a:r>
            <a:r>
              <a:rPr lang="en-US" sz="1700" dirty="0">
                <a:solidFill>
                  <a:schemeClr val="accent1"/>
                </a:solidFill>
                <a:effectLst/>
                <a:highlight>
                  <a:srgbClr val="00FF00"/>
                </a:highlight>
                <a:latin typeface="Times New Roman" panose="02020603050405020304" pitchFamily="18" charset="0"/>
                <a:ea typeface="PMingLiU" panose="02020500000000000000" pitchFamily="18" charset="-120"/>
              </a:rPr>
              <a:t>representing</a:t>
            </a:r>
            <a:r>
              <a:rPr lang="en-US" sz="1700" dirty="0">
                <a:solidFill>
                  <a:schemeClr val="accent1"/>
                </a:solidFill>
                <a:effectLst/>
                <a:latin typeface="Times New Roman" panose="02020603050405020304" pitchFamily="18" charset="0"/>
                <a:ea typeface="PMingLiU" panose="02020500000000000000" pitchFamily="18" charset="-120"/>
              </a:rPr>
              <a:t> the </a:t>
            </a:r>
            <a:r>
              <a:rPr lang="en-US" sz="1700" dirty="0">
                <a:solidFill>
                  <a:schemeClr val="accent1"/>
                </a:solidFill>
                <a:effectLst/>
                <a:highlight>
                  <a:srgbClr val="00FF00"/>
                </a:highlight>
                <a:latin typeface="Times New Roman" panose="02020603050405020304" pitchFamily="18" charset="0"/>
                <a:ea typeface="PMingLiU" panose="02020500000000000000" pitchFamily="18" charset="-120"/>
              </a:rPr>
              <a:t>biggest proportion</a:t>
            </a:r>
            <a:r>
              <a:rPr lang="en-US" sz="1700" dirty="0">
                <a:solidFill>
                  <a:schemeClr val="accent1"/>
                </a:solidFill>
                <a:effectLst/>
                <a:latin typeface="Times New Roman" panose="02020603050405020304" pitchFamily="18" charset="0"/>
                <a:ea typeface="PMingLiU" panose="02020500000000000000" pitchFamily="18" charset="-120"/>
              </a:rPr>
              <a:t> at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just over a third</a:t>
            </a:r>
            <a:r>
              <a:rPr lang="en-US" sz="1700" dirty="0">
                <a:solidFill>
                  <a:schemeClr val="accent1"/>
                </a:solidFill>
                <a:effectLst/>
                <a:latin typeface="Times New Roman" panose="02020603050405020304" pitchFamily="18" charset="0"/>
                <a:ea typeface="PMingLiU" panose="02020500000000000000" pitchFamily="18" charset="-120"/>
              </a:rPr>
              <a:t>.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Widespread clearing of trees</a:t>
            </a:r>
            <a:r>
              <a:rPr lang="en-US" sz="1700" dirty="0">
                <a:solidFill>
                  <a:schemeClr val="accent1"/>
                </a:solidFill>
                <a:effectLst/>
                <a:latin typeface="Times New Roman" panose="02020603050405020304" pitchFamily="18" charset="0"/>
                <a:ea typeface="PMingLiU" panose="02020500000000000000" pitchFamily="18" charset="-120"/>
              </a:rPr>
              <a:t> and the </a:t>
            </a:r>
            <a:r>
              <a:rPr lang="en-US" sz="1700" dirty="0">
                <a:solidFill>
                  <a:schemeClr val="accent1"/>
                </a:solidFill>
                <a:effectLst/>
                <a:highlight>
                  <a:srgbClr val="FF00FF"/>
                </a:highlight>
                <a:latin typeface="Times New Roman" panose="02020603050405020304" pitchFamily="18" charset="0"/>
                <a:ea typeface="PMingLiU" panose="02020500000000000000" pitchFamily="18" charset="-120"/>
              </a:rPr>
              <a:t>over-use of crops</a:t>
            </a:r>
            <a:r>
              <a:rPr lang="en-US" sz="1700" dirty="0">
                <a:solidFill>
                  <a:schemeClr val="accent1"/>
                </a:solidFill>
                <a:effectLst/>
                <a:latin typeface="Times New Roman" panose="02020603050405020304" pitchFamily="18" charset="0"/>
                <a:ea typeface="PMingLiU" panose="02020500000000000000" pitchFamily="18" charset="-120"/>
              </a:rPr>
              <a:t> constitute nearly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one third</a:t>
            </a:r>
            <a:r>
              <a:rPr lang="en-US" sz="1700" dirty="0">
                <a:solidFill>
                  <a:schemeClr val="accent1"/>
                </a:solidFill>
                <a:effectLst/>
                <a:latin typeface="Times New Roman" panose="02020603050405020304" pitchFamily="18" charset="0"/>
                <a:ea typeface="PMingLiU" panose="02020500000000000000" pitchFamily="18" charset="-120"/>
              </a:rPr>
              <a:t> and just </a:t>
            </a:r>
            <a:r>
              <a:rPr lang="en-US" sz="1700" dirty="0">
                <a:solidFill>
                  <a:schemeClr val="accent1"/>
                </a:solidFill>
                <a:effectLst/>
                <a:highlight>
                  <a:srgbClr val="FF00FF"/>
                </a:highlight>
                <a:latin typeface="Times New Roman" panose="02020603050405020304" pitchFamily="18" charset="0"/>
                <a:ea typeface="PMingLiU" panose="02020500000000000000" pitchFamily="18" charset="-120"/>
              </a:rPr>
              <a:t>over a quarter</a:t>
            </a:r>
            <a:r>
              <a:rPr lang="en-US" sz="1700" dirty="0">
                <a:solidFill>
                  <a:schemeClr val="accent1"/>
                </a:solidFill>
                <a:effectLst/>
                <a:latin typeface="Times New Roman" panose="02020603050405020304" pitchFamily="18" charset="0"/>
                <a:ea typeface="PMingLiU" panose="02020500000000000000" pitchFamily="18" charset="-120"/>
              </a:rPr>
              <a:t> </a:t>
            </a:r>
            <a:r>
              <a:rPr lang="en-US" sz="1700" b="1" u="sng" dirty="0">
                <a:solidFill>
                  <a:schemeClr val="accent1"/>
                </a:solidFill>
                <a:effectLst/>
                <a:highlight>
                  <a:srgbClr val="00FF00"/>
                </a:highlight>
                <a:latin typeface="Times New Roman" panose="02020603050405020304" pitchFamily="18" charset="0"/>
                <a:ea typeface="PMingLiU" panose="02020500000000000000" pitchFamily="18" charset="-120"/>
              </a:rPr>
              <a:t>respectively</a:t>
            </a:r>
            <a:r>
              <a:rPr lang="en-US" sz="1700" dirty="0">
                <a:solidFill>
                  <a:schemeClr val="accent1"/>
                </a:solidFill>
                <a:effectLst/>
                <a:latin typeface="Times New Roman" panose="02020603050405020304" pitchFamily="18" charset="0"/>
                <a:ea typeface="PMingLiU" panose="02020500000000000000" pitchFamily="18" charset="-120"/>
              </a:rPr>
              <a:t>. </a:t>
            </a:r>
            <a:r>
              <a:rPr lang="en-US" sz="1700" dirty="0">
                <a:solidFill>
                  <a:schemeClr val="accent1"/>
                </a:solidFill>
                <a:effectLst/>
                <a:highlight>
                  <a:srgbClr val="C0C0C0"/>
                </a:highlight>
                <a:latin typeface="Times New Roman" panose="02020603050405020304" pitchFamily="18" charset="0"/>
                <a:ea typeface="PMingLiU" panose="02020500000000000000" pitchFamily="18" charset="-120"/>
              </a:rPr>
              <a:t>(body 1</a:t>
            </a:r>
            <a:r>
              <a:rPr lang="en-HK" sz="1700" dirty="0">
                <a:solidFill>
                  <a:schemeClr val="accent1"/>
                </a:solidFill>
                <a:effectLst/>
                <a:highlight>
                  <a:srgbClr val="C0C0C0"/>
                </a:highlight>
                <a:latin typeface="Times New Roman" panose="02020603050405020304" pitchFamily="18" charset="0"/>
                <a:ea typeface="PMingLiU" panose="02020500000000000000" pitchFamily="18" charset="-120"/>
              </a:rPr>
              <a:t>)</a:t>
            </a:r>
          </a:p>
          <a:p>
            <a:pPr marL="0" indent="0">
              <a:buNone/>
            </a:pPr>
            <a:endParaRPr lang="en-HK" sz="1700" dirty="0">
              <a:solidFill>
                <a:schemeClr val="accent1"/>
              </a:solidFill>
              <a:effectLst/>
              <a:latin typeface="Times New Roman" panose="02020603050405020304" pitchFamily="18" charset="0"/>
              <a:ea typeface="PMingLiU" panose="02020500000000000000" pitchFamily="18" charset="-120"/>
            </a:endParaRPr>
          </a:p>
          <a:p>
            <a:pPr marL="0" indent="0">
              <a:buNone/>
            </a:pPr>
            <a:r>
              <a:rPr lang="en-HK" sz="1700" dirty="0">
                <a:solidFill>
                  <a:schemeClr val="accent1"/>
                </a:solidFill>
                <a:highlight>
                  <a:srgbClr val="FFFF00"/>
                </a:highlight>
                <a:latin typeface="Times New Roman" panose="02020603050405020304" pitchFamily="18" charset="0"/>
                <a:ea typeface="PMingLiU" panose="02020500000000000000" pitchFamily="18" charset="-120"/>
              </a:rPr>
              <a:t>On the other hand, </a:t>
            </a:r>
            <a:r>
              <a:rPr lang="en-US" sz="1700" b="1" u="sng" dirty="0">
                <a:solidFill>
                  <a:schemeClr val="accent1"/>
                </a:solidFill>
                <a:effectLst/>
                <a:highlight>
                  <a:srgbClr val="FFFF00"/>
                </a:highlight>
                <a:latin typeface="Times New Roman" panose="02020603050405020304" pitchFamily="18" charset="0"/>
                <a:ea typeface="PMingLiU" panose="02020500000000000000" pitchFamily="18" charset="-120"/>
              </a:rPr>
              <a:t>The table shows</a:t>
            </a:r>
            <a:r>
              <a:rPr lang="en-US" sz="1700" dirty="0">
                <a:solidFill>
                  <a:schemeClr val="accent1"/>
                </a:solidFill>
                <a:effectLst/>
                <a:latin typeface="Times New Roman" panose="02020603050405020304" pitchFamily="18" charset="0"/>
                <a:ea typeface="PMingLiU" panose="02020500000000000000" pitchFamily="18" charset="-120"/>
              </a:rPr>
              <a:t> that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nearly one quarter</a:t>
            </a:r>
            <a:r>
              <a:rPr lang="en-US" sz="1700" dirty="0">
                <a:solidFill>
                  <a:schemeClr val="accent1"/>
                </a:solidFill>
                <a:effectLst/>
                <a:latin typeface="Times New Roman" panose="02020603050405020304" pitchFamily="18" charset="0"/>
                <a:ea typeface="PMingLiU" panose="02020500000000000000" pitchFamily="18" charset="-120"/>
              </a:rPr>
              <a:t> of Europe’s entire surface has fallen victim to degeneration. </a:t>
            </a:r>
            <a:r>
              <a:rPr lang="en-US" sz="1700" dirty="0">
                <a:solidFill>
                  <a:schemeClr val="accent1"/>
                </a:solidFill>
                <a:effectLst/>
                <a:highlight>
                  <a:srgbClr val="00FF00"/>
                </a:highlight>
                <a:latin typeface="Times New Roman" panose="02020603050405020304" pitchFamily="18" charset="0"/>
                <a:ea typeface="PMingLiU" panose="02020500000000000000" pitchFamily="18" charset="-120"/>
              </a:rPr>
              <a:t>Only a small proportion</a:t>
            </a:r>
            <a:r>
              <a:rPr lang="en-US" sz="1700" dirty="0">
                <a:solidFill>
                  <a:schemeClr val="accent1"/>
                </a:solidFill>
                <a:effectLst/>
                <a:latin typeface="Times New Roman" panose="02020603050405020304" pitchFamily="18" charset="0"/>
                <a:ea typeface="PMingLiU" panose="02020500000000000000" pitchFamily="18" charset="-120"/>
              </a:rPr>
              <a:t> of North America’s total land becomes less productive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at 5%</a:t>
            </a:r>
            <a:r>
              <a:rPr lang="en-US" sz="1700" dirty="0">
                <a:solidFill>
                  <a:schemeClr val="accent1"/>
                </a:solidFill>
                <a:effectLst/>
                <a:latin typeface="Times New Roman" panose="02020603050405020304" pitchFamily="18" charset="0"/>
                <a:ea typeface="PMingLiU" panose="02020500000000000000" pitchFamily="18" charset="-120"/>
              </a:rPr>
              <a:t> and Oceania is marginally higher </a:t>
            </a:r>
            <a:r>
              <a:rPr lang="en-US" sz="1700" b="1" u="sng" dirty="0">
                <a:solidFill>
                  <a:schemeClr val="accent1"/>
                </a:solidFill>
                <a:effectLst/>
                <a:highlight>
                  <a:srgbClr val="00FFFF"/>
                </a:highlight>
                <a:latin typeface="Times New Roman" panose="02020603050405020304" pitchFamily="18" charset="0"/>
                <a:ea typeface="PMingLiU" panose="02020500000000000000" pitchFamily="18" charset="-120"/>
              </a:rPr>
              <a:t>with a value of </a:t>
            </a:r>
            <a:r>
              <a:rPr lang="en-US" sz="1700" dirty="0">
                <a:solidFill>
                  <a:schemeClr val="accent1"/>
                </a:solidFill>
                <a:effectLst/>
                <a:highlight>
                  <a:srgbClr val="00FFFF"/>
                </a:highlight>
                <a:latin typeface="Times New Roman" panose="02020603050405020304" pitchFamily="18" charset="0"/>
                <a:ea typeface="PMingLiU" panose="02020500000000000000" pitchFamily="18" charset="-120"/>
              </a:rPr>
              <a:t>13%.</a:t>
            </a:r>
            <a:r>
              <a:rPr lang="en-US" sz="1700" dirty="0">
                <a:solidFill>
                  <a:schemeClr val="accent1"/>
                </a:solidFill>
                <a:effectLst/>
                <a:latin typeface="Times New Roman" panose="02020603050405020304" pitchFamily="18" charset="0"/>
                <a:ea typeface="PMingLiU" panose="02020500000000000000" pitchFamily="18" charset="-120"/>
              </a:rPr>
              <a:t> </a:t>
            </a:r>
            <a:r>
              <a:rPr lang="en-US" sz="1700" dirty="0">
                <a:solidFill>
                  <a:schemeClr val="accent1"/>
                </a:solidFill>
                <a:effectLst/>
                <a:highlight>
                  <a:srgbClr val="C0C0C0"/>
                </a:highlight>
                <a:latin typeface="Times New Roman" panose="02020603050405020304" pitchFamily="18" charset="0"/>
                <a:ea typeface="PMingLiU" panose="02020500000000000000" pitchFamily="18" charset="-120"/>
              </a:rPr>
              <a:t>(body 2)</a:t>
            </a:r>
            <a:endParaRPr lang="en-US" sz="1700" dirty="0">
              <a:solidFill>
                <a:schemeClr val="accent1"/>
              </a:solidFill>
              <a:highlight>
                <a:srgbClr val="C0C0C0"/>
              </a:highlight>
              <a:latin typeface="Times New Roman" panose="02020603050405020304" pitchFamily="18" charset="0"/>
              <a:ea typeface="PMingLiU" panose="02020500000000000000" pitchFamily="18" charset="-120"/>
            </a:endParaRPr>
          </a:p>
          <a:p>
            <a:pPr marL="0" indent="0">
              <a:buNone/>
            </a:pPr>
            <a:endParaRPr lang="en-US" sz="1700" dirty="0">
              <a:solidFill>
                <a:schemeClr val="accent1"/>
              </a:solidFill>
              <a:latin typeface="Times New Roman" panose="02020603050405020304" pitchFamily="18" charset="0"/>
              <a:ea typeface="PMingLiU" panose="02020500000000000000" pitchFamily="18" charset="-120"/>
            </a:endParaRPr>
          </a:p>
          <a:p>
            <a:pPr marL="0" indent="0">
              <a:buNone/>
            </a:pPr>
            <a:r>
              <a:rPr lang="en-US" sz="1700" dirty="0">
                <a:solidFill>
                  <a:schemeClr val="accent1"/>
                </a:solidFill>
                <a:latin typeface="Times New Roman" panose="02020603050405020304" pitchFamily="18" charset="0"/>
                <a:ea typeface="PMingLiU" panose="02020500000000000000" pitchFamily="18" charset="-120"/>
              </a:rPr>
              <a:t>In summary… </a:t>
            </a:r>
            <a:endParaRPr lang="en-HK" sz="1700" dirty="0">
              <a:solidFill>
                <a:schemeClr val="accent1"/>
              </a:solidFill>
            </a:endParaRPr>
          </a:p>
        </p:txBody>
      </p:sp>
      <p:pic>
        <p:nvPicPr>
          <p:cNvPr id="7" name="圖片 3" descr="Table&#10;&#10;Description automatically generated">
            <a:extLst>
              <a:ext uri="{FF2B5EF4-FFF2-40B4-BE49-F238E27FC236}">
                <a16:creationId xmlns:a16="http://schemas.microsoft.com/office/drawing/2014/main" id="{EA3FF1B3-6EB9-4923-972A-8D0496A678E6}"/>
              </a:ext>
            </a:extLst>
          </p:cNvPr>
          <p:cNvPicPr>
            <a:picLocks/>
          </p:cNvPicPr>
          <p:nvPr/>
        </p:nvPicPr>
        <p:blipFill rotWithShape="1">
          <a:blip r:embed="rId2" cstate="print">
            <a:extLst>
              <a:ext uri="{28A0092B-C50C-407E-A947-70E740481C1C}">
                <a14:useLocalDpi xmlns:a14="http://schemas.microsoft.com/office/drawing/2010/main" val="0"/>
              </a:ext>
            </a:extLst>
          </a:blip>
          <a:srcRect l="6758" r="10149" b="1"/>
          <a:stretch/>
        </p:blipFill>
        <p:spPr>
          <a:xfrm>
            <a:off x="7514952" y="782934"/>
            <a:ext cx="3788081" cy="5151142"/>
          </a:xfrm>
          <a:prstGeom prst="rect">
            <a:avLst/>
          </a:prstGeom>
        </p:spPr>
      </p:pic>
      <p:sp>
        <p:nvSpPr>
          <p:cNvPr id="6" name="Rectangle 5">
            <a:extLst>
              <a:ext uri="{FF2B5EF4-FFF2-40B4-BE49-F238E27FC236}">
                <a16:creationId xmlns:a16="http://schemas.microsoft.com/office/drawing/2014/main" id="{506C5CB8-141B-432F-A195-B71401137818}"/>
              </a:ext>
            </a:extLst>
          </p:cNvPr>
          <p:cNvSpPr/>
          <p:nvPr/>
        </p:nvSpPr>
        <p:spPr>
          <a:xfrm>
            <a:off x="1680267" y="5602514"/>
            <a:ext cx="5446519" cy="77651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GB" dirty="0">
                <a:solidFill>
                  <a:srgbClr val="FF0000"/>
                </a:solidFill>
              </a:rPr>
              <a:t>the three major causes of land degradation affect various areas, particularly in Europe. (13 words)</a:t>
            </a:r>
            <a:endParaRPr lang="en-HK" dirty="0">
              <a:solidFill>
                <a:srgbClr val="FF0000"/>
              </a:solidFill>
            </a:endParaRPr>
          </a:p>
        </p:txBody>
      </p:sp>
    </p:spTree>
    <p:extLst>
      <p:ext uri="{BB962C8B-B14F-4D97-AF65-F5344CB8AC3E}">
        <p14:creationId xmlns:p14="http://schemas.microsoft.com/office/powerpoint/2010/main" val="2136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040A-87F4-40C9-8345-01BA55F66CF8}"/>
              </a:ext>
            </a:extLst>
          </p:cNvPr>
          <p:cNvSpPr>
            <a:spLocks noGrp="1"/>
          </p:cNvSpPr>
          <p:nvPr>
            <p:ph type="title"/>
          </p:nvPr>
        </p:nvSpPr>
        <p:spPr/>
        <p:txBody>
          <a:bodyPr/>
          <a:lstStyle/>
          <a:p>
            <a:r>
              <a:rPr lang="en-US" dirty="0"/>
              <a:t>Language: Verb Use in Graph Description</a:t>
            </a:r>
            <a:endParaRPr lang="en-HK" dirty="0"/>
          </a:p>
        </p:txBody>
      </p:sp>
      <p:sp>
        <p:nvSpPr>
          <p:cNvPr id="3" name="Content Placeholder 2">
            <a:extLst>
              <a:ext uri="{FF2B5EF4-FFF2-40B4-BE49-F238E27FC236}">
                <a16:creationId xmlns:a16="http://schemas.microsoft.com/office/drawing/2014/main" id="{DFF8D1A8-D107-44C0-AE01-78B3F64B08AD}"/>
              </a:ext>
            </a:extLst>
          </p:cNvPr>
          <p:cNvSpPr>
            <a:spLocks noGrp="1"/>
          </p:cNvSpPr>
          <p:nvPr>
            <p:ph idx="1"/>
          </p:nvPr>
        </p:nvSpPr>
        <p:spPr>
          <a:xfrm>
            <a:off x="838200" y="1825625"/>
            <a:ext cx="11150600" cy="4667250"/>
          </a:xfrm>
        </p:spPr>
        <p:txBody>
          <a:bodyPr/>
          <a:lstStyle/>
          <a:p>
            <a:pPr marL="0" indent="0">
              <a:buNone/>
            </a:pPr>
            <a:r>
              <a:rPr lang="en-US" dirty="0">
                <a:sym typeface="Wingdings 2" panose="05020102010507070707" pitchFamily="18" charset="2"/>
              </a:rPr>
              <a:t></a:t>
            </a:r>
            <a:r>
              <a:rPr lang="en-US" dirty="0"/>
              <a:t> Insert appropriate </a:t>
            </a:r>
            <a:r>
              <a:rPr lang="en-US" b="1" u="sng" dirty="0"/>
              <a:t>verbs</a:t>
            </a:r>
            <a:r>
              <a:rPr lang="en-US" dirty="0"/>
              <a:t> in the following description of </a:t>
            </a:r>
            <a:r>
              <a:rPr lang="en-US" dirty="0">
                <a:highlight>
                  <a:srgbClr val="FFFF00"/>
                </a:highlight>
              </a:rPr>
              <a:t>UK Family Expenditure, 1990 and 2000</a:t>
            </a:r>
            <a:r>
              <a:rPr lang="en-US" dirty="0"/>
              <a:t>.</a:t>
            </a:r>
          </a:p>
          <a:p>
            <a:pPr marL="0" indent="0">
              <a:buNone/>
            </a:pPr>
            <a:endParaRPr lang="en-HK" dirty="0"/>
          </a:p>
        </p:txBody>
      </p:sp>
      <p:pic>
        <p:nvPicPr>
          <p:cNvPr id="5" name="Picture 4">
            <a:extLst>
              <a:ext uri="{FF2B5EF4-FFF2-40B4-BE49-F238E27FC236}">
                <a16:creationId xmlns:a16="http://schemas.microsoft.com/office/drawing/2014/main" id="{D51B6ACE-02ED-41D5-B08D-6BE8BD980A6A}"/>
              </a:ext>
            </a:extLst>
          </p:cNvPr>
          <p:cNvPicPr>
            <a:picLocks noChangeAspect="1"/>
          </p:cNvPicPr>
          <p:nvPr/>
        </p:nvPicPr>
        <p:blipFill>
          <a:blip r:embed="rId2"/>
          <a:stretch>
            <a:fillRect/>
          </a:stretch>
        </p:blipFill>
        <p:spPr>
          <a:xfrm>
            <a:off x="876217" y="2756636"/>
            <a:ext cx="10439566" cy="3956122"/>
          </a:xfrm>
          <a:prstGeom prst="rect">
            <a:avLst/>
          </a:prstGeom>
        </p:spPr>
      </p:pic>
    </p:spTree>
    <p:extLst>
      <p:ext uri="{BB962C8B-B14F-4D97-AF65-F5344CB8AC3E}">
        <p14:creationId xmlns:p14="http://schemas.microsoft.com/office/powerpoint/2010/main" val="336648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DE2A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67">
            <a:extLst>
              <a:ext uri="{FF2B5EF4-FFF2-40B4-BE49-F238E27FC236}">
                <a16:creationId xmlns:a16="http://schemas.microsoft.com/office/drawing/2014/main" id="{5C00AFC1-1294-4B49-8E89-4BC84F8AF0C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03257" y="3169810"/>
            <a:ext cx="4626864" cy="1839178"/>
          </a:xfrm>
          <a:prstGeom prst="rect">
            <a:avLst/>
          </a:prstGeom>
          <a:ln w="12700">
            <a:noFill/>
          </a:ln>
        </p:spPr>
      </p:pic>
      <p:sp>
        <p:nvSpPr>
          <p:cNvPr id="3" name="內容版面配置區 2">
            <a:extLst>
              <a:ext uri="{FF2B5EF4-FFF2-40B4-BE49-F238E27FC236}">
                <a16:creationId xmlns:a16="http://schemas.microsoft.com/office/drawing/2014/main" id="{38C9E61D-3306-450F-B49A-C9E7E5EB8C52}"/>
              </a:ext>
            </a:extLst>
          </p:cNvPr>
          <p:cNvSpPr>
            <a:spLocks noGrp="1"/>
          </p:cNvSpPr>
          <p:nvPr>
            <p:ph idx="1"/>
          </p:nvPr>
        </p:nvSpPr>
        <p:spPr>
          <a:xfrm>
            <a:off x="6380703" y="638176"/>
            <a:ext cx="5724818" cy="6133816"/>
          </a:xfrm>
        </p:spPr>
        <p:txBody>
          <a:bodyPr anchor="ctr">
            <a:normAutofit/>
          </a:bodyPr>
          <a:lstStyle/>
          <a:p>
            <a:pPr marL="0" indent="0">
              <a:buClr>
                <a:srgbClr val="FDE2A1"/>
              </a:buClr>
              <a:buNone/>
            </a:pPr>
            <a:r>
              <a:rPr lang="en-US" altLang="zh-HK" sz="2400" dirty="0"/>
              <a:t>1 </a:t>
            </a:r>
            <a:r>
              <a:rPr lang="en-US" altLang="zh-HK" sz="2400" dirty="0">
                <a:highlight>
                  <a:srgbClr val="00FFFF"/>
                </a:highlight>
              </a:rPr>
              <a:t>What is it about, </a:t>
            </a:r>
            <a:r>
              <a:rPr lang="en-US" altLang="zh-HK" sz="2400" i="1" dirty="0">
                <a:highlight>
                  <a:srgbClr val="00FFFF"/>
                </a:highlight>
              </a:rPr>
              <a:t>in general</a:t>
            </a:r>
            <a:r>
              <a:rPr lang="en-US" altLang="zh-HK" sz="2400" dirty="0"/>
              <a:t>? </a:t>
            </a:r>
          </a:p>
          <a:p>
            <a:pPr marL="0" indent="0">
              <a:buClr>
                <a:srgbClr val="FDE2A1"/>
              </a:buClr>
              <a:buNone/>
            </a:pPr>
            <a:r>
              <a:rPr lang="en-US" altLang="zh-HK" sz="2400" dirty="0"/>
              <a:t>(That is, try to complete the sentence ‘This graph/table/chart represents/shows/illustrates …’.) </a:t>
            </a:r>
          </a:p>
          <a:p>
            <a:pPr marL="0" indent="0">
              <a:buClr>
                <a:srgbClr val="FDE2A1"/>
              </a:buClr>
              <a:buNone/>
            </a:pPr>
            <a:endParaRPr lang="en-US" altLang="zh-HK" sz="2400" dirty="0"/>
          </a:p>
          <a:p>
            <a:pPr marL="0" indent="0">
              <a:buClr>
                <a:srgbClr val="FDE2A1"/>
              </a:buClr>
              <a:buNone/>
            </a:pPr>
            <a:r>
              <a:rPr lang="en-US" altLang="zh-HK" sz="2400" dirty="0"/>
              <a:t>2 What </a:t>
            </a:r>
            <a:r>
              <a:rPr lang="en-US" altLang="zh-HK" sz="2400" dirty="0">
                <a:highlight>
                  <a:srgbClr val="00FFFF"/>
                </a:highlight>
              </a:rPr>
              <a:t>main </a:t>
            </a:r>
            <a:r>
              <a:rPr lang="en-US" altLang="zh-HK" sz="2400" i="1" dirty="0">
                <a:highlight>
                  <a:srgbClr val="00FFFF"/>
                </a:highlight>
              </a:rPr>
              <a:t>trend</a:t>
            </a:r>
            <a:r>
              <a:rPr lang="en-US" altLang="zh-HK" sz="2400" i="1" dirty="0"/>
              <a:t>(s) </a:t>
            </a:r>
            <a:r>
              <a:rPr lang="en-US" altLang="zh-HK" sz="2400" dirty="0"/>
              <a:t>does it show? </a:t>
            </a:r>
          </a:p>
          <a:p>
            <a:pPr marL="0" indent="0">
              <a:buClr>
                <a:srgbClr val="FDE2A1"/>
              </a:buClr>
              <a:buNone/>
            </a:pPr>
            <a:endParaRPr lang="en-US" altLang="zh-HK" sz="2400" dirty="0"/>
          </a:p>
          <a:p>
            <a:pPr marL="0" indent="0">
              <a:buClr>
                <a:srgbClr val="FDE2A1"/>
              </a:buClr>
              <a:buNone/>
            </a:pPr>
            <a:r>
              <a:rPr lang="en-US" altLang="zh-HK" sz="2400" dirty="0"/>
              <a:t>3 Are there any </a:t>
            </a:r>
            <a:r>
              <a:rPr lang="en-US" altLang="zh-HK" sz="2400" i="1" dirty="0">
                <a:highlight>
                  <a:srgbClr val="00FFFF"/>
                </a:highlight>
              </a:rPr>
              <a:t>exceptions</a:t>
            </a:r>
            <a:r>
              <a:rPr lang="en-US" altLang="zh-HK" sz="2400" i="1" dirty="0"/>
              <a:t> </a:t>
            </a:r>
            <a:r>
              <a:rPr lang="en-US" altLang="zh-HK" sz="2400" dirty="0"/>
              <a:t>to this trend (these trends)? </a:t>
            </a:r>
          </a:p>
          <a:p>
            <a:pPr marL="0" indent="0">
              <a:buClr>
                <a:srgbClr val="FDE2A1"/>
              </a:buClr>
              <a:buNone/>
            </a:pPr>
            <a:endParaRPr lang="en-US" altLang="zh-HK" sz="2400" dirty="0"/>
          </a:p>
          <a:p>
            <a:pPr marL="0" indent="0">
              <a:buClr>
                <a:srgbClr val="FDE2A1"/>
              </a:buClr>
              <a:buNone/>
            </a:pPr>
            <a:r>
              <a:rPr lang="en-US" altLang="zh-HK" sz="2400" dirty="0"/>
              <a:t>4 Are any </a:t>
            </a:r>
            <a:r>
              <a:rPr lang="en-US" altLang="zh-HK" sz="2400" dirty="0">
                <a:highlight>
                  <a:srgbClr val="00FFFF"/>
                </a:highlight>
              </a:rPr>
              <a:t>comparisons</a:t>
            </a:r>
            <a:r>
              <a:rPr lang="en-US" altLang="zh-HK" sz="2400" dirty="0"/>
              <a:t> made? </a:t>
            </a:r>
          </a:p>
          <a:p>
            <a:pPr marL="0" indent="0">
              <a:buClr>
                <a:srgbClr val="FDE2A1"/>
              </a:buClr>
              <a:buNone/>
            </a:pPr>
            <a:endParaRPr lang="en-US" altLang="zh-HK" sz="2400" dirty="0"/>
          </a:p>
          <a:p>
            <a:pPr marL="0" indent="0">
              <a:buClr>
                <a:srgbClr val="FDE2A1"/>
              </a:buClr>
              <a:buNone/>
            </a:pPr>
            <a:r>
              <a:rPr lang="en-US" altLang="zh-HK" sz="2400" dirty="0"/>
              <a:t>5 What </a:t>
            </a:r>
            <a:r>
              <a:rPr lang="en-US" altLang="zh-HK" sz="2400" dirty="0">
                <a:highlight>
                  <a:srgbClr val="00FFFF"/>
                </a:highlight>
              </a:rPr>
              <a:t>time period</a:t>
            </a:r>
            <a:r>
              <a:rPr lang="en-US" altLang="zh-HK" sz="2400" dirty="0"/>
              <a:t>(s) does it cover? Tense</a:t>
            </a:r>
            <a:endParaRPr lang="en-US" sz="2400" dirty="0"/>
          </a:p>
        </p:txBody>
      </p:sp>
    </p:spTree>
    <p:extLst>
      <p:ext uri="{BB962C8B-B14F-4D97-AF65-F5344CB8AC3E}">
        <p14:creationId xmlns:p14="http://schemas.microsoft.com/office/powerpoint/2010/main" val="2319134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4DE7F-8BB1-471C-ABC3-8009CF584032}"/>
              </a:ext>
            </a:extLst>
          </p:cNvPr>
          <p:cNvSpPr>
            <a:spLocks noGrp="1"/>
          </p:cNvSpPr>
          <p:nvPr>
            <p:ph idx="1"/>
          </p:nvPr>
        </p:nvSpPr>
        <p:spPr>
          <a:xfrm>
            <a:off x="171753" y="116114"/>
            <a:ext cx="6729526" cy="6502963"/>
          </a:xfrm>
        </p:spPr>
        <p:txBody>
          <a:bodyPr>
            <a:normAutofit/>
          </a:bodyPr>
          <a:lstStyle/>
          <a:p>
            <a:pPr marL="0" marR="0" indent="0">
              <a:spcBef>
                <a:spcPts val="0"/>
              </a:spcBef>
              <a:spcAft>
                <a:spcPts val="0"/>
              </a:spcAft>
              <a:buNone/>
            </a:pPr>
            <a:r>
              <a:rPr lang="en-US" sz="2100" dirty="0">
                <a:effectLst/>
                <a:ea typeface="PMingLiU" panose="02020500000000000000" pitchFamily="18" charset="-120"/>
                <a:cs typeface="PMingLiU" panose="02020500000000000000" pitchFamily="18" charset="-120"/>
              </a:rPr>
              <a:t>The two pie charts </a:t>
            </a:r>
            <a:r>
              <a:rPr lang="en-US" sz="2100" b="1" dirty="0">
                <a:effectLst/>
                <a:ea typeface="PMingLiU" panose="02020500000000000000" pitchFamily="18" charset="-120"/>
                <a:cs typeface="PMingLiU" panose="02020500000000000000" pitchFamily="18" charset="-120"/>
              </a:rPr>
              <a:t>____________</a:t>
            </a:r>
            <a:r>
              <a:rPr lang="en-US" sz="2100" dirty="0">
                <a:effectLst/>
                <a:ea typeface="PMingLiU" panose="02020500000000000000" pitchFamily="18" charset="-120"/>
                <a:cs typeface="PMingLiU" panose="02020500000000000000" pitchFamily="18" charset="-120"/>
              </a:rPr>
              <a:t> changes in </a:t>
            </a:r>
            <a:r>
              <a:rPr lang="en-US" sz="2100" dirty="0">
                <a:effectLst/>
                <a:highlight>
                  <a:srgbClr val="FF00FF"/>
                </a:highlight>
                <a:ea typeface="PMingLiU" panose="02020500000000000000" pitchFamily="18" charset="-120"/>
                <a:cs typeface="PMingLiU" panose="02020500000000000000" pitchFamily="18" charset="-120"/>
              </a:rPr>
              <a:t>the amount of money spent</a:t>
            </a:r>
            <a:r>
              <a:rPr lang="en-US" sz="2100" dirty="0">
                <a:effectLst/>
                <a:ea typeface="PMingLiU" panose="02020500000000000000" pitchFamily="18" charset="-120"/>
                <a:cs typeface="PMingLiU" panose="02020500000000000000" pitchFamily="18" charset="-120"/>
              </a:rPr>
              <a:t> by families in the UK between 1990 and 2000. </a:t>
            </a:r>
            <a:endParaRPr lang="en-HK" sz="2100" dirty="0">
              <a:effectLst/>
              <a:ea typeface="PMingLiU" panose="02020500000000000000" pitchFamily="18" charset="-120"/>
              <a:cs typeface="PMingLiU" panose="02020500000000000000" pitchFamily="18" charset="-120"/>
            </a:endParaRPr>
          </a:p>
          <a:p>
            <a:pPr marL="0" marR="0" indent="0">
              <a:spcBef>
                <a:spcPts val="0"/>
              </a:spcBef>
              <a:spcAft>
                <a:spcPts val="0"/>
              </a:spcAft>
              <a:buNone/>
            </a:pPr>
            <a:r>
              <a:rPr lang="en-US" sz="2100" dirty="0">
                <a:effectLst/>
                <a:ea typeface="PMingLiU" panose="02020500000000000000" pitchFamily="18" charset="-120"/>
                <a:cs typeface="PMingLiU" panose="02020500000000000000" pitchFamily="18" charset="-120"/>
              </a:rPr>
              <a:t> </a:t>
            </a:r>
            <a:endParaRPr lang="en-HK" sz="2100" dirty="0">
              <a:effectLst/>
              <a:ea typeface="PMingLiU" panose="02020500000000000000" pitchFamily="18" charset="-120"/>
              <a:cs typeface="PMingLiU" panose="02020500000000000000" pitchFamily="18" charset="-120"/>
            </a:endParaRPr>
          </a:p>
          <a:p>
            <a:pPr marL="0" indent="0">
              <a:buNone/>
            </a:pPr>
            <a:r>
              <a:rPr lang="en-US" sz="2100" dirty="0">
                <a:effectLst/>
                <a:ea typeface="PMingLiU" panose="02020500000000000000" pitchFamily="18" charset="-120"/>
              </a:rPr>
              <a:t>Rent </a:t>
            </a:r>
            <a:r>
              <a:rPr lang="en-US" sz="2100" b="1" dirty="0">
                <a:effectLst/>
                <a:ea typeface="PMingLiU" panose="02020500000000000000" pitchFamily="18" charset="-120"/>
              </a:rPr>
              <a:t>____________</a:t>
            </a:r>
            <a:r>
              <a:rPr lang="en-US" sz="2100" dirty="0">
                <a:effectLst/>
                <a:ea typeface="PMingLiU" panose="02020500000000000000" pitchFamily="18" charset="-120"/>
              </a:rPr>
              <a:t> </a:t>
            </a:r>
            <a:r>
              <a:rPr lang="en-US" sz="2100" dirty="0">
                <a:effectLst/>
                <a:highlight>
                  <a:srgbClr val="00FF00"/>
                </a:highlight>
                <a:ea typeface="PMingLiU" panose="02020500000000000000" pitchFamily="18" charset="-120"/>
              </a:rPr>
              <a:t>sharply</a:t>
            </a:r>
            <a:r>
              <a:rPr lang="en-US" sz="2100" dirty="0">
                <a:effectLst/>
                <a:ea typeface="PMingLiU" panose="02020500000000000000" pitchFamily="18" charset="-120"/>
              </a:rPr>
              <a:t> </a:t>
            </a:r>
            <a:r>
              <a:rPr lang="en-US" sz="2100" dirty="0">
                <a:effectLst/>
                <a:highlight>
                  <a:srgbClr val="00FFFF"/>
                </a:highlight>
                <a:ea typeface="PMingLiU" panose="02020500000000000000" pitchFamily="18" charset="-120"/>
              </a:rPr>
              <a:t>in the ten-year period</a:t>
            </a:r>
            <a:r>
              <a:rPr lang="en-US" sz="2100" dirty="0">
                <a:effectLst/>
                <a:ea typeface="PMingLiU" panose="02020500000000000000" pitchFamily="18" charset="-120"/>
              </a:rPr>
              <a:t>. In 1990, it </a:t>
            </a:r>
            <a:r>
              <a:rPr lang="en-US" sz="2100" b="1" dirty="0">
                <a:effectLst/>
                <a:ea typeface="PMingLiU" panose="02020500000000000000" pitchFamily="18" charset="-120"/>
              </a:rPr>
              <a:t>____________</a:t>
            </a:r>
            <a:r>
              <a:rPr lang="en-US" sz="2100" b="1" dirty="0">
                <a:effectLst/>
                <a:highlight>
                  <a:srgbClr val="00FFFF"/>
                </a:highlight>
                <a:ea typeface="PMingLiU" panose="02020500000000000000" pitchFamily="18" charset="-120"/>
              </a:rPr>
              <a:t> </a:t>
            </a:r>
            <a:r>
              <a:rPr lang="en-US" sz="2100" dirty="0">
                <a:effectLst/>
                <a:highlight>
                  <a:srgbClr val="00FFFF"/>
                </a:highlight>
                <a:ea typeface="PMingLiU" panose="02020500000000000000" pitchFamily="18" charset="-120"/>
              </a:rPr>
              <a:t>for</a:t>
            </a:r>
            <a:r>
              <a:rPr lang="en-US" sz="2100" dirty="0">
                <a:effectLst/>
                <a:ea typeface="PMingLiU" panose="02020500000000000000" pitchFamily="18" charset="-120"/>
              </a:rPr>
              <a:t> 27% of family expenditure </a:t>
            </a:r>
            <a:r>
              <a:rPr lang="en-US" sz="2100" dirty="0">
                <a:effectLst/>
                <a:highlight>
                  <a:srgbClr val="FFFF00"/>
                </a:highlight>
                <a:ea typeface="PMingLiU" panose="02020500000000000000" pitchFamily="18" charset="-120"/>
              </a:rPr>
              <a:t>while</a:t>
            </a:r>
            <a:r>
              <a:rPr lang="en-US" sz="2100" dirty="0">
                <a:effectLst/>
                <a:ea typeface="PMingLiU" panose="02020500000000000000" pitchFamily="18" charset="-120"/>
              </a:rPr>
              <a:t> in 2000, this figure </a:t>
            </a:r>
            <a:r>
              <a:rPr lang="en-US" sz="2100" b="1" dirty="0">
                <a:effectLst/>
                <a:ea typeface="PMingLiU" panose="02020500000000000000" pitchFamily="18" charset="-120"/>
              </a:rPr>
              <a:t>____________</a:t>
            </a:r>
            <a:r>
              <a:rPr lang="en-US" sz="2100" b="1" dirty="0">
                <a:ea typeface="PMingLiU" panose="02020500000000000000" pitchFamily="18" charset="-120"/>
              </a:rPr>
              <a:t> </a:t>
            </a:r>
            <a:r>
              <a:rPr lang="en-US" sz="2100" dirty="0">
                <a:effectLst/>
                <a:highlight>
                  <a:srgbClr val="00FFFF"/>
                </a:highlight>
                <a:ea typeface="PMingLiU" panose="02020500000000000000" pitchFamily="18" charset="-120"/>
              </a:rPr>
              <a:t>to</a:t>
            </a:r>
            <a:r>
              <a:rPr lang="en-US" sz="2100" dirty="0">
                <a:effectLst/>
                <a:ea typeface="PMingLiU" panose="02020500000000000000" pitchFamily="18" charset="-120"/>
              </a:rPr>
              <a:t> 34%. Spending on leisure </a:t>
            </a:r>
            <a:r>
              <a:rPr lang="en-US" sz="2100" dirty="0">
                <a:effectLst/>
                <a:highlight>
                  <a:srgbClr val="FFFF00"/>
                </a:highlight>
                <a:ea typeface="PMingLiU" panose="02020500000000000000" pitchFamily="18" charset="-120"/>
              </a:rPr>
              <a:t>also</a:t>
            </a:r>
            <a:r>
              <a:rPr lang="en-US" sz="2100" dirty="0">
                <a:effectLst/>
                <a:ea typeface="PMingLiU" panose="02020500000000000000" pitchFamily="18" charset="-120"/>
              </a:rPr>
              <a:t> </a:t>
            </a:r>
            <a:r>
              <a:rPr lang="en-US" sz="2100" b="1" dirty="0">
                <a:effectLst/>
                <a:ea typeface="PMingLiU" panose="02020500000000000000" pitchFamily="18" charset="-120"/>
              </a:rPr>
              <a:t>____________</a:t>
            </a:r>
            <a:r>
              <a:rPr lang="en-US" sz="2100" dirty="0">
                <a:effectLst/>
                <a:ea typeface="PMingLiU" panose="02020500000000000000" pitchFamily="18" charset="-120"/>
              </a:rPr>
              <a:t> </a:t>
            </a:r>
            <a:r>
              <a:rPr lang="en-US" sz="2100" dirty="0">
                <a:effectLst/>
                <a:highlight>
                  <a:srgbClr val="00FF00"/>
                </a:highlight>
                <a:ea typeface="PMingLiU" panose="02020500000000000000" pitchFamily="18" charset="-120"/>
              </a:rPr>
              <a:t>significantly</a:t>
            </a:r>
            <a:r>
              <a:rPr lang="en-US" sz="2100" dirty="0">
                <a:effectLst/>
                <a:ea typeface="PMingLiU" panose="02020500000000000000" pitchFamily="18" charset="-120"/>
              </a:rPr>
              <a:t> from 10% in 1990 to 21% in 2000</a:t>
            </a:r>
            <a:r>
              <a:rPr lang="en-US" sz="2100" dirty="0">
                <a:effectLst/>
                <a:highlight>
                  <a:srgbClr val="00FFFF"/>
                </a:highlight>
                <a:ea typeface="PMingLiU" panose="02020500000000000000" pitchFamily="18" charset="-120"/>
              </a:rPr>
              <a:t>,</a:t>
            </a:r>
            <a:r>
              <a:rPr lang="en-US" sz="2100" dirty="0">
                <a:effectLst/>
                <a:ea typeface="PMingLiU" panose="02020500000000000000" pitchFamily="18" charset="-120"/>
              </a:rPr>
              <a:t> more than </a:t>
            </a:r>
            <a:r>
              <a:rPr lang="en-US" sz="2100" b="1" dirty="0">
                <a:effectLst/>
                <a:ea typeface="PMingLiU" panose="02020500000000000000" pitchFamily="18" charset="-120"/>
              </a:rPr>
              <a:t>____________</a:t>
            </a:r>
            <a:r>
              <a:rPr lang="en-US" sz="2100" dirty="0">
                <a:effectLst/>
                <a:ea typeface="PMingLiU" panose="02020500000000000000" pitchFamily="18" charset="-120"/>
              </a:rPr>
              <a:t>over the ten years. </a:t>
            </a:r>
          </a:p>
          <a:p>
            <a:pPr marL="0" indent="0">
              <a:buNone/>
            </a:pPr>
            <a:endParaRPr lang="en-US" sz="2100" dirty="0">
              <a:ea typeface="PMingLiU" panose="02020500000000000000" pitchFamily="18" charset="-120"/>
            </a:endParaRPr>
          </a:p>
          <a:p>
            <a:pPr marL="0" indent="0">
              <a:buNone/>
            </a:pPr>
            <a:r>
              <a:rPr lang="en-US" sz="2100" dirty="0">
                <a:effectLst/>
                <a:highlight>
                  <a:srgbClr val="FFFF00"/>
                </a:highlight>
                <a:ea typeface="PMingLiU" panose="02020500000000000000" pitchFamily="18" charset="-120"/>
              </a:rPr>
              <a:t>However,</a:t>
            </a:r>
            <a:r>
              <a:rPr lang="en-US" sz="2100" dirty="0">
                <a:effectLst/>
                <a:ea typeface="PMingLiU" panose="02020500000000000000" pitchFamily="18" charset="-120"/>
              </a:rPr>
              <a:t> the </a:t>
            </a:r>
            <a:r>
              <a:rPr lang="en-US" sz="2100" dirty="0">
                <a:effectLst/>
                <a:highlight>
                  <a:srgbClr val="FF00FF"/>
                </a:highlight>
                <a:ea typeface="PMingLiU" panose="02020500000000000000" pitchFamily="18" charset="-120"/>
              </a:rPr>
              <a:t>budget</a:t>
            </a:r>
            <a:r>
              <a:rPr lang="en-US" sz="2100" dirty="0">
                <a:effectLst/>
                <a:ea typeface="PMingLiU" panose="02020500000000000000" pitchFamily="18" charset="-120"/>
              </a:rPr>
              <a:t> for other areas _</a:t>
            </a:r>
            <a:r>
              <a:rPr lang="en-US" sz="2100" b="1" dirty="0">
                <a:effectLst/>
                <a:ea typeface="PMingLiU" panose="02020500000000000000" pitchFamily="18" charset="-120"/>
              </a:rPr>
              <a:t>____________</a:t>
            </a:r>
            <a:r>
              <a:rPr lang="en-US" sz="2100" dirty="0">
                <a:effectLst/>
                <a:ea typeface="PMingLiU" panose="02020500000000000000" pitchFamily="18" charset="-120"/>
              </a:rPr>
              <a:t> </a:t>
            </a:r>
            <a:r>
              <a:rPr lang="en-US" sz="2100" dirty="0">
                <a:effectLst/>
                <a:highlight>
                  <a:srgbClr val="00FF00"/>
                </a:highlight>
                <a:ea typeface="PMingLiU" panose="02020500000000000000" pitchFamily="18" charset="-120"/>
              </a:rPr>
              <a:t>considerably</a:t>
            </a:r>
            <a:r>
              <a:rPr lang="en-US" sz="2100" dirty="0">
                <a:effectLst/>
                <a:ea typeface="PMingLiU" panose="02020500000000000000" pitchFamily="18" charset="-120"/>
              </a:rPr>
              <a:t>. Food </a:t>
            </a:r>
            <a:r>
              <a:rPr lang="en-US" sz="2100" b="1" dirty="0">
                <a:effectLst/>
                <a:ea typeface="PMingLiU" panose="02020500000000000000" pitchFamily="18" charset="-120"/>
              </a:rPr>
              <a:t>____________</a:t>
            </a:r>
            <a:r>
              <a:rPr lang="en-US" sz="2100" dirty="0">
                <a:effectLst/>
                <a:ea typeface="PMingLiU" panose="02020500000000000000" pitchFamily="18" charset="-120"/>
              </a:rPr>
              <a:t> </a:t>
            </a:r>
            <a:r>
              <a:rPr lang="en-US" sz="2100" dirty="0">
                <a:effectLst/>
                <a:highlight>
                  <a:srgbClr val="00FFFF"/>
                </a:highlight>
                <a:ea typeface="PMingLiU" panose="02020500000000000000" pitchFamily="18" charset="-120"/>
              </a:rPr>
              <a:t>up</a:t>
            </a:r>
            <a:r>
              <a:rPr lang="en-US" sz="2100" dirty="0">
                <a:effectLst/>
                <a:ea typeface="PMingLiU" panose="02020500000000000000" pitchFamily="18" charset="-120"/>
              </a:rPr>
              <a:t> 35% of </a:t>
            </a:r>
            <a:r>
              <a:rPr lang="en-US" sz="2100" dirty="0">
                <a:effectLst/>
                <a:highlight>
                  <a:srgbClr val="FF00FF"/>
                </a:highlight>
                <a:ea typeface="PMingLiU" panose="02020500000000000000" pitchFamily="18" charset="-120"/>
              </a:rPr>
              <a:t>household spending</a:t>
            </a:r>
            <a:r>
              <a:rPr lang="en-US" sz="2100" dirty="0">
                <a:effectLst/>
                <a:ea typeface="PMingLiU" panose="02020500000000000000" pitchFamily="18" charset="-120"/>
              </a:rPr>
              <a:t> in 1990 </a:t>
            </a:r>
            <a:r>
              <a:rPr lang="en-US" sz="2100" dirty="0">
                <a:effectLst/>
                <a:highlight>
                  <a:srgbClr val="FFFF00"/>
                </a:highlight>
                <a:ea typeface="PMingLiU" panose="02020500000000000000" pitchFamily="18" charset="-120"/>
              </a:rPr>
              <a:t>but</a:t>
            </a:r>
            <a:r>
              <a:rPr lang="en-US" sz="2100" dirty="0">
                <a:effectLst/>
                <a:ea typeface="PMingLiU" panose="02020500000000000000" pitchFamily="18" charset="-120"/>
              </a:rPr>
              <a:t> </a:t>
            </a:r>
            <a:r>
              <a:rPr lang="en-US" sz="2100" b="1" dirty="0">
                <a:effectLst/>
                <a:ea typeface="PMingLiU" panose="02020500000000000000" pitchFamily="18" charset="-120"/>
              </a:rPr>
              <a:t>____________</a:t>
            </a:r>
            <a:r>
              <a:rPr lang="en-US" sz="2100" dirty="0">
                <a:effectLst/>
                <a:ea typeface="PMingLiU" panose="02020500000000000000" pitchFamily="18" charset="-120"/>
              </a:rPr>
              <a:t>  to only 25% in 2000</a:t>
            </a:r>
            <a:r>
              <a:rPr lang="en-US" sz="2100" dirty="0">
                <a:effectLst/>
                <a:highlight>
                  <a:srgbClr val="00FFFF"/>
                </a:highlight>
                <a:ea typeface="PMingLiU" panose="02020500000000000000" pitchFamily="18" charset="-120"/>
              </a:rPr>
              <a:t>, a fall of almost one-third.</a:t>
            </a:r>
            <a:r>
              <a:rPr lang="en-US" sz="2100" dirty="0">
                <a:effectLst/>
                <a:ea typeface="PMingLiU" panose="02020500000000000000" pitchFamily="18" charset="-120"/>
              </a:rPr>
              <a:t> Education </a:t>
            </a:r>
            <a:r>
              <a:rPr lang="en-US" sz="2100" dirty="0">
                <a:effectLst/>
                <a:highlight>
                  <a:srgbClr val="FF00FF"/>
                </a:highlight>
                <a:ea typeface="PMingLiU" panose="02020500000000000000" pitchFamily="18" charset="-120"/>
              </a:rPr>
              <a:t>expenses</a:t>
            </a:r>
            <a:r>
              <a:rPr lang="en-US" sz="2100" dirty="0">
                <a:effectLst/>
                <a:ea typeface="PMingLiU" panose="02020500000000000000" pitchFamily="18" charset="-120"/>
              </a:rPr>
              <a:t> also </a:t>
            </a:r>
            <a:r>
              <a:rPr lang="en-US" sz="2100" b="1" dirty="0">
                <a:effectLst/>
                <a:ea typeface="PMingLiU" panose="02020500000000000000" pitchFamily="18" charset="-120"/>
              </a:rPr>
              <a:t>____________</a:t>
            </a:r>
            <a:r>
              <a:rPr lang="en-US" sz="2100" dirty="0">
                <a:effectLst/>
                <a:ea typeface="PMingLiU" panose="02020500000000000000" pitchFamily="18" charset="-120"/>
              </a:rPr>
              <a:t>. In 1990, schooling </a:t>
            </a:r>
            <a:r>
              <a:rPr lang="en-US" sz="2100" b="1" dirty="0">
                <a:effectLst/>
                <a:ea typeface="PMingLiU" panose="02020500000000000000" pitchFamily="18" charset="-120"/>
              </a:rPr>
              <a:t>____________</a:t>
            </a:r>
            <a:r>
              <a:rPr lang="en-US" sz="2100" dirty="0">
                <a:effectLst/>
                <a:ea typeface="PMingLiU" panose="02020500000000000000" pitchFamily="18" charset="-120"/>
              </a:rPr>
              <a:t> 12% of spending </a:t>
            </a:r>
            <a:r>
              <a:rPr lang="en-US" sz="2100" dirty="0">
                <a:effectLst/>
                <a:highlight>
                  <a:srgbClr val="FFFF00"/>
                </a:highlight>
                <a:ea typeface="PMingLiU" panose="02020500000000000000" pitchFamily="18" charset="-120"/>
              </a:rPr>
              <a:t>but only</a:t>
            </a:r>
            <a:r>
              <a:rPr lang="en-US" sz="2100" dirty="0">
                <a:effectLst/>
                <a:ea typeface="PMingLiU" panose="02020500000000000000" pitchFamily="18" charset="-120"/>
              </a:rPr>
              <a:t> 8% in 2000. The </a:t>
            </a:r>
            <a:r>
              <a:rPr lang="en-US" sz="2100" dirty="0">
                <a:effectLst/>
                <a:highlight>
                  <a:srgbClr val="FF00FF"/>
                </a:highlight>
                <a:ea typeface="PMingLiU" panose="02020500000000000000" pitchFamily="18" charset="-120"/>
              </a:rPr>
              <a:t>amount of money saved</a:t>
            </a:r>
            <a:r>
              <a:rPr lang="en-US" sz="2100" dirty="0">
                <a:effectLst/>
                <a:ea typeface="PMingLiU" panose="02020500000000000000" pitchFamily="18" charset="-120"/>
              </a:rPr>
              <a:t> also </a:t>
            </a:r>
            <a:r>
              <a:rPr lang="en-US" sz="2100" b="1" dirty="0">
                <a:effectLst/>
                <a:ea typeface="PMingLiU" panose="02020500000000000000" pitchFamily="18" charset="-120"/>
              </a:rPr>
              <a:t>____________</a:t>
            </a:r>
            <a:r>
              <a:rPr lang="en-US" sz="2100" dirty="0">
                <a:effectLst/>
                <a:ea typeface="PMingLiU" panose="02020500000000000000" pitchFamily="18" charset="-120"/>
              </a:rPr>
              <a:t> </a:t>
            </a:r>
            <a:r>
              <a:rPr lang="en-US" sz="2100" dirty="0">
                <a:effectLst/>
                <a:highlight>
                  <a:srgbClr val="00FF00"/>
                </a:highlight>
                <a:ea typeface="PMingLiU" panose="02020500000000000000" pitchFamily="18" charset="-120"/>
              </a:rPr>
              <a:t>dramatically</a:t>
            </a:r>
            <a:r>
              <a:rPr lang="en-US" sz="2100" dirty="0">
                <a:effectLst/>
                <a:ea typeface="PMingLiU" panose="02020500000000000000" pitchFamily="18" charset="-120"/>
              </a:rPr>
              <a:t>, from 6% in 1990 to just 2% </a:t>
            </a:r>
            <a:r>
              <a:rPr lang="en-US" sz="2100" dirty="0">
                <a:effectLst/>
                <a:highlight>
                  <a:srgbClr val="00FFFF"/>
                </a:highlight>
                <a:ea typeface="PMingLiU" panose="02020500000000000000" pitchFamily="18" charset="-120"/>
              </a:rPr>
              <a:t>ten years later.</a:t>
            </a:r>
          </a:p>
          <a:p>
            <a:pPr marL="0" indent="0">
              <a:buNone/>
            </a:pPr>
            <a:endParaRPr lang="en-US" sz="2100" dirty="0">
              <a:effectLst/>
              <a:highlight>
                <a:srgbClr val="00FFFF"/>
              </a:highlight>
              <a:ea typeface="PMingLiU" panose="02020500000000000000" pitchFamily="18" charset="-120"/>
            </a:endParaRPr>
          </a:p>
          <a:p>
            <a:pPr marL="0" indent="0">
              <a:buNone/>
            </a:pPr>
            <a:r>
              <a:rPr lang="en-US" sz="2100" dirty="0">
                <a:ea typeface="PMingLiU" panose="02020500000000000000" pitchFamily="18" charset="-120"/>
              </a:rPr>
              <a:t>Overall,  variation on different expenditures was observed over the ten-year period in question.</a:t>
            </a:r>
            <a:endParaRPr lang="en-HK" sz="2100" dirty="0"/>
          </a:p>
        </p:txBody>
      </p:sp>
      <p:sp>
        <p:nvSpPr>
          <p:cNvPr id="2" name="Rectangle 1">
            <a:extLst>
              <a:ext uri="{FF2B5EF4-FFF2-40B4-BE49-F238E27FC236}">
                <a16:creationId xmlns:a16="http://schemas.microsoft.com/office/drawing/2014/main" id="{8BC4DBA3-3EA0-48B3-A6A7-8D15D9D235FD}"/>
              </a:ext>
            </a:extLst>
          </p:cNvPr>
          <p:cNvSpPr/>
          <p:nvPr/>
        </p:nvSpPr>
        <p:spPr>
          <a:xfrm>
            <a:off x="2336800" y="116114"/>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compare</a:t>
            </a:r>
            <a:endParaRPr lang="en-HK" dirty="0"/>
          </a:p>
        </p:txBody>
      </p:sp>
      <p:sp>
        <p:nvSpPr>
          <p:cNvPr id="12" name="Rectangle 11">
            <a:extLst>
              <a:ext uri="{FF2B5EF4-FFF2-40B4-BE49-F238E27FC236}">
                <a16:creationId xmlns:a16="http://schemas.microsoft.com/office/drawing/2014/main" id="{C57BA64E-C6FA-48EE-9EAE-A51BC6C40A3F}"/>
              </a:ext>
            </a:extLst>
          </p:cNvPr>
          <p:cNvSpPr/>
          <p:nvPr/>
        </p:nvSpPr>
        <p:spPr>
          <a:xfrm>
            <a:off x="841829" y="1097280"/>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increased</a:t>
            </a:r>
            <a:endParaRPr lang="en-HK" dirty="0"/>
          </a:p>
        </p:txBody>
      </p:sp>
      <p:sp>
        <p:nvSpPr>
          <p:cNvPr id="14" name="Rectangle 13">
            <a:extLst>
              <a:ext uri="{FF2B5EF4-FFF2-40B4-BE49-F238E27FC236}">
                <a16:creationId xmlns:a16="http://schemas.microsoft.com/office/drawing/2014/main" id="{350776AC-EB2A-4102-A367-B5703E98BDAF}"/>
              </a:ext>
            </a:extLst>
          </p:cNvPr>
          <p:cNvSpPr/>
          <p:nvPr/>
        </p:nvSpPr>
        <p:spPr>
          <a:xfrm>
            <a:off x="507030" y="1391871"/>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accounted</a:t>
            </a:r>
            <a:endParaRPr lang="en-HK" dirty="0"/>
          </a:p>
        </p:txBody>
      </p:sp>
      <p:sp>
        <p:nvSpPr>
          <p:cNvPr id="18" name="Rectangle 17">
            <a:extLst>
              <a:ext uri="{FF2B5EF4-FFF2-40B4-BE49-F238E27FC236}">
                <a16:creationId xmlns:a16="http://schemas.microsoft.com/office/drawing/2014/main" id="{D50ED6A3-D3BB-482F-BD9B-2519FDB4763B}"/>
              </a:ext>
            </a:extLst>
          </p:cNvPr>
          <p:cNvSpPr/>
          <p:nvPr/>
        </p:nvSpPr>
        <p:spPr>
          <a:xfrm>
            <a:off x="2154270" y="1674900"/>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rose</a:t>
            </a:r>
            <a:endParaRPr lang="en-HK" dirty="0"/>
          </a:p>
        </p:txBody>
      </p:sp>
      <p:sp>
        <p:nvSpPr>
          <p:cNvPr id="19" name="Rectangle 18">
            <a:extLst>
              <a:ext uri="{FF2B5EF4-FFF2-40B4-BE49-F238E27FC236}">
                <a16:creationId xmlns:a16="http://schemas.microsoft.com/office/drawing/2014/main" id="{BBEFB452-A7DE-4FF4-B7ED-A1DCA20D17C2}"/>
              </a:ext>
            </a:extLst>
          </p:cNvPr>
          <p:cNvSpPr/>
          <p:nvPr/>
        </p:nvSpPr>
        <p:spPr>
          <a:xfrm>
            <a:off x="783772" y="1979419"/>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grew</a:t>
            </a:r>
            <a:endParaRPr lang="en-HK" dirty="0"/>
          </a:p>
        </p:txBody>
      </p:sp>
      <p:sp>
        <p:nvSpPr>
          <p:cNvPr id="20" name="Rectangle 19">
            <a:extLst>
              <a:ext uri="{FF2B5EF4-FFF2-40B4-BE49-F238E27FC236}">
                <a16:creationId xmlns:a16="http://schemas.microsoft.com/office/drawing/2014/main" id="{DD23E915-2710-4367-8E9E-73D1A6981D0A}"/>
              </a:ext>
            </a:extLst>
          </p:cNvPr>
          <p:cNvSpPr/>
          <p:nvPr/>
        </p:nvSpPr>
        <p:spPr>
          <a:xfrm>
            <a:off x="2154270" y="2354218"/>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 double</a:t>
            </a:r>
            <a:endParaRPr lang="en-HK" dirty="0"/>
          </a:p>
        </p:txBody>
      </p:sp>
      <p:sp>
        <p:nvSpPr>
          <p:cNvPr id="21" name="Rectangle 20">
            <a:extLst>
              <a:ext uri="{FF2B5EF4-FFF2-40B4-BE49-F238E27FC236}">
                <a16:creationId xmlns:a16="http://schemas.microsoft.com/office/drawing/2014/main" id="{09D3B1C7-7E74-4C49-B2B9-6B770762BF3A}"/>
              </a:ext>
            </a:extLst>
          </p:cNvPr>
          <p:cNvSpPr/>
          <p:nvPr/>
        </p:nvSpPr>
        <p:spPr>
          <a:xfrm>
            <a:off x="4390571" y="3068625"/>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decreased</a:t>
            </a:r>
            <a:endParaRPr lang="en-HK" dirty="0"/>
          </a:p>
        </p:txBody>
      </p:sp>
      <p:sp>
        <p:nvSpPr>
          <p:cNvPr id="22" name="Rectangle 21">
            <a:extLst>
              <a:ext uri="{FF2B5EF4-FFF2-40B4-BE49-F238E27FC236}">
                <a16:creationId xmlns:a16="http://schemas.microsoft.com/office/drawing/2014/main" id="{51FC3F7C-1D6B-4D48-836C-9005D94A31BF}"/>
              </a:ext>
            </a:extLst>
          </p:cNvPr>
          <p:cNvSpPr/>
          <p:nvPr/>
        </p:nvSpPr>
        <p:spPr>
          <a:xfrm>
            <a:off x="2382739" y="3351654"/>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took</a:t>
            </a:r>
            <a:endParaRPr lang="en-HK" dirty="0"/>
          </a:p>
        </p:txBody>
      </p:sp>
      <p:sp>
        <p:nvSpPr>
          <p:cNvPr id="23" name="Rectangle 22">
            <a:extLst>
              <a:ext uri="{FF2B5EF4-FFF2-40B4-BE49-F238E27FC236}">
                <a16:creationId xmlns:a16="http://schemas.microsoft.com/office/drawing/2014/main" id="{9BDF163D-7483-4944-9C96-BB4A9D6C0D46}"/>
              </a:ext>
            </a:extLst>
          </p:cNvPr>
          <p:cNvSpPr/>
          <p:nvPr/>
        </p:nvSpPr>
        <p:spPr>
          <a:xfrm>
            <a:off x="2677886" y="3665814"/>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dropped</a:t>
            </a:r>
            <a:endParaRPr lang="en-HK" dirty="0"/>
          </a:p>
        </p:txBody>
      </p:sp>
      <p:sp>
        <p:nvSpPr>
          <p:cNvPr id="24" name="Rectangle 23">
            <a:extLst>
              <a:ext uri="{FF2B5EF4-FFF2-40B4-BE49-F238E27FC236}">
                <a16:creationId xmlns:a16="http://schemas.microsoft.com/office/drawing/2014/main" id="{0EFF3662-F6BB-4587-8779-F64A82221A53}"/>
              </a:ext>
            </a:extLst>
          </p:cNvPr>
          <p:cNvSpPr/>
          <p:nvPr/>
        </p:nvSpPr>
        <p:spPr>
          <a:xfrm>
            <a:off x="293351" y="4260411"/>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declined</a:t>
            </a:r>
            <a:endParaRPr lang="en-HK" dirty="0"/>
          </a:p>
        </p:txBody>
      </p:sp>
      <p:sp>
        <p:nvSpPr>
          <p:cNvPr id="25" name="Rectangle 24">
            <a:extLst>
              <a:ext uri="{FF2B5EF4-FFF2-40B4-BE49-F238E27FC236}">
                <a16:creationId xmlns:a16="http://schemas.microsoft.com/office/drawing/2014/main" id="{A2305FA3-50CD-4012-BCA7-A4AD486429D4}"/>
              </a:ext>
            </a:extLst>
          </p:cNvPr>
          <p:cNvSpPr/>
          <p:nvPr/>
        </p:nvSpPr>
        <p:spPr>
          <a:xfrm>
            <a:off x="4049486" y="4260411"/>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500" b="1" dirty="0"/>
              <a:t>contributed to</a:t>
            </a:r>
            <a:endParaRPr lang="en-HK" sz="1500" b="1" dirty="0"/>
          </a:p>
        </p:txBody>
      </p:sp>
      <p:sp>
        <p:nvSpPr>
          <p:cNvPr id="26" name="Rectangle 25">
            <a:extLst>
              <a:ext uri="{FF2B5EF4-FFF2-40B4-BE49-F238E27FC236}">
                <a16:creationId xmlns:a16="http://schemas.microsoft.com/office/drawing/2014/main" id="{11857D15-2F71-489C-8418-045AA18B44BD}"/>
              </a:ext>
            </a:extLst>
          </p:cNvPr>
          <p:cNvSpPr/>
          <p:nvPr/>
        </p:nvSpPr>
        <p:spPr>
          <a:xfrm>
            <a:off x="783771" y="4847959"/>
            <a:ext cx="1494971" cy="2830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reduced</a:t>
            </a:r>
            <a:endParaRPr lang="en-HK" dirty="0"/>
          </a:p>
        </p:txBody>
      </p:sp>
      <p:pic>
        <p:nvPicPr>
          <p:cNvPr id="6" name="Picture 5">
            <a:extLst>
              <a:ext uri="{FF2B5EF4-FFF2-40B4-BE49-F238E27FC236}">
                <a16:creationId xmlns:a16="http://schemas.microsoft.com/office/drawing/2014/main" id="{A2E28308-5E59-49B7-976B-D3B2439B6B97}"/>
              </a:ext>
            </a:extLst>
          </p:cNvPr>
          <p:cNvPicPr>
            <a:picLocks noChangeAspect="1"/>
          </p:cNvPicPr>
          <p:nvPr/>
        </p:nvPicPr>
        <p:blipFill>
          <a:blip r:embed="rId2"/>
          <a:stretch>
            <a:fillRect/>
          </a:stretch>
        </p:blipFill>
        <p:spPr>
          <a:xfrm>
            <a:off x="7571355" y="410545"/>
            <a:ext cx="4047056" cy="2995089"/>
          </a:xfrm>
          <a:prstGeom prst="rect">
            <a:avLst/>
          </a:prstGeom>
        </p:spPr>
      </p:pic>
      <p:pic>
        <p:nvPicPr>
          <p:cNvPr id="8" name="Picture 7">
            <a:extLst>
              <a:ext uri="{FF2B5EF4-FFF2-40B4-BE49-F238E27FC236}">
                <a16:creationId xmlns:a16="http://schemas.microsoft.com/office/drawing/2014/main" id="{EF827C16-3FF2-4A37-9460-760742D5A53A}"/>
              </a:ext>
            </a:extLst>
          </p:cNvPr>
          <p:cNvPicPr>
            <a:picLocks noChangeAspect="1"/>
          </p:cNvPicPr>
          <p:nvPr/>
        </p:nvPicPr>
        <p:blipFill>
          <a:blip r:embed="rId3"/>
          <a:stretch>
            <a:fillRect/>
          </a:stretch>
        </p:blipFill>
        <p:spPr>
          <a:xfrm>
            <a:off x="7573727" y="3405634"/>
            <a:ext cx="4168552" cy="3002475"/>
          </a:xfrm>
          <a:prstGeom prst="rect">
            <a:avLst/>
          </a:prstGeom>
        </p:spPr>
      </p:pic>
    </p:spTree>
    <p:extLst>
      <p:ext uri="{BB962C8B-B14F-4D97-AF65-F5344CB8AC3E}">
        <p14:creationId xmlns:p14="http://schemas.microsoft.com/office/powerpoint/2010/main" val="283846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4"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5087-7585-4902-9223-FA745F539F75}"/>
              </a:ext>
            </a:extLst>
          </p:cNvPr>
          <p:cNvSpPr>
            <a:spLocks noGrp="1"/>
          </p:cNvSpPr>
          <p:nvPr>
            <p:ph type="title"/>
          </p:nvPr>
        </p:nvSpPr>
        <p:spPr/>
        <p:txBody>
          <a:bodyPr/>
          <a:lstStyle/>
          <a:p>
            <a:r>
              <a:rPr lang="en-US" dirty="0"/>
              <a:t>Graph Analysis: Line Graph</a:t>
            </a:r>
            <a:endParaRPr lang="en-HK" dirty="0"/>
          </a:p>
        </p:txBody>
      </p:sp>
      <p:sp>
        <p:nvSpPr>
          <p:cNvPr id="3" name="Content Placeholder 2">
            <a:extLst>
              <a:ext uri="{FF2B5EF4-FFF2-40B4-BE49-F238E27FC236}">
                <a16:creationId xmlns:a16="http://schemas.microsoft.com/office/drawing/2014/main" id="{B1B19FFC-07F3-4387-85B0-0AAD7570A9E9}"/>
              </a:ext>
            </a:extLst>
          </p:cNvPr>
          <p:cNvSpPr>
            <a:spLocks noGrp="1"/>
          </p:cNvSpPr>
          <p:nvPr>
            <p:ph idx="1"/>
          </p:nvPr>
        </p:nvSpPr>
        <p:spPr>
          <a:xfrm>
            <a:off x="838199" y="1825624"/>
            <a:ext cx="11157857" cy="4829175"/>
          </a:xfrm>
        </p:spPr>
        <p:txBody>
          <a:bodyPr/>
          <a:lstStyle/>
          <a:p>
            <a:pPr marL="0" marR="0" indent="0">
              <a:spcBef>
                <a:spcPts val="0"/>
              </a:spcBef>
              <a:spcAft>
                <a:spcPts val="0"/>
              </a:spcAft>
              <a:buNone/>
            </a:pPr>
            <a:r>
              <a:rPr lang="en-US" sz="1800" kern="100" dirty="0">
                <a:effectLst/>
                <a:ea typeface="PMingLiU" panose="02020500000000000000" pitchFamily="18" charset="-120"/>
              </a:rPr>
              <a:t>The graph shows Underground Station passenger numbers in London. </a:t>
            </a:r>
          </a:p>
          <a:p>
            <a:pPr marL="0" marR="0" indent="0">
              <a:spcBef>
                <a:spcPts val="0"/>
              </a:spcBef>
              <a:spcAft>
                <a:spcPts val="0"/>
              </a:spcAft>
              <a:buNone/>
            </a:pPr>
            <a:endParaRPr lang="en-US" sz="1800" kern="100" dirty="0">
              <a:ea typeface="PMingLiU" panose="02020500000000000000" pitchFamily="18" charset="-120"/>
            </a:endParaRPr>
          </a:p>
          <a:p>
            <a:pPr marL="0" marR="0" indent="0">
              <a:spcBef>
                <a:spcPts val="0"/>
              </a:spcBef>
              <a:spcAft>
                <a:spcPts val="0"/>
              </a:spcAft>
              <a:buNone/>
            </a:pPr>
            <a:r>
              <a:rPr lang="en-US" sz="1800" kern="100" dirty="0" err="1">
                <a:effectLst/>
                <a:ea typeface="PMingLiU" panose="02020500000000000000" pitchFamily="18" charset="-120"/>
              </a:rPr>
              <a:t>Summarise</a:t>
            </a:r>
            <a:r>
              <a:rPr lang="en-US" sz="1800" kern="100" dirty="0">
                <a:effectLst/>
                <a:ea typeface="PMingLiU" panose="02020500000000000000" pitchFamily="18" charset="-120"/>
              </a:rPr>
              <a:t> the information by selecting and reporting the main features, and make comparisons where relevant. </a:t>
            </a:r>
            <a:endParaRPr lang="en-HK" sz="1800" kern="100" dirty="0">
              <a:effectLst/>
              <a:ea typeface="PMingLiU" panose="02020500000000000000" pitchFamily="18" charset="-120"/>
            </a:endParaRPr>
          </a:p>
          <a:p>
            <a:pPr marL="0" marR="0" indent="0">
              <a:spcBef>
                <a:spcPts val="0"/>
              </a:spcBef>
              <a:spcAft>
                <a:spcPts val="0"/>
              </a:spcAft>
              <a:buNone/>
            </a:pPr>
            <a:r>
              <a:rPr lang="en-US" sz="1800" kern="100" dirty="0">
                <a:effectLst/>
                <a:ea typeface="PMingLiU" panose="02020500000000000000" pitchFamily="18" charset="-120"/>
              </a:rPr>
              <a:t> </a:t>
            </a:r>
            <a:endParaRPr lang="en-HK" sz="1800" kern="100" dirty="0">
              <a:effectLst/>
              <a:ea typeface="PMingLiU" panose="02020500000000000000" pitchFamily="18" charset="-120"/>
            </a:endParaRPr>
          </a:p>
          <a:p>
            <a:pPr marL="0" marR="0" indent="0">
              <a:spcBef>
                <a:spcPts val="0"/>
              </a:spcBef>
              <a:spcAft>
                <a:spcPts val="0"/>
              </a:spcAft>
              <a:buNone/>
            </a:pPr>
            <a:r>
              <a:rPr lang="en-US" sz="1800" kern="100" dirty="0">
                <a:effectLst/>
                <a:ea typeface="PMingLiU" panose="02020500000000000000" pitchFamily="18" charset="-120"/>
              </a:rPr>
              <a:t>You should write at least 150 words. You should spend about 20 minutes on this task.</a:t>
            </a:r>
            <a:endParaRPr lang="en-HK" sz="1800" kern="100" dirty="0">
              <a:effectLst/>
              <a:ea typeface="PMingLiU" panose="02020500000000000000" pitchFamily="18" charset="-120"/>
            </a:endParaRPr>
          </a:p>
          <a:p>
            <a:pPr marL="0" indent="0">
              <a:buNone/>
            </a:pPr>
            <a:endParaRPr lang="en-HK" dirty="0"/>
          </a:p>
        </p:txBody>
      </p:sp>
      <p:pic>
        <p:nvPicPr>
          <p:cNvPr id="4" name="圖片 82">
            <a:extLst>
              <a:ext uri="{FF2B5EF4-FFF2-40B4-BE49-F238E27FC236}">
                <a16:creationId xmlns:a16="http://schemas.microsoft.com/office/drawing/2014/main" id="{357F8DEE-7B94-4F3F-B4A3-F727C8CF177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80090" y="3378200"/>
            <a:ext cx="6031820" cy="3360735"/>
          </a:xfrm>
          <a:prstGeom prst="rect">
            <a:avLst/>
          </a:prstGeom>
        </p:spPr>
      </p:pic>
    </p:spTree>
    <p:extLst>
      <p:ext uri="{BB962C8B-B14F-4D97-AF65-F5344CB8AC3E}">
        <p14:creationId xmlns:p14="http://schemas.microsoft.com/office/powerpoint/2010/main" val="399800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82">
            <a:extLst>
              <a:ext uri="{FF2B5EF4-FFF2-40B4-BE49-F238E27FC236}">
                <a16:creationId xmlns:a16="http://schemas.microsoft.com/office/drawing/2014/main" id="{1587700C-B6EC-4D84-9211-4F5BC836ECA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822694"/>
            <a:ext cx="5210629" cy="29162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3A31C26-1283-42CE-B3EE-79D92E86A3EC}"/>
              </a:ext>
            </a:extLst>
          </p:cNvPr>
          <p:cNvSpPr>
            <a:spLocks noGrp="1"/>
          </p:cNvSpPr>
          <p:nvPr>
            <p:ph idx="1"/>
          </p:nvPr>
        </p:nvSpPr>
        <p:spPr>
          <a:xfrm>
            <a:off x="4689695" y="217283"/>
            <a:ext cx="7502305" cy="6554709"/>
          </a:xfrm>
        </p:spPr>
        <p:txBody>
          <a:bodyPr>
            <a:noAutofit/>
          </a:bodyPr>
          <a:lstStyle/>
          <a:p>
            <a:pPr marL="0" marR="0" indent="0">
              <a:spcBef>
                <a:spcPts val="0"/>
              </a:spcBef>
              <a:spcAft>
                <a:spcPts val="1200"/>
              </a:spcAft>
              <a:buNone/>
            </a:pPr>
            <a:r>
              <a:rPr lang="en-US" sz="2100" kern="100" dirty="0">
                <a:effectLst/>
                <a:latin typeface="Times New Roman" panose="02020603050405020304" pitchFamily="18" charset="0"/>
                <a:ea typeface="PMingLiU" panose="02020500000000000000" pitchFamily="18" charset="-120"/>
              </a:rPr>
              <a:t>The line graph demonstrates data on </a:t>
            </a:r>
            <a:r>
              <a:rPr lang="en-US" sz="2100" kern="100" dirty="0">
                <a:solidFill>
                  <a:srgbClr val="FF0000"/>
                </a:solidFill>
                <a:effectLst/>
                <a:latin typeface="Times New Roman" panose="02020603050405020304" pitchFamily="18" charset="0"/>
                <a:ea typeface="PMingLiU" panose="02020500000000000000" pitchFamily="18" charset="-120"/>
              </a:rPr>
              <a:t>the number of underground station commuters of London from 6 am till 10 pm in a day</a:t>
            </a:r>
            <a:r>
              <a:rPr lang="en-US" sz="2100" kern="100" dirty="0">
                <a:effectLst/>
                <a:latin typeface="Times New Roman" panose="02020603050405020304" pitchFamily="18" charset="0"/>
                <a:ea typeface="PMingLiU" panose="02020500000000000000" pitchFamily="18" charset="-120"/>
              </a:rPr>
              <a:t>. As observed from the graph, </a:t>
            </a:r>
            <a:r>
              <a:rPr lang="en-US" sz="2100" kern="100" dirty="0">
                <a:solidFill>
                  <a:srgbClr val="0070C0"/>
                </a:solidFill>
                <a:effectLst/>
                <a:latin typeface="Times New Roman" panose="02020603050405020304" pitchFamily="18" charset="0"/>
                <a:ea typeface="PMingLiU" panose="02020500000000000000" pitchFamily="18" charset="-120"/>
              </a:rPr>
              <a:t>there are fluctuations during the period, with two peaks at 8 am and 6 pm</a:t>
            </a:r>
            <a:r>
              <a:rPr lang="en-US" sz="2100" kern="100" dirty="0">
                <a:effectLst/>
                <a:latin typeface="Times New Roman" panose="02020603050405020304" pitchFamily="18" charset="0"/>
                <a:ea typeface="PMingLiU" panose="02020500000000000000" pitchFamily="18" charset="-120"/>
              </a:rPr>
              <a:t>. </a:t>
            </a:r>
            <a:endParaRPr lang="en-HK" sz="2100" kern="100" dirty="0">
              <a:effectLst/>
              <a:latin typeface="Times New Roman" panose="02020603050405020304" pitchFamily="18" charset="0"/>
              <a:ea typeface="PMingLiU" panose="02020500000000000000" pitchFamily="18" charset="-120"/>
            </a:endParaRPr>
          </a:p>
          <a:p>
            <a:pPr marL="0" marR="0" indent="0">
              <a:spcBef>
                <a:spcPts val="0"/>
              </a:spcBef>
              <a:spcAft>
                <a:spcPts val="1200"/>
              </a:spcAft>
              <a:buNone/>
            </a:pPr>
            <a:r>
              <a:rPr lang="en-US" sz="2100" kern="100" dirty="0">
                <a:effectLst/>
                <a:latin typeface="Times New Roman" panose="02020603050405020304" pitchFamily="18" charset="0"/>
                <a:ea typeface="PMingLiU" panose="02020500000000000000" pitchFamily="18" charset="-120"/>
              </a:rPr>
              <a:t>Initially, the number </a:t>
            </a:r>
            <a:r>
              <a:rPr lang="en-US" sz="2100" b="1" u="sng" kern="100" dirty="0">
                <a:effectLst/>
                <a:latin typeface="Times New Roman" panose="02020603050405020304" pitchFamily="18" charset="0"/>
                <a:ea typeface="PMingLiU" panose="02020500000000000000" pitchFamily="18" charset="-120"/>
              </a:rPr>
              <a:t>stands at</a:t>
            </a:r>
            <a:r>
              <a:rPr lang="en-US" sz="2100" kern="100" dirty="0">
                <a:effectLst/>
                <a:latin typeface="Times New Roman" panose="02020603050405020304" pitchFamily="18" charset="0"/>
                <a:ea typeface="PMingLiU" panose="02020500000000000000" pitchFamily="18" charset="-120"/>
              </a:rPr>
              <a:t> 100 at 6 am, then it </a:t>
            </a:r>
            <a:r>
              <a:rPr lang="en-US" sz="2100" b="1" u="sng" kern="100" dirty="0">
                <a:effectLst/>
                <a:latin typeface="Times New Roman" panose="02020603050405020304" pitchFamily="18" charset="0"/>
                <a:ea typeface="PMingLiU" panose="02020500000000000000" pitchFamily="18" charset="-120"/>
              </a:rPr>
              <a:t>surges</a:t>
            </a:r>
            <a:r>
              <a:rPr lang="en-US" sz="2100" kern="100" dirty="0">
                <a:effectLst/>
                <a:latin typeface="Times New Roman" panose="02020603050405020304" pitchFamily="18" charset="0"/>
                <a:ea typeface="PMingLiU" panose="02020500000000000000" pitchFamily="18" charset="-120"/>
              </a:rPr>
              <a:t> to 400 two hours later, which </a:t>
            </a:r>
            <a:r>
              <a:rPr lang="en-US" sz="2100" b="1" u="sng" kern="100" dirty="0">
                <a:effectLst/>
                <a:latin typeface="Times New Roman" panose="02020603050405020304" pitchFamily="18" charset="0"/>
                <a:ea typeface="PMingLiU" panose="02020500000000000000" pitchFamily="18" charset="-120"/>
              </a:rPr>
              <a:t>showcases</a:t>
            </a:r>
            <a:r>
              <a:rPr lang="en-US" sz="2100" kern="100" dirty="0">
                <a:effectLst/>
                <a:latin typeface="Times New Roman" panose="02020603050405020304" pitchFamily="18" charset="0"/>
                <a:ea typeface="PMingLiU" panose="02020500000000000000" pitchFamily="18" charset="-120"/>
              </a:rPr>
              <a:t> a peak. After that, this figure </a:t>
            </a:r>
            <a:r>
              <a:rPr lang="en-US" sz="2100" b="1" u="sng" kern="100" dirty="0">
                <a:effectLst/>
                <a:latin typeface="Times New Roman" panose="02020603050405020304" pitchFamily="18" charset="0"/>
                <a:ea typeface="PMingLiU" panose="02020500000000000000" pitchFamily="18" charset="-120"/>
              </a:rPr>
              <a:t>drops</a:t>
            </a:r>
            <a:r>
              <a:rPr lang="en-US" sz="2100" kern="100" dirty="0">
                <a:effectLst/>
                <a:latin typeface="Times New Roman" panose="02020603050405020304" pitchFamily="18" charset="0"/>
                <a:ea typeface="PMingLiU" panose="02020500000000000000" pitchFamily="18" charset="-120"/>
              </a:rPr>
              <a:t> by 200 to 200 at 10 am, a 50% decrease. From this point onwards, there is </a:t>
            </a:r>
            <a:r>
              <a:rPr lang="en-US" sz="2100" b="1" u="sng" kern="100" dirty="0">
                <a:effectLst/>
                <a:latin typeface="Times New Roman" panose="02020603050405020304" pitchFamily="18" charset="0"/>
                <a:ea typeface="PMingLiU" panose="02020500000000000000" pitchFamily="18" charset="-120"/>
              </a:rPr>
              <a:t>a gradual upward trend</a:t>
            </a:r>
            <a:r>
              <a:rPr lang="en-US" sz="2100" b="1" kern="100" dirty="0">
                <a:effectLst/>
                <a:latin typeface="Times New Roman" panose="02020603050405020304" pitchFamily="18" charset="0"/>
                <a:ea typeface="PMingLiU" panose="02020500000000000000" pitchFamily="18" charset="-120"/>
              </a:rPr>
              <a:t> </a:t>
            </a:r>
            <a:r>
              <a:rPr lang="en-US" sz="2100" kern="100" dirty="0">
                <a:effectLst/>
                <a:latin typeface="Times New Roman" panose="02020603050405020304" pitchFamily="18" charset="0"/>
                <a:ea typeface="PMingLiU" panose="02020500000000000000" pitchFamily="18" charset="-120"/>
              </a:rPr>
              <a:t>from 200 to 300 between 10 am and 2 pm. </a:t>
            </a:r>
          </a:p>
          <a:p>
            <a:pPr marL="0" marR="0" indent="0">
              <a:spcBef>
                <a:spcPts val="0"/>
              </a:spcBef>
              <a:spcAft>
                <a:spcPts val="1200"/>
              </a:spcAft>
              <a:buNone/>
            </a:pPr>
            <a:r>
              <a:rPr lang="en-US" sz="2100" kern="100" dirty="0">
                <a:effectLst/>
                <a:latin typeface="Times New Roman" panose="02020603050405020304" pitchFamily="18" charset="0"/>
                <a:ea typeface="PMingLiU" panose="02020500000000000000" pitchFamily="18" charset="-120"/>
              </a:rPr>
              <a:t>However, a </a:t>
            </a:r>
            <a:r>
              <a:rPr lang="en-US" sz="2100" b="1" u="sng" kern="100" dirty="0">
                <a:effectLst/>
                <a:latin typeface="Times New Roman" panose="02020603050405020304" pitchFamily="18" charset="0"/>
                <a:ea typeface="PMingLiU" panose="02020500000000000000" pitchFamily="18" charset="-120"/>
              </a:rPr>
              <a:t>further plummet</a:t>
            </a:r>
            <a:r>
              <a:rPr lang="en-US" sz="2100" b="1" kern="100" dirty="0">
                <a:effectLst/>
                <a:latin typeface="Times New Roman" panose="02020603050405020304" pitchFamily="18" charset="0"/>
                <a:ea typeface="PMingLiU" panose="02020500000000000000" pitchFamily="18" charset="-120"/>
              </a:rPr>
              <a:t> </a:t>
            </a:r>
            <a:r>
              <a:rPr lang="en-US" sz="2100" kern="100" dirty="0">
                <a:effectLst/>
                <a:latin typeface="Times New Roman" panose="02020603050405020304" pitchFamily="18" charset="0"/>
                <a:ea typeface="PMingLiU" panose="02020500000000000000" pitchFamily="18" charset="-120"/>
              </a:rPr>
              <a:t>is observed at 4 pm from 300 to only 100, indicating the lowest point in the graph. From 4 pm to 6 pm, the figure, nevertheless, </a:t>
            </a:r>
            <a:r>
              <a:rPr lang="en-US" sz="2100" b="1" u="sng" kern="100" dirty="0">
                <a:effectLst/>
                <a:latin typeface="Times New Roman" panose="02020603050405020304" pitchFamily="18" charset="0"/>
                <a:ea typeface="PMingLiU" panose="02020500000000000000" pitchFamily="18" charset="-120"/>
              </a:rPr>
              <a:t>skyrockets</a:t>
            </a:r>
            <a:r>
              <a:rPr lang="en-US" sz="2100" kern="100" dirty="0">
                <a:effectLst/>
                <a:latin typeface="Times New Roman" panose="02020603050405020304" pitchFamily="18" charset="0"/>
                <a:ea typeface="PMingLiU" panose="02020500000000000000" pitchFamily="18" charset="-120"/>
              </a:rPr>
              <a:t> to approximately 400 again, showing another peak. After 6:00 pm, the passenger number </a:t>
            </a:r>
            <a:r>
              <a:rPr lang="en-US" sz="2100" b="1" u="sng" kern="100" dirty="0">
                <a:effectLst/>
                <a:latin typeface="Times New Roman" panose="02020603050405020304" pitchFamily="18" charset="0"/>
                <a:ea typeface="PMingLiU" panose="02020500000000000000" pitchFamily="18" charset="-120"/>
              </a:rPr>
              <a:t>decreases</a:t>
            </a:r>
            <a:r>
              <a:rPr lang="en-US" sz="2100" kern="100" dirty="0">
                <a:effectLst/>
                <a:latin typeface="Times New Roman" panose="02020603050405020304" pitchFamily="18" charset="0"/>
                <a:ea typeface="PMingLiU" panose="02020500000000000000" pitchFamily="18" charset="-120"/>
              </a:rPr>
              <a:t> with some fluctuations until 10:00 pm. </a:t>
            </a:r>
            <a:endParaRPr lang="en-HK" sz="2100" kern="100" dirty="0">
              <a:effectLst/>
              <a:latin typeface="Times New Roman" panose="02020603050405020304" pitchFamily="18" charset="0"/>
              <a:ea typeface="PMingLiU" panose="02020500000000000000" pitchFamily="18" charset="-120"/>
            </a:endParaRPr>
          </a:p>
          <a:p>
            <a:pPr marL="0" marR="0" indent="0">
              <a:spcBef>
                <a:spcPts val="0"/>
              </a:spcBef>
              <a:spcAft>
                <a:spcPts val="1200"/>
              </a:spcAft>
              <a:buNone/>
            </a:pPr>
            <a:r>
              <a:rPr lang="en-US" sz="2100" kern="100" dirty="0">
                <a:effectLst/>
                <a:latin typeface="Times New Roman" panose="02020603050405020304" pitchFamily="18" charset="0"/>
                <a:ea typeface="PMingLiU" panose="02020500000000000000" pitchFamily="18" charset="-120"/>
              </a:rPr>
              <a:t>In summary, the highest number of passengers of London underground stations can be found </a:t>
            </a:r>
            <a:r>
              <a:rPr lang="en-US" sz="2100" kern="100" dirty="0">
                <a:solidFill>
                  <a:srgbClr val="0070C0"/>
                </a:solidFill>
                <a:effectLst/>
                <a:latin typeface="Times New Roman" panose="02020603050405020304" pitchFamily="18" charset="0"/>
                <a:ea typeface="PMingLiU" panose="02020500000000000000" pitchFamily="18" charset="-120"/>
              </a:rPr>
              <a:t>during the office-going and office-leaving times in a day</a:t>
            </a:r>
            <a:r>
              <a:rPr lang="en-US" sz="2100" kern="100" dirty="0">
                <a:effectLst/>
                <a:latin typeface="Times New Roman" panose="02020603050405020304" pitchFamily="18" charset="0"/>
                <a:ea typeface="PMingLiU" panose="02020500000000000000" pitchFamily="18" charset="-120"/>
              </a:rPr>
              <a:t>.</a:t>
            </a:r>
            <a:endParaRPr lang="en-HK" sz="2100" kern="100" dirty="0">
              <a:effectLst/>
              <a:latin typeface="Times New Roman" panose="02020603050405020304" pitchFamily="18" charset="0"/>
              <a:ea typeface="PMingLiU" panose="02020500000000000000" pitchFamily="18" charset="-120"/>
            </a:endParaRPr>
          </a:p>
          <a:p>
            <a:pPr marL="0" marR="0" indent="0">
              <a:spcBef>
                <a:spcPts val="0"/>
              </a:spcBef>
              <a:spcAft>
                <a:spcPts val="1200"/>
              </a:spcAft>
              <a:buNone/>
            </a:pPr>
            <a:r>
              <a:rPr lang="en-US" sz="2100" kern="100" dirty="0">
                <a:effectLst/>
                <a:latin typeface="Times New Roman" panose="02020603050405020304" pitchFamily="18" charset="0"/>
                <a:ea typeface="PMingLiU" panose="02020500000000000000" pitchFamily="18" charset="-120"/>
              </a:rPr>
              <a:t> </a:t>
            </a:r>
            <a:endParaRPr lang="en-HK" sz="2100" kern="100" dirty="0">
              <a:effectLst/>
              <a:latin typeface="Times New Roman" panose="02020603050405020304" pitchFamily="18" charset="0"/>
              <a:ea typeface="PMingLiU" panose="02020500000000000000" pitchFamily="18" charset="-120"/>
            </a:endParaRPr>
          </a:p>
          <a:p>
            <a:pPr marL="0" marR="0" indent="0">
              <a:spcBef>
                <a:spcPts val="0"/>
              </a:spcBef>
              <a:spcAft>
                <a:spcPts val="1200"/>
              </a:spcAft>
              <a:buNone/>
            </a:pPr>
            <a:r>
              <a:rPr lang="en-US" sz="2100" kern="100" dirty="0">
                <a:effectLst/>
                <a:latin typeface="Times New Roman" panose="02020603050405020304" pitchFamily="18" charset="0"/>
                <a:ea typeface="PMingLiU" panose="02020500000000000000" pitchFamily="18" charset="-120"/>
              </a:rPr>
              <a:t>(173 words)</a:t>
            </a:r>
            <a:endParaRPr lang="en-HK" sz="2100" kern="100" dirty="0">
              <a:effectLst/>
              <a:latin typeface="Times New Roman" panose="02020603050405020304" pitchFamily="18" charset="0"/>
              <a:ea typeface="PMingLiU" panose="02020500000000000000" pitchFamily="18" charset="-120"/>
            </a:endParaRPr>
          </a:p>
          <a:p>
            <a:pPr marL="0" indent="0">
              <a:buNone/>
            </a:pPr>
            <a:endParaRPr lang="en-HK" sz="2100" dirty="0"/>
          </a:p>
        </p:txBody>
      </p:sp>
    </p:spTree>
    <p:extLst>
      <p:ext uri="{BB962C8B-B14F-4D97-AF65-F5344CB8AC3E}">
        <p14:creationId xmlns:p14="http://schemas.microsoft.com/office/powerpoint/2010/main" val="4463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109" y="671942"/>
            <a:ext cx="10515600" cy="5737404"/>
          </a:xfrm>
        </p:spPr>
        <p:txBody>
          <a:bodyPr/>
          <a:lstStyle/>
          <a:p>
            <a:pPr marL="0" indent="0">
              <a:buNone/>
            </a:pPr>
            <a:r>
              <a:rPr lang="en-US" altLang="zh-TW" dirty="0"/>
              <a:t>Please take some time to have </a:t>
            </a:r>
            <a:r>
              <a:rPr lang="en-US" altLang="zh-TW" b="1" dirty="0"/>
              <a:t>self-revision for crucial points </a:t>
            </a:r>
            <a:r>
              <a:rPr lang="en-US" altLang="zh-TW" dirty="0"/>
              <a:t>in the notes.</a:t>
            </a:r>
          </a:p>
          <a:p>
            <a:pPr marL="0" indent="0">
              <a:buNone/>
            </a:pPr>
            <a:endParaRPr lang="en-US" altLang="zh-TW" dirty="0"/>
          </a:p>
          <a:p>
            <a:pPr marL="0" indent="0">
              <a:buNone/>
            </a:pPr>
            <a:r>
              <a:rPr lang="en-US" altLang="zh-TW" dirty="0"/>
              <a:t>Take some time </a:t>
            </a:r>
            <a:r>
              <a:rPr lang="en-US" altLang="zh-TW" b="1" dirty="0"/>
              <a:t>to </a:t>
            </a:r>
            <a:r>
              <a:rPr lang="en-US" altLang="zh-TW" b="1" dirty="0" err="1"/>
              <a:t>practise</a:t>
            </a:r>
            <a:r>
              <a:rPr lang="en-US" altLang="zh-TW" b="1" dirty="0"/>
              <a:t> </a:t>
            </a:r>
            <a:r>
              <a:rPr lang="en-US" altLang="zh-TW" dirty="0"/>
              <a:t>as well. </a:t>
            </a:r>
            <a:r>
              <a:rPr lang="en-US" altLang="zh-TW" b="1" dirty="0">
                <a:solidFill>
                  <a:srgbClr val="FF0000"/>
                </a:solidFill>
              </a:rPr>
              <a:t>(time + hand-write)</a:t>
            </a:r>
          </a:p>
          <a:p>
            <a:pPr marL="0" indent="0">
              <a:buNone/>
            </a:pPr>
            <a:endParaRPr lang="en-US" altLang="zh-TW" dirty="0"/>
          </a:p>
          <a:p>
            <a:pPr marL="0" indent="0">
              <a:buNone/>
            </a:pPr>
            <a:r>
              <a:rPr lang="en-US" altLang="zh-TW" b="1" dirty="0">
                <a:solidFill>
                  <a:srgbClr val="00B0F0"/>
                </a:solidFill>
              </a:rPr>
              <a:t>Writing Consultation: Week 4-5 second hour </a:t>
            </a:r>
            <a:r>
              <a:rPr lang="en-US" altLang="zh-TW" b="1">
                <a:solidFill>
                  <a:srgbClr val="00B0F0"/>
                </a:solidFill>
              </a:rPr>
              <a:t>of the lesson</a:t>
            </a:r>
            <a:endParaRPr lang="en-US" altLang="zh-TW" b="1" dirty="0">
              <a:solidFill>
                <a:srgbClr val="00B0F0"/>
              </a:solidFill>
            </a:endParaRPr>
          </a:p>
          <a:p>
            <a:pPr marL="0" indent="0">
              <a:buNone/>
            </a:pPr>
            <a:endParaRPr lang="en-US" altLang="zh-TW" b="1" dirty="0">
              <a:solidFill>
                <a:srgbClr val="00B0F0"/>
              </a:solidFill>
            </a:endParaRPr>
          </a:p>
        </p:txBody>
      </p:sp>
    </p:spTree>
    <p:extLst>
      <p:ext uri="{BB962C8B-B14F-4D97-AF65-F5344CB8AC3E}">
        <p14:creationId xmlns:p14="http://schemas.microsoft.com/office/powerpoint/2010/main" val="392983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068CC-A672-4EF8-8DE5-883CD411E876}"/>
              </a:ext>
            </a:extLst>
          </p:cNvPr>
          <p:cNvSpPr>
            <a:spLocks noGrp="1"/>
          </p:cNvSpPr>
          <p:nvPr>
            <p:ph type="title"/>
          </p:nvPr>
        </p:nvSpPr>
        <p:spPr/>
        <p:txBody>
          <a:bodyPr/>
          <a:lstStyle/>
          <a:p>
            <a:r>
              <a:rPr lang="en-US" altLang="zh-HK" dirty="0"/>
              <a:t>Activity 5.1 (p.3)</a:t>
            </a:r>
            <a:endParaRPr lang="en-US" dirty="0"/>
          </a:p>
        </p:txBody>
      </p:sp>
      <p:sp>
        <p:nvSpPr>
          <p:cNvPr id="3" name="內容版面配置區 2">
            <a:extLst>
              <a:ext uri="{FF2B5EF4-FFF2-40B4-BE49-F238E27FC236}">
                <a16:creationId xmlns:a16="http://schemas.microsoft.com/office/drawing/2014/main" id="{50323B25-85A7-43C0-8B33-EA11123FF1C5}"/>
              </a:ext>
            </a:extLst>
          </p:cNvPr>
          <p:cNvSpPr>
            <a:spLocks noGrp="1"/>
          </p:cNvSpPr>
          <p:nvPr>
            <p:ph idx="1"/>
          </p:nvPr>
        </p:nvSpPr>
        <p:spPr>
          <a:xfrm>
            <a:off x="838200" y="1825625"/>
            <a:ext cx="10515600" cy="4912800"/>
          </a:xfrm>
        </p:spPr>
        <p:txBody>
          <a:bodyPr/>
          <a:lstStyle/>
          <a:p>
            <a:pPr marL="0" indent="0">
              <a:buNone/>
            </a:pPr>
            <a:r>
              <a:rPr lang="en-US" altLang="zh-HK" dirty="0"/>
              <a:t>Think about </a:t>
            </a:r>
            <a:r>
              <a:rPr lang="en-US" altLang="zh-HK" dirty="0">
                <a:highlight>
                  <a:srgbClr val="00FFFF"/>
                </a:highlight>
              </a:rPr>
              <a:t>how to interpret the bar chart </a:t>
            </a:r>
            <a:r>
              <a:rPr lang="en-US" altLang="zh-HK" dirty="0"/>
              <a:t>below by answering the five questions above in writing. </a:t>
            </a:r>
          </a:p>
          <a:p>
            <a:pPr marL="0" indent="0">
              <a:buNone/>
            </a:pPr>
            <a:endParaRPr lang="en-US" altLang="zh-HK" dirty="0"/>
          </a:p>
          <a:p>
            <a:pPr marL="0" indent="0">
              <a:buNone/>
            </a:pPr>
            <a:r>
              <a:rPr lang="en-US" altLang="zh-HK" dirty="0"/>
              <a:t>Write in </a:t>
            </a:r>
            <a:r>
              <a:rPr lang="en-US" altLang="zh-HK" dirty="0">
                <a:solidFill>
                  <a:srgbClr val="FF0000"/>
                </a:solidFill>
              </a:rPr>
              <a:t>complete formal sentences</a:t>
            </a:r>
            <a:r>
              <a:rPr lang="en-US" altLang="zh-HK" dirty="0"/>
              <a:t>. </a:t>
            </a:r>
          </a:p>
          <a:p>
            <a:pPr marL="0" indent="0">
              <a:buNone/>
            </a:pPr>
            <a:endParaRPr lang="en-US" altLang="zh-HK" dirty="0"/>
          </a:p>
          <a:p>
            <a:pPr marL="0" indent="0">
              <a:buNone/>
            </a:pPr>
            <a:r>
              <a:rPr lang="en-US" altLang="zh-HK" dirty="0"/>
              <a:t>Use the </a:t>
            </a:r>
            <a:r>
              <a:rPr lang="en-US" altLang="zh-HK" dirty="0">
                <a:highlight>
                  <a:srgbClr val="FFFF00"/>
                </a:highlight>
              </a:rPr>
              <a:t>present tense in an introductory overview </a:t>
            </a:r>
            <a:r>
              <a:rPr lang="en-US" altLang="zh-HK" dirty="0"/>
              <a:t>when describing the graph itself, then </a:t>
            </a:r>
            <a:r>
              <a:rPr lang="en-US" altLang="zh-HK" dirty="0">
                <a:highlight>
                  <a:srgbClr val="FFFF00"/>
                </a:highlight>
              </a:rPr>
              <a:t>revert to the past or </a:t>
            </a:r>
            <a:r>
              <a:rPr lang="en-US" altLang="zh-HK" dirty="0">
                <a:solidFill>
                  <a:srgbClr val="FF0000"/>
                </a:solidFill>
                <a:highlight>
                  <a:srgbClr val="FFFF00"/>
                </a:highlight>
              </a:rPr>
              <a:t>past</a:t>
            </a:r>
            <a:r>
              <a:rPr lang="en-US" altLang="zh-HK" dirty="0">
                <a:highlight>
                  <a:srgbClr val="FFFF00"/>
                </a:highlight>
              </a:rPr>
              <a:t> perfect </a:t>
            </a:r>
            <a:r>
              <a:rPr lang="en-US" altLang="zh-HK" dirty="0"/>
              <a:t>when discussing past events and trends.</a:t>
            </a:r>
          </a:p>
          <a:p>
            <a:pPr marL="0" indent="0">
              <a:buNone/>
            </a:pPr>
            <a:endParaRPr lang="en-US" dirty="0"/>
          </a:p>
          <a:p>
            <a:pPr marL="0" indent="0">
              <a:buNone/>
            </a:pPr>
            <a:r>
              <a:rPr lang="en-US" dirty="0"/>
              <a:t>Time limit: 20 minutes</a:t>
            </a:r>
          </a:p>
        </p:txBody>
      </p:sp>
    </p:spTree>
    <p:extLst>
      <p:ext uri="{BB962C8B-B14F-4D97-AF65-F5344CB8AC3E}">
        <p14:creationId xmlns:p14="http://schemas.microsoft.com/office/powerpoint/2010/main" val="191790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 4" descr="一張含有 螢幕擷取畫面 的圖片&#10;&#10;自動產生的描述">
            <a:extLst>
              <a:ext uri="{FF2B5EF4-FFF2-40B4-BE49-F238E27FC236}">
                <a16:creationId xmlns:a16="http://schemas.microsoft.com/office/drawing/2014/main" id="{E688E2D4-E86C-4AD7-A563-3B69457E87A8}"/>
              </a:ext>
            </a:extLst>
          </p:cNvPr>
          <p:cNvPicPr>
            <a:picLocks noGrp="1" noChangeAspect="1"/>
          </p:cNvPicPr>
          <p:nvPr>
            <p:ph idx="1"/>
          </p:nvPr>
        </p:nvPicPr>
        <p:blipFill>
          <a:blip r:embed="rId2"/>
          <a:stretch>
            <a:fillRect/>
          </a:stretch>
        </p:blipFill>
        <p:spPr>
          <a:xfrm>
            <a:off x="1639145" y="643466"/>
            <a:ext cx="8913709" cy="5571067"/>
          </a:xfrm>
          <a:prstGeom prst="rect">
            <a:avLst/>
          </a:prstGeom>
        </p:spPr>
      </p:pic>
      <p:sp>
        <p:nvSpPr>
          <p:cNvPr id="4" name="Arrow: Down 3">
            <a:extLst>
              <a:ext uri="{FF2B5EF4-FFF2-40B4-BE49-F238E27FC236}">
                <a16:creationId xmlns:a16="http://schemas.microsoft.com/office/drawing/2014/main" id="{4DD6B2DA-5979-4E44-A439-F3078DAB1B19}"/>
              </a:ext>
            </a:extLst>
          </p:cNvPr>
          <p:cNvSpPr/>
          <p:nvPr/>
        </p:nvSpPr>
        <p:spPr>
          <a:xfrm rot="18129041">
            <a:off x="6737349" y="755410"/>
            <a:ext cx="206795" cy="534717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Arrow: Down 5">
            <a:extLst>
              <a:ext uri="{FF2B5EF4-FFF2-40B4-BE49-F238E27FC236}">
                <a16:creationId xmlns:a16="http://schemas.microsoft.com/office/drawing/2014/main" id="{65A73085-9D5E-435E-8FB9-25E817EA2C82}"/>
              </a:ext>
            </a:extLst>
          </p:cNvPr>
          <p:cNvSpPr/>
          <p:nvPr/>
        </p:nvSpPr>
        <p:spPr>
          <a:xfrm rot="16200000">
            <a:off x="1105348" y="2705298"/>
            <a:ext cx="204728" cy="144739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Arrow: Down 6">
            <a:extLst>
              <a:ext uri="{FF2B5EF4-FFF2-40B4-BE49-F238E27FC236}">
                <a16:creationId xmlns:a16="http://schemas.microsoft.com/office/drawing/2014/main" id="{D50CA9C4-2555-4848-84FB-0E78300D86E6}"/>
              </a:ext>
            </a:extLst>
          </p:cNvPr>
          <p:cNvSpPr/>
          <p:nvPr/>
        </p:nvSpPr>
        <p:spPr>
          <a:xfrm rot="16200000">
            <a:off x="1105349" y="3211163"/>
            <a:ext cx="204728" cy="144739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 name="Arrow: Down 8">
            <a:extLst>
              <a:ext uri="{FF2B5EF4-FFF2-40B4-BE49-F238E27FC236}">
                <a16:creationId xmlns:a16="http://schemas.microsoft.com/office/drawing/2014/main" id="{1C1FD7A4-E76A-4B21-963E-50D377A02961}"/>
              </a:ext>
            </a:extLst>
          </p:cNvPr>
          <p:cNvSpPr/>
          <p:nvPr/>
        </p:nvSpPr>
        <p:spPr>
          <a:xfrm rot="16200000">
            <a:off x="1105348" y="4402181"/>
            <a:ext cx="204728" cy="144739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Star: 6 Points 1">
            <a:extLst>
              <a:ext uri="{FF2B5EF4-FFF2-40B4-BE49-F238E27FC236}">
                <a16:creationId xmlns:a16="http://schemas.microsoft.com/office/drawing/2014/main" id="{99C1B3B6-C60A-4C85-85E7-DA20BF5379AA}"/>
              </a:ext>
            </a:extLst>
          </p:cNvPr>
          <p:cNvSpPr/>
          <p:nvPr/>
        </p:nvSpPr>
        <p:spPr>
          <a:xfrm>
            <a:off x="3949593" y="1970204"/>
            <a:ext cx="338097" cy="353466"/>
          </a:xfrm>
          <a:prstGeom prst="star6">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31636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EC594-7FF7-4EE6-9FC1-24C16E5CCE7A}"/>
              </a:ext>
            </a:extLst>
          </p:cNvPr>
          <p:cNvSpPr>
            <a:spLocks noGrp="1"/>
          </p:cNvSpPr>
          <p:nvPr>
            <p:ph type="title"/>
          </p:nvPr>
        </p:nvSpPr>
        <p:spPr>
          <a:xfrm>
            <a:off x="838200" y="0"/>
            <a:ext cx="10515600" cy="1325563"/>
          </a:xfrm>
        </p:spPr>
        <p:txBody>
          <a:bodyPr/>
          <a:lstStyle/>
          <a:p>
            <a:r>
              <a:rPr lang="en-US" altLang="zh-HK" dirty="0"/>
              <a:t>Activity 5.1 (Suggested Key)</a:t>
            </a:r>
            <a:endParaRPr lang="en-US" dirty="0"/>
          </a:p>
        </p:txBody>
      </p:sp>
      <p:sp>
        <p:nvSpPr>
          <p:cNvPr id="3" name="內容版面配置區 2">
            <a:extLst>
              <a:ext uri="{FF2B5EF4-FFF2-40B4-BE49-F238E27FC236}">
                <a16:creationId xmlns:a16="http://schemas.microsoft.com/office/drawing/2014/main" id="{2C23D69A-27ED-4D50-ACFC-AD2B840001F7}"/>
              </a:ext>
            </a:extLst>
          </p:cNvPr>
          <p:cNvSpPr>
            <a:spLocks noGrp="1"/>
          </p:cNvSpPr>
          <p:nvPr>
            <p:ph idx="1"/>
          </p:nvPr>
        </p:nvSpPr>
        <p:spPr>
          <a:xfrm>
            <a:off x="838200" y="1463040"/>
            <a:ext cx="11119338" cy="5394960"/>
          </a:xfrm>
        </p:spPr>
        <p:txBody>
          <a:bodyPr>
            <a:normAutofit lnSpcReduction="10000"/>
          </a:bodyPr>
          <a:lstStyle/>
          <a:p>
            <a:pPr marL="0" indent="0">
              <a:buNone/>
            </a:pPr>
            <a:r>
              <a:rPr lang="en-US" dirty="0"/>
              <a:t>This chart </a:t>
            </a:r>
            <a:r>
              <a:rPr lang="en-US" dirty="0">
                <a:highlight>
                  <a:srgbClr val="FFFF00"/>
                </a:highlight>
              </a:rPr>
              <a:t>illustrates</a:t>
            </a:r>
            <a:r>
              <a:rPr lang="en-US" dirty="0"/>
              <a:t> changes in the carbon dioxide emissions of </a:t>
            </a:r>
            <a:r>
              <a:rPr lang="en-US" dirty="0">
                <a:highlight>
                  <a:srgbClr val="FFFF00"/>
                </a:highlight>
              </a:rPr>
              <a:t>the world’s major industrialized nations between 1990 and 2002. </a:t>
            </a:r>
          </a:p>
          <a:p>
            <a:pPr marL="0" indent="0">
              <a:buNone/>
            </a:pPr>
            <a:endParaRPr lang="en-US" dirty="0"/>
          </a:p>
          <a:p>
            <a:pPr marL="0" indent="0">
              <a:buNone/>
            </a:pPr>
            <a:r>
              <a:rPr lang="en-US" dirty="0"/>
              <a:t>There </a:t>
            </a:r>
            <a:r>
              <a:rPr lang="en-US" dirty="0">
                <a:highlight>
                  <a:srgbClr val="00FF00"/>
                </a:highlight>
              </a:rPr>
              <a:t>had been</a:t>
            </a:r>
            <a:r>
              <a:rPr lang="en-US" dirty="0"/>
              <a:t> a </a:t>
            </a:r>
            <a:r>
              <a:rPr lang="en-US" dirty="0">
                <a:solidFill>
                  <a:srgbClr val="FF0000"/>
                </a:solidFill>
              </a:rPr>
              <a:t>general increase </a:t>
            </a:r>
            <a:r>
              <a:rPr lang="en-US" dirty="0"/>
              <a:t>in emissions among the nations represented, although there </a:t>
            </a:r>
            <a:r>
              <a:rPr lang="en-US" dirty="0">
                <a:highlight>
                  <a:srgbClr val="00FF00"/>
                </a:highlight>
              </a:rPr>
              <a:t>was</a:t>
            </a:r>
            <a:r>
              <a:rPr lang="en-US" dirty="0"/>
              <a:t> one </a:t>
            </a:r>
            <a:r>
              <a:rPr lang="en-US" dirty="0">
                <a:solidFill>
                  <a:srgbClr val="FF0000"/>
                </a:solidFill>
              </a:rPr>
              <a:t>major exception </a:t>
            </a:r>
            <a:r>
              <a:rPr lang="en-US" dirty="0"/>
              <a:t>to this trend and </a:t>
            </a:r>
            <a:r>
              <a:rPr lang="en-US" dirty="0">
                <a:highlight>
                  <a:srgbClr val="00FFFF"/>
                </a:highlight>
              </a:rPr>
              <a:t>comparative data were not available </a:t>
            </a:r>
            <a:r>
              <a:rPr lang="en-US" dirty="0"/>
              <a:t>for </a:t>
            </a:r>
            <a:r>
              <a:rPr lang="en-US" dirty="0">
                <a:solidFill>
                  <a:srgbClr val="00B0F0"/>
                </a:solidFill>
              </a:rPr>
              <a:t>India</a:t>
            </a:r>
            <a:r>
              <a:rPr lang="en-US" dirty="0"/>
              <a:t>. </a:t>
            </a:r>
          </a:p>
          <a:p>
            <a:pPr marL="0" indent="0">
              <a:buNone/>
            </a:pPr>
            <a:endParaRPr lang="en-US" dirty="0"/>
          </a:p>
          <a:p>
            <a:pPr marL="0" indent="0">
              <a:buNone/>
            </a:pPr>
            <a:r>
              <a:rPr lang="en-US" dirty="0"/>
              <a:t>The </a:t>
            </a:r>
            <a:r>
              <a:rPr lang="en-US" dirty="0">
                <a:solidFill>
                  <a:srgbClr val="FF0000"/>
                </a:solidFill>
              </a:rPr>
              <a:t>exceptional case</a:t>
            </a:r>
            <a:r>
              <a:rPr lang="en-US" dirty="0"/>
              <a:t> was </a:t>
            </a:r>
            <a:r>
              <a:rPr lang="en-US" dirty="0">
                <a:solidFill>
                  <a:srgbClr val="00B0F0"/>
                </a:solidFill>
              </a:rPr>
              <a:t>Russia</a:t>
            </a:r>
            <a:r>
              <a:rPr lang="en-US" dirty="0">
                <a:solidFill>
                  <a:srgbClr val="FF0000"/>
                </a:solidFill>
              </a:rPr>
              <a:t> </a:t>
            </a:r>
            <a:r>
              <a:rPr lang="en-US" dirty="0">
                <a:highlight>
                  <a:srgbClr val="00FF00"/>
                </a:highlight>
              </a:rPr>
              <a:t>which showed </a:t>
            </a:r>
            <a:r>
              <a:rPr lang="en-US" dirty="0"/>
              <a:t>a </a:t>
            </a:r>
            <a:r>
              <a:rPr lang="en-US" dirty="0">
                <a:solidFill>
                  <a:srgbClr val="FF0000"/>
                </a:solidFill>
              </a:rPr>
              <a:t>dramatic 25% decline </a:t>
            </a:r>
            <a:r>
              <a:rPr lang="en-US" dirty="0"/>
              <a:t>in emissions. For other nations</a:t>
            </a:r>
            <a:r>
              <a:rPr lang="en-US" dirty="0">
                <a:highlight>
                  <a:srgbClr val="00FF00"/>
                </a:highlight>
              </a:rPr>
              <a:t>, the trend is in the opposite direction with </a:t>
            </a:r>
            <a:r>
              <a:rPr lang="en-US" dirty="0">
                <a:solidFill>
                  <a:srgbClr val="00B0F0"/>
                </a:solidFill>
              </a:rPr>
              <a:t>China and the United States </a:t>
            </a:r>
            <a:r>
              <a:rPr lang="en-US" dirty="0"/>
              <a:t>increasing emissions </a:t>
            </a:r>
            <a:r>
              <a:rPr lang="en-US" dirty="0">
                <a:solidFill>
                  <a:srgbClr val="FF0000"/>
                </a:solidFill>
              </a:rPr>
              <a:t>by around 30% and 20</a:t>
            </a:r>
            <a:r>
              <a:rPr lang="en-US" dirty="0"/>
              <a:t>% </a:t>
            </a:r>
            <a:r>
              <a:rPr lang="en-US" dirty="0">
                <a:highlight>
                  <a:srgbClr val="00FF00"/>
                </a:highlight>
              </a:rPr>
              <a:t>respectively. </a:t>
            </a:r>
            <a:r>
              <a:rPr lang="en-US" dirty="0"/>
              <a:t>The world’s </a:t>
            </a:r>
            <a:r>
              <a:rPr lang="en-US" dirty="0">
                <a:solidFill>
                  <a:srgbClr val="FF0000"/>
                </a:solidFill>
              </a:rPr>
              <a:t>largest producer of CO2 emissions </a:t>
            </a:r>
            <a:r>
              <a:rPr lang="en-US" dirty="0"/>
              <a:t>throughout the period was the </a:t>
            </a:r>
            <a:r>
              <a:rPr lang="en-US" dirty="0">
                <a:solidFill>
                  <a:srgbClr val="00B0F0"/>
                </a:solidFill>
              </a:rPr>
              <a:t>United States. The United States</a:t>
            </a:r>
            <a:r>
              <a:rPr lang="en-US" dirty="0"/>
              <a:t> also </a:t>
            </a:r>
            <a:r>
              <a:rPr lang="en-US" dirty="0">
                <a:solidFill>
                  <a:srgbClr val="FF0000"/>
                </a:solidFill>
              </a:rPr>
              <a:t>had the second largest increase</a:t>
            </a:r>
            <a:r>
              <a:rPr lang="en-US" dirty="0"/>
              <a:t> in emissions in the period.</a:t>
            </a:r>
          </a:p>
        </p:txBody>
      </p:sp>
      <p:sp>
        <p:nvSpPr>
          <p:cNvPr id="4" name="Rectangle 3">
            <a:extLst>
              <a:ext uri="{FF2B5EF4-FFF2-40B4-BE49-F238E27FC236}">
                <a16:creationId xmlns:a16="http://schemas.microsoft.com/office/drawing/2014/main" id="{BA56A780-541B-4D91-B979-4F241B627D27}"/>
              </a:ext>
            </a:extLst>
          </p:cNvPr>
          <p:cNvSpPr/>
          <p:nvPr/>
        </p:nvSpPr>
        <p:spPr>
          <a:xfrm>
            <a:off x="7576457" y="3429000"/>
            <a:ext cx="3654398" cy="38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 </a:t>
            </a:r>
            <a:r>
              <a:rPr lang="en-US" b="1" dirty="0"/>
              <a:t>Overview</a:t>
            </a:r>
            <a:endParaRPr lang="en-HK" b="1" dirty="0"/>
          </a:p>
        </p:txBody>
      </p:sp>
      <p:sp>
        <p:nvSpPr>
          <p:cNvPr id="5" name="Rectangle 4">
            <a:extLst>
              <a:ext uri="{FF2B5EF4-FFF2-40B4-BE49-F238E27FC236}">
                <a16:creationId xmlns:a16="http://schemas.microsoft.com/office/drawing/2014/main" id="{19304628-DED3-4AFB-A558-D43B46D5BD7A}"/>
              </a:ext>
            </a:extLst>
          </p:cNvPr>
          <p:cNvSpPr/>
          <p:nvPr/>
        </p:nvSpPr>
        <p:spPr>
          <a:xfrm>
            <a:off x="8658625" y="1869717"/>
            <a:ext cx="3466780" cy="38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 </a:t>
            </a:r>
            <a:r>
              <a:rPr lang="en-US" b="1" dirty="0"/>
              <a:t>Introduction line</a:t>
            </a:r>
            <a:endParaRPr lang="en-HK" b="1" dirty="0"/>
          </a:p>
        </p:txBody>
      </p:sp>
      <p:sp>
        <p:nvSpPr>
          <p:cNvPr id="6" name="Rectangle 5">
            <a:extLst>
              <a:ext uri="{FF2B5EF4-FFF2-40B4-BE49-F238E27FC236}">
                <a16:creationId xmlns:a16="http://schemas.microsoft.com/office/drawing/2014/main" id="{DAAA296F-18DE-43BB-9147-04D373586706}"/>
              </a:ext>
            </a:extLst>
          </p:cNvPr>
          <p:cNvSpPr/>
          <p:nvPr/>
        </p:nvSpPr>
        <p:spPr>
          <a:xfrm>
            <a:off x="7576457" y="6256019"/>
            <a:ext cx="3466780" cy="38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 </a:t>
            </a:r>
            <a:r>
              <a:rPr lang="en-US" b="1" dirty="0"/>
              <a:t>Main Content</a:t>
            </a:r>
            <a:endParaRPr lang="en-HK" b="1" dirty="0"/>
          </a:p>
        </p:txBody>
      </p:sp>
    </p:spTree>
    <p:extLst>
      <p:ext uri="{BB962C8B-B14F-4D97-AF65-F5344CB8AC3E}">
        <p14:creationId xmlns:p14="http://schemas.microsoft.com/office/powerpoint/2010/main" val="93918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8CD69-9016-483B-84EA-083F3365362C}"/>
              </a:ext>
            </a:extLst>
          </p:cNvPr>
          <p:cNvSpPr>
            <a:spLocks noGrp="1"/>
          </p:cNvSpPr>
          <p:nvPr>
            <p:ph type="title"/>
          </p:nvPr>
        </p:nvSpPr>
        <p:spPr>
          <a:xfrm>
            <a:off x="515989" y="634181"/>
            <a:ext cx="4120019" cy="1676603"/>
          </a:xfrm>
        </p:spPr>
        <p:txBody>
          <a:bodyPr>
            <a:normAutofit/>
          </a:bodyPr>
          <a:lstStyle/>
          <a:p>
            <a:r>
              <a:rPr lang="en-US" dirty="0"/>
              <a:t>Another example</a:t>
            </a:r>
            <a:br>
              <a:rPr lang="en-US" dirty="0"/>
            </a:br>
            <a:r>
              <a:rPr lang="en-US" dirty="0"/>
              <a:t>(p.3)</a:t>
            </a:r>
          </a:p>
        </p:txBody>
      </p:sp>
      <p:sp>
        <p:nvSpPr>
          <p:cNvPr id="3" name="內容版面配置區 2">
            <a:extLst>
              <a:ext uri="{FF2B5EF4-FFF2-40B4-BE49-F238E27FC236}">
                <a16:creationId xmlns:a16="http://schemas.microsoft.com/office/drawing/2014/main" id="{C3C7E054-9035-4F66-B6DD-EDA7BC9A6F93}"/>
              </a:ext>
            </a:extLst>
          </p:cNvPr>
          <p:cNvSpPr>
            <a:spLocks noGrp="1"/>
          </p:cNvSpPr>
          <p:nvPr>
            <p:ph idx="1"/>
          </p:nvPr>
        </p:nvSpPr>
        <p:spPr>
          <a:xfrm>
            <a:off x="648930" y="2438400"/>
            <a:ext cx="3667037" cy="3785419"/>
          </a:xfrm>
        </p:spPr>
        <p:txBody>
          <a:bodyPr>
            <a:normAutofit/>
          </a:bodyPr>
          <a:lstStyle/>
          <a:p>
            <a:pPr marL="0" indent="0">
              <a:buNone/>
            </a:pPr>
            <a:r>
              <a:rPr lang="en-US" altLang="zh-HK" sz="3000" dirty="0"/>
              <a:t>Let’s look at another example. </a:t>
            </a:r>
          </a:p>
          <a:p>
            <a:pPr marL="0" indent="0">
              <a:buNone/>
            </a:pPr>
            <a:endParaRPr lang="en-US" altLang="zh-HK" sz="3000" dirty="0"/>
          </a:p>
          <a:p>
            <a:pPr marL="0" indent="0">
              <a:buNone/>
            </a:pPr>
            <a:r>
              <a:rPr lang="en-US" altLang="zh-HK" sz="3000" dirty="0"/>
              <a:t>The graph is not complex, but one can imagine careless readers misinterpreting it. </a:t>
            </a:r>
            <a:endParaRPr lang="en-US" sz="3000" dirty="0"/>
          </a:p>
        </p:txBody>
      </p:sp>
      <p:pic>
        <p:nvPicPr>
          <p:cNvPr id="5" name="圖片 4">
            <a:extLst>
              <a:ext uri="{FF2B5EF4-FFF2-40B4-BE49-F238E27FC236}">
                <a16:creationId xmlns:a16="http://schemas.microsoft.com/office/drawing/2014/main" id="{DAECC63A-06DE-4FA2-ABF4-CB15C05E4957}"/>
              </a:ext>
            </a:extLst>
          </p:cNvPr>
          <p:cNvPicPr>
            <a:picLocks noChangeAspect="1"/>
          </p:cNvPicPr>
          <p:nvPr/>
        </p:nvPicPr>
        <p:blipFill rotWithShape="1">
          <a:blip r:embed="rId3"/>
          <a:srcRect r="3592" b="-1"/>
          <a:stretch/>
        </p:blipFill>
        <p:spPr>
          <a:xfrm>
            <a:off x="4665161" y="640081"/>
            <a:ext cx="6916329" cy="5577837"/>
          </a:xfrm>
          <a:prstGeom prst="rect">
            <a:avLst/>
          </a:prstGeom>
          <a:effectLst/>
        </p:spPr>
      </p:pic>
      <p:sp>
        <p:nvSpPr>
          <p:cNvPr id="6" name="Arrow: Down 5">
            <a:extLst>
              <a:ext uri="{FF2B5EF4-FFF2-40B4-BE49-F238E27FC236}">
                <a16:creationId xmlns:a16="http://schemas.microsoft.com/office/drawing/2014/main" id="{3CEACDF8-1D1E-4573-B601-CC144F2CC7E9}"/>
              </a:ext>
            </a:extLst>
          </p:cNvPr>
          <p:cNvSpPr/>
          <p:nvPr/>
        </p:nvSpPr>
        <p:spPr>
          <a:xfrm>
            <a:off x="9228525" y="2820041"/>
            <a:ext cx="307361" cy="93745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Arrow: Down 6">
            <a:extLst>
              <a:ext uri="{FF2B5EF4-FFF2-40B4-BE49-F238E27FC236}">
                <a16:creationId xmlns:a16="http://schemas.microsoft.com/office/drawing/2014/main" id="{F50FA964-A005-46C7-A5D8-1C2F9663AA97}"/>
              </a:ext>
            </a:extLst>
          </p:cNvPr>
          <p:cNvSpPr/>
          <p:nvPr/>
        </p:nvSpPr>
        <p:spPr>
          <a:xfrm>
            <a:off x="10548898" y="2820041"/>
            <a:ext cx="307361" cy="93745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7619947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3507</Words>
  <Application>Microsoft Office PowerPoint</Application>
  <PresentationFormat>Widescreen</PresentationFormat>
  <Paragraphs>408</Paragraphs>
  <Slides>53</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Calibri Light</vt:lpstr>
      <vt:lpstr>Times New Roman</vt:lpstr>
      <vt:lpstr>Wingdings</vt:lpstr>
      <vt:lpstr>Office 佈景主題</vt:lpstr>
      <vt:lpstr>PI3.Image</vt:lpstr>
      <vt:lpstr>E205F Preparing for IELTS Unit 5 (Task 1)</vt:lpstr>
      <vt:lpstr>Task 1: Describing graphical information (p.2)</vt:lpstr>
      <vt:lpstr>Analysing information presented graphically (p.2) </vt:lpstr>
      <vt:lpstr>PowerPoint Presentation</vt:lpstr>
      <vt:lpstr>PowerPoint Presentation</vt:lpstr>
      <vt:lpstr>Activity 5.1 (p.3)</vt:lpstr>
      <vt:lpstr>PowerPoint Presentation</vt:lpstr>
      <vt:lpstr>Activity 5.1 (Suggested Key)</vt:lpstr>
      <vt:lpstr>Another example (p.3)</vt:lpstr>
      <vt:lpstr>PowerPoint Presentation</vt:lpstr>
      <vt:lpstr>Language hint (p.4)</vt:lpstr>
      <vt:lpstr>Establishing the topic and giving a clear overview (p.4)</vt:lpstr>
      <vt:lpstr>PowerPoint Presentation</vt:lpstr>
      <vt:lpstr>PowerPoint Presentation</vt:lpstr>
      <vt:lpstr>Activity 5.2 (p.6)</vt:lpstr>
      <vt:lpstr>PowerPoint Presentation</vt:lpstr>
      <vt:lpstr>Activity 5.2 (Suggested key)</vt:lpstr>
      <vt:lpstr>Useful words relating to graphs (p.6-10)</vt:lpstr>
      <vt:lpstr>PowerPoint Presentation</vt:lpstr>
      <vt:lpstr>PowerPoint Presentation</vt:lpstr>
      <vt:lpstr>PowerPoint Presentation</vt:lpstr>
      <vt:lpstr>PowerPoint Presentation</vt:lpstr>
      <vt:lpstr>Activity 5.3 (p.11)</vt:lpstr>
      <vt:lpstr>PowerPoint Presentation</vt:lpstr>
      <vt:lpstr>PowerPoint Presentation</vt:lpstr>
      <vt:lpstr>Activity 5.4 (p.12)</vt:lpstr>
      <vt:lpstr>Activity 5.4</vt:lpstr>
      <vt:lpstr>Activity 5.4</vt:lpstr>
      <vt:lpstr>Activity 5.5 (p.15)</vt:lpstr>
      <vt:lpstr>Activity 5.5 (p.15)</vt:lpstr>
      <vt:lpstr>Activity 5.5 (p.15)</vt:lpstr>
      <vt:lpstr>Organization (p.16)</vt:lpstr>
      <vt:lpstr>Avoiding explanation (p.16)</vt:lpstr>
      <vt:lpstr>Activity 5.6 (p.17)</vt:lpstr>
      <vt:lpstr>PowerPoint Presentation</vt:lpstr>
      <vt:lpstr>PowerPoint Presentation</vt:lpstr>
      <vt:lpstr>PowerPoint Presentation</vt:lpstr>
      <vt:lpstr>Activity 5.6 (p.17) (Suggested key)</vt:lpstr>
      <vt:lpstr>PowerPoint Presentation</vt:lpstr>
      <vt:lpstr>PowerPoint Presentation</vt:lpstr>
      <vt:lpstr>Structure of Task 1  Graph Description</vt:lpstr>
      <vt:lpstr>Describing Trends</vt:lpstr>
      <vt:lpstr>Language: Adjectives &amp; Adverbs</vt:lpstr>
      <vt:lpstr>Activity: Graph Description</vt:lpstr>
      <vt:lpstr>PowerPoint Presentation</vt:lpstr>
      <vt:lpstr>Describing Patterns</vt:lpstr>
      <vt:lpstr>Understanding Graphs:  Pie Chart + Table</vt:lpstr>
      <vt:lpstr>PowerPoint Presentation</vt:lpstr>
      <vt:lpstr>Language: Verb Use in Graph Description</vt:lpstr>
      <vt:lpstr>PowerPoint Presentation</vt:lpstr>
      <vt:lpstr>Graph Analysis: Line Graph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E205F Preparing for IELTS Unit 5 (Task 1)</dc:title>
  <dc:creator>hazal</dc:creator>
  <cp:lastModifiedBy>Hau Ting WONG</cp:lastModifiedBy>
  <cp:revision>76</cp:revision>
  <dcterms:created xsi:type="dcterms:W3CDTF">2019-07-30T04:59:11Z</dcterms:created>
  <dcterms:modified xsi:type="dcterms:W3CDTF">2021-03-02T11:51:16Z</dcterms:modified>
</cp:coreProperties>
</file>