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3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9" r:id="rId25"/>
    <p:sldId id="280" r:id="rId26"/>
    <p:sldId id="282" r:id="rId27"/>
    <p:sldId id="281" r:id="rId28"/>
    <p:sldId id="284" r:id="rId29"/>
    <p:sldId id="275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17" r:id="rId60"/>
    <p:sldId id="303" r:id="rId61"/>
    <p:sldId id="304" r:id="rId62"/>
    <p:sldId id="318" r:id="rId63"/>
    <p:sldId id="319" r:id="rId64"/>
    <p:sldId id="320" r:id="rId65"/>
    <p:sldId id="321" r:id="rId66"/>
    <p:sldId id="322" r:id="rId67"/>
    <p:sldId id="323" r:id="rId68"/>
    <p:sldId id="30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17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B89E2-DF5B-4397-A16A-E57EBC19DE1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FCB2C-A425-4EFB-ADB9-51427B34AA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03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CB2C-A425-4EFB-ADB9-51427B34AA0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30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CB2C-A425-4EFB-ADB9-51427B34AA0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04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47E2-1A87-45CE-AE96-11EC95530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01855-6393-4DE6-9408-98DAD68F3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44035-49A5-4427-A692-EC37475A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13/3/2021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ED7F6-427E-4EDA-A614-50D41195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043F6-5570-4A9D-8969-4EBC9058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561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2CB-427C-4632-AF52-F704B26B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24BE0-5A51-4BCC-8794-ED02191DE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FD91-EC4D-4B14-A89E-4410977E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13/3/2021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26BD5-1A68-46D1-B349-19931E9E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2E45-74B2-4E65-AFBE-12458CFF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144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F74F2-337D-4A60-BDD9-E651C0444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49B41-E561-4F5A-AD5D-6458B40E1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B84C-6D7D-4CD5-B35C-715418E9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13/3/2021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3DB4-165A-4F1D-A98B-EEEAD193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AE19-2050-4035-84A0-D9FB607F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1872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870C-127D-41CA-A8CA-A44F9631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0BD6E-C3FD-462E-8895-AD67656F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761A-75F5-4ABC-9EC2-576A1295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13/3/2021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92BD4-B893-4B8C-955D-A3FF8B43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BAE00-C871-4CB4-B034-D5A903A8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2293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CEE6-E5C4-478B-83CE-9285AF1C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2F64-C0F3-4B2C-9A24-6BE5C9775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E8584-3138-4021-8215-8E240515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13/3/2021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032C8-C9CF-4CCF-9B35-5F7940B0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2EDF-D358-47C3-8463-6B122A34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129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6C40-1BA6-4AB9-9860-82C4ECD9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398D-15CF-4C15-ACBD-F396CCB85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AA5A7-1C71-49AD-A2C4-E1F8D1EBA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A0A37-E2A7-46ED-BB65-C9260677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13/3/2021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987F9-F082-43F3-A10B-B97DFF54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248D5-3000-4DFA-A114-EE1C558C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3144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CE2B-3DA2-4355-9575-769164F9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982A9-A200-478D-9B9B-E3A8B3AC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B874-6297-4603-BA7C-D7F2EF47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BC21F-A45F-4410-B721-23D852A8A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428D0-111D-4306-AF48-4D026FE8D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DD1CA-91C9-4686-87A4-52705804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13/3/2021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23582-4026-4B12-A3EC-51DA09C4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1FEFC-C5DD-4E63-A998-CA8DA7A0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3002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4991-6429-4A72-AAC6-4FB48CF8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59DAE-0306-4BC9-BD77-3C5437B8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13/3/2021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A3B84-9F4C-48E4-B4A2-7C628B66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53666-6230-4014-BF80-DA5E6718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737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D9652-8BA4-423F-8CAC-A3561AE9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13/3/2021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9719B-17E6-4900-BA12-C95DA0D9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B9660-8C2B-4D53-8245-289F948E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551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DBCC-BAB9-4C1D-A33A-C8D056A8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962B-1132-4EC9-82AD-1ED9D8C73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B3C6C-76E5-41E7-A614-3B3C9B83C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A68B-1DAD-4F3B-8F66-EC22DD85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13/3/2021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07055-5E6E-46C3-B795-9860FD38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D0E5E-3860-43B7-9067-0994C90B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421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5252-181E-4306-BB0A-5DC8E86F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EEF43-D1BC-447C-B477-A2293D459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C1AF8-E392-47D2-B945-51570857A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0EA0D-A303-4086-8141-5BACE2CC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13/3/2021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4BDF7-147A-443A-A141-2BF93829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45AC2-5098-4AF3-A598-9EE7B466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9843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FC044-FB21-4C75-A818-2A221820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91D47-5AF5-4160-A28F-EE1A7939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4C5DE-B410-4808-823A-A547E30E6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F44E-FA1D-4133-A46E-98D218FABD46}" type="datetimeFigureOut">
              <a:rPr lang="en-HK" smtClean="0"/>
              <a:t>13/3/2021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03534-B0D8-41A2-8C24-2E0473585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B2E4-AFCA-49D7-A46B-64E0DC55D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0801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twong@ouhk.ed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hatwong@ouhk.edu.hk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ailto:hatwong@ouhk.edu.hk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9321-40F3-4D41-8161-37697072C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1596"/>
            <a:ext cx="9144000" cy="2878367"/>
          </a:xfrm>
        </p:spPr>
        <p:txBody>
          <a:bodyPr/>
          <a:lstStyle/>
          <a:p>
            <a:r>
              <a:rPr lang="en-HK"/>
              <a:t>E205F</a:t>
            </a:r>
            <a:br>
              <a:rPr lang="en-HK" dirty="0"/>
            </a:br>
            <a:r>
              <a:rPr lang="en-HK" dirty="0"/>
              <a:t>Preparing for IELTS</a:t>
            </a:r>
            <a:br>
              <a:rPr lang="en-HK" dirty="0"/>
            </a:br>
            <a:r>
              <a:rPr lang="en-HK" dirty="0"/>
              <a:t>Unit 5 (Task </a:t>
            </a:r>
            <a:r>
              <a:rPr lang="en-HK"/>
              <a:t>2) 1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611C-B1B2-4242-84B6-2C86CA855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42491"/>
          </a:xfrm>
        </p:spPr>
        <p:txBody>
          <a:bodyPr/>
          <a:lstStyle/>
          <a:p>
            <a:endParaRPr lang="en-HK" dirty="0"/>
          </a:p>
          <a:p>
            <a:r>
              <a:rPr lang="en-HK" dirty="0" err="1"/>
              <a:t>Hazal</a:t>
            </a:r>
            <a:r>
              <a:rPr lang="en-HK" dirty="0"/>
              <a:t> WONG</a:t>
            </a:r>
          </a:p>
          <a:p>
            <a:r>
              <a:rPr lang="en-HK" dirty="0">
                <a:hlinkClick r:id="rId2"/>
              </a:rPr>
              <a:t>hatwong@ouhk.edu.hk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6620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5E63-0147-4F85-8A59-5757078E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839"/>
            <a:ext cx="10515600" cy="5319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case, one must be sure to </a:t>
            </a:r>
            <a:r>
              <a:rPr lang="en-US" dirty="0">
                <a:solidFill>
                  <a:srgbClr val="FF0000"/>
                </a:solidFill>
              </a:rPr>
              <a:t>follow the instructions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organize</a:t>
            </a:r>
            <a:r>
              <a:rPr lang="en-US" dirty="0"/>
              <a:t> one’s essay accordingly.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might perhaps </a:t>
            </a:r>
            <a:r>
              <a:rPr lang="en-US" b="1" dirty="0">
                <a:solidFill>
                  <a:srgbClr val="0070C0"/>
                </a:solidFill>
              </a:rPr>
              <a:t>develop each point of view</a:t>
            </a:r>
            <a:r>
              <a:rPr lang="en-US" dirty="0"/>
              <a:t> a little more fully, </a:t>
            </a:r>
            <a:r>
              <a:rPr lang="en-US" b="1" dirty="0">
                <a:solidFill>
                  <a:srgbClr val="00B050"/>
                </a:solidFill>
              </a:rPr>
              <a:t>explaining the arguments its advocates would be likely to use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then express one’s own view, supporting it with relevant analogies or suggesting relevant research.</a:t>
            </a:r>
            <a:endParaRPr lang="en-HK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6370975-18BF-41D0-B9F9-1D5C5734B64D}"/>
              </a:ext>
            </a:extLst>
          </p:cNvPr>
          <p:cNvSpPr/>
          <p:nvPr/>
        </p:nvSpPr>
        <p:spPr>
          <a:xfrm>
            <a:off x="2311790" y="4680522"/>
            <a:ext cx="7568419" cy="19815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INTRODUCTION </a:t>
            </a:r>
          </a:p>
          <a:p>
            <a:pPr algn="ctr"/>
            <a:r>
              <a:rPr lang="en-US" sz="2600" b="1" dirty="0"/>
              <a:t>VIEW 1 + EXPLANATION</a:t>
            </a:r>
          </a:p>
          <a:p>
            <a:pPr algn="ctr"/>
            <a:r>
              <a:rPr lang="en-US" sz="2600" b="1" dirty="0"/>
              <a:t>VIEW 2 + EXPLANATION</a:t>
            </a:r>
          </a:p>
          <a:p>
            <a:pPr algn="ctr"/>
            <a:r>
              <a:rPr lang="en-US" sz="2600" b="1" dirty="0"/>
              <a:t>YOUR OPINION + CONCLUSION</a:t>
            </a:r>
          </a:p>
        </p:txBody>
      </p:sp>
    </p:spTree>
    <p:extLst>
      <p:ext uri="{BB962C8B-B14F-4D97-AF65-F5344CB8AC3E}">
        <p14:creationId xmlns:p14="http://schemas.microsoft.com/office/powerpoint/2010/main" val="362358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538E-3357-4239-A168-9B7E89C6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5.11 (p.26)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1D810-BE9E-4EE3-8344-FF8FB150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4414" cy="4820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Read the following questions and decide </a:t>
            </a:r>
            <a:r>
              <a:rPr lang="en-US" dirty="0">
                <a:solidFill>
                  <a:srgbClr val="FF0000"/>
                </a:solidFill>
              </a:rPr>
              <a:t>which words need attention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what underlying issues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assumptions</a:t>
            </a:r>
            <a:r>
              <a:rPr lang="en-US" dirty="0"/>
              <a:t> might merit discussion.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Ask yourself </a:t>
            </a:r>
            <a:r>
              <a:rPr lang="en-US" dirty="0">
                <a:solidFill>
                  <a:srgbClr val="FF0000"/>
                </a:solidFill>
              </a:rPr>
              <a:t>whether two contrasting points of view need to be discussed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Pair work; 4 minutes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do </a:t>
            </a:r>
            <a:r>
              <a:rPr lang="en-US" dirty="0">
                <a:highlight>
                  <a:srgbClr val="00FFFF"/>
                </a:highlight>
              </a:rPr>
              <a:t>Q3 and Q5 </a:t>
            </a:r>
            <a:r>
              <a:rPr lang="en-US" dirty="0"/>
              <a:t>only.</a:t>
            </a:r>
            <a:endParaRPr lang="en-H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87" y="3833679"/>
            <a:ext cx="5477968" cy="213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9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0CED-A9E1-4A45-A5D2-63E96C26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5.11 (Suggested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B879-A930-4D0A-A430-A046D194A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5431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Q3 	</a:t>
            </a:r>
            <a:r>
              <a:rPr lang="en-US" b="1" i="1" dirty="0">
                <a:solidFill>
                  <a:srgbClr val="FF0000"/>
                </a:solidFill>
              </a:rPr>
              <a:t>Envy is a key factor in success and advancement</a:t>
            </a:r>
            <a:r>
              <a:rPr lang="en-US" b="1" i="1" dirty="0">
                <a:solidFill>
                  <a:srgbClr val="7030A0"/>
                </a:solidFill>
              </a:rPr>
              <a:t>. To what 	extent do you agree or disagree with this opinion?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altLang="zh-HK" dirty="0"/>
              <a:t>What is envy? </a:t>
            </a:r>
          </a:p>
          <a:p>
            <a:pPr marL="0" indent="0">
              <a:buNone/>
            </a:pPr>
            <a:r>
              <a:rPr lang="en-GB" altLang="zh-HK" dirty="0"/>
              <a:t>Even if the drive to do better and have more is important, </a:t>
            </a:r>
            <a:r>
              <a:rPr lang="en-GB" altLang="zh-HK" dirty="0">
                <a:highlight>
                  <a:srgbClr val="FFFF00"/>
                </a:highlight>
              </a:rPr>
              <a:t>are there other equally important drives? </a:t>
            </a:r>
          </a:p>
          <a:p>
            <a:pPr marL="0" indent="0">
              <a:buNone/>
            </a:pPr>
            <a:r>
              <a:rPr lang="en-GB" altLang="zh-HK" dirty="0"/>
              <a:t>Is the </a:t>
            </a:r>
            <a:r>
              <a:rPr lang="en-GB" altLang="zh-HK" b="1" dirty="0">
                <a:solidFill>
                  <a:srgbClr val="0070C0"/>
                </a:solidFill>
              </a:rPr>
              <a:t>common concept of success and advancement</a:t>
            </a:r>
            <a:r>
              <a:rPr lang="en-GB" altLang="zh-HK" dirty="0"/>
              <a:t> an </a:t>
            </a:r>
            <a:r>
              <a:rPr lang="en-GB" altLang="zh-HK" b="1" dirty="0">
                <a:solidFill>
                  <a:srgbClr val="FF0000"/>
                </a:solidFill>
              </a:rPr>
              <a:t>acceptable</a:t>
            </a:r>
            <a:r>
              <a:rPr lang="en-GB" altLang="zh-HK" dirty="0"/>
              <a:t> one? </a:t>
            </a:r>
          </a:p>
          <a:p>
            <a:pPr marL="0" indent="0">
              <a:buNone/>
            </a:pPr>
            <a:r>
              <a:rPr lang="en-GB" altLang="zh-HK" dirty="0"/>
              <a:t>The question is full of abstract words and assumptions that need examination.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12374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1E22-3686-430D-BFA4-F06F1724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5.11 (Suggested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07E0-AEA9-48EB-AE4A-E3A7FABC8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86707" cy="4857979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Q5	</a:t>
            </a:r>
            <a:r>
              <a:rPr lang="en-US" b="1" i="1" dirty="0">
                <a:solidFill>
                  <a:srgbClr val="7030A0"/>
                </a:solidFill>
                <a:highlight>
                  <a:srgbClr val="FFFF00"/>
                </a:highlight>
              </a:rPr>
              <a:t>Some people </a:t>
            </a:r>
            <a:r>
              <a:rPr lang="en-US" b="1" i="1" dirty="0">
                <a:solidFill>
                  <a:srgbClr val="7030A0"/>
                </a:solidFill>
              </a:rPr>
              <a:t>believe that </a:t>
            </a:r>
            <a:r>
              <a:rPr lang="en-US" b="1" i="1" dirty="0">
                <a:solidFill>
                  <a:srgbClr val="FF0000"/>
                </a:solidFill>
              </a:rPr>
              <a:t>sports stars are grossly overpaid</a:t>
            </a:r>
            <a:r>
              <a:rPr lang="en-US" b="1" i="1" dirty="0">
                <a:solidFill>
                  <a:srgbClr val="7030A0"/>
                </a:solidFill>
              </a:rPr>
              <a:t>, while 	</a:t>
            </a:r>
            <a:r>
              <a:rPr lang="en-US" b="1" i="1" dirty="0">
                <a:solidFill>
                  <a:srgbClr val="7030A0"/>
                </a:solidFill>
                <a:highlight>
                  <a:srgbClr val="FFFF00"/>
                </a:highlight>
              </a:rPr>
              <a:t>others </a:t>
            </a:r>
            <a:r>
              <a:rPr lang="en-US" b="1" i="1" dirty="0">
                <a:solidFill>
                  <a:srgbClr val="7030A0"/>
                </a:solidFill>
              </a:rPr>
              <a:t>argue that their </a:t>
            </a:r>
            <a:r>
              <a:rPr lang="en-US" b="1" i="1" dirty="0">
                <a:solidFill>
                  <a:srgbClr val="FF0000"/>
                </a:solidFill>
              </a:rPr>
              <a:t>talent and hard work </a:t>
            </a:r>
            <a:r>
              <a:rPr lang="en-US" b="1" i="1" dirty="0">
                <a:solidFill>
                  <a:srgbClr val="7030A0"/>
                </a:solidFill>
              </a:rPr>
              <a:t>deserves high 	financial reward. </a:t>
            </a:r>
            <a:r>
              <a:rPr lang="en-US" b="1" i="1" u="sng" dirty="0">
                <a:solidFill>
                  <a:srgbClr val="7030A0"/>
                </a:solidFill>
              </a:rPr>
              <a:t>Discuss both points of view </a:t>
            </a:r>
            <a:r>
              <a:rPr lang="en-US" b="1" i="1" dirty="0">
                <a:solidFill>
                  <a:srgbClr val="7030A0"/>
                </a:solidFill>
              </a:rPr>
              <a:t>and then provide your 	own opinion on how well sports stars should be paid.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</a:t>
            </a:r>
            <a:r>
              <a:rPr lang="en-US" dirty="0">
                <a:solidFill>
                  <a:srgbClr val="0070C0"/>
                </a:solidFill>
              </a:rPr>
              <a:t>kinds of sports </a:t>
            </a:r>
            <a:r>
              <a:rPr lang="en-US" dirty="0"/>
              <a:t>are we discussing here?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How much money </a:t>
            </a:r>
            <a:r>
              <a:rPr lang="en-US" dirty="0"/>
              <a:t>are we talking about here?</a:t>
            </a:r>
          </a:p>
          <a:p>
            <a:pPr marL="0" indent="0">
              <a:buNone/>
            </a:pPr>
            <a:r>
              <a:rPr lang="en-US" dirty="0"/>
              <a:t>Do </a:t>
            </a:r>
            <a:r>
              <a:rPr lang="en-US" dirty="0">
                <a:solidFill>
                  <a:srgbClr val="00B050"/>
                </a:solidFill>
              </a:rPr>
              <a:t>financial rewards affect motivation </a:t>
            </a:r>
            <a:r>
              <a:rPr lang="en-US" dirty="0"/>
              <a:t>of sports athletes?</a:t>
            </a:r>
          </a:p>
          <a:p>
            <a:pPr marL="0" indent="0">
              <a:buNone/>
            </a:pPr>
            <a:r>
              <a:rPr lang="en-US" dirty="0"/>
              <a:t>Are sport stars ‘working harder’ than people in </a:t>
            </a:r>
            <a:r>
              <a:rPr lang="en-US" dirty="0">
                <a:solidFill>
                  <a:srgbClr val="00B050"/>
                </a:solidFill>
              </a:rPr>
              <a:t>other industries</a:t>
            </a:r>
            <a:r>
              <a:rPr lang="en-US" dirty="0"/>
              <a:t>?</a:t>
            </a:r>
          </a:p>
        </p:txBody>
      </p:sp>
      <p:pic>
        <p:nvPicPr>
          <p:cNvPr id="4" name="Picture 3" descr="A group of men in basketball jerseys&#10;&#10;Description automatically generated with low confidence">
            <a:extLst>
              <a:ext uri="{FF2B5EF4-FFF2-40B4-BE49-F238E27FC236}">
                <a16:creationId xmlns:a16="http://schemas.microsoft.com/office/drawing/2014/main" id="{3CBB6D1C-2288-4F18-85D3-6313DAFDF84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620" y="75178"/>
            <a:ext cx="2526995" cy="16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6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3B73-185E-4F01-9136-3E4C60E1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The planning process: Brainstorming (p.27)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F566-73B5-4ADF-8433-3E7AACC18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67854" cy="48768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have </a:t>
            </a:r>
            <a:r>
              <a:rPr lang="en-US" dirty="0">
                <a:highlight>
                  <a:srgbClr val="FFFF00"/>
                </a:highlight>
              </a:rPr>
              <a:t>40 minutes for Task 2</a:t>
            </a:r>
            <a:r>
              <a:rPr lang="en-US" dirty="0"/>
              <a:t> and you will wish to spend some time 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thinking and planning</a:t>
            </a:r>
            <a:r>
              <a:rPr lang="en-US" dirty="0"/>
              <a:t> before writing.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Just start writing down </a:t>
            </a:r>
            <a:r>
              <a:rPr lang="en-US" b="1" dirty="0">
                <a:solidFill>
                  <a:srgbClr val="0070C0"/>
                </a:solidFill>
              </a:rPr>
              <a:t>words, ideas and phrases that come to mind</a:t>
            </a:r>
            <a:r>
              <a:rPr lang="en-US" dirty="0"/>
              <a:t> on a particular topic.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organizing them to create a </a:t>
            </a:r>
            <a:r>
              <a:rPr lang="en-US" b="1" dirty="0">
                <a:solidFill>
                  <a:srgbClr val="0070C0"/>
                </a:solidFill>
              </a:rPr>
              <a:t>rough mind-map</a:t>
            </a:r>
            <a:r>
              <a:rPr lang="en-US" dirty="0"/>
              <a:t> to act as the </a:t>
            </a:r>
            <a:r>
              <a:rPr lang="en-US" b="1" dirty="0">
                <a:solidFill>
                  <a:srgbClr val="0070C0"/>
                </a:solidFill>
              </a:rPr>
              <a:t>basis</a:t>
            </a:r>
            <a:r>
              <a:rPr lang="en-US" dirty="0"/>
              <a:t> for your essay plan.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Everyone’s approach is different; just make sure you PLAN before you WRITE!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HK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873" y="82074"/>
            <a:ext cx="1672127" cy="167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Brainstorming: example (extra)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794333" y="1538242"/>
            <a:ext cx="4230168" cy="58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causes of depression</a:t>
            </a:r>
            <a:endParaRPr lang="zh-TW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22946" y="2683379"/>
            <a:ext cx="1931349" cy="128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Heredity </a:t>
            </a:r>
            <a:endParaRPr lang="zh-TW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81814" y="2683379"/>
            <a:ext cx="1931349" cy="128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Physiology </a:t>
            </a:r>
            <a:endParaRPr lang="zh-TW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84834" y="2683379"/>
            <a:ext cx="1931349" cy="128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Psychology </a:t>
            </a:r>
            <a:endParaRPr lang="zh-TW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51122" y="2683379"/>
            <a:ext cx="1931349" cy="128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Early experiences in childhood</a:t>
            </a:r>
            <a:endParaRPr lang="zh-TW" altLang="en-US" dirty="0"/>
          </a:p>
        </p:txBody>
      </p:sp>
      <p:sp>
        <p:nvSpPr>
          <p:cNvPr id="10" name="Oval 9"/>
          <p:cNvSpPr/>
          <p:nvPr/>
        </p:nvSpPr>
        <p:spPr>
          <a:xfrm>
            <a:off x="2521009" y="4725824"/>
            <a:ext cx="1845892" cy="1760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Mental instability 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5408063" y="4725824"/>
            <a:ext cx="1845892" cy="1760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Sustained anxiety </a:t>
            </a:r>
            <a:endParaRPr lang="zh-TW" altLang="en-US" dirty="0"/>
          </a:p>
        </p:txBody>
      </p:sp>
      <p:sp>
        <p:nvSpPr>
          <p:cNvPr id="12" name="Oval 11"/>
          <p:cNvSpPr/>
          <p:nvPr/>
        </p:nvSpPr>
        <p:spPr>
          <a:xfrm>
            <a:off x="8270904" y="4725824"/>
            <a:ext cx="1845892" cy="1760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Low self-esteem/ self-defeating thinking</a:t>
            </a:r>
            <a:endParaRPr lang="zh-TW" altLang="en-US" dirty="0"/>
          </a:p>
        </p:txBody>
      </p:sp>
      <p:sp>
        <p:nvSpPr>
          <p:cNvPr id="13" name="Down Arrow 12"/>
          <p:cNvSpPr/>
          <p:nvPr/>
        </p:nvSpPr>
        <p:spPr>
          <a:xfrm rot="1847516">
            <a:off x="4572922" y="4153256"/>
            <a:ext cx="428714" cy="922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Down Arrow 13"/>
          <p:cNvSpPr/>
          <p:nvPr/>
        </p:nvSpPr>
        <p:spPr>
          <a:xfrm rot="1847516">
            <a:off x="10226467" y="4153256"/>
            <a:ext cx="428714" cy="922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Down Arrow 14"/>
          <p:cNvSpPr/>
          <p:nvPr/>
        </p:nvSpPr>
        <p:spPr>
          <a:xfrm rot="19545023">
            <a:off x="1929568" y="4148774"/>
            <a:ext cx="428714" cy="922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Down Arrow 15"/>
          <p:cNvSpPr/>
          <p:nvPr/>
        </p:nvSpPr>
        <p:spPr>
          <a:xfrm rot="19545023">
            <a:off x="7673054" y="4148774"/>
            <a:ext cx="428714" cy="922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Down Arrow 16"/>
          <p:cNvSpPr/>
          <p:nvPr/>
        </p:nvSpPr>
        <p:spPr>
          <a:xfrm rot="3856814">
            <a:off x="2841728" y="1741533"/>
            <a:ext cx="214357" cy="9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Down Arrow 17"/>
          <p:cNvSpPr/>
          <p:nvPr/>
        </p:nvSpPr>
        <p:spPr>
          <a:xfrm rot="17711064">
            <a:off x="8777998" y="1741533"/>
            <a:ext cx="214357" cy="9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Down Arrow 18"/>
          <p:cNvSpPr/>
          <p:nvPr/>
        </p:nvSpPr>
        <p:spPr>
          <a:xfrm>
            <a:off x="4462917" y="2210473"/>
            <a:ext cx="278910" cy="403383"/>
          </a:xfrm>
          <a:prstGeom prst="downArrow">
            <a:avLst>
              <a:gd name="adj1" fmla="val 2608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Down Arrow 19"/>
          <p:cNvSpPr/>
          <p:nvPr/>
        </p:nvSpPr>
        <p:spPr>
          <a:xfrm>
            <a:off x="7181778" y="2210473"/>
            <a:ext cx="278910" cy="403383"/>
          </a:xfrm>
          <a:prstGeom prst="downArrow">
            <a:avLst>
              <a:gd name="adj1" fmla="val 2608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96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F586-2B9D-417E-A64D-027E3070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Step-by-step analysis (p.28)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1C84-D53C-47BF-9E11-6B86D533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1548" cy="48485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Brainstorming does not suit everyone. An alternative approach might be to </a:t>
            </a:r>
            <a:r>
              <a:rPr lang="en-US" dirty="0">
                <a:solidFill>
                  <a:srgbClr val="FF0000"/>
                </a:solidFill>
              </a:rPr>
              <a:t>move slowly and thoughtfully through the question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Some people feel that ‘punishment should fit the crime’. For example, people who commit violent crimes should suffer violence. What are your views on this?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 should we approach this question?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HK" b="1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68E3FD3-DFA7-4005-BC75-0E725EFCC6B6}"/>
              </a:ext>
            </a:extLst>
          </p:cNvPr>
          <p:cNvSpPr/>
          <p:nvPr/>
        </p:nvSpPr>
        <p:spPr>
          <a:xfrm>
            <a:off x="2363372" y="3077307"/>
            <a:ext cx="7258929" cy="7033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Think of a ‘story line’ &gt; logical linking of your ideas</a:t>
            </a:r>
          </a:p>
        </p:txBody>
      </p:sp>
    </p:spTree>
    <p:extLst>
      <p:ext uri="{BB962C8B-B14F-4D97-AF65-F5344CB8AC3E}">
        <p14:creationId xmlns:p14="http://schemas.microsoft.com/office/powerpoint/2010/main" val="125544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DC10-C06A-41FC-8F91-B69B691B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Step-by-step analysis (p.28)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9152-DF5F-46AF-AE6F-E7B6E197F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90402" cy="5206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	</a:t>
            </a:r>
            <a:r>
              <a:rPr lang="en-US" dirty="0">
                <a:solidFill>
                  <a:srgbClr val="0070C0"/>
                </a:solidFill>
              </a:rPr>
              <a:t>Why do people feel this? </a:t>
            </a:r>
            <a:r>
              <a:rPr lang="en-US" dirty="0"/>
              <a:t>Probably they feel </a:t>
            </a:r>
            <a:r>
              <a:rPr lang="en-US" dirty="0">
                <a:solidFill>
                  <a:srgbClr val="FF0000"/>
                </a:solidFill>
              </a:rPr>
              <a:t>anger and emotion </a:t>
            </a:r>
            <a:r>
              <a:rPr lang="en-US" dirty="0"/>
              <a:t>at 	crime; they want </a:t>
            </a:r>
            <a:r>
              <a:rPr lang="en-US" dirty="0">
                <a:solidFill>
                  <a:srgbClr val="FF0000"/>
                </a:solidFill>
              </a:rPr>
              <a:t>revenge</a:t>
            </a:r>
            <a:r>
              <a:rPr lang="en-US" dirty="0"/>
              <a:t>.  </a:t>
            </a:r>
          </a:p>
          <a:p>
            <a:pPr marL="0" indent="0">
              <a:buNone/>
            </a:pPr>
            <a:r>
              <a:rPr lang="en-US" dirty="0"/>
              <a:t>• 	</a:t>
            </a:r>
            <a:r>
              <a:rPr lang="en-US" dirty="0">
                <a:solidFill>
                  <a:srgbClr val="0070C0"/>
                </a:solidFill>
              </a:rPr>
              <a:t>What does violence for violence involve?</a:t>
            </a:r>
            <a:r>
              <a:rPr lang="en-US" dirty="0"/>
              <a:t> Whipping for fighting; 	</a:t>
            </a:r>
            <a:r>
              <a:rPr lang="en-US" dirty="0">
                <a:solidFill>
                  <a:srgbClr val="FF0000"/>
                </a:solidFill>
              </a:rPr>
              <a:t>execution for murder</a:t>
            </a:r>
            <a:r>
              <a:rPr lang="en-US" dirty="0"/>
              <a:t> – but beyond that?  </a:t>
            </a:r>
          </a:p>
          <a:p>
            <a:pPr marL="0" indent="0">
              <a:buNone/>
            </a:pPr>
            <a:r>
              <a:rPr lang="en-US" dirty="0"/>
              <a:t>• 	</a:t>
            </a:r>
            <a:r>
              <a:rPr lang="en-US" dirty="0">
                <a:solidFill>
                  <a:srgbClr val="0070C0"/>
                </a:solidFill>
              </a:rPr>
              <a:t>What does ‘fit the crime’ mean?</a:t>
            </a:r>
            <a:r>
              <a:rPr lang="en-US" dirty="0"/>
              <a:t> Should a robber have to give money 	to the victim? </a:t>
            </a:r>
            <a:r>
              <a:rPr lang="en-US" dirty="0">
                <a:highlight>
                  <a:srgbClr val="00FFFF"/>
                </a:highlight>
              </a:rPr>
              <a:t>But</a:t>
            </a:r>
            <a:r>
              <a:rPr lang="en-US" dirty="0"/>
              <a:t> this only works if the robber has plenty of money.  </a:t>
            </a:r>
          </a:p>
          <a:p>
            <a:pPr marL="0" indent="0">
              <a:buNone/>
            </a:pPr>
            <a:r>
              <a:rPr lang="en-US" dirty="0"/>
              <a:t>• 	</a:t>
            </a:r>
            <a:r>
              <a:rPr lang="en-US" dirty="0">
                <a:solidFill>
                  <a:srgbClr val="0070C0"/>
                </a:solidFill>
              </a:rPr>
              <a:t>What crime would prison be for? </a:t>
            </a:r>
            <a:r>
              <a:rPr lang="en-US" dirty="0">
                <a:solidFill>
                  <a:srgbClr val="FF0000"/>
                </a:solidFill>
              </a:rPr>
              <a:t>Only for kidnappers? </a:t>
            </a:r>
            <a:r>
              <a:rPr lang="en-US" dirty="0">
                <a:highlight>
                  <a:srgbClr val="00FFFF"/>
                </a:highlight>
              </a:rPr>
              <a:t>But </a:t>
            </a:r>
            <a:r>
              <a:rPr lang="en-US" dirty="0"/>
              <a:t>prison 	keeps criminals out of circulation as well as punishing them. </a:t>
            </a:r>
          </a:p>
          <a:p>
            <a:pPr marL="0" indent="0">
              <a:buNone/>
            </a:pPr>
            <a:r>
              <a:rPr lang="en-US" dirty="0"/>
              <a:t>• 	</a:t>
            </a:r>
            <a:r>
              <a:rPr lang="en-US" dirty="0">
                <a:solidFill>
                  <a:srgbClr val="0070C0"/>
                </a:solidFill>
              </a:rPr>
              <a:t>What is the role of punishment? </a:t>
            </a:r>
            <a:r>
              <a:rPr lang="en-US" dirty="0">
                <a:solidFill>
                  <a:srgbClr val="FF0000"/>
                </a:solidFill>
              </a:rPr>
              <a:t>Repaying</a:t>
            </a:r>
            <a:r>
              <a:rPr lang="en-US" dirty="0"/>
              <a:t>, but also </a:t>
            </a:r>
            <a:r>
              <a:rPr lang="en-US" dirty="0">
                <a:solidFill>
                  <a:srgbClr val="FF0000"/>
                </a:solidFill>
              </a:rPr>
              <a:t>removal</a:t>
            </a:r>
            <a:r>
              <a:rPr lang="en-US" dirty="0"/>
              <a:t> from 	society and </a:t>
            </a:r>
            <a:r>
              <a:rPr lang="en-US" dirty="0">
                <a:solidFill>
                  <a:srgbClr val="FF0000"/>
                </a:solidFill>
              </a:rPr>
              <a:t>re-education</a:t>
            </a:r>
            <a:endParaRPr lang="en-H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7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B3F8-4F15-4AB3-B2DB-9DDBFAE8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Step-by-step analysis (p.28)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6ABA-F7AA-4DAC-9E3F-E417206A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52695" cy="49145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way one focuses on the </a:t>
            </a:r>
            <a:r>
              <a:rPr lang="en-US" b="1" dirty="0">
                <a:solidFill>
                  <a:srgbClr val="00B050"/>
                </a:solidFill>
              </a:rPr>
              <a:t>key words and ideas</a:t>
            </a:r>
            <a:r>
              <a:rPr lang="en-US" dirty="0"/>
              <a:t> and a </a:t>
            </a:r>
            <a:r>
              <a:rPr lang="en-US" b="1" dirty="0">
                <a:solidFill>
                  <a:srgbClr val="00B050"/>
                </a:solidFill>
              </a:rPr>
              <a:t>structure begins to emerge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	</a:t>
            </a:r>
            <a:r>
              <a:rPr lang="en-US" dirty="0">
                <a:solidFill>
                  <a:srgbClr val="7030A0"/>
                </a:solidFill>
              </a:rPr>
              <a:t>Sympathy for the idea on an emotional level.</a:t>
            </a:r>
            <a:r>
              <a:rPr lang="en-US" dirty="0"/>
              <a:t> It may work for some 	simple cases. </a:t>
            </a:r>
          </a:p>
          <a:p>
            <a:pPr marL="0" indent="0">
              <a:buNone/>
            </a:pPr>
            <a:r>
              <a:rPr lang="en-US" dirty="0"/>
              <a:t>2 	The idea soon breaks down because it is </a:t>
            </a:r>
            <a:r>
              <a:rPr lang="en-US" dirty="0">
                <a:solidFill>
                  <a:srgbClr val="7030A0"/>
                </a:solidFill>
              </a:rPr>
              <a:t>too narrow</a:t>
            </a:r>
            <a:r>
              <a:rPr lang="en-US" dirty="0"/>
              <a:t>. Examples. </a:t>
            </a:r>
          </a:p>
          <a:p>
            <a:pPr marL="0" indent="0">
              <a:buNone/>
            </a:pPr>
            <a:r>
              <a:rPr lang="en-US" dirty="0"/>
              <a:t>3 	Need to consider </a:t>
            </a:r>
            <a:r>
              <a:rPr lang="en-US" dirty="0">
                <a:solidFill>
                  <a:srgbClr val="FF0000"/>
                </a:solidFill>
              </a:rPr>
              <a:t>the purpose of punishment</a:t>
            </a:r>
            <a:r>
              <a:rPr lang="en-US" dirty="0"/>
              <a:t>. It is </a:t>
            </a:r>
            <a:r>
              <a:rPr lang="en-US" dirty="0">
                <a:highlight>
                  <a:srgbClr val="00FFFF"/>
                </a:highlight>
              </a:rPr>
              <a:t>wider than </a:t>
            </a:r>
            <a:r>
              <a:rPr lang="en-US" dirty="0"/>
              <a:t>	</a:t>
            </a:r>
            <a:r>
              <a:rPr lang="en-US" dirty="0">
                <a:highlight>
                  <a:srgbClr val="00FFFF"/>
                </a:highlight>
              </a:rPr>
              <a:t>repayment for wrong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4 	Conclusion – this is a slogan that may satisfy </a:t>
            </a:r>
            <a:r>
              <a:rPr lang="en-US" dirty="0">
                <a:solidFill>
                  <a:srgbClr val="FF0000"/>
                </a:solidFill>
              </a:rPr>
              <a:t>at some simple level </a:t>
            </a:r>
            <a:r>
              <a:rPr lang="en-US" dirty="0"/>
              <a:t>but 	</a:t>
            </a:r>
            <a:r>
              <a:rPr lang="en-US" b="1" dirty="0">
                <a:solidFill>
                  <a:srgbClr val="00B050"/>
                </a:solidFill>
              </a:rPr>
              <a:t>a proper penal system</a:t>
            </a:r>
            <a:r>
              <a:rPr lang="en-US" dirty="0"/>
              <a:t> needs to be far more thoughtful and complex.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1644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1CBC-4999-457E-A967-2506D61B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Range of ideas (p.29)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31F4-A56E-41A1-B28B-A549CC0F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52695" cy="48862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Task 2, you are instructed to write </a:t>
            </a:r>
            <a:r>
              <a:rPr lang="en-US" dirty="0">
                <a:solidFill>
                  <a:srgbClr val="FF0000"/>
                </a:solidFill>
              </a:rPr>
              <a:t>at least 250 words</a:t>
            </a:r>
            <a:r>
              <a:rPr lang="en-US" dirty="0"/>
              <a:t>. </a:t>
            </a:r>
            <a:r>
              <a:rPr lang="en-US" dirty="0">
                <a:highlight>
                  <a:srgbClr val="FFFF00"/>
                </a:highlight>
              </a:rPr>
              <a:t>(~300 words if you can)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most certainly want to </a:t>
            </a:r>
            <a:r>
              <a:rPr lang="en-US" dirty="0">
                <a:solidFill>
                  <a:srgbClr val="0070C0"/>
                </a:solidFill>
              </a:rPr>
              <a:t>avoid repetition</a:t>
            </a:r>
            <a:r>
              <a:rPr lang="en-US" dirty="0"/>
              <a:t> &gt; try to </a:t>
            </a:r>
            <a:r>
              <a:rPr lang="en-US" dirty="0">
                <a:solidFill>
                  <a:srgbClr val="0070C0"/>
                </a:solidFill>
              </a:rPr>
              <a:t>generate more ideas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probably be writing </a:t>
            </a:r>
            <a:r>
              <a:rPr lang="en-US" dirty="0">
                <a:solidFill>
                  <a:srgbClr val="0070C0"/>
                </a:solidFill>
              </a:rPr>
              <a:t>four or five paragraphs</a:t>
            </a:r>
            <a:r>
              <a:rPr lang="en-US" dirty="0"/>
              <a:t> with the main content in the middle paragraphs. </a:t>
            </a:r>
            <a:r>
              <a:rPr lang="en-US" dirty="0">
                <a:solidFill>
                  <a:srgbClr val="FF0000"/>
                </a:solidFill>
              </a:rPr>
              <a:t>(2-3 KEY ARGUMENTS)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Education, pollution, climate change, cloning, organ transplants, nuclear 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hazards, longevity, unsustainable development, corruption, terrorism</a:t>
            </a:r>
            <a:r>
              <a:rPr lang="en-US" dirty="0"/>
              <a:t> and so on.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7964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Extra: Marking Criteria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28045" y="2187723"/>
            <a:ext cx="4238714" cy="1170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b="1" dirty="0"/>
              <a:t>Task Achievement</a:t>
            </a:r>
            <a:endParaRPr lang="zh-TW" altLang="zh-TW" sz="2500" dirty="0"/>
          </a:p>
        </p:txBody>
      </p:sp>
      <p:sp>
        <p:nvSpPr>
          <p:cNvPr id="5" name="Rounded Rectangle 4"/>
          <p:cNvSpPr/>
          <p:nvPr/>
        </p:nvSpPr>
        <p:spPr>
          <a:xfrm>
            <a:off x="6296826" y="2200541"/>
            <a:ext cx="4238714" cy="1170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b="1" dirty="0"/>
              <a:t>Coherence and Cohesion</a:t>
            </a:r>
            <a:endParaRPr lang="zh-TW" altLang="zh-TW" sz="2500" dirty="0"/>
          </a:p>
        </p:txBody>
      </p:sp>
      <p:sp>
        <p:nvSpPr>
          <p:cNvPr id="6" name="Rounded Rectangle 5"/>
          <p:cNvSpPr/>
          <p:nvPr/>
        </p:nvSpPr>
        <p:spPr>
          <a:xfrm>
            <a:off x="1128045" y="4177469"/>
            <a:ext cx="4238714" cy="1170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b="1" dirty="0"/>
              <a:t>Lexical Resources</a:t>
            </a:r>
            <a:endParaRPr lang="zh-TW" altLang="zh-TW" sz="2500" dirty="0"/>
          </a:p>
        </p:txBody>
      </p:sp>
      <p:sp>
        <p:nvSpPr>
          <p:cNvPr id="7" name="Rounded Rectangle 6"/>
          <p:cNvSpPr/>
          <p:nvPr/>
        </p:nvSpPr>
        <p:spPr>
          <a:xfrm>
            <a:off x="6373738" y="4177469"/>
            <a:ext cx="4238714" cy="1170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b="1" dirty="0"/>
              <a:t>Grammatical Range and Accuracy</a:t>
            </a:r>
            <a:endParaRPr lang="zh-TW" altLang="zh-TW" sz="2500" dirty="0"/>
          </a:p>
        </p:txBody>
      </p:sp>
      <p:sp>
        <p:nvSpPr>
          <p:cNvPr id="8" name="Rectangle 7"/>
          <p:cNvSpPr/>
          <p:nvPr/>
        </p:nvSpPr>
        <p:spPr>
          <a:xfrm>
            <a:off x="1128045" y="3443955"/>
            <a:ext cx="4238714" cy="5042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b="1" dirty="0"/>
              <a:t>Answer the question fully/ no off topic</a:t>
            </a:r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6296826" y="3478138"/>
            <a:ext cx="4238714" cy="5042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b="1" dirty="0"/>
              <a:t>Use of connectives/ flow of ideas/ structure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8045" y="5476430"/>
            <a:ext cx="4238714" cy="5042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Vocabulary</a:t>
            </a:r>
            <a:endParaRPr lang="zh-TW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73738" y="5476430"/>
            <a:ext cx="4238714" cy="5042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tense/ spelling/ sentence patterns </a:t>
            </a:r>
            <a:r>
              <a:rPr lang="en-US" altLang="zh-TW" b="1" dirty="0" err="1"/>
              <a:t>etc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6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BA52-50DD-43F7-8CEB-1524DA90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5.12 (p.29)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8A78-B16A-47DB-B42B-8E9DEA6A4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71548" cy="48296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for a couple of minutes </a:t>
            </a:r>
            <a:r>
              <a:rPr lang="en-US" dirty="0">
                <a:solidFill>
                  <a:srgbClr val="FF0000"/>
                </a:solidFill>
              </a:rPr>
              <a:t>words you think should appear </a:t>
            </a:r>
            <a:r>
              <a:rPr lang="en-US" dirty="0"/>
              <a:t>in the following essay: </a:t>
            </a:r>
          </a:p>
          <a:p>
            <a:pPr marL="0" indent="0">
              <a:buNone/>
            </a:pPr>
            <a:endParaRPr lang="en-US" sz="30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000" b="1" i="1" dirty="0">
                <a:solidFill>
                  <a:srgbClr val="7030A0"/>
                </a:solidFill>
              </a:rPr>
              <a:t>Copyright laws are tools which help multinational corporations maintain monopolies over their products. What are your views on this statement? </a:t>
            </a:r>
          </a:p>
          <a:p>
            <a:pPr marL="0" indent="0">
              <a:buNone/>
            </a:pPr>
            <a:endParaRPr lang="en-US" sz="30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000" b="1" i="1" dirty="0">
                <a:solidFill>
                  <a:srgbClr val="00B050"/>
                </a:solidFill>
              </a:rPr>
              <a:t>2 minutes</a:t>
            </a:r>
            <a:endParaRPr lang="en-HK" sz="3000" b="1" i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14" y="4466067"/>
            <a:ext cx="3760150" cy="14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57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692F-5CB0-4039-B91E-1DE9CDBF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5.12 (Suggested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D64F-CB1C-4242-BCE9-DFD1FEF4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/>
              <a:t>intellectual rights					commercial fairness</a:t>
            </a:r>
            <a:endParaRPr lang="zh-TW" altLang="zh-HK" dirty="0"/>
          </a:p>
          <a:p>
            <a:pPr marL="0" indent="0">
              <a:buNone/>
            </a:pPr>
            <a:r>
              <a:rPr lang="en-US" altLang="zh-HK" dirty="0"/>
              <a:t>breach of …						developing world</a:t>
            </a:r>
            <a:endParaRPr lang="zh-TW" altLang="zh-HK" dirty="0"/>
          </a:p>
          <a:p>
            <a:pPr marL="0" indent="0">
              <a:buNone/>
            </a:pPr>
            <a:r>
              <a:rPr lang="en-US" altLang="zh-HK" dirty="0"/>
              <a:t>infringement of …					music industry</a:t>
            </a:r>
            <a:endParaRPr lang="zh-TW" altLang="zh-HK" dirty="0"/>
          </a:p>
          <a:p>
            <a:pPr marL="0" indent="0">
              <a:buNone/>
            </a:pPr>
            <a:r>
              <a:rPr lang="en-US" altLang="zh-HK" dirty="0"/>
              <a:t>copyright protection 				pharmaceutical industry</a:t>
            </a:r>
            <a:endParaRPr lang="zh-TW" altLang="zh-HK" dirty="0"/>
          </a:p>
          <a:p>
            <a:pPr marL="0" indent="0">
              <a:buNone/>
            </a:pPr>
            <a:r>
              <a:rPr lang="en-US" altLang="zh-HK" dirty="0"/>
              <a:t>research and development costs		return on investment</a:t>
            </a:r>
            <a:endParaRPr lang="zh-TW" altLang="zh-HK" dirty="0"/>
          </a:p>
          <a:p>
            <a:pPr marL="0" indent="0">
              <a:buNone/>
            </a:pPr>
            <a:r>
              <a:rPr lang="en-US" altLang="zh-HK" dirty="0"/>
              <a:t>fair profit						consumer rights</a:t>
            </a:r>
            <a:endParaRPr lang="zh-TW" altLang="zh-HK" dirty="0"/>
          </a:p>
          <a:p>
            <a:pPr marL="0" indent="0">
              <a:buNone/>
            </a:pPr>
            <a:r>
              <a:rPr lang="en-GB" altLang="zh-HK" dirty="0"/>
              <a:t>brand names					royalties</a:t>
            </a:r>
            <a:endParaRPr lang="en-HK" dirty="0"/>
          </a:p>
        </p:txBody>
      </p:sp>
      <p:pic>
        <p:nvPicPr>
          <p:cNvPr id="5" name="圖片 4" descr="一張含有 運輸 的圖片&#10;&#10;自動產生的描述">
            <a:extLst>
              <a:ext uri="{FF2B5EF4-FFF2-40B4-BE49-F238E27FC236}">
                <a16:creationId xmlns:a16="http://schemas.microsoft.com/office/drawing/2014/main" id="{CAE54AA3-7111-4DD0-85E7-8C2563CF7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7723" y="4510509"/>
            <a:ext cx="1736553" cy="198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4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Activity 5.12 Extended Task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Make use of the vocabulary mentioned to form complex sentences.</a:t>
            </a:r>
          </a:p>
          <a:p>
            <a:pPr marL="0" indent="0">
              <a:buNone/>
            </a:pPr>
            <a:r>
              <a:rPr lang="en-US" altLang="zh-TW" b="1" dirty="0"/>
              <a:t>(not fewer than 15 words)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00B050"/>
                </a:solidFill>
              </a:rPr>
              <a:t>intellectual rights</a:t>
            </a:r>
          </a:p>
          <a:p>
            <a:pPr marL="0" indent="0">
              <a:buNone/>
            </a:pPr>
            <a:endParaRPr lang="en-US" altLang="zh-TW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B050"/>
                </a:solidFill>
              </a:rPr>
              <a:t>…infringement of… </a:t>
            </a:r>
          </a:p>
          <a:p>
            <a:pPr marL="0" indent="0">
              <a:buNone/>
            </a:pPr>
            <a:endParaRPr lang="en-US" altLang="zh-TW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B050"/>
                </a:solidFill>
              </a:rPr>
              <a:t>copyright protection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03963" y="3708875"/>
            <a:ext cx="2606467" cy="81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4 minutes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31113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Activity 5.12 Extended Task (Suggested key)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3702"/>
            <a:ext cx="11023363" cy="50420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00B050"/>
                </a:solidFill>
              </a:rPr>
              <a:t>intellectual rights</a:t>
            </a:r>
          </a:p>
          <a:p>
            <a:pPr marL="0" indent="0">
              <a:buNone/>
            </a:pPr>
            <a:r>
              <a:rPr lang="en-US" altLang="zh-TW" b="1" dirty="0"/>
              <a:t>Quite a number of netizens </a:t>
            </a:r>
            <a:r>
              <a:rPr lang="en-US" altLang="zh-TW" b="1" dirty="0">
                <a:solidFill>
                  <a:srgbClr val="00B0F0"/>
                </a:solidFill>
              </a:rPr>
              <a:t>ignore</a:t>
            </a:r>
            <a:r>
              <a:rPr lang="en-US" altLang="zh-TW" b="1" dirty="0"/>
              <a:t> intellectual rights on the net </a:t>
            </a:r>
            <a:r>
              <a:rPr lang="en-US" altLang="zh-TW" b="1" dirty="0">
                <a:solidFill>
                  <a:srgbClr val="00B0F0"/>
                </a:solidFill>
              </a:rPr>
              <a:t>due to the fact that</a:t>
            </a:r>
            <a:r>
              <a:rPr lang="en-US" altLang="zh-TW" b="1" dirty="0"/>
              <a:t> most activities online could be </a:t>
            </a:r>
            <a:r>
              <a:rPr lang="en-US" altLang="zh-TW" b="1" dirty="0">
                <a:solidFill>
                  <a:srgbClr val="00B0F0"/>
                </a:solidFill>
              </a:rPr>
              <a:t>anonymous</a:t>
            </a:r>
            <a:r>
              <a:rPr lang="en-US" altLang="zh-TW" b="1" dirty="0"/>
              <a:t>.  (&gt; 20 words)</a:t>
            </a:r>
          </a:p>
          <a:p>
            <a:pPr marL="0" indent="0">
              <a:buNone/>
            </a:pPr>
            <a:endParaRPr lang="en-US" altLang="zh-TW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B050"/>
                </a:solidFill>
              </a:rPr>
              <a:t>…infringement of… </a:t>
            </a:r>
          </a:p>
          <a:p>
            <a:pPr marL="0" indent="0">
              <a:buNone/>
            </a:pPr>
            <a:r>
              <a:rPr lang="en-US" altLang="zh-TW" b="1" dirty="0"/>
              <a:t>The infringement of intellectual properties from artists of various forms could </a:t>
            </a:r>
            <a:r>
              <a:rPr lang="en-US" altLang="zh-TW" b="1" dirty="0">
                <a:solidFill>
                  <a:srgbClr val="00B0F0"/>
                </a:solidFill>
              </a:rPr>
              <a:t>pose severe harm to their livelihood</a:t>
            </a:r>
            <a:r>
              <a:rPr lang="en-US" altLang="zh-TW" b="1" dirty="0"/>
              <a:t>. (17 words)</a:t>
            </a:r>
          </a:p>
          <a:p>
            <a:pPr marL="0" indent="0">
              <a:buNone/>
            </a:pPr>
            <a:endParaRPr lang="en-US" altLang="zh-TW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B050"/>
                </a:solidFill>
              </a:rPr>
              <a:t>copyright protection</a:t>
            </a:r>
          </a:p>
          <a:p>
            <a:pPr marL="0" indent="0">
              <a:buNone/>
            </a:pPr>
            <a:r>
              <a:rPr lang="en-US" altLang="zh-TW" b="1" dirty="0"/>
              <a:t>Government should </a:t>
            </a:r>
            <a:r>
              <a:rPr lang="en-US" altLang="zh-TW" b="1" dirty="0">
                <a:solidFill>
                  <a:srgbClr val="00B0F0"/>
                </a:solidFill>
              </a:rPr>
              <a:t>advocate</a:t>
            </a:r>
            <a:r>
              <a:rPr lang="en-US" altLang="zh-TW" b="1" dirty="0"/>
              <a:t> copyright protection </a:t>
            </a:r>
            <a:r>
              <a:rPr lang="en-US" altLang="zh-TW" b="1" dirty="0">
                <a:solidFill>
                  <a:srgbClr val="00B0F0"/>
                </a:solidFill>
              </a:rPr>
              <a:t>in greater extent </a:t>
            </a:r>
            <a:r>
              <a:rPr lang="en-US" altLang="zh-TW" b="1" dirty="0"/>
              <a:t>to make sure </a:t>
            </a:r>
            <a:r>
              <a:rPr lang="en-US" altLang="zh-TW" b="1" dirty="0">
                <a:solidFill>
                  <a:srgbClr val="00B0F0"/>
                </a:solidFill>
              </a:rPr>
              <a:t>original works </a:t>
            </a:r>
            <a:r>
              <a:rPr lang="en-US" altLang="zh-TW" b="1" dirty="0"/>
              <a:t>such as literary, drama, musical and artistic works </a:t>
            </a:r>
            <a:r>
              <a:rPr lang="en-US" altLang="zh-TW" b="1" dirty="0">
                <a:solidFill>
                  <a:srgbClr val="00B0F0"/>
                </a:solidFill>
              </a:rPr>
              <a:t>are safeguarded</a:t>
            </a:r>
            <a:r>
              <a:rPr lang="en-US" altLang="zh-TW" b="1" dirty="0"/>
              <a:t>. (&gt;20 words)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324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Reminders for IELTS Writing Task 2 (extra)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89179" cy="48230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 </a:t>
            </a:r>
            <a:r>
              <a:rPr lang="en-US" altLang="zh-TW" dirty="0">
                <a:sym typeface="Wingdings"/>
              </a:rPr>
              <a:t>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Never copy the words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from your examination paper. </a:t>
            </a:r>
            <a:r>
              <a:rPr lang="en-US" altLang="zh-TW" dirty="0">
                <a:solidFill>
                  <a:srgbClr val="FF0000"/>
                </a:solidFill>
              </a:rPr>
              <a:t>Always </a:t>
            </a:r>
            <a:r>
              <a:rPr lang="en-US" altLang="zh-TW" b="1" u="sng" dirty="0">
                <a:solidFill>
                  <a:srgbClr val="FF0000"/>
                </a:solidFill>
              </a:rPr>
              <a:t>paraphrase</a:t>
            </a:r>
            <a:r>
              <a:rPr lang="en-US" altLang="zh-TW" dirty="0"/>
              <a:t>.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>
                <a:sym typeface="Wingdings"/>
              </a:rPr>
              <a:t>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Academic language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 style should be used here. </a:t>
            </a:r>
            <a:r>
              <a:rPr lang="en-US" altLang="zh-TW" b="1" dirty="0">
                <a:solidFill>
                  <a:srgbClr val="00B0F0"/>
                </a:solidFill>
              </a:rPr>
              <a:t>Less spoken language = ‘it’s like…’ ‘kind of’…</a:t>
            </a:r>
            <a:endParaRPr lang="zh-TW" altLang="zh-TW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>
                <a:sym typeface="Wingdings"/>
              </a:rPr>
              <a:t></a:t>
            </a:r>
            <a:r>
              <a:rPr lang="en-US" altLang="zh-TW" dirty="0"/>
              <a:t> Plan, </a:t>
            </a:r>
            <a:r>
              <a:rPr lang="en-US" altLang="zh-TW" b="1" dirty="0">
                <a:solidFill>
                  <a:srgbClr val="FF0000"/>
                </a:solidFill>
              </a:rPr>
              <a:t>brainstorm and elaborate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your ideas.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>
                <a:sym typeface="Wingdings"/>
              </a:rPr>
              <a:t></a:t>
            </a:r>
            <a:r>
              <a:rPr lang="en-US" altLang="zh-TW" dirty="0"/>
              <a:t> Provide </a:t>
            </a:r>
            <a:r>
              <a:rPr lang="en-US" altLang="zh-TW" b="1" dirty="0">
                <a:solidFill>
                  <a:srgbClr val="FF0000"/>
                </a:solidFill>
              </a:rPr>
              <a:t>illustrations and examples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to your arguments or reasons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>
                <a:sym typeface="Wingdings"/>
              </a:rPr>
              <a:t></a:t>
            </a:r>
            <a:r>
              <a:rPr lang="en-US" altLang="zh-TW" dirty="0"/>
              <a:t> Don’t just go around the circle!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>
                <a:sym typeface="Wingdings"/>
              </a:rPr>
              <a:t></a:t>
            </a:r>
            <a:r>
              <a:rPr lang="en-US" altLang="zh-TW" dirty="0"/>
              <a:t> Use the </a:t>
            </a:r>
            <a:r>
              <a:rPr lang="en-US" altLang="zh-TW" b="1" dirty="0"/>
              <a:t>‘Thinking Aspects’</a:t>
            </a:r>
            <a:r>
              <a:rPr lang="en-US" altLang="zh-TW" dirty="0"/>
              <a:t> (will be taught later) for </a:t>
            </a:r>
            <a:r>
              <a:rPr lang="en-US" altLang="zh-TW" b="1" dirty="0"/>
              <a:t>EVERY topic</a:t>
            </a:r>
            <a:r>
              <a:rPr lang="en-US" altLang="zh-TW" dirty="0"/>
              <a:t> you come across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>
                <a:sym typeface="Wingdings"/>
              </a:rPr>
              <a:t></a:t>
            </a:r>
            <a:r>
              <a:rPr lang="en-US" altLang="zh-TW" dirty="0"/>
              <a:t> It will save you time to think about points to write Economical, Legal, Environmental… 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>
                <a:sym typeface="Wingdings"/>
              </a:rPr>
              <a:t></a:t>
            </a:r>
            <a:r>
              <a:rPr lang="en-US" altLang="zh-TW" dirty="0"/>
              <a:t> Give a </a:t>
            </a:r>
            <a:r>
              <a:rPr lang="en-US" altLang="zh-TW" b="1" dirty="0">
                <a:solidFill>
                  <a:srgbClr val="FF0000"/>
                </a:solidFill>
              </a:rPr>
              <a:t>proper introduction and conclusion</a:t>
            </a:r>
            <a:r>
              <a:rPr lang="en-US" altLang="zh-TW" dirty="0">
                <a:solidFill>
                  <a:srgbClr val="FF0000"/>
                </a:solidFill>
              </a:rPr>
              <a:t>. 3-4 lines</a:t>
            </a:r>
            <a:endParaRPr lang="zh-TW" altLang="zh-TW" dirty="0">
              <a:solidFill>
                <a:srgbClr val="FF0000"/>
              </a:solidFill>
            </a:endParaRPr>
          </a:p>
          <a:p>
            <a:endParaRPr lang="zh-TW" altLang="zh-TW" dirty="0"/>
          </a:p>
          <a:p>
            <a:pPr marL="0" indent="0">
              <a:buNone/>
            </a:pPr>
            <a:r>
              <a:rPr lang="en-US" altLang="zh-TW" dirty="0">
                <a:sym typeface="Wingdings"/>
              </a:rPr>
              <a:t>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00B050"/>
                </a:solidFill>
              </a:rPr>
              <a:t>One idea in one paragraph</a:t>
            </a:r>
            <a:r>
              <a:rPr lang="en-US" altLang="zh-TW" dirty="0">
                <a:solidFill>
                  <a:srgbClr val="00B050"/>
                </a:solidFill>
              </a:rPr>
              <a:t> ONLY! </a:t>
            </a:r>
            <a:endParaRPr lang="zh-TW" altLang="en-US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901" y="2781596"/>
            <a:ext cx="2641363" cy="21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7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In-class practice (extra; optional)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7905" cy="468627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Write an </a:t>
            </a:r>
            <a:r>
              <a:rPr lang="en-US" altLang="zh-TW" b="1" dirty="0">
                <a:solidFill>
                  <a:srgbClr val="FF0000"/>
                </a:solidFill>
              </a:rPr>
              <a:t>effective introduction </a:t>
            </a:r>
            <a:r>
              <a:rPr lang="en-US" altLang="zh-TW" b="1" dirty="0"/>
              <a:t>with thesis statement: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i="1" dirty="0">
                <a:solidFill>
                  <a:srgbClr val="7030A0"/>
                </a:solidFill>
              </a:rPr>
              <a:t>Learning to manage money is one of the key aspects to adult life. How in your view can individuals best learn to manage their money?</a:t>
            </a:r>
          </a:p>
          <a:p>
            <a:pPr marL="0" indent="0">
              <a:buNone/>
            </a:pPr>
            <a:endParaRPr lang="en-US" altLang="zh-TW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TW" altLang="en-US" b="1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1" y="4104973"/>
            <a:ext cx="3655891" cy="23991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23133" y="4503633"/>
            <a:ext cx="3221764" cy="67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5 minutes and check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87583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In-class practice (extra; optional)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793"/>
            <a:ext cx="10895176" cy="50334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i="1" dirty="0">
                <a:solidFill>
                  <a:srgbClr val="7030A0"/>
                </a:solidFill>
              </a:rPr>
              <a:t>Learning to manage money is one of the key aspects to adult life. How in your view can individuals best learn to manage their money?</a:t>
            </a:r>
          </a:p>
          <a:p>
            <a:pPr marL="0" indent="0">
              <a:buNone/>
            </a:pPr>
            <a:endParaRPr lang="en-US" altLang="zh-TW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TW" b="1" i="1" dirty="0">
                <a:solidFill>
                  <a:srgbClr val="FF0000"/>
                </a:solidFill>
              </a:rPr>
              <a:t>Think about how young people can learn to save money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1059679" y="4093436"/>
            <a:ext cx="2162085" cy="20168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Save money themselves?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3733088" y="4093435"/>
            <a:ext cx="2162085" cy="20168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Learn from parents?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6425013" y="4093434"/>
            <a:ext cx="2162085" cy="20168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Ask people to help?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9322038" y="4093436"/>
            <a:ext cx="2162085" cy="20168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Any other ideas?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9322038" y="2597921"/>
            <a:ext cx="2384277" cy="117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Language and paragraph structure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76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In-class practice (suggested key)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0613"/>
            <a:ext cx="10801172" cy="4905286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i="1" dirty="0">
                <a:solidFill>
                  <a:srgbClr val="7030A0"/>
                </a:solidFill>
              </a:rPr>
              <a:t>Learning to manage money is one of the key aspects to adult life. How in your view can individuals best learn to manage their money?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3300" b="1" dirty="0">
                <a:solidFill>
                  <a:srgbClr val="00B050"/>
                </a:solidFill>
              </a:rPr>
              <a:t>Upon reaching adulthood, the significance of a well-rounded personal financial management is very much emphasized.</a:t>
            </a:r>
            <a:r>
              <a:rPr lang="en-US" altLang="zh-TW" sz="3300" dirty="0"/>
              <a:t> </a:t>
            </a:r>
            <a:r>
              <a:rPr lang="en-US" altLang="zh-TW" sz="3300" b="1" dirty="0">
                <a:solidFill>
                  <a:srgbClr val="0070C0"/>
                </a:solidFill>
              </a:rPr>
              <a:t>Most hold the notion that it is one of the key representations of maturity. </a:t>
            </a:r>
            <a:r>
              <a:rPr lang="en-US" altLang="zh-TW" sz="3300" b="1" dirty="0">
                <a:solidFill>
                  <a:srgbClr val="FF0000"/>
                </a:solidFill>
              </a:rPr>
              <a:t>From my perspective,</a:t>
            </a:r>
            <a:r>
              <a:rPr lang="en-US" altLang="zh-TW" sz="3300" dirty="0"/>
              <a:t> </a:t>
            </a:r>
            <a:r>
              <a:rPr lang="en-US" altLang="zh-TW" sz="3300" b="1" dirty="0"/>
              <a:t>youngsters can learn about better handling of budgets via </a:t>
            </a:r>
            <a:r>
              <a:rPr lang="en-US" altLang="zh-TW" sz="3300" b="1" u="sng" dirty="0"/>
              <a:t>development of personal habits</a:t>
            </a:r>
            <a:r>
              <a:rPr lang="en-US" altLang="zh-TW" sz="3300" b="1" dirty="0"/>
              <a:t>, </a:t>
            </a:r>
            <a:r>
              <a:rPr lang="en-US" altLang="zh-TW" sz="3300" b="1" u="sng" dirty="0"/>
              <a:t>consultation of professional advice</a:t>
            </a:r>
            <a:r>
              <a:rPr lang="en-US" altLang="zh-TW" sz="3300" b="1" dirty="0"/>
              <a:t>, as well as </a:t>
            </a:r>
            <a:r>
              <a:rPr lang="en-US" altLang="zh-TW" sz="3300" b="1" u="sng" dirty="0"/>
              <a:t>guidance from trustable mentors</a:t>
            </a:r>
            <a:r>
              <a:rPr lang="en-US" altLang="zh-TW" sz="3300" b="1" dirty="0"/>
              <a:t>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003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9321-40F3-4D41-8161-37697072C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1596"/>
            <a:ext cx="9144000" cy="2878367"/>
          </a:xfrm>
        </p:spPr>
        <p:txBody>
          <a:bodyPr/>
          <a:lstStyle/>
          <a:p>
            <a:r>
              <a:rPr lang="en-HK"/>
              <a:t>E205F</a:t>
            </a:r>
            <a:br>
              <a:rPr lang="en-HK" dirty="0"/>
            </a:br>
            <a:r>
              <a:rPr lang="en-HK" dirty="0"/>
              <a:t>Preparing for IELTS</a:t>
            </a:r>
            <a:br>
              <a:rPr lang="en-HK" dirty="0"/>
            </a:br>
            <a:r>
              <a:rPr lang="en-HK" dirty="0"/>
              <a:t>Unit 5 (Task </a:t>
            </a:r>
            <a:r>
              <a:rPr lang="en-HK"/>
              <a:t>2) 2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611C-B1B2-4242-84B6-2C86CA855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70627"/>
          </a:xfrm>
        </p:spPr>
        <p:txBody>
          <a:bodyPr/>
          <a:lstStyle/>
          <a:p>
            <a:endParaRPr lang="en-HK" dirty="0"/>
          </a:p>
          <a:p>
            <a:r>
              <a:rPr lang="en-HK" dirty="0" err="1"/>
              <a:t>Hazal</a:t>
            </a:r>
            <a:r>
              <a:rPr lang="en-HK" dirty="0"/>
              <a:t> WONG</a:t>
            </a:r>
          </a:p>
          <a:p>
            <a:r>
              <a:rPr lang="en-HK">
                <a:hlinkClick r:id="rId2"/>
              </a:rPr>
              <a:t>hatwong@ouhk.edu.hk</a:t>
            </a:r>
            <a:endParaRPr lang="en-HK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94355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C12E-805B-4889-BC49-E3CEFD05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Some ideas for planning: Outline essay plans (p.29)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2FAC7-F941-4616-B66E-5880CAB56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9829" cy="48391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 we show you an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outline of an essay for demonstration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Essay topic 1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>
                <a:solidFill>
                  <a:srgbClr val="7030A0"/>
                </a:solidFill>
              </a:rPr>
              <a:t>Studying overseas</a:t>
            </a:r>
            <a:r>
              <a:rPr lang="en-US" b="1" i="1" dirty="0">
                <a:solidFill>
                  <a:srgbClr val="7030A0"/>
                </a:solidFill>
              </a:rPr>
              <a:t> has both its advantages and disadvantages. Discuss the arguments for and against overseas study, and then state which arguments you feel are stronger. </a:t>
            </a:r>
            <a:endParaRPr lang="en-HK" b="1" i="1" dirty="0">
              <a:solidFill>
                <a:srgbClr val="7030A0"/>
              </a:solidFill>
            </a:endParaRPr>
          </a:p>
        </p:txBody>
      </p:sp>
      <p:pic>
        <p:nvPicPr>
          <p:cNvPr id="5" name="圖片 4" descr="一張含有 運輸 的圖片&#10;&#10;自動產生的描述">
            <a:extLst>
              <a:ext uri="{FF2B5EF4-FFF2-40B4-BE49-F238E27FC236}">
                <a16:creationId xmlns:a16="http://schemas.microsoft.com/office/drawing/2014/main" id="{4148C49A-DB6E-4976-B957-5905270332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74819"/>
            <a:ext cx="1789932" cy="178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0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21DB-14BC-48E2-97A9-613DB8A2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Writing a piece of argumentative prose (p.24)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782F-28DE-47E8-BB01-7F8CD9E65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2439" cy="4801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second task in the IELTS Writing test is to produce a short piece of </a:t>
            </a:r>
            <a:r>
              <a:rPr lang="en-US" dirty="0">
                <a:solidFill>
                  <a:srgbClr val="FF0000"/>
                </a:solidFill>
              </a:rPr>
              <a:t>argumentative prose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be required to offer </a:t>
            </a:r>
            <a:r>
              <a:rPr lang="en-US" dirty="0">
                <a:solidFill>
                  <a:srgbClr val="0070C0"/>
                </a:solidFill>
              </a:rPr>
              <a:t>a solution to a problem</a:t>
            </a:r>
            <a:r>
              <a:rPr lang="en-US" dirty="0"/>
              <a:t>, give an </a:t>
            </a:r>
            <a:r>
              <a:rPr lang="en-US" dirty="0">
                <a:solidFill>
                  <a:srgbClr val="0070C0"/>
                </a:solidFill>
              </a:rPr>
              <a:t>opinion</a:t>
            </a:r>
            <a:r>
              <a:rPr lang="en-US" dirty="0"/>
              <a:t> and justify it, </a:t>
            </a:r>
            <a:r>
              <a:rPr lang="en-US" dirty="0">
                <a:solidFill>
                  <a:srgbClr val="0070C0"/>
                </a:solidFill>
              </a:rPr>
              <a:t>present arguments on both sides of an issue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evaluate</a:t>
            </a:r>
            <a:r>
              <a:rPr lang="en-US" dirty="0"/>
              <a:t> a point of view or speculate on an issue.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write in a style appropriate to an </a:t>
            </a:r>
            <a:r>
              <a:rPr lang="en-US" b="1" dirty="0">
                <a:solidFill>
                  <a:srgbClr val="00B050"/>
                </a:solidFill>
              </a:rPr>
              <a:t>academic context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• give </a:t>
            </a:r>
            <a:r>
              <a:rPr lang="en-US" b="1" dirty="0">
                <a:solidFill>
                  <a:srgbClr val="00B050"/>
                </a:solidFill>
              </a:rPr>
              <a:t>reasons</a:t>
            </a:r>
            <a:r>
              <a:rPr lang="en-US" dirty="0"/>
              <a:t> for your answers; and </a:t>
            </a:r>
          </a:p>
          <a:p>
            <a:pPr marL="0" indent="0">
              <a:buNone/>
            </a:pPr>
            <a:r>
              <a:rPr lang="en-US" dirty="0"/>
              <a:t>• include </a:t>
            </a:r>
            <a:r>
              <a:rPr lang="en-US" b="1" dirty="0">
                <a:solidFill>
                  <a:srgbClr val="00B050"/>
                </a:solidFill>
              </a:rPr>
              <a:t>relevant examples </a:t>
            </a:r>
            <a:r>
              <a:rPr lang="en-US" dirty="0"/>
              <a:t>from your own knowledge or </a:t>
            </a:r>
            <a:r>
              <a:rPr lang="en-US" b="1" dirty="0">
                <a:solidFill>
                  <a:srgbClr val="00B050"/>
                </a:solidFill>
              </a:rPr>
              <a:t>experience</a:t>
            </a:r>
            <a:endParaRPr lang="en-HK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2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AAA5668-9D33-4FB3-9BC0-7147CFEA66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4505" y="91092"/>
          <a:ext cx="10515600" cy="697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949">
                  <a:extLst>
                    <a:ext uri="{9D8B030D-6E8A-4147-A177-3AD203B41FA5}">
                      <a16:colId xmlns:a16="http://schemas.microsoft.com/office/drawing/2014/main" val="107395645"/>
                    </a:ext>
                  </a:extLst>
                </a:gridCol>
                <a:gridCol w="7573651">
                  <a:extLst>
                    <a:ext uri="{9D8B030D-6E8A-4147-A177-3AD203B41FA5}">
                      <a16:colId xmlns:a16="http://schemas.microsoft.com/office/drawing/2014/main" val="4100595531"/>
                    </a:ext>
                  </a:extLst>
                </a:gridCol>
              </a:tblGrid>
              <a:tr h="622249">
                <a:tc>
                  <a:txBody>
                    <a:bodyPr/>
                    <a:lstStyle/>
                    <a:p>
                      <a:r>
                        <a:rPr lang="en-HK" dirty="0"/>
                        <a:t>Paragraph structure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669928"/>
                  </a:ext>
                </a:extLst>
              </a:tr>
              <a:tr h="992872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1 Background to the topic / definitions and main opinion</a:t>
                      </a:r>
                      <a:endParaRPr lang="en-HK" sz="1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highlight>
                            <a:srgbClr val="FFFF00"/>
                          </a:highlight>
                        </a:rPr>
                        <a:t>Define</a:t>
                      </a:r>
                      <a:r>
                        <a:rPr lang="en-US" sz="1900" dirty="0"/>
                        <a:t> the topic; overseas study has advantages and disadvantages. </a:t>
                      </a:r>
                      <a:r>
                        <a:rPr lang="en-US" sz="1900" dirty="0">
                          <a:highlight>
                            <a:srgbClr val="FFFF00"/>
                          </a:highlight>
                        </a:rPr>
                        <a:t>Main opinion</a:t>
                      </a:r>
                      <a:r>
                        <a:rPr lang="en-US" sz="1900" dirty="0"/>
                        <a:t>: I believe that the </a:t>
                      </a:r>
                      <a:r>
                        <a:rPr lang="en-US" sz="1900" dirty="0">
                          <a:highlight>
                            <a:srgbClr val="FFFF00"/>
                          </a:highlight>
                        </a:rPr>
                        <a:t>benefits of overseas study outweigh the costs. </a:t>
                      </a:r>
                      <a:endParaRPr lang="en-HK" sz="19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42815"/>
                  </a:ext>
                </a:extLst>
              </a:tr>
              <a:tr h="2190621">
                <a:tc>
                  <a:txBody>
                    <a:bodyPr/>
                    <a:lstStyle/>
                    <a:p>
                      <a:r>
                        <a:rPr lang="en-US" sz="1900" b="1" dirty="0"/>
                        <a:t>2 One side of the issue / </a:t>
                      </a:r>
                      <a:r>
                        <a:rPr lang="en-US" sz="1900" b="1" dirty="0">
                          <a:highlight>
                            <a:srgbClr val="FF00FF"/>
                          </a:highlight>
                        </a:rPr>
                        <a:t>advantages </a:t>
                      </a:r>
                      <a:r>
                        <a:rPr lang="en-US" sz="1900" b="1" dirty="0">
                          <a:highlight>
                            <a:srgbClr val="FF00FF"/>
                          </a:highlight>
                          <a:sym typeface="Wingdings" panose="05000000000000000000" pitchFamily="2" charset="2"/>
                        </a:rPr>
                        <a:t></a:t>
                      </a:r>
                      <a:endParaRPr lang="en-HK" sz="1900" b="1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highlight>
                            <a:srgbClr val="00FF00"/>
                          </a:highlight>
                        </a:rPr>
                        <a:t>Main idea: Overseas study brings a range of educational, social and cultural benefits.</a:t>
                      </a:r>
                      <a:r>
                        <a:rPr lang="en-US" sz="1900" dirty="0"/>
                        <a:t> </a:t>
                      </a:r>
                    </a:p>
                    <a:p>
                      <a:r>
                        <a:rPr lang="en-US" sz="1900" dirty="0"/>
                        <a:t>Supporting details: </a:t>
                      </a:r>
                    </a:p>
                    <a:p>
                      <a:r>
                        <a:rPr lang="en-US" sz="1900" dirty="0"/>
                        <a:t>• </a:t>
                      </a:r>
                      <a:r>
                        <a:rPr lang="en-US" sz="1900" dirty="0">
                          <a:highlight>
                            <a:srgbClr val="00FFFF"/>
                          </a:highlight>
                        </a:rPr>
                        <a:t>experience another education system and language </a:t>
                      </a:r>
                      <a:r>
                        <a:rPr lang="en-US" sz="1900" dirty="0"/>
                        <a:t>first-hand </a:t>
                      </a:r>
                    </a:p>
                    <a:p>
                      <a:r>
                        <a:rPr lang="en-US" sz="1900" dirty="0"/>
                        <a:t>• work and </a:t>
                      </a:r>
                      <a:r>
                        <a:rPr lang="en-US" sz="1900" dirty="0">
                          <a:highlight>
                            <a:srgbClr val="00FFFF"/>
                          </a:highlight>
                        </a:rPr>
                        <a:t>interact with students from other cultures </a:t>
                      </a:r>
                    </a:p>
                    <a:p>
                      <a:r>
                        <a:rPr lang="en-US" sz="1900" dirty="0"/>
                        <a:t>• be exposed to </a:t>
                      </a:r>
                      <a:r>
                        <a:rPr lang="en-US" sz="1900" dirty="0">
                          <a:highlight>
                            <a:srgbClr val="00FFFF"/>
                          </a:highlight>
                        </a:rPr>
                        <a:t>different perspectives </a:t>
                      </a:r>
                    </a:p>
                    <a:p>
                      <a:r>
                        <a:rPr lang="en-US" sz="1900" dirty="0"/>
                        <a:t>• become more </a:t>
                      </a:r>
                      <a:r>
                        <a:rPr lang="en-US" sz="1900" dirty="0">
                          <a:highlight>
                            <a:srgbClr val="00FFFF"/>
                          </a:highlight>
                        </a:rPr>
                        <a:t>independent.</a:t>
                      </a:r>
                      <a:r>
                        <a:rPr lang="en-US" sz="1900" dirty="0"/>
                        <a:t> </a:t>
                      </a:r>
                      <a:endParaRPr lang="en-HK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814114"/>
                  </a:ext>
                </a:extLst>
              </a:tr>
              <a:tr h="1591747">
                <a:tc>
                  <a:txBody>
                    <a:bodyPr/>
                    <a:lstStyle/>
                    <a:p>
                      <a:r>
                        <a:rPr lang="en-US" sz="1900" b="1" dirty="0"/>
                        <a:t>3 Other side of the issue / </a:t>
                      </a:r>
                      <a:r>
                        <a:rPr lang="en-US" sz="1900" b="1" dirty="0">
                          <a:highlight>
                            <a:srgbClr val="FF00FF"/>
                          </a:highlight>
                        </a:rPr>
                        <a:t>disadvantages </a:t>
                      </a:r>
                      <a:r>
                        <a:rPr lang="en-US" sz="1900" b="1" dirty="0">
                          <a:highlight>
                            <a:srgbClr val="FF00FF"/>
                          </a:highlight>
                          <a:sym typeface="Wingdings" panose="05000000000000000000" pitchFamily="2" charset="2"/>
                        </a:rPr>
                        <a:t></a:t>
                      </a:r>
                      <a:endParaRPr lang="en-HK" sz="1900" b="1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highlight>
                            <a:srgbClr val="00FF00"/>
                          </a:highlight>
                        </a:rPr>
                        <a:t>Main idea: Overseas study is very costly. </a:t>
                      </a:r>
                    </a:p>
                    <a:p>
                      <a:r>
                        <a:rPr lang="en-US" sz="1900" dirty="0"/>
                        <a:t>Supporting details:  </a:t>
                      </a:r>
                    </a:p>
                    <a:p>
                      <a:r>
                        <a:rPr lang="en-US" sz="1900" dirty="0"/>
                        <a:t>• </a:t>
                      </a:r>
                      <a:r>
                        <a:rPr lang="en-US" sz="1900" dirty="0">
                          <a:highlight>
                            <a:srgbClr val="00FFFF"/>
                          </a:highlight>
                        </a:rPr>
                        <a:t>tuition fees </a:t>
                      </a:r>
                    </a:p>
                    <a:p>
                      <a:r>
                        <a:rPr lang="en-US" sz="1900" dirty="0"/>
                        <a:t>• </a:t>
                      </a:r>
                      <a:r>
                        <a:rPr lang="en-US" sz="1900" dirty="0">
                          <a:highlight>
                            <a:srgbClr val="00FFFF"/>
                          </a:highlight>
                        </a:rPr>
                        <a:t>travel and accommodation fees </a:t>
                      </a:r>
                    </a:p>
                    <a:p>
                      <a:r>
                        <a:rPr lang="en-US" sz="1900" dirty="0"/>
                        <a:t>• </a:t>
                      </a:r>
                      <a:r>
                        <a:rPr lang="en-US" sz="1900" dirty="0">
                          <a:highlight>
                            <a:srgbClr val="00FFFF"/>
                          </a:highlight>
                        </a:rPr>
                        <a:t>‘emotional’ costs of homesickness and culture shock.</a:t>
                      </a:r>
                      <a:endParaRPr lang="en-HK" sz="19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17208"/>
                  </a:ext>
                </a:extLst>
              </a:tr>
              <a:tr h="1573400">
                <a:tc>
                  <a:txBody>
                    <a:bodyPr/>
                    <a:lstStyle/>
                    <a:p>
                      <a:r>
                        <a:rPr lang="en-HK" sz="1900" b="1" dirty="0"/>
                        <a:t>4 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highlight>
                            <a:srgbClr val="FFFF00"/>
                          </a:highlight>
                        </a:rPr>
                        <a:t>Compromise / synthesis / my final opinion: </a:t>
                      </a:r>
                    </a:p>
                    <a:p>
                      <a:r>
                        <a:rPr lang="en-US" sz="1900" dirty="0"/>
                        <a:t>Despite a range of practical and emotional costs, overseas study brings a range of benefits.</a:t>
                      </a:r>
                      <a:endParaRPr lang="en-HK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29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8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79BB-2E51-4E0B-AC4B-16501EFE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5.13 (p.32)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F91A-390C-4600-9F5E-C69CC794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122" cy="398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how you would </a:t>
            </a:r>
            <a:r>
              <a:rPr lang="en-US" dirty="0">
                <a:solidFill>
                  <a:srgbClr val="FF0000"/>
                </a:solidFill>
              </a:rPr>
              <a:t>plan answers on the following topics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8 </a:t>
            </a:r>
            <a:r>
              <a:rPr lang="en-US" b="1" dirty="0">
                <a:solidFill>
                  <a:srgbClr val="0070C0"/>
                </a:solidFill>
              </a:rPr>
              <a:t>minutes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finish </a:t>
            </a:r>
            <a:r>
              <a:rPr lang="en-US" dirty="0">
                <a:highlight>
                  <a:srgbClr val="FFFF00"/>
                </a:highlight>
              </a:rPr>
              <a:t>Q3 and Q5 </a:t>
            </a:r>
            <a:r>
              <a:rPr lang="en-US" dirty="0"/>
              <a:t>only.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need a draft paper for this practice.</a:t>
            </a:r>
            <a:endParaRPr lang="en-H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686" y="2645813"/>
            <a:ext cx="5018548" cy="1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27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957E-79F0-4B0B-8E2C-6A267208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HK" sz="3200">
                <a:solidFill>
                  <a:srgbClr val="FFFFFF"/>
                </a:solidFill>
              </a:rPr>
              <a:t>Activity 5.13 (with suggested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EC5E-9B35-4164-98CB-348AC561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3450304" cy="2806519"/>
          </a:xfrm>
        </p:spPr>
        <p:txBody>
          <a:bodyPr>
            <a:normAutofit/>
          </a:bodyPr>
          <a:lstStyle/>
          <a:p>
            <a:pPr marL="514350" indent="-514350">
              <a:buAutoNum type="arabicPlain" startAt="3"/>
            </a:pPr>
            <a:r>
              <a:rPr lang="en-US" sz="2500" b="1" i="1" dirty="0">
                <a:solidFill>
                  <a:srgbClr val="7030A0"/>
                </a:solidFill>
              </a:rPr>
              <a:t>A good academic education is necessary for a successful life. What are your views on this statement? </a:t>
            </a:r>
          </a:p>
          <a:p>
            <a:pPr marL="0" indent="0">
              <a:buNone/>
            </a:pPr>
            <a:endParaRPr lang="en-HK" sz="16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F60A36-1A82-4B5B-8046-DA035F18724A}"/>
              </a:ext>
            </a:extLst>
          </p:cNvPr>
          <p:cNvGraphicFramePr>
            <a:graphicFrameLocks noGrp="1"/>
          </p:cNvGraphicFramePr>
          <p:nvPr/>
        </p:nvGraphicFramePr>
        <p:xfrm>
          <a:off x="4309461" y="140678"/>
          <a:ext cx="7619941" cy="679829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52343">
                  <a:extLst>
                    <a:ext uri="{9D8B030D-6E8A-4147-A177-3AD203B41FA5}">
                      <a16:colId xmlns:a16="http://schemas.microsoft.com/office/drawing/2014/main" val="1418560002"/>
                    </a:ext>
                  </a:extLst>
                </a:gridCol>
                <a:gridCol w="4967598">
                  <a:extLst>
                    <a:ext uri="{9D8B030D-6E8A-4147-A177-3AD203B41FA5}">
                      <a16:colId xmlns:a16="http://schemas.microsoft.com/office/drawing/2014/main" val="483611107"/>
                    </a:ext>
                  </a:extLst>
                </a:gridCol>
              </a:tblGrid>
              <a:tr h="647113"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  <a:effectLst/>
                        </a:rPr>
                        <a:t>Paragraph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  <a:effectLst/>
                        </a:rPr>
                        <a:t>structure</a:t>
                      </a:r>
                      <a:endParaRPr lang="zh-TW" sz="24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b="0" cap="all" spc="150">
                          <a:solidFill>
                            <a:schemeClr val="lt1"/>
                          </a:solidFill>
                          <a:effectLst/>
                        </a:rPr>
                        <a:t>Details</a:t>
                      </a:r>
                      <a:endParaRPr lang="zh-TW" sz="24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45207"/>
                  </a:ext>
                </a:extLst>
              </a:tr>
              <a:tr h="950983">
                <a:tc>
                  <a:txBody>
                    <a:bodyPr/>
                    <a:lstStyle/>
                    <a:p>
                      <a:pPr marL="215900" indent="-215900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1	Defining words</a:t>
                      </a:r>
                      <a:endParaRPr lang="zh-TW" sz="2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rgbClr val="0070C0"/>
                          </a:solidFill>
                          <a:effectLst/>
                        </a:rPr>
                        <a:t>Define ‘a good academic education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and then </a:t>
                      </a:r>
                      <a:r>
                        <a:rPr lang="en-US" sz="2400" cap="none" spc="0" dirty="0">
                          <a:solidFill>
                            <a:srgbClr val="00B050"/>
                          </a:solidFill>
                          <a:effectLst/>
                        </a:rPr>
                        <a:t>focus on the ambiguity of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rgbClr val="00B050"/>
                          </a:solidFill>
                          <a:effectLst/>
                        </a:rPr>
                        <a:t> ‘successful’</a:t>
                      </a:r>
                      <a:endParaRPr lang="zh-TW" sz="2400" cap="none" spc="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86174"/>
                  </a:ext>
                </a:extLst>
              </a:tr>
              <a:tr h="950983">
                <a:tc>
                  <a:txBody>
                    <a:bodyPr/>
                    <a:lstStyle/>
                    <a:p>
                      <a:pPr marL="215900" indent="-215900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</a:rPr>
                        <a:t>2	Definition 1</a:t>
                      </a:r>
                      <a:endParaRPr lang="zh-TW" sz="2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Wealth and prestige 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– education can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help but is not essential or a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guarantee</a:t>
                      </a:r>
                      <a:endParaRPr lang="zh-TW" sz="2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290282"/>
                  </a:ext>
                </a:extLst>
              </a:tr>
              <a:tr h="697291">
                <a:tc>
                  <a:txBody>
                    <a:bodyPr/>
                    <a:lstStyle/>
                    <a:p>
                      <a:pPr marL="215900" indent="-215900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</a:rPr>
                        <a:t>3	Definition 2</a:t>
                      </a:r>
                      <a:endParaRPr lang="zh-TW" sz="2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Happiness and love 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– independent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qualities</a:t>
                      </a:r>
                      <a:endParaRPr lang="zh-TW" sz="2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444633"/>
                  </a:ext>
                </a:extLst>
              </a:tr>
              <a:tr h="1204674">
                <a:tc>
                  <a:txBody>
                    <a:bodyPr/>
                    <a:lstStyle/>
                    <a:p>
                      <a:pPr marL="215900" indent="-215900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</a:rPr>
                        <a:t>4	Definition 3</a:t>
                      </a:r>
                      <a:endParaRPr lang="zh-TW" sz="2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 well-balanced life with enjoyment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of the good things of life like books,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art, etc. – definitely helps a lot</a:t>
                      </a:r>
                      <a:endParaRPr lang="zh-TW" sz="2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845414"/>
                  </a:ext>
                </a:extLst>
              </a:tr>
              <a:tr h="1712058">
                <a:tc>
                  <a:txBody>
                    <a:bodyPr/>
                    <a:lstStyle/>
                    <a:p>
                      <a:pPr marL="215900" indent="-215900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</a:rPr>
                        <a:t>5	Summing up</a:t>
                      </a:r>
                      <a:endParaRPr lang="zh-TW" sz="2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Success is a vague concept 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– one can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be successful and poor/unhappy,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etc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., depending on the definition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 used.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In general an education is a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good basis for life but no guarantee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of anything beyond that.</a:t>
                      </a:r>
                      <a:endParaRPr lang="zh-TW" sz="2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80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30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1E78-FD29-4326-B9CF-6060FB56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HK" sz="2600">
                <a:solidFill>
                  <a:srgbClr val="FFFFFF"/>
                </a:solidFill>
              </a:rPr>
              <a:t>Activity 5.13 (with suggested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9B803-B8C0-409D-9B9D-885B849E4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034" y="5240994"/>
            <a:ext cx="9580097" cy="15544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2400" dirty="0"/>
              <a:t>Q5 	</a:t>
            </a:r>
            <a:r>
              <a:rPr lang="en-US" sz="2400" b="1" i="1" dirty="0">
                <a:solidFill>
                  <a:srgbClr val="7030A0"/>
                </a:solidFill>
                <a:highlight>
                  <a:srgbClr val="00FFFF"/>
                </a:highlight>
              </a:rPr>
              <a:t>Some</a:t>
            </a:r>
            <a:r>
              <a:rPr lang="en-US" sz="2400" b="1" i="1" dirty="0">
                <a:solidFill>
                  <a:srgbClr val="7030A0"/>
                </a:solidFill>
              </a:rPr>
              <a:t> people think </a:t>
            </a:r>
            <a:r>
              <a:rPr lang="en-US" sz="2400" b="1" i="1" u="sng" dirty="0">
                <a:solidFill>
                  <a:srgbClr val="7030A0"/>
                </a:solidFill>
              </a:rPr>
              <a:t>life will be far better in the future</a:t>
            </a:r>
            <a:r>
              <a:rPr lang="en-US" sz="2400" b="1" i="1" dirty="0">
                <a:solidFill>
                  <a:srgbClr val="7030A0"/>
                </a:solidFill>
              </a:rPr>
              <a:t>, </a:t>
            </a:r>
            <a:r>
              <a:rPr lang="en-US" sz="2400" b="1" i="1" dirty="0">
                <a:solidFill>
                  <a:srgbClr val="7030A0"/>
                </a:solidFill>
                <a:highlight>
                  <a:srgbClr val="00FFFF"/>
                </a:highlight>
              </a:rPr>
              <a:t>while others </a:t>
            </a:r>
            <a:r>
              <a:rPr lang="en-US" sz="2400" b="1" i="1" dirty="0">
                <a:solidFill>
                  <a:srgbClr val="7030A0"/>
                </a:solidFill>
              </a:rPr>
              <a:t>	</a:t>
            </a:r>
            <a:r>
              <a:rPr lang="en-US" sz="2400" b="1" i="1" u="sng" dirty="0">
                <a:solidFill>
                  <a:srgbClr val="7030A0"/>
                </a:solidFill>
              </a:rPr>
              <a:t>see only disaster and doom</a:t>
            </a:r>
            <a:r>
              <a:rPr lang="en-US" sz="2400" b="1" i="1" dirty="0">
                <a:solidFill>
                  <a:srgbClr val="7030A0"/>
                </a:solidFill>
              </a:rPr>
              <a:t> ahead.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7030A0"/>
                </a:solidFill>
              </a:rPr>
              <a:t>	Are you </a:t>
            </a:r>
            <a:r>
              <a:rPr lang="en-US" sz="2400" b="1" i="1" dirty="0">
                <a:solidFill>
                  <a:srgbClr val="7030A0"/>
                </a:solidFill>
                <a:highlight>
                  <a:srgbClr val="00FFFF"/>
                </a:highlight>
              </a:rPr>
              <a:t>an optimist or a pessimist </a:t>
            </a:r>
            <a:r>
              <a:rPr lang="en-US" sz="2400" b="1" i="1" dirty="0">
                <a:solidFill>
                  <a:srgbClr val="7030A0"/>
                </a:solidFill>
              </a:rPr>
              <a:t>about the human future? </a:t>
            </a:r>
            <a:endParaRPr lang="en-HK" sz="2400" b="1" i="1" dirty="0">
              <a:solidFill>
                <a:srgbClr val="7030A0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644509-0077-4C83-AC32-5D98E8AE996B}"/>
              </a:ext>
            </a:extLst>
          </p:cNvPr>
          <p:cNvGraphicFramePr>
            <a:graphicFrameLocks noGrp="1"/>
          </p:cNvGraphicFramePr>
          <p:nvPr/>
        </p:nvGraphicFramePr>
        <p:xfrm>
          <a:off x="3699802" y="228216"/>
          <a:ext cx="8173329" cy="46122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923428">
                  <a:extLst>
                    <a:ext uri="{9D8B030D-6E8A-4147-A177-3AD203B41FA5}">
                      <a16:colId xmlns:a16="http://schemas.microsoft.com/office/drawing/2014/main" val="3983278331"/>
                    </a:ext>
                  </a:extLst>
                </a:gridCol>
                <a:gridCol w="5249901">
                  <a:extLst>
                    <a:ext uri="{9D8B030D-6E8A-4147-A177-3AD203B41FA5}">
                      <a16:colId xmlns:a16="http://schemas.microsoft.com/office/drawing/2014/main" val="2279311497"/>
                    </a:ext>
                  </a:extLst>
                </a:gridCol>
              </a:tblGrid>
              <a:tr h="604909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Paragraph</a:t>
                      </a:r>
                    </a:p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structure</a:t>
                      </a:r>
                      <a:endParaRPr lang="en-US" altLang="zh-HK" sz="23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299" marR="117179" marT="117179" marB="117179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</a:p>
                  </a:txBody>
                  <a:tcPr marL="195299" marR="117179" marT="117179" marB="1171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62680"/>
                  </a:ext>
                </a:extLst>
              </a:tr>
              <a:tr h="976767">
                <a:tc>
                  <a:txBody>
                    <a:bodyPr/>
                    <a:lstStyle/>
                    <a:p>
                      <a:pPr marL="0" indent="0"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buNone/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Picture 1</a:t>
                      </a:r>
                    </a:p>
                    <a:p>
                      <a:pPr marL="0" indent="0"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buNone/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endParaRPr lang="en-US" altLang="zh-HK" sz="23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299" marR="117179" marT="117179" marB="117179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Long-lived healthy people </a:t>
                      </a: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living in</a:t>
                      </a:r>
                    </a:p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wonderful homes with everything done</a:t>
                      </a:r>
                    </a:p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 </a:t>
                      </a: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computers</a:t>
                      </a:r>
                      <a:endParaRPr lang="en-US" altLang="zh-HK" sz="23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95299" marR="117179" marT="117179" marB="1171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632607"/>
                  </a:ext>
                </a:extLst>
              </a:tr>
              <a:tr h="601877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	Picture 2</a:t>
                      </a:r>
                      <a:endParaRPr lang="en-US" altLang="zh-HK" sz="23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299" marR="117179" marT="117179" marB="117179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dead planet </a:t>
                      </a: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– pollution and</a:t>
                      </a:r>
                    </a:p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environmental destruction </a:t>
                      </a:r>
                      <a:endParaRPr lang="en-US" altLang="zh-HK" sz="23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95299" marR="117179" marT="117179" marB="1171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473771"/>
                  </a:ext>
                </a:extLst>
              </a:tr>
              <a:tr h="1083027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	Picture 3 </a:t>
                      </a:r>
                      <a:endParaRPr lang="en-US" altLang="zh-HK" sz="23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299" marR="117179" marT="117179" marB="117179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balance – </a:t>
                      </a: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more </a:t>
                      </a: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and</a:t>
                      </a:r>
                    </a:p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slightly longer lives but plenty of</a:t>
                      </a:r>
                    </a:p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problems with a </a:t>
                      </a: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damaged climate and </a:t>
                      </a:r>
                    </a:p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serious problems of violence</a:t>
                      </a: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etc.</a:t>
                      </a:r>
                      <a:endParaRPr lang="en-US" altLang="zh-HK" sz="23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299" marR="117179" marT="117179" marB="1171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67530"/>
                  </a:ext>
                </a:extLst>
              </a:tr>
              <a:tr h="835087">
                <a:tc>
                  <a:txBody>
                    <a:bodyPr/>
                    <a:lstStyle/>
                    <a:p>
                      <a:pPr marL="457200" indent="-457200"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buAutoNum type="arabicPlain" startAt="4"/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Discussion and</a:t>
                      </a:r>
                    </a:p>
                    <a:p>
                      <a:pPr marL="0" indent="0"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buNone/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   conclusion</a:t>
                      </a:r>
                      <a:endParaRPr lang="en-US" altLang="zh-HK" sz="23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299" marR="117179" marT="117179" marB="117179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One’s views and reasons as to which of</a:t>
                      </a:r>
                    </a:p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pictures is most likely to be correct</a:t>
                      </a:r>
                      <a:endParaRPr lang="en-US" altLang="zh-HK" sz="23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299" marR="117179" marT="117179" marB="1171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96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71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8B6A-B0A1-4B45-8AF9-56CDFB9D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your answer: A checklist</a:t>
            </a:r>
            <a:br>
              <a:rPr lang="en-US" dirty="0"/>
            </a:br>
            <a:r>
              <a:rPr lang="en-US" dirty="0"/>
              <a:t>(p.32)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E58F-F485-4E33-B11D-D2E6B54F1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43268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• 	</a:t>
            </a:r>
            <a:r>
              <a:rPr lang="en-US" b="1" dirty="0">
                <a:solidFill>
                  <a:srgbClr val="00B0F0"/>
                </a:solidFill>
              </a:rPr>
              <a:t>How many points of view or issues</a:t>
            </a:r>
            <a:r>
              <a:rPr lang="en-US" dirty="0"/>
              <a:t> do I need to consider in this essay? </a:t>
            </a:r>
          </a:p>
          <a:p>
            <a:pPr marL="0" indent="0">
              <a:buNone/>
            </a:pPr>
            <a:r>
              <a:rPr lang="en-US" dirty="0"/>
              <a:t>• 	</a:t>
            </a:r>
            <a:r>
              <a:rPr lang="en-US" b="1" dirty="0">
                <a:solidFill>
                  <a:srgbClr val="00B050"/>
                </a:solidFill>
              </a:rPr>
              <a:t>How many paragraphs </a:t>
            </a:r>
            <a:r>
              <a:rPr lang="en-US" dirty="0"/>
              <a:t>should there be in my essay? What will be the 	</a:t>
            </a:r>
            <a:r>
              <a:rPr lang="en-US" b="1" dirty="0">
                <a:solidFill>
                  <a:srgbClr val="FF0000"/>
                </a:solidFill>
              </a:rPr>
              <a:t>main idea in each paragraph</a:t>
            </a:r>
            <a:r>
              <a:rPr lang="en-US" dirty="0"/>
              <a:t>? &gt; </a:t>
            </a:r>
            <a:r>
              <a:rPr lang="en-US" dirty="0">
                <a:highlight>
                  <a:srgbClr val="FFFF00"/>
                </a:highlight>
              </a:rPr>
              <a:t>1 IDEA IN 1 PARAGRAPH!</a:t>
            </a:r>
          </a:p>
          <a:p>
            <a:pPr marL="0" indent="0">
              <a:buNone/>
            </a:pPr>
            <a:r>
              <a:rPr lang="en-US" dirty="0"/>
              <a:t>• 	Does my </a:t>
            </a:r>
            <a:r>
              <a:rPr lang="en-US" b="1" dirty="0">
                <a:solidFill>
                  <a:srgbClr val="00B0F0"/>
                </a:solidFill>
              </a:rPr>
              <a:t>first paragraph</a:t>
            </a:r>
            <a:r>
              <a:rPr lang="en-US" dirty="0"/>
              <a:t> clearly </a:t>
            </a:r>
            <a:r>
              <a:rPr lang="en-US" b="1" dirty="0">
                <a:solidFill>
                  <a:srgbClr val="00B0F0"/>
                </a:solidFill>
              </a:rPr>
              <a:t>state my own opinion</a:t>
            </a:r>
            <a:r>
              <a:rPr lang="en-US" dirty="0"/>
              <a:t>? </a:t>
            </a:r>
            <a:r>
              <a:rPr lang="en-US" dirty="0">
                <a:highlight>
                  <a:srgbClr val="FFFF00"/>
                </a:highlight>
              </a:rPr>
              <a:t>Or STANCE</a:t>
            </a:r>
          </a:p>
          <a:p>
            <a:pPr marL="0" indent="0">
              <a:buNone/>
            </a:pPr>
            <a:r>
              <a:rPr lang="en-US" dirty="0"/>
              <a:t>• 	Is the main point of each paragraph clearly given in my </a:t>
            </a:r>
            <a:r>
              <a:rPr lang="en-US" b="1" dirty="0">
                <a:solidFill>
                  <a:srgbClr val="00B050"/>
                </a:solidFill>
              </a:rPr>
              <a:t>topic sentence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• 	Do other sentences in each paragraph </a:t>
            </a:r>
            <a:r>
              <a:rPr lang="en-US" b="1" dirty="0">
                <a:solidFill>
                  <a:srgbClr val="FF0000"/>
                </a:solidFill>
              </a:rPr>
              <a:t>support</a:t>
            </a:r>
            <a:r>
              <a:rPr lang="en-US" dirty="0"/>
              <a:t> the idea in the topic 	sentence?</a:t>
            </a:r>
          </a:p>
          <a:p>
            <a:pPr marL="0" indent="0">
              <a:buNone/>
            </a:pPr>
            <a:r>
              <a:rPr lang="en-US" dirty="0"/>
              <a:t>• 	Do the </a:t>
            </a:r>
            <a:r>
              <a:rPr lang="en-US" b="1" dirty="0">
                <a:solidFill>
                  <a:srgbClr val="00B0F0"/>
                </a:solidFill>
              </a:rPr>
              <a:t>ideas flow smoothly </a:t>
            </a:r>
            <a:r>
              <a:rPr lang="en-US" dirty="0"/>
              <a:t>between paragraphs? Have I used </a:t>
            </a:r>
            <a:r>
              <a:rPr lang="en-US" b="1" dirty="0">
                <a:solidFill>
                  <a:srgbClr val="FF0000"/>
                </a:solidFill>
              </a:rPr>
              <a:t>discourse 	markers </a:t>
            </a:r>
            <a:r>
              <a:rPr lang="en-US" dirty="0"/>
              <a:t>(‘firstly’, ‘secondly’, ‘in addition’, ‘in contrast’, ‘however’, ‘as a 	consequence’) to show the </a:t>
            </a:r>
            <a:r>
              <a:rPr lang="en-US" b="1" dirty="0">
                <a:solidFill>
                  <a:srgbClr val="00B050"/>
                </a:solidFill>
              </a:rPr>
              <a:t>relationships between ideas and paragraphs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• 	Does my </a:t>
            </a:r>
            <a:r>
              <a:rPr lang="en-US" b="1" dirty="0">
                <a:solidFill>
                  <a:srgbClr val="00B0F0"/>
                </a:solidFill>
              </a:rPr>
              <a:t>conclusion</a:t>
            </a:r>
            <a:r>
              <a:rPr lang="en-US" dirty="0"/>
              <a:t> clearly re-state my main opinion? </a:t>
            </a:r>
            <a:endParaRPr lang="en-HK" dirty="0"/>
          </a:p>
        </p:txBody>
      </p:sp>
      <p:pic>
        <p:nvPicPr>
          <p:cNvPr id="5" name="圖片 4" descr="一張含有 吃角子老虎機 的圖片&#10;&#10;自動產生的描述">
            <a:extLst>
              <a:ext uri="{FF2B5EF4-FFF2-40B4-BE49-F238E27FC236}">
                <a16:creationId xmlns:a16="http://schemas.microsoft.com/office/drawing/2014/main" id="{2EBD8DDD-0849-488F-989C-A6BEAE1CE6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234" y="114000"/>
            <a:ext cx="1745566" cy="17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6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2462-94C7-43F5-8C06-8AFEAC15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5.15 (p.34)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07DB-E2B8-4687-9DB5-FE5984D4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39573" cy="49239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following text is a response to a possible essay question: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Where there’s a will there’s a way. Do you agree?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task, you have to </a:t>
            </a:r>
            <a:r>
              <a:rPr lang="en-US" dirty="0">
                <a:solidFill>
                  <a:srgbClr val="FF0000"/>
                </a:solidFill>
              </a:rPr>
              <a:t>complete the gaps </a:t>
            </a:r>
            <a:r>
              <a:rPr lang="en-US" dirty="0"/>
              <a:t>in the text by providing </a:t>
            </a:r>
            <a:r>
              <a:rPr lang="en-US" b="1" dirty="0">
                <a:solidFill>
                  <a:srgbClr val="00B050"/>
                </a:solidFill>
              </a:rPr>
              <a:t>cohesive devices that link ideas </a:t>
            </a:r>
            <a:r>
              <a:rPr lang="en-US" dirty="0"/>
              <a:t>within and between paragraphs.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b="1" dirty="0"/>
              <a:t>4 minutes</a:t>
            </a:r>
          </a:p>
          <a:p>
            <a:pPr marL="0" indent="0">
              <a:buNone/>
            </a:pPr>
            <a:endParaRPr lang="en-H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9E875F-5D93-4F5E-9282-F6A69170033D}"/>
              </a:ext>
            </a:extLst>
          </p:cNvPr>
          <p:cNvGraphicFramePr>
            <a:graphicFrameLocks noGrp="1"/>
          </p:cNvGraphicFramePr>
          <p:nvPr/>
        </p:nvGraphicFramePr>
        <p:xfrm>
          <a:off x="1786904" y="4594082"/>
          <a:ext cx="8468444" cy="1089266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8468444">
                  <a:extLst>
                    <a:ext uri="{9D8B030D-6E8A-4147-A177-3AD203B41FA5}">
                      <a16:colId xmlns:a16="http://schemas.microsoft.com/office/drawing/2014/main" val="247120998"/>
                    </a:ext>
                  </a:extLst>
                </a:gridCol>
              </a:tblGrid>
              <a:tr h="1089266">
                <a:tc>
                  <a:txBody>
                    <a:bodyPr/>
                    <a:lstStyle/>
                    <a:p>
                      <a:r>
                        <a:rPr lang="en-US" sz="2300" dirty="0"/>
                        <a:t>are they true?       defeated       perhaps        that        though       but         however                  pieces of advice                       the old proverb </a:t>
                      </a:r>
                      <a:endParaRPr lang="en-HK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3771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728" y="264920"/>
            <a:ext cx="2128022" cy="29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88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B874-9B5E-4087-9C2E-F06F71EA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8" y="546755"/>
            <a:ext cx="11670383" cy="63913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‘Where there’s a will there’s a way.’ This old proverb tells us that </a:t>
            </a:r>
            <a:r>
              <a:rPr lang="en-US" sz="3200" dirty="0">
                <a:solidFill>
                  <a:srgbClr val="00B050"/>
                </a:solidFill>
              </a:rPr>
              <a:t>if we are determined enough about something, we can achieve whatever we set out to achieve</a:t>
            </a:r>
            <a:r>
              <a:rPr lang="en-US" sz="3200" dirty="0"/>
              <a:t>. Saying something is impossible is </a:t>
            </a:r>
            <a:r>
              <a:rPr lang="en-US" sz="3200" dirty="0">
                <a:solidFill>
                  <a:srgbClr val="0070C0"/>
                </a:solidFill>
              </a:rPr>
              <a:t>merely an excuse</a:t>
            </a:r>
            <a:r>
              <a:rPr lang="en-US" sz="3200" dirty="0"/>
              <a:t> to cover up a lack of will-power. We can do it if we really want to. These are fine words, </a:t>
            </a:r>
            <a:r>
              <a:rPr lang="en-US" sz="3200" dirty="0">
                <a:highlight>
                  <a:srgbClr val="FFFF00"/>
                </a:highlight>
              </a:rPr>
              <a:t>but </a:t>
            </a:r>
          </a:p>
          <a:p>
            <a:pPr marL="514350" indent="-514350">
              <a:buAutoNum type="arabicParenBoth"/>
            </a:pPr>
            <a:r>
              <a:rPr lang="en-US" sz="3200" dirty="0"/>
              <a:t>______________ 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ighlight>
                  <a:srgbClr val="FFFF00"/>
                </a:highlight>
              </a:rPr>
              <a:t>Perhaps </a:t>
            </a:r>
            <a:r>
              <a:rPr lang="en-US" sz="3200" dirty="0"/>
              <a:t>that is an </a:t>
            </a:r>
            <a:r>
              <a:rPr lang="en-US" sz="3200" dirty="0">
                <a:solidFill>
                  <a:srgbClr val="0070C0"/>
                </a:solidFill>
              </a:rPr>
              <a:t>unfair question</a:t>
            </a:r>
            <a:r>
              <a:rPr lang="en-US" sz="3200" dirty="0"/>
              <a:t>. (2) ______________ proverbs are not meant to be true. </a:t>
            </a:r>
            <a:r>
              <a:rPr lang="en-US" sz="3200" dirty="0">
                <a:highlight>
                  <a:srgbClr val="FFFF00"/>
                </a:highlight>
              </a:rPr>
              <a:t>In some cases </a:t>
            </a:r>
            <a:r>
              <a:rPr lang="en-US" sz="3200" dirty="0"/>
              <a:t>there are two proverbs saying the opposite of one another (3) ______________ we still use them. </a:t>
            </a:r>
            <a:r>
              <a:rPr lang="en-US" sz="3200" dirty="0">
                <a:highlight>
                  <a:srgbClr val="00FFFF"/>
                </a:highlight>
              </a:rPr>
              <a:t>‘Strike while the iron is hot’ </a:t>
            </a:r>
            <a:r>
              <a:rPr lang="en-US" sz="3200" dirty="0"/>
              <a:t>tells us to </a:t>
            </a:r>
            <a:r>
              <a:rPr lang="en-US" sz="3200" dirty="0">
                <a:highlight>
                  <a:srgbClr val="00FF00"/>
                </a:highlight>
              </a:rPr>
              <a:t>act now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but</a:t>
            </a:r>
            <a:r>
              <a:rPr lang="en-US" sz="3200" dirty="0"/>
              <a:t> ‘</a:t>
            </a:r>
            <a:r>
              <a:rPr lang="en-US" sz="3200" dirty="0">
                <a:highlight>
                  <a:srgbClr val="00FFFF"/>
                </a:highlight>
              </a:rPr>
              <a:t>Look before you leap’ </a:t>
            </a:r>
            <a:r>
              <a:rPr lang="en-US" sz="3200" dirty="0"/>
              <a:t>advises </a:t>
            </a:r>
            <a:r>
              <a:rPr lang="en-US" sz="3200" dirty="0">
                <a:highlight>
                  <a:srgbClr val="00FF00"/>
                </a:highlight>
              </a:rPr>
              <a:t>caution</a:t>
            </a:r>
            <a:r>
              <a:rPr lang="en-US" sz="3200" dirty="0"/>
              <a:t>. The truth is that in </a:t>
            </a:r>
            <a:r>
              <a:rPr lang="en-US" sz="3200" dirty="0">
                <a:highlight>
                  <a:srgbClr val="FF00FF"/>
                </a:highlight>
              </a:rPr>
              <a:t>different situations </a:t>
            </a:r>
            <a:r>
              <a:rPr lang="en-US" sz="3200" dirty="0"/>
              <a:t>both  (4) ______________ are appropriate.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HK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63FFD62-1C79-4D1B-9690-FE0F6E1499CA}"/>
              </a:ext>
            </a:extLst>
          </p:cNvPr>
          <p:cNvSpPr/>
          <p:nvPr/>
        </p:nvSpPr>
        <p:spPr>
          <a:xfrm>
            <a:off x="1012874" y="2489982"/>
            <a:ext cx="2700997" cy="4220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sz="2000" b="1" dirty="0"/>
              <a:t>are they true?</a:t>
            </a:r>
            <a:endParaRPr lang="en-US" sz="2000" b="1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FC3E634-4829-45D0-85DE-4AA5D79D6651}"/>
              </a:ext>
            </a:extLst>
          </p:cNvPr>
          <p:cNvSpPr/>
          <p:nvPr/>
        </p:nvSpPr>
        <p:spPr>
          <a:xfrm>
            <a:off x="6764215" y="3531426"/>
            <a:ext cx="2700997" cy="4220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sz="2100" b="1" dirty="0"/>
              <a:t>Perhaps</a:t>
            </a:r>
            <a:endParaRPr lang="en-US" sz="2100" b="1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D385ABC-4637-4E96-A9C3-6A723E421519}"/>
              </a:ext>
            </a:extLst>
          </p:cNvPr>
          <p:cNvSpPr/>
          <p:nvPr/>
        </p:nvSpPr>
        <p:spPr>
          <a:xfrm>
            <a:off x="5821680" y="4428979"/>
            <a:ext cx="2700997" cy="4220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sz="2100" b="1" dirty="0"/>
              <a:t>though</a:t>
            </a:r>
            <a:endParaRPr lang="en-US" sz="2100" b="1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EE6897D-1DA1-40BF-95F5-678A557311F2}"/>
              </a:ext>
            </a:extLst>
          </p:cNvPr>
          <p:cNvSpPr/>
          <p:nvPr/>
        </p:nvSpPr>
        <p:spPr>
          <a:xfrm>
            <a:off x="532228" y="5596598"/>
            <a:ext cx="2700997" cy="4220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sz="2100" b="1" dirty="0"/>
              <a:t>pieces of advice 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251920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2F57C-0F88-4929-B324-BF7CA24AF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49" y="242740"/>
            <a:ext cx="11500701" cy="6372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highlight>
                  <a:srgbClr val="FFFF00"/>
                </a:highlight>
              </a:rPr>
              <a:t>So</a:t>
            </a:r>
            <a:r>
              <a:rPr lang="en-US" sz="3000" dirty="0"/>
              <a:t> let’s return to (5) ______________. </a:t>
            </a:r>
            <a:r>
              <a:rPr lang="en-US" sz="3000" dirty="0">
                <a:highlight>
                  <a:srgbClr val="FFFF00"/>
                </a:highlight>
              </a:rPr>
              <a:t>For</a:t>
            </a:r>
            <a:r>
              <a:rPr lang="en-US" sz="3000" dirty="0"/>
              <a:t> someone </a:t>
            </a:r>
            <a:r>
              <a:rPr lang="en-US" sz="3000" dirty="0">
                <a:solidFill>
                  <a:srgbClr val="00B0F0"/>
                </a:solidFill>
              </a:rPr>
              <a:t>hesitating and lacking in self-confidence</a:t>
            </a:r>
            <a:r>
              <a:rPr lang="en-US" sz="3000" dirty="0">
                <a:highlight>
                  <a:srgbClr val="FFFF00"/>
                </a:highlight>
              </a:rPr>
              <a:t>,</a:t>
            </a:r>
            <a:r>
              <a:rPr lang="en-US" sz="3000" dirty="0"/>
              <a:t> ‘Where there’s a will there’s a way’ is just the right thing to say. It can </a:t>
            </a:r>
            <a:r>
              <a:rPr lang="en-US" sz="3000" dirty="0">
                <a:solidFill>
                  <a:srgbClr val="00B0F0"/>
                </a:solidFill>
              </a:rPr>
              <a:t>inspire one to </a:t>
            </a:r>
            <a:r>
              <a:rPr lang="en-US" sz="3000" dirty="0">
                <a:solidFill>
                  <a:srgbClr val="FFC000"/>
                </a:solidFill>
              </a:rPr>
              <a:t>further</a:t>
            </a:r>
            <a:r>
              <a:rPr lang="en-US" sz="3000" dirty="0">
                <a:solidFill>
                  <a:srgbClr val="00B0F0"/>
                </a:solidFill>
              </a:rPr>
              <a:t> efforts</a:t>
            </a:r>
            <a:r>
              <a:rPr lang="en-US" sz="3000" dirty="0">
                <a:highlight>
                  <a:srgbClr val="FFFF00"/>
                </a:highlight>
              </a:rPr>
              <a:t>, and, truly</a:t>
            </a:r>
            <a:r>
              <a:rPr lang="en-US" sz="3000" dirty="0"/>
              <a:t>, in many areas of life with a bit more effort we can achieve our goals. </a:t>
            </a:r>
            <a:r>
              <a:rPr lang="en-US" sz="3000" dirty="0">
                <a:solidFill>
                  <a:srgbClr val="00B050"/>
                </a:solidFill>
              </a:rPr>
              <a:t>A few more doors knocked on, a few more hours spent studying</a:t>
            </a:r>
            <a:r>
              <a:rPr lang="en-US" sz="3000" dirty="0"/>
              <a:t>, </a:t>
            </a:r>
            <a:r>
              <a:rPr lang="en-US" sz="3000" dirty="0">
                <a:highlight>
                  <a:srgbClr val="FFFF00"/>
                </a:highlight>
              </a:rPr>
              <a:t>or</a:t>
            </a:r>
            <a:r>
              <a:rPr lang="en-US" sz="3000" dirty="0"/>
              <a:t> an improved business strategy and we </a:t>
            </a:r>
            <a:r>
              <a:rPr lang="en-US" sz="3000" dirty="0">
                <a:solidFill>
                  <a:srgbClr val="00B050"/>
                </a:solidFill>
              </a:rPr>
              <a:t>can succeed</a:t>
            </a:r>
            <a:r>
              <a:rPr lang="en-US" sz="3000" dirty="0"/>
              <a:t>. Defeatism is not going to help in any case.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(6) ______________ does not mean, (7) ______________, that we are never going to be (8) ______________. </a:t>
            </a:r>
            <a:r>
              <a:rPr lang="en-US" sz="3000" dirty="0">
                <a:highlight>
                  <a:srgbClr val="FFFF00"/>
                </a:highlight>
              </a:rPr>
              <a:t>In some circumstances </a:t>
            </a:r>
            <a:r>
              <a:rPr lang="en-US" sz="3000" dirty="0"/>
              <a:t>we have no hope. </a:t>
            </a:r>
            <a:r>
              <a:rPr lang="en-US" sz="3000" dirty="0">
                <a:solidFill>
                  <a:srgbClr val="00B0F0"/>
                </a:solidFill>
              </a:rPr>
              <a:t>Will-power will not save us </a:t>
            </a:r>
            <a:r>
              <a:rPr lang="en-US" sz="3000" dirty="0"/>
              <a:t>as our plane falls from the sky. The world is governed by luck and often we are forced to do things we hate. (9) ______________ it is </a:t>
            </a:r>
            <a:r>
              <a:rPr lang="en-US" sz="3000" dirty="0">
                <a:solidFill>
                  <a:srgbClr val="00B050"/>
                </a:solidFill>
              </a:rPr>
              <a:t>part of the glory of being human</a:t>
            </a:r>
            <a:r>
              <a:rPr lang="en-US" sz="3000" dirty="0"/>
              <a:t> that we do not just </a:t>
            </a:r>
            <a:r>
              <a:rPr lang="en-US" sz="3000" dirty="0">
                <a:solidFill>
                  <a:srgbClr val="00B050"/>
                </a:solidFill>
              </a:rPr>
              <a:t>accept our fate – we struggle against it </a:t>
            </a:r>
            <a:r>
              <a:rPr lang="en-US" sz="3000" dirty="0"/>
              <a:t>– we try to find a way with our will. </a:t>
            </a:r>
            <a:endParaRPr lang="en-HK" sz="3000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74439098-C6BB-4872-AF75-CCF8EBB13060}"/>
              </a:ext>
            </a:extLst>
          </p:cNvPr>
          <p:cNvSpPr/>
          <p:nvPr/>
        </p:nvSpPr>
        <p:spPr>
          <a:xfrm>
            <a:off x="3657600" y="161923"/>
            <a:ext cx="2574388" cy="4043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sz="2100" b="1" dirty="0"/>
              <a:t>the old proverb</a:t>
            </a:r>
            <a:endParaRPr lang="en-US" sz="2100" b="1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92C2315-D12D-4041-8327-8A7E416969AD}"/>
              </a:ext>
            </a:extLst>
          </p:cNvPr>
          <p:cNvSpPr/>
          <p:nvPr/>
        </p:nvSpPr>
        <p:spPr>
          <a:xfrm>
            <a:off x="968327" y="3690569"/>
            <a:ext cx="2574388" cy="4043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That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9038877-B477-4BBF-9179-5FAA12D6883C}"/>
              </a:ext>
            </a:extLst>
          </p:cNvPr>
          <p:cNvSpPr/>
          <p:nvPr/>
        </p:nvSpPr>
        <p:spPr>
          <a:xfrm>
            <a:off x="6722013" y="3690569"/>
            <a:ext cx="2574388" cy="4043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however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D41EB89-F211-461B-8E84-DE4D41921486}"/>
              </a:ext>
            </a:extLst>
          </p:cNvPr>
          <p:cNvSpPr/>
          <p:nvPr/>
        </p:nvSpPr>
        <p:spPr>
          <a:xfrm>
            <a:off x="3838135" y="4239209"/>
            <a:ext cx="2574388" cy="4043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defeated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CA8DD1D-0538-453A-86A7-B1F34EBD192B}"/>
              </a:ext>
            </a:extLst>
          </p:cNvPr>
          <p:cNvSpPr/>
          <p:nvPr/>
        </p:nvSpPr>
        <p:spPr>
          <a:xfrm>
            <a:off x="968327" y="5463098"/>
            <a:ext cx="2574388" cy="4043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262327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11E-25A6-467A-8AF1-B9B4ADD8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Academic style (p.35)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F390-0F23-465D-9CA4-A570B90C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4414" cy="48485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essay in Task 2 of the </a:t>
            </a:r>
            <a:r>
              <a:rPr lang="en-US" dirty="0">
                <a:solidFill>
                  <a:srgbClr val="FF0000"/>
                </a:solidFill>
              </a:rPr>
              <a:t>IELTS Academic Writing test </a:t>
            </a:r>
            <a:r>
              <a:rPr lang="en-US" dirty="0"/>
              <a:t>is included to see at </a:t>
            </a:r>
            <a:r>
              <a:rPr lang="en-US" b="1" dirty="0">
                <a:solidFill>
                  <a:srgbClr val="00B050"/>
                </a:solidFill>
              </a:rPr>
              <a:t>what level you are </a:t>
            </a:r>
            <a:r>
              <a:rPr lang="en-US" dirty="0"/>
              <a:t>able to write the sort of prose suitable </a:t>
            </a:r>
            <a:r>
              <a:rPr lang="en-US" b="1" dirty="0">
                <a:solidFill>
                  <a:srgbClr val="00B0F0"/>
                </a:solidFill>
              </a:rPr>
              <a:t>for university studies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Newspapers and magazines </a:t>
            </a:r>
            <a:r>
              <a:rPr lang="en-US" dirty="0"/>
              <a:t>may provide you with the </a:t>
            </a:r>
            <a:r>
              <a:rPr lang="en-US" b="1" dirty="0">
                <a:solidFill>
                  <a:srgbClr val="00B050"/>
                </a:solidFill>
              </a:rPr>
              <a:t>right ideas</a:t>
            </a:r>
            <a:r>
              <a:rPr lang="en-US" dirty="0"/>
              <a:t>, but are not good models for general academic style (apart from the </a:t>
            </a:r>
            <a:r>
              <a:rPr lang="en-US" dirty="0">
                <a:solidFill>
                  <a:srgbClr val="FF0000"/>
                </a:solidFill>
              </a:rPr>
              <a:t>more serious publications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Very scholarly books are also not suitable</a:t>
            </a:r>
            <a:r>
              <a:rPr lang="en-US" dirty="0"/>
              <a:t> as models as they use the jargon of a particular subject.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2169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A78A-82DA-4314-9C39-CB77CE45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Academic style (p.35)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DE5B-0243-483B-8BE9-C6002122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4988" cy="4820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Writing Task 2 should be in a </a:t>
            </a:r>
            <a:r>
              <a:rPr lang="en-US" dirty="0">
                <a:solidFill>
                  <a:srgbClr val="FF0000"/>
                </a:solidFill>
              </a:rPr>
              <a:t>formal style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complex sentences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carefully selected vocabulary</a:t>
            </a:r>
            <a:r>
              <a:rPr lang="en-US" dirty="0"/>
              <a:t>.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Lexical resources + grammar range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Though you are rewarded for expressing an opinion, </a:t>
            </a:r>
            <a:r>
              <a:rPr lang="en-US" dirty="0">
                <a:solidFill>
                  <a:srgbClr val="00B050"/>
                </a:solidFill>
              </a:rPr>
              <a:t>the tone </a:t>
            </a:r>
            <a:r>
              <a:rPr lang="en-US" dirty="0"/>
              <a:t>of the essay should be </a:t>
            </a:r>
            <a:r>
              <a:rPr lang="en-US" dirty="0">
                <a:solidFill>
                  <a:srgbClr val="00B050"/>
                </a:solidFill>
              </a:rPr>
              <a:t>largely impersonal</a:t>
            </a:r>
            <a:r>
              <a:rPr lang="en-US" dirty="0"/>
              <a:t>.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Professional; avoid ‘I’ ‘We’ ‘Our’ etc.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may in part be achieved by </a:t>
            </a:r>
            <a:r>
              <a:rPr lang="en-US" dirty="0">
                <a:highlight>
                  <a:srgbClr val="00FFFF"/>
                </a:highlight>
              </a:rPr>
              <a:t>the use of passive verbs</a:t>
            </a:r>
            <a:r>
              <a:rPr lang="en-US" dirty="0"/>
              <a:t> and </a:t>
            </a:r>
            <a:r>
              <a:rPr lang="en-US" dirty="0">
                <a:highlight>
                  <a:srgbClr val="00FFFF"/>
                </a:highlight>
              </a:rPr>
              <a:t>nominalization</a:t>
            </a:r>
            <a:r>
              <a:rPr lang="en-US" dirty="0"/>
              <a:t>. Statements should not be more definite than is justified and </a:t>
            </a:r>
            <a:r>
              <a:rPr lang="en-US" dirty="0">
                <a:highlight>
                  <a:srgbClr val="00FFFF"/>
                </a:highlight>
              </a:rPr>
              <a:t>hedging should be used</a:t>
            </a:r>
            <a:r>
              <a:rPr lang="en-US" dirty="0"/>
              <a:t>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47141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82F0-0F38-499F-BC09-A090F93B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BAEE-D5A6-4714-893A-ABBAC9B2C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49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You will meet with instructions such as: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>
                <a:highlight>
                  <a:srgbClr val="FFFF00"/>
                </a:highlight>
              </a:rPr>
              <a:t>To what extent</a:t>
            </a:r>
            <a:r>
              <a:rPr lang="en-US" sz="3000" dirty="0"/>
              <a:t> do you agree or disagree with this opinion?  </a:t>
            </a:r>
          </a:p>
          <a:p>
            <a:pPr marL="0" indent="0">
              <a:buNone/>
            </a:pPr>
            <a:r>
              <a:rPr lang="en-US" sz="3000" dirty="0"/>
              <a:t>What are your </a:t>
            </a:r>
            <a:r>
              <a:rPr lang="en-US" sz="3000" dirty="0">
                <a:solidFill>
                  <a:srgbClr val="00B050"/>
                </a:solidFill>
              </a:rPr>
              <a:t>opinions</a:t>
            </a:r>
            <a:r>
              <a:rPr lang="en-US" sz="3000" dirty="0"/>
              <a:t> on this?  </a:t>
            </a:r>
          </a:p>
          <a:p>
            <a:pPr marL="0" indent="0">
              <a:buNone/>
            </a:pPr>
            <a:r>
              <a:rPr lang="en-US" sz="3000" dirty="0"/>
              <a:t>What do you think </a:t>
            </a:r>
            <a:r>
              <a:rPr lang="en-US" sz="3000" dirty="0">
                <a:solidFill>
                  <a:srgbClr val="00B050"/>
                </a:solidFill>
              </a:rPr>
              <a:t>will happen</a:t>
            </a:r>
            <a:r>
              <a:rPr lang="en-US" sz="3000" dirty="0"/>
              <a:t>?  </a:t>
            </a:r>
          </a:p>
          <a:p>
            <a:pPr marL="0" indent="0">
              <a:buNone/>
            </a:pPr>
            <a:r>
              <a:rPr lang="en-US" sz="3000" dirty="0">
                <a:highlight>
                  <a:srgbClr val="FFFF00"/>
                </a:highlight>
              </a:rPr>
              <a:t>Discuss </a:t>
            </a:r>
            <a:r>
              <a:rPr lang="en-US" sz="3000" dirty="0"/>
              <a:t>the arguments </a:t>
            </a:r>
            <a:r>
              <a:rPr lang="en-US" sz="3000" dirty="0">
                <a:solidFill>
                  <a:srgbClr val="00B050"/>
                </a:solidFill>
              </a:rPr>
              <a:t>for and against </a:t>
            </a:r>
            <a:r>
              <a:rPr lang="en-US" sz="3000" dirty="0"/>
              <a:t>this position.  </a:t>
            </a:r>
          </a:p>
          <a:p>
            <a:pPr marL="0" indent="0">
              <a:buNone/>
            </a:pPr>
            <a:r>
              <a:rPr lang="en-US" sz="3000" dirty="0"/>
              <a:t>What would be the </a:t>
            </a:r>
            <a:r>
              <a:rPr lang="en-US" sz="3000" dirty="0">
                <a:solidFill>
                  <a:srgbClr val="00B050"/>
                </a:solidFill>
              </a:rPr>
              <a:t>main effects </a:t>
            </a:r>
            <a:r>
              <a:rPr lang="en-US" sz="3000" dirty="0"/>
              <a:t>of following this policy? </a:t>
            </a:r>
            <a:endParaRPr lang="en-HK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5" y="193125"/>
            <a:ext cx="3333750" cy="2352675"/>
          </a:xfrm>
          <a:prstGeom prst="rect">
            <a:avLst/>
          </a:prstGeom>
        </p:spPr>
      </p:pic>
      <p:sp>
        <p:nvSpPr>
          <p:cNvPr id="5" name="Bent-Up Arrow 4"/>
          <p:cNvSpPr/>
          <p:nvPr/>
        </p:nvSpPr>
        <p:spPr>
          <a:xfrm>
            <a:off x="4084890" y="5486400"/>
            <a:ext cx="1025495" cy="709301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709301" y="5682953"/>
            <a:ext cx="3290130" cy="8973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b="1" dirty="0"/>
              <a:t>Can be +</a:t>
            </a:r>
            <a:r>
              <a:rPr lang="en-US" altLang="zh-TW" sz="2500" b="1" dirty="0" err="1"/>
              <a:t>ve</a:t>
            </a:r>
            <a:r>
              <a:rPr lang="en-US" altLang="zh-TW" sz="2500" b="1" dirty="0"/>
              <a:t> OR -</a:t>
            </a:r>
            <a:r>
              <a:rPr lang="en-US" altLang="zh-TW" sz="2500" b="1" dirty="0" err="1"/>
              <a:t>ve</a:t>
            </a:r>
            <a:endParaRPr lang="zh-TW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94592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A189B-7EFE-4729-8CC4-0FE843C5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HK" dirty="0"/>
              <a:t>Academic style (extra) 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32A2C-06BF-49ED-A498-0A65088EE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63068" cy="5005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>
                <a:highlight>
                  <a:srgbClr val="00FFFF"/>
                </a:highlight>
              </a:rPr>
              <a:t>Passive verbs</a:t>
            </a:r>
            <a:r>
              <a:rPr lang="en-US" altLang="zh-HK" dirty="0"/>
              <a:t> </a:t>
            </a:r>
          </a:p>
          <a:p>
            <a:pPr marL="0" indent="0">
              <a:buNone/>
            </a:pPr>
            <a:r>
              <a:rPr lang="en-US" altLang="zh-HK" dirty="0">
                <a:solidFill>
                  <a:srgbClr val="0070C0"/>
                </a:solidFill>
              </a:rPr>
              <a:t>The government </a:t>
            </a:r>
            <a:r>
              <a:rPr lang="en-US" altLang="zh-HK" u="sng" dirty="0">
                <a:solidFill>
                  <a:srgbClr val="FF0000"/>
                </a:solidFill>
              </a:rPr>
              <a:t>should implement</a:t>
            </a:r>
            <a:r>
              <a:rPr lang="en-US" altLang="zh-HK" dirty="0">
                <a:solidFill>
                  <a:srgbClr val="0070C0"/>
                </a:solidFill>
              </a:rPr>
              <a:t> more family-friendly policies.</a:t>
            </a:r>
          </a:p>
          <a:p>
            <a:pPr marL="0" indent="0">
              <a:buNone/>
            </a:pPr>
            <a:r>
              <a:rPr lang="en-US" altLang="zh-HK" dirty="0">
                <a:solidFill>
                  <a:srgbClr val="0070C0"/>
                </a:solidFill>
              </a:rPr>
              <a:t>More family-friendly policies </a:t>
            </a:r>
            <a:r>
              <a:rPr lang="en-US" altLang="zh-HK" u="sng" dirty="0">
                <a:solidFill>
                  <a:srgbClr val="FF0000"/>
                </a:solidFill>
              </a:rPr>
              <a:t>should be implemented</a:t>
            </a:r>
            <a:r>
              <a:rPr lang="en-US" altLang="zh-HK" dirty="0">
                <a:solidFill>
                  <a:srgbClr val="0070C0"/>
                </a:solidFill>
              </a:rPr>
              <a:t> by the government.</a:t>
            </a:r>
          </a:p>
          <a:p>
            <a:pPr marL="0" indent="0">
              <a:buNone/>
            </a:pPr>
            <a:endParaRPr lang="en-US" altLang="zh-HK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altLang="zh-HK" dirty="0">
                <a:highlight>
                  <a:srgbClr val="00FFFF"/>
                </a:highlight>
              </a:rPr>
              <a:t>Nominalization (using nouns instead of action verbs)</a:t>
            </a:r>
          </a:p>
          <a:p>
            <a:pPr marL="0" indent="0">
              <a:buNone/>
            </a:pPr>
            <a:r>
              <a:rPr lang="en-US" altLang="zh-HK" dirty="0">
                <a:solidFill>
                  <a:srgbClr val="00B050"/>
                </a:solidFill>
              </a:rPr>
              <a:t>Students need to </a:t>
            </a:r>
            <a:r>
              <a:rPr lang="en-US" altLang="zh-HK" u="sng" dirty="0">
                <a:solidFill>
                  <a:srgbClr val="FF0000"/>
                </a:solidFill>
              </a:rPr>
              <a:t>learn</a:t>
            </a:r>
            <a:r>
              <a:rPr lang="en-US" altLang="zh-HK" dirty="0">
                <a:solidFill>
                  <a:srgbClr val="00B050"/>
                </a:solidFill>
              </a:rPr>
              <a:t> more vocabulary to </a:t>
            </a:r>
            <a:r>
              <a:rPr lang="en-US" altLang="zh-HK" u="sng" dirty="0">
                <a:solidFill>
                  <a:srgbClr val="FF0000"/>
                </a:solidFill>
              </a:rPr>
              <a:t>get</a:t>
            </a:r>
            <a:r>
              <a:rPr lang="en-US" altLang="zh-HK" dirty="0">
                <a:solidFill>
                  <a:srgbClr val="00B050"/>
                </a:solidFill>
              </a:rPr>
              <a:t> better results in IELTS.</a:t>
            </a:r>
          </a:p>
          <a:p>
            <a:pPr marL="0" indent="0">
              <a:buNone/>
            </a:pPr>
            <a:r>
              <a:rPr lang="en-US" altLang="zh-HK" dirty="0">
                <a:solidFill>
                  <a:srgbClr val="00B050"/>
                </a:solidFill>
              </a:rPr>
              <a:t>Students should have more </a:t>
            </a:r>
            <a:r>
              <a:rPr lang="en-US" altLang="zh-HK" u="sng" dirty="0">
                <a:solidFill>
                  <a:srgbClr val="FF0000"/>
                </a:solidFill>
              </a:rPr>
              <a:t>effective vocabulary acquisition</a:t>
            </a:r>
            <a:r>
              <a:rPr lang="en-US" altLang="zh-HK" dirty="0">
                <a:solidFill>
                  <a:srgbClr val="00B050"/>
                </a:solidFill>
              </a:rPr>
              <a:t> for </a:t>
            </a:r>
            <a:r>
              <a:rPr lang="en-US" altLang="zh-HK" u="sng" dirty="0">
                <a:solidFill>
                  <a:srgbClr val="FF0000"/>
                </a:solidFill>
              </a:rPr>
              <a:t>better performance</a:t>
            </a:r>
            <a:r>
              <a:rPr lang="en-US" altLang="zh-HK" dirty="0">
                <a:solidFill>
                  <a:srgbClr val="00B050"/>
                </a:solidFill>
              </a:rPr>
              <a:t> in IELTS. </a:t>
            </a:r>
            <a:endParaRPr lang="en-US" altLang="zh-HK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altLang="zh-HK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altLang="zh-HK" dirty="0">
                <a:highlight>
                  <a:srgbClr val="00FFFF"/>
                </a:highlight>
              </a:rPr>
              <a:t>Hedging (the use of modal verbs depending on tone/extent)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7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0F53-C9F4-4767-A30C-F40E11D0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vocabulary: Academic tone (p.35)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CDC0-20EC-47FB-853F-A4311AC64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5561" cy="48296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English is </a:t>
            </a:r>
            <a:r>
              <a:rPr lang="en-US" dirty="0">
                <a:solidFill>
                  <a:srgbClr val="0070C0"/>
                </a:solidFill>
              </a:rPr>
              <a:t>rich in synonyms</a:t>
            </a:r>
            <a:r>
              <a:rPr lang="en-US" dirty="0"/>
              <a:t>, and this is an important feature in </a:t>
            </a:r>
            <a:r>
              <a:rPr lang="en-US" dirty="0">
                <a:solidFill>
                  <a:srgbClr val="0070C0"/>
                </a:solidFill>
              </a:rPr>
              <a:t>the creation of style</a:t>
            </a:r>
            <a:r>
              <a:rPr lang="en-US" dirty="0"/>
              <a:t>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this: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The public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has failed to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comprehend</a:t>
            </a:r>
            <a:r>
              <a:rPr lang="en-US" dirty="0"/>
              <a:t> the </a:t>
            </a:r>
            <a:r>
              <a:rPr lang="en-US" dirty="0">
                <a:highlight>
                  <a:srgbClr val="FF00FF"/>
                </a:highlight>
              </a:rPr>
              <a:t>magnitud</a:t>
            </a:r>
            <a:r>
              <a:rPr lang="en-US" dirty="0"/>
              <a:t>e of this problem.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People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just don’t seem to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understand</a:t>
            </a:r>
            <a:r>
              <a:rPr lang="en-US" dirty="0"/>
              <a:t> the </a:t>
            </a:r>
            <a:r>
              <a:rPr lang="en-US" dirty="0">
                <a:highlight>
                  <a:srgbClr val="FF00FF"/>
                </a:highlight>
              </a:rPr>
              <a:t>size</a:t>
            </a:r>
            <a:r>
              <a:rPr lang="en-US" dirty="0"/>
              <a:t> of the problem.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Ordinary guys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just don’t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get</a:t>
            </a:r>
            <a:r>
              <a:rPr lang="en-US" dirty="0"/>
              <a:t> </a:t>
            </a:r>
            <a:r>
              <a:rPr lang="en-US" dirty="0">
                <a:highlight>
                  <a:srgbClr val="FF00FF"/>
                </a:highlight>
              </a:rPr>
              <a:t>it</a:t>
            </a:r>
            <a:r>
              <a:rPr lang="en-US" dirty="0"/>
              <a:t>. </a:t>
            </a:r>
            <a:endParaRPr lang="en-HK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5896A6-1937-4189-9F09-CEE4A287E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042" y="2620254"/>
            <a:ext cx="2133275" cy="12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69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62B1-A18E-4192-9CB6-FFC627E8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5.16 (p.36)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7B409-3EAC-406D-B7E8-99B9DFB4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24414" cy="48768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Decide </a:t>
            </a:r>
            <a:r>
              <a:rPr lang="en-US" dirty="0">
                <a:solidFill>
                  <a:srgbClr val="FF0000"/>
                </a:solidFill>
              </a:rPr>
              <a:t>which level the following phrases belong to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(of course, there may be some </a:t>
            </a:r>
            <a:r>
              <a:rPr lang="en-US" dirty="0">
                <a:solidFill>
                  <a:srgbClr val="0070C0"/>
                </a:solidFill>
              </a:rPr>
              <a:t>minor disagreement</a:t>
            </a:r>
            <a:r>
              <a:rPr lang="en-US" dirty="0"/>
              <a:t> over this).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 = formal/academic 2 = middle range 3 = colloquial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will let you know which questions to finish.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4 minutes</a:t>
            </a:r>
            <a:endParaRPr lang="en-HK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939" y="4901903"/>
            <a:ext cx="4296597" cy="167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99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A2E4EA-9C37-4E04-B144-C2128D011F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018539"/>
          <a:ext cx="11105271" cy="570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108">
                  <a:extLst>
                    <a:ext uri="{9D8B030D-6E8A-4147-A177-3AD203B41FA5}">
                      <a16:colId xmlns:a16="http://schemas.microsoft.com/office/drawing/2014/main" val="30729939"/>
                    </a:ext>
                  </a:extLst>
                </a:gridCol>
                <a:gridCol w="3797163">
                  <a:extLst>
                    <a:ext uri="{9D8B030D-6E8A-4147-A177-3AD203B41FA5}">
                      <a16:colId xmlns:a16="http://schemas.microsoft.com/office/drawing/2014/main" val="2625146123"/>
                    </a:ext>
                  </a:extLst>
                </a:gridCol>
              </a:tblGrid>
              <a:tr h="398588">
                <a:tc>
                  <a:txBody>
                    <a:bodyPr/>
                    <a:lstStyle/>
                    <a:p>
                      <a:r>
                        <a:rPr lang="en-HK" dirty="0"/>
                        <a:t>Phrase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Level of formality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9767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US" sz="2100" dirty="0"/>
                        <a:t>the acquisition of vocabulary</a:t>
                      </a:r>
                      <a:endParaRPr lang="en-HK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591937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US" sz="2100" dirty="0"/>
                        <a:t>determination to succeed in one’s ventures </a:t>
                      </a:r>
                      <a:endParaRPr lang="en-HK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78522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US" sz="2100" dirty="0"/>
                        <a:t>kick the bucket at 70 </a:t>
                      </a:r>
                      <a:endParaRPr lang="en-HK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34161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US" sz="2100" dirty="0"/>
                        <a:t>want to do well </a:t>
                      </a:r>
                      <a:endParaRPr lang="en-HK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91604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US" sz="2100" dirty="0"/>
                        <a:t>spend like there’s no tomorrow </a:t>
                      </a:r>
                      <a:endParaRPr lang="en-HK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651480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HK" sz="2100" dirty="0"/>
                        <a:t>highly competitive spirit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01860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US" sz="2100" dirty="0"/>
                        <a:t>a greater sensitivity to animal rights</a:t>
                      </a:r>
                      <a:endParaRPr lang="en-HK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029775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HK" sz="2100" dirty="0"/>
                        <a:t>depends on your health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445074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US" sz="2100" dirty="0"/>
                        <a:t>one of the foundations of our financial system </a:t>
                      </a:r>
                      <a:endParaRPr lang="en-HK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03656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HK" sz="2100" dirty="0"/>
                        <a:t>One must borrow wisely.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58238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US" sz="2100" dirty="0"/>
                        <a:t>an eye for an eye</a:t>
                      </a:r>
                      <a:endParaRPr lang="en-HK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886123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US" sz="2100" dirty="0"/>
                        <a:t>It depends on which part of the world we look at.</a:t>
                      </a:r>
                      <a:endParaRPr lang="en-HK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5409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8A0A295-642A-487F-92E2-150082AEB2D1}"/>
              </a:ext>
            </a:extLst>
          </p:cNvPr>
          <p:cNvSpPr/>
          <p:nvPr/>
        </p:nvSpPr>
        <p:spPr>
          <a:xfrm>
            <a:off x="2419547" y="293744"/>
            <a:ext cx="805049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1 = formal/academic 2 = middle range 3 = colloquial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EBD6CCE-2766-4FAD-A81D-92A44F9D638E}"/>
              </a:ext>
            </a:extLst>
          </p:cNvPr>
          <p:cNvSpPr/>
          <p:nvPr/>
        </p:nvSpPr>
        <p:spPr>
          <a:xfrm>
            <a:off x="8328074" y="1453389"/>
            <a:ext cx="520504" cy="3191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82AE198-C82E-4A46-9167-FB65C3218352}"/>
              </a:ext>
            </a:extLst>
          </p:cNvPr>
          <p:cNvSpPr/>
          <p:nvPr/>
        </p:nvSpPr>
        <p:spPr>
          <a:xfrm>
            <a:off x="8328074" y="1888239"/>
            <a:ext cx="520504" cy="3191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165D7B7-674D-4DF5-A001-9814CC8B5CBF}"/>
              </a:ext>
            </a:extLst>
          </p:cNvPr>
          <p:cNvSpPr/>
          <p:nvPr/>
        </p:nvSpPr>
        <p:spPr>
          <a:xfrm>
            <a:off x="8328074" y="2365291"/>
            <a:ext cx="520504" cy="3191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888ABE3-BD96-4D00-B354-9B8C6082275B}"/>
              </a:ext>
            </a:extLst>
          </p:cNvPr>
          <p:cNvSpPr/>
          <p:nvPr/>
        </p:nvSpPr>
        <p:spPr>
          <a:xfrm>
            <a:off x="8328074" y="2828275"/>
            <a:ext cx="520504" cy="3191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3CF1F47-234C-4C9F-8B2F-A39AA40CFB23}"/>
              </a:ext>
            </a:extLst>
          </p:cNvPr>
          <p:cNvSpPr/>
          <p:nvPr/>
        </p:nvSpPr>
        <p:spPr>
          <a:xfrm>
            <a:off x="8328074" y="3269430"/>
            <a:ext cx="520504" cy="3191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3781230-2AC6-469D-B935-DD1294123D71}"/>
              </a:ext>
            </a:extLst>
          </p:cNvPr>
          <p:cNvSpPr/>
          <p:nvPr/>
        </p:nvSpPr>
        <p:spPr>
          <a:xfrm>
            <a:off x="8328074" y="3711877"/>
            <a:ext cx="520504" cy="3191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20CBBE6-C260-478A-BAB9-2669B3AF0291}"/>
              </a:ext>
            </a:extLst>
          </p:cNvPr>
          <p:cNvSpPr/>
          <p:nvPr/>
        </p:nvSpPr>
        <p:spPr>
          <a:xfrm>
            <a:off x="8328074" y="4119187"/>
            <a:ext cx="520504" cy="3191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79F2D6-B788-41BA-BCB7-AAEA8854B867}"/>
              </a:ext>
            </a:extLst>
          </p:cNvPr>
          <p:cNvSpPr/>
          <p:nvPr/>
        </p:nvSpPr>
        <p:spPr>
          <a:xfrm>
            <a:off x="8328074" y="4572014"/>
            <a:ext cx="520504" cy="3191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E52B8A7-9275-45F8-8BF1-E6BBF637988C}"/>
              </a:ext>
            </a:extLst>
          </p:cNvPr>
          <p:cNvSpPr/>
          <p:nvPr/>
        </p:nvSpPr>
        <p:spPr>
          <a:xfrm>
            <a:off x="8328074" y="5038312"/>
            <a:ext cx="520504" cy="3191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5DFF732-9225-4702-B48C-6E6B4BEA3488}"/>
              </a:ext>
            </a:extLst>
          </p:cNvPr>
          <p:cNvSpPr/>
          <p:nvPr/>
        </p:nvSpPr>
        <p:spPr>
          <a:xfrm>
            <a:off x="8328074" y="5429103"/>
            <a:ext cx="520504" cy="3191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B1A4BD-D590-4528-946C-167316B5FF5C}"/>
              </a:ext>
            </a:extLst>
          </p:cNvPr>
          <p:cNvSpPr/>
          <p:nvPr/>
        </p:nvSpPr>
        <p:spPr>
          <a:xfrm>
            <a:off x="8328074" y="5917159"/>
            <a:ext cx="520504" cy="3191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1A470A4-8BD0-4C67-AAC4-9971559ED97A}"/>
              </a:ext>
            </a:extLst>
          </p:cNvPr>
          <p:cNvSpPr/>
          <p:nvPr/>
        </p:nvSpPr>
        <p:spPr>
          <a:xfrm>
            <a:off x="8328074" y="6330105"/>
            <a:ext cx="520504" cy="3191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0199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D0A9-B6A9-4F02-8C97-78346A92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Elegant variation of vocabulary (p.37)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3325-61B7-4DBE-A2C2-7C6376D0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96134" cy="47825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also mentioned </a:t>
            </a:r>
            <a:r>
              <a:rPr lang="en-US" b="1" dirty="0">
                <a:solidFill>
                  <a:srgbClr val="0070C0"/>
                </a:solidFill>
              </a:rPr>
              <a:t>the need for elegant variation</a:t>
            </a:r>
            <a:r>
              <a:rPr lang="en-US" dirty="0"/>
              <a:t>, the use of </a:t>
            </a:r>
            <a:r>
              <a:rPr lang="en-US" b="1" dirty="0">
                <a:solidFill>
                  <a:srgbClr val="00B050"/>
                </a:solidFill>
              </a:rPr>
              <a:t>synonyms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paraphrases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pronouns</a:t>
            </a:r>
            <a:r>
              <a:rPr lang="en-US" dirty="0"/>
              <a:t> to avoid the constant repetition of one key 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Activity 5.17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Think of more formal variants of the following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Pair work; 4 minutes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830" y="3135506"/>
            <a:ext cx="2476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50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2B27-3B8E-4B6B-8729-DA0ADCE2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5.17 (p.37)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61A9F4-F6DE-4756-9D6F-88D633F22A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4905"/>
          <a:ext cx="11147474" cy="517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20">
                  <a:extLst>
                    <a:ext uri="{9D8B030D-6E8A-4147-A177-3AD203B41FA5}">
                      <a16:colId xmlns:a16="http://schemas.microsoft.com/office/drawing/2014/main" val="3728950961"/>
                    </a:ext>
                  </a:extLst>
                </a:gridCol>
                <a:gridCol w="6682154">
                  <a:extLst>
                    <a:ext uri="{9D8B030D-6E8A-4147-A177-3AD203B41FA5}">
                      <a16:colId xmlns:a16="http://schemas.microsoft.com/office/drawing/2014/main" val="992086686"/>
                    </a:ext>
                  </a:extLst>
                </a:gridCol>
              </a:tblGrid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Words/ Phrases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300" dirty="0"/>
                        <a:t>Variations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57042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join together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61123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not liking each 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80472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getting 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06853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executing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67823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make stronger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91049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growing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67775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635790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use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67441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help (noun)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594906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take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08705"/>
                  </a:ext>
                </a:extLst>
              </a:tr>
            </a:tbl>
          </a:graphicData>
        </a:graphic>
      </p:graphicFrame>
      <p:sp>
        <p:nvSpPr>
          <p:cNvPr id="3" name="矩形: 圓角 2">
            <a:extLst>
              <a:ext uri="{FF2B5EF4-FFF2-40B4-BE49-F238E27FC236}">
                <a16:creationId xmlns:a16="http://schemas.microsoft.com/office/drawing/2014/main" id="{50D2D044-93BA-47BF-821B-0B96F5CBF8F8}"/>
              </a:ext>
            </a:extLst>
          </p:cNvPr>
          <p:cNvSpPr/>
          <p:nvPr/>
        </p:nvSpPr>
        <p:spPr>
          <a:xfrm>
            <a:off x="5401994" y="1941342"/>
            <a:ext cx="5500468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HK" sz="2100" b="1" dirty="0"/>
              <a:t>unite/combine/amalgamate</a:t>
            </a:r>
            <a:endParaRPr lang="en-US" sz="2100" b="1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34B4B3C-A267-40B2-9ABE-188F24340554}"/>
              </a:ext>
            </a:extLst>
          </p:cNvPr>
          <p:cNvSpPr/>
          <p:nvPr/>
        </p:nvSpPr>
        <p:spPr>
          <a:xfrm>
            <a:off x="5401994" y="2429022"/>
            <a:ext cx="5500468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HK" sz="2100" b="1" dirty="0"/>
              <a:t>mutual dislike / antagonism</a:t>
            </a:r>
            <a:endParaRPr lang="en-US" sz="2100" b="1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9D9EE4B-6F9D-46CC-B732-247A6611B9B3}"/>
              </a:ext>
            </a:extLst>
          </p:cNvPr>
          <p:cNvSpPr/>
          <p:nvPr/>
        </p:nvSpPr>
        <p:spPr>
          <a:xfrm>
            <a:off x="5401994" y="2916702"/>
            <a:ext cx="5500468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HK" sz="2100" b="1" dirty="0"/>
              <a:t>deterioration/degeneration</a:t>
            </a:r>
            <a:endParaRPr lang="en-US" sz="2100" b="1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4251EC67-3C3E-4322-BB03-3DCEE863FA81}"/>
              </a:ext>
            </a:extLst>
          </p:cNvPr>
          <p:cNvSpPr/>
          <p:nvPr/>
        </p:nvSpPr>
        <p:spPr>
          <a:xfrm>
            <a:off x="5401994" y="3420795"/>
            <a:ext cx="5500468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HK" sz="2100" b="1" dirty="0"/>
              <a:t>capital punishment / death penalty</a:t>
            </a:r>
            <a:endParaRPr lang="en-US" sz="2100" b="1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765619E-AAB9-4F98-8BB7-9091755AB705}"/>
              </a:ext>
            </a:extLst>
          </p:cNvPr>
          <p:cNvSpPr/>
          <p:nvPr/>
        </p:nvSpPr>
        <p:spPr>
          <a:xfrm>
            <a:off x="5401994" y="3849323"/>
            <a:ext cx="5500468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HK" sz="2100" b="1" dirty="0"/>
              <a:t>strengthen/reinforce</a:t>
            </a:r>
            <a:endParaRPr lang="en-US" sz="2100" b="1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6BA6CB0-2EE6-475F-95D9-4E269E878F89}"/>
              </a:ext>
            </a:extLst>
          </p:cNvPr>
          <p:cNvSpPr/>
          <p:nvPr/>
        </p:nvSpPr>
        <p:spPr>
          <a:xfrm>
            <a:off x="5401994" y="4348726"/>
            <a:ext cx="5500468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HK" sz="2100" b="1" dirty="0"/>
              <a:t>agriculture/agribusiness</a:t>
            </a:r>
            <a:endParaRPr lang="en-US" sz="2100" b="1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335B77C-4084-45BA-95AA-EDE0CAE68D7E}"/>
              </a:ext>
            </a:extLst>
          </p:cNvPr>
          <p:cNvSpPr/>
          <p:nvPr/>
        </p:nvSpPr>
        <p:spPr>
          <a:xfrm>
            <a:off x="5401994" y="4797986"/>
            <a:ext cx="5500468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HK" sz="2100" b="1" dirty="0"/>
              <a:t>criminalize / legislate against</a:t>
            </a:r>
            <a:endParaRPr lang="en-US" sz="2100" b="1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22C97F7-AA64-49DE-8C70-D705BA242E85}"/>
              </a:ext>
            </a:extLst>
          </p:cNvPr>
          <p:cNvSpPr/>
          <p:nvPr/>
        </p:nvSpPr>
        <p:spPr>
          <a:xfrm>
            <a:off x="5401994" y="5255639"/>
            <a:ext cx="5500468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HK" sz="2100" b="1" dirty="0"/>
              <a:t>exhaust/deplete</a:t>
            </a:r>
            <a:endParaRPr lang="en-US" sz="2100" b="1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43526EA-41A1-4696-971F-E08F90D949BC}"/>
              </a:ext>
            </a:extLst>
          </p:cNvPr>
          <p:cNvSpPr/>
          <p:nvPr/>
        </p:nvSpPr>
        <p:spPr>
          <a:xfrm>
            <a:off x="5401994" y="5713292"/>
            <a:ext cx="5500468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HK" sz="2100" b="1" dirty="0"/>
              <a:t>assistance</a:t>
            </a:r>
            <a:endParaRPr lang="en-US" sz="2100" b="1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E4C631C-5946-402A-BB5C-149FCCF0AF83}"/>
              </a:ext>
            </a:extLst>
          </p:cNvPr>
          <p:cNvSpPr/>
          <p:nvPr/>
        </p:nvSpPr>
        <p:spPr>
          <a:xfrm>
            <a:off x="5401994" y="6233526"/>
            <a:ext cx="5500468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HK" sz="2100" b="1" dirty="0"/>
              <a:t>participate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9984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7D37-FDE9-4A27-8637-F0A80B69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5.18 (p.38)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6F4E91-8716-4812-ABB1-51EF46433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94" y="1391782"/>
            <a:ext cx="7768612" cy="5295646"/>
          </a:xfrm>
        </p:spPr>
      </p:pic>
    </p:spTree>
    <p:extLst>
      <p:ext uri="{BB962C8B-B14F-4D97-AF65-F5344CB8AC3E}">
        <p14:creationId xmlns:p14="http://schemas.microsoft.com/office/powerpoint/2010/main" val="3641137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6F3D-4C03-45CA-8905-46A7E5B7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5.18 (Suggested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34D1-79E1-40EA-9656-22E2F7C14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14988" cy="4810845"/>
          </a:xfrm>
        </p:spPr>
        <p:txBody>
          <a:bodyPr/>
          <a:lstStyle/>
          <a:p>
            <a:pPr marL="0" indent="0">
              <a:buNone/>
            </a:pPr>
            <a:endParaRPr lang="en-HK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BD3057-0023-46EA-A33D-98CF165E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00" y="1380178"/>
            <a:ext cx="7866200" cy="54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735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9321-40F3-4D41-8161-37697072C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1596"/>
            <a:ext cx="9144000" cy="2878367"/>
          </a:xfrm>
        </p:spPr>
        <p:txBody>
          <a:bodyPr/>
          <a:lstStyle/>
          <a:p>
            <a:r>
              <a:rPr lang="en-HK"/>
              <a:t>E205F</a:t>
            </a:r>
            <a:br>
              <a:rPr lang="en-HK" dirty="0"/>
            </a:br>
            <a:r>
              <a:rPr lang="en-HK" dirty="0"/>
              <a:t>Preparing for IELTS</a:t>
            </a:r>
            <a:br>
              <a:rPr lang="en-HK" dirty="0"/>
            </a:br>
            <a:r>
              <a:rPr lang="en-HK" dirty="0"/>
              <a:t>Unit 5 (Task </a:t>
            </a:r>
            <a:r>
              <a:rPr lang="en-HK"/>
              <a:t>2) 3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611C-B1B2-4242-84B6-2C86CA855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24366"/>
          </a:xfrm>
        </p:spPr>
        <p:txBody>
          <a:bodyPr>
            <a:normAutofit/>
          </a:bodyPr>
          <a:lstStyle/>
          <a:p>
            <a:endParaRPr lang="en-HK" dirty="0"/>
          </a:p>
          <a:p>
            <a:r>
              <a:rPr lang="en-HK" dirty="0" err="1"/>
              <a:t>Hazal</a:t>
            </a:r>
            <a:r>
              <a:rPr lang="en-HK" dirty="0"/>
              <a:t> WONG</a:t>
            </a:r>
          </a:p>
          <a:p>
            <a:r>
              <a:rPr lang="en-HK" dirty="0">
                <a:hlinkClick r:id="rId2"/>
              </a:rPr>
              <a:t>hatwong@ouhk.edu</a:t>
            </a:r>
            <a:r>
              <a:rPr lang="en-HK">
                <a:hlinkClick r:id="rId2"/>
              </a:rPr>
              <a:t>.hk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21956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5B62-B6F6-4C7F-83D6-852D21CE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which words go together (p.39)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2C02-8C7E-45A5-AB45-919024499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4732" cy="4801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Another aspect of vocabulary that deserves attention is </a:t>
            </a:r>
            <a:r>
              <a:rPr lang="en-US" dirty="0">
                <a:solidFill>
                  <a:srgbClr val="FF0000"/>
                </a:solidFill>
              </a:rPr>
              <a:t>collocation</a:t>
            </a:r>
            <a:r>
              <a:rPr lang="en-US" dirty="0"/>
              <a:t>, knowing which </a:t>
            </a:r>
            <a:r>
              <a:rPr lang="en-US" b="1" u="sng" dirty="0">
                <a:solidFill>
                  <a:srgbClr val="00B0F0"/>
                </a:solidFill>
              </a:rPr>
              <a:t>words commonly go together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principal ones are </a:t>
            </a:r>
            <a:r>
              <a:rPr lang="en-US" dirty="0">
                <a:highlight>
                  <a:srgbClr val="FFFF00"/>
                </a:highlight>
              </a:rPr>
              <a:t>verb–noun collocations</a:t>
            </a:r>
            <a:r>
              <a:rPr lang="en-US" dirty="0"/>
              <a:t> (‘</a:t>
            </a:r>
            <a:r>
              <a:rPr lang="en-US" dirty="0">
                <a:highlight>
                  <a:srgbClr val="00FFFF"/>
                </a:highlight>
              </a:rPr>
              <a:t>make a bed</a:t>
            </a:r>
            <a:r>
              <a:rPr lang="en-US" dirty="0"/>
              <a:t>’), </a:t>
            </a:r>
            <a:r>
              <a:rPr lang="en-US" dirty="0">
                <a:highlight>
                  <a:srgbClr val="FFFF00"/>
                </a:highlight>
              </a:rPr>
              <a:t>adjective–noun</a:t>
            </a:r>
            <a:r>
              <a:rPr lang="en-US" dirty="0"/>
              <a:t> ones (‘</a:t>
            </a:r>
            <a:r>
              <a:rPr lang="en-US" dirty="0">
                <a:highlight>
                  <a:srgbClr val="00FFFF"/>
                </a:highlight>
              </a:rPr>
              <a:t>great disappointment</a:t>
            </a:r>
            <a:r>
              <a:rPr lang="en-US" dirty="0"/>
              <a:t>’) and </a:t>
            </a:r>
            <a:r>
              <a:rPr lang="en-US" dirty="0">
                <a:highlight>
                  <a:srgbClr val="FFFF00"/>
                </a:highlight>
              </a:rPr>
              <a:t>adverb–adjective</a:t>
            </a:r>
            <a:r>
              <a:rPr lang="en-US" dirty="0"/>
              <a:t> ones (‘</a:t>
            </a:r>
            <a:r>
              <a:rPr lang="en-US" dirty="0">
                <a:highlight>
                  <a:srgbClr val="00FFFF"/>
                </a:highlight>
              </a:rPr>
              <a:t>totally wrong</a:t>
            </a:r>
            <a:r>
              <a:rPr lang="en-US" dirty="0"/>
              <a:t>’).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Their use makes a piece of writing seem not only correct but </a:t>
            </a:r>
            <a:r>
              <a:rPr lang="en-US" dirty="0">
                <a:solidFill>
                  <a:srgbClr val="FF0000"/>
                </a:solidFill>
              </a:rPr>
              <a:t>polished and natural</a:t>
            </a:r>
            <a:r>
              <a:rPr lang="en-US" dirty="0"/>
              <a:t>.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5240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0901-4550-446E-83B6-12273B9C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Analysing questions (p.24)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C5F5-BED1-417C-A0C0-0366A7CE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20720" cy="47919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 </a:t>
            </a:r>
            <a:r>
              <a:rPr lang="en-US" dirty="0"/>
              <a:t>some questions, there may be words that are in </a:t>
            </a:r>
            <a:r>
              <a:rPr lang="en-US" dirty="0">
                <a:solidFill>
                  <a:srgbClr val="FF0000"/>
                </a:solidFill>
              </a:rPr>
              <a:t>clear need of definition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b="1" i="1" dirty="0">
                <a:solidFill>
                  <a:srgbClr val="7030A0"/>
                </a:solidFill>
              </a:rPr>
              <a:t>It seems likely that the main threat to peace and security over the next century will be terrorism.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To what extent do you agree or disagree </a:t>
            </a:r>
            <a:r>
              <a:rPr lang="en-US" dirty="0"/>
              <a:t>with this opinion? </a:t>
            </a:r>
            <a:endParaRPr lang="en-HK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620C4FE-2EB1-4BC1-9FBC-C66B9FAB2DA0}"/>
              </a:ext>
            </a:extLst>
          </p:cNvPr>
          <p:cNvSpPr/>
          <p:nvPr/>
        </p:nvSpPr>
        <p:spPr>
          <a:xfrm>
            <a:off x="838200" y="5444195"/>
            <a:ext cx="8074855" cy="10486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Define key terms using your existing/ world knowledge!</a:t>
            </a:r>
          </a:p>
        </p:txBody>
      </p:sp>
      <p:sp>
        <p:nvSpPr>
          <p:cNvPr id="5" name="Rectangle 4"/>
          <p:cNvSpPr/>
          <p:nvPr/>
        </p:nvSpPr>
        <p:spPr>
          <a:xfrm>
            <a:off x="3943057" y="3727978"/>
            <a:ext cx="1692068" cy="162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7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941-69D5-4984-B774-2D119E99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5.20 (p.40)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07C0D0-D5EB-4320-980A-DE7484A72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75" y="1359831"/>
            <a:ext cx="10095689" cy="5367076"/>
          </a:xfr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A6EE178A-4FB5-4CC1-9E7D-38253C30A1AB}"/>
              </a:ext>
            </a:extLst>
          </p:cNvPr>
          <p:cNvSpPr/>
          <p:nvPr/>
        </p:nvSpPr>
        <p:spPr>
          <a:xfrm>
            <a:off x="1913205" y="5880936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a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441FED0-BCBC-4E17-9F49-22D5B6A42B3C}"/>
              </a:ext>
            </a:extLst>
          </p:cNvPr>
          <p:cNvSpPr/>
          <p:nvPr/>
        </p:nvSpPr>
        <p:spPr>
          <a:xfrm>
            <a:off x="3635299" y="5880936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b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F4A1BBA-8A88-470C-84D2-D68A5211CEC8}"/>
              </a:ext>
            </a:extLst>
          </p:cNvPr>
          <p:cNvSpPr/>
          <p:nvPr/>
        </p:nvSpPr>
        <p:spPr>
          <a:xfrm>
            <a:off x="5357393" y="5889245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e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DB05C74-3191-41FF-8AB2-11A3D582C5CF}"/>
              </a:ext>
            </a:extLst>
          </p:cNvPr>
          <p:cNvSpPr/>
          <p:nvPr/>
        </p:nvSpPr>
        <p:spPr>
          <a:xfrm>
            <a:off x="7079487" y="5880936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d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91E342B-2139-462A-B2FB-9A67CBCA8C3D}"/>
              </a:ext>
            </a:extLst>
          </p:cNvPr>
          <p:cNvSpPr/>
          <p:nvPr/>
        </p:nvSpPr>
        <p:spPr>
          <a:xfrm>
            <a:off x="8801581" y="5889245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7663296" y="1016949"/>
            <a:ext cx="2897024" cy="71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 minutes individual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1710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6BF1-83BC-4CA2-9D93-B1C86135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5.20 (p.40)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4B1D45-2524-403D-9CE4-B76D1FB6C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6" y="1529319"/>
            <a:ext cx="10418242" cy="4963556"/>
          </a:xfr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BFBF2939-9667-4AE4-B9B4-2B3A9912D950}"/>
              </a:ext>
            </a:extLst>
          </p:cNvPr>
          <p:cNvSpPr/>
          <p:nvPr/>
        </p:nvSpPr>
        <p:spPr>
          <a:xfrm>
            <a:off x="1491174" y="5444838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c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399C202-52F4-4E3A-9E31-7AFB5DC4487D}"/>
              </a:ext>
            </a:extLst>
          </p:cNvPr>
          <p:cNvSpPr/>
          <p:nvPr/>
        </p:nvSpPr>
        <p:spPr>
          <a:xfrm>
            <a:off x="3291839" y="5444838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b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E921EDB-C5F3-40CD-9A56-987D5C06166F}"/>
              </a:ext>
            </a:extLst>
          </p:cNvPr>
          <p:cNvSpPr/>
          <p:nvPr/>
        </p:nvSpPr>
        <p:spPr>
          <a:xfrm>
            <a:off x="5092504" y="5444838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d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F9560D9-844D-453F-A936-2386068BFF39}"/>
              </a:ext>
            </a:extLst>
          </p:cNvPr>
          <p:cNvSpPr/>
          <p:nvPr/>
        </p:nvSpPr>
        <p:spPr>
          <a:xfrm>
            <a:off x="6893169" y="5444838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e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D53011A-3EFA-4C06-A897-062624F38126}"/>
              </a:ext>
            </a:extLst>
          </p:cNvPr>
          <p:cNvSpPr/>
          <p:nvPr/>
        </p:nvSpPr>
        <p:spPr>
          <a:xfrm>
            <a:off x="8693834" y="5444838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63296" y="1016949"/>
            <a:ext cx="2897024" cy="71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 minutes individual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5693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F95D-BBF1-474B-BC6B-CA246978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5.20 (p.40)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B9318D-86E1-4F6F-B021-852AC7399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45796"/>
            <a:ext cx="10630711" cy="4941035"/>
          </a:xfr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48E15C54-25A7-4F32-B7F3-EEE83E20135A}"/>
              </a:ext>
            </a:extLst>
          </p:cNvPr>
          <p:cNvSpPr/>
          <p:nvPr/>
        </p:nvSpPr>
        <p:spPr>
          <a:xfrm>
            <a:off x="1378633" y="5529244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a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7237E9B-F3B2-461B-9071-F17DB09057ED}"/>
              </a:ext>
            </a:extLst>
          </p:cNvPr>
          <p:cNvSpPr/>
          <p:nvPr/>
        </p:nvSpPr>
        <p:spPr>
          <a:xfrm>
            <a:off x="3221500" y="5529244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c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77BD8D5-3286-4C39-B82C-322C8A06BA0B}"/>
              </a:ext>
            </a:extLst>
          </p:cNvPr>
          <p:cNvSpPr/>
          <p:nvPr/>
        </p:nvSpPr>
        <p:spPr>
          <a:xfrm>
            <a:off x="4985935" y="5529244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d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9A887D6-33CE-40AB-9BF8-BBC9E76D921C}"/>
              </a:ext>
            </a:extLst>
          </p:cNvPr>
          <p:cNvSpPr/>
          <p:nvPr/>
        </p:nvSpPr>
        <p:spPr>
          <a:xfrm>
            <a:off x="6893168" y="5529244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b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CB72B25-6E31-4FD5-8EB5-0FE55F047D05}"/>
              </a:ext>
            </a:extLst>
          </p:cNvPr>
          <p:cNvSpPr/>
          <p:nvPr/>
        </p:nvSpPr>
        <p:spPr>
          <a:xfrm>
            <a:off x="8800401" y="5537761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63296" y="1016949"/>
            <a:ext cx="2897024" cy="71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 minutes individual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0850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F8E7-6EE4-429C-ACC8-59E65C25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5.20 (p.40)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24AD62-DB51-434E-9169-ADCF763A4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43049"/>
            <a:ext cx="11087911" cy="5202385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05C406-0765-4F68-8D5A-F28E96F49134}"/>
              </a:ext>
            </a:extLst>
          </p:cNvPr>
          <p:cNvSpPr/>
          <p:nvPr/>
        </p:nvSpPr>
        <p:spPr>
          <a:xfrm>
            <a:off x="5933872" y="719847"/>
            <a:ext cx="5223754" cy="7490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/>
              <a:t>Q5-8 – TAKE HOME PRACTICE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84CDCA5-7183-48E9-AB5A-1B19A4E24FF7}"/>
              </a:ext>
            </a:extLst>
          </p:cNvPr>
          <p:cNvSpPr/>
          <p:nvPr/>
        </p:nvSpPr>
        <p:spPr>
          <a:xfrm>
            <a:off x="1519310" y="5430770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c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4CB66A5-C85B-4537-8E08-BA99D9125D39}"/>
              </a:ext>
            </a:extLst>
          </p:cNvPr>
          <p:cNvSpPr/>
          <p:nvPr/>
        </p:nvSpPr>
        <p:spPr>
          <a:xfrm>
            <a:off x="3221500" y="5430770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a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3FD454B-F512-43C8-A4DE-949DFD53144C}"/>
              </a:ext>
            </a:extLst>
          </p:cNvPr>
          <p:cNvSpPr/>
          <p:nvPr/>
        </p:nvSpPr>
        <p:spPr>
          <a:xfrm>
            <a:off x="5092503" y="5430770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e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C5280A1-1CC4-4BE7-8452-62B2533346AE}"/>
              </a:ext>
            </a:extLst>
          </p:cNvPr>
          <p:cNvSpPr/>
          <p:nvPr/>
        </p:nvSpPr>
        <p:spPr>
          <a:xfrm>
            <a:off x="6907235" y="5430770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d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8091668-BE4D-4AFD-BB37-3205C26FE929}"/>
              </a:ext>
            </a:extLst>
          </p:cNvPr>
          <p:cNvSpPr/>
          <p:nvPr/>
        </p:nvSpPr>
        <p:spPr>
          <a:xfrm>
            <a:off x="8721967" y="5430770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73455" y="1546788"/>
            <a:ext cx="2897024" cy="71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 minutes individual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0193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8959-5F2C-4BB6-8564-B9FB3DDB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5.21 (p.42)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339CF6-CAE4-4CC2-B88E-B34522CD7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98" y="1342481"/>
            <a:ext cx="10027596" cy="5380172"/>
          </a:xfr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C444389A-C7DC-49DC-A94D-B8D7F740756E}"/>
              </a:ext>
            </a:extLst>
          </p:cNvPr>
          <p:cNvSpPr/>
          <p:nvPr/>
        </p:nvSpPr>
        <p:spPr>
          <a:xfrm>
            <a:off x="1913205" y="5880936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b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9B9608C-1A3B-4431-8945-CCFEEBA6D737}"/>
              </a:ext>
            </a:extLst>
          </p:cNvPr>
          <p:cNvSpPr/>
          <p:nvPr/>
        </p:nvSpPr>
        <p:spPr>
          <a:xfrm>
            <a:off x="3713122" y="5880936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d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3E31740-C6E5-40F9-BBEE-6AAF43CFF422}"/>
              </a:ext>
            </a:extLst>
          </p:cNvPr>
          <p:cNvSpPr/>
          <p:nvPr/>
        </p:nvSpPr>
        <p:spPr>
          <a:xfrm>
            <a:off x="5400709" y="5880936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e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C245884-4284-4E2D-921C-560B0FA49C9B}"/>
              </a:ext>
            </a:extLst>
          </p:cNvPr>
          <p:cNvSpPr/>
          <p:nvPr/>
        </p:nvSpPr>
        <p:spPr>
          <a:xfrm>
            <a:off x="7088296" y="5880936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a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E0A8436-F12E-4745-9582-A72C3E6E07F9}"/>
              </a:ext>
            </a:extLst>
          </p:cNvPr>
          <p:cNvSpPr/>
          <p:nvPr/>
        </p:nvSpPr>
        <p:spPr>
          <a:xfrm>
            <a:off x="8775883" y="5880936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63296" y="1016949"/>
            <a:ext cx="2897024" cy="71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 minutes individual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1395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F12A-F879-4458-861B-772A0A1E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5.21 (p.42)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7A9361-8658-477B-8B57-B58B412A4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10515599" cy="4662189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D572E1-1676-4F58-B5BB-94D70132E0F7}"/>
              </a:ext>
            </a:extLst>
          </p:cNvPr>
          <p:cNvSpPr/>
          <p:nvPr/>
        </p:nvSpPr>
        <p:spPr>
          <a:xfrm>
            <a:off x="5933872" y="719847"/>
            <a:ext cx="5223754" cy="7490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/>
              <a:t>Q3-4 </a:t>
            </a:r>
            <a:r>
              <a:rPr lang="en-HK" b="1" dirty="0"/>
              <a:t>– TAKE HOME PRACTICE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75C3B12-0B83-46F4-BD26-776ACD9F70AB}"/>
              </a:ext>
            </a:extLst>
          </p:cNvPr>
          <p:cNvSpPr/>
          <p:nvPr/>
        </p:nvSpPr>
        <p:spPr>
          <a:xfrm>
            <a:off x="1420836" y="5501108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c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13F1BC7-4202-45F4-97B2-F10C8760B27D}"/>
              </a:ext>
            </a:extLst>
          </p:cNvPr>
          <p:cNvSpPr/>
          <p:nvPr/>
        </p:nvSpPr>
        <p:spPr>
          <a:xfrm>
            <a:off x="3171090" y="5501108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e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9FB70DE-58DD-4235-8094-97C612F13CA6}"/>
              </a:ext>
            </a:extLst>
          </p:cNvPr>
          <p:cNvSpPr/>
          <p:nvPr/>
        </p:nvSpPr>
        <p:spPr>
          <a:xfrm>
            <a:off x="8545749" y="5501108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d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86DF46F-793B-4106-9BEC-A35E77575928}"/>
              </a:ext>
            </a:extLst>
          </p:cNvPr>
          <p:cNvSpPr/>
          <p:nvPr/>
        </p:nvSpPr>
        <p:spPr>
          <a:xfrm>
            <a:off x="4928381" y="5501108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b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5904A8F-A1BD-4654-B250-4FA86ABF0B7F}"/>
              </a:ext>
            </a:extLst>
          </p:cNvPr>
          <p:cNvSpPr/>
          <p:nvPr/>
        </p:nvSpPr>
        <p:spPr>
          <a:xfrm>
            <a:off x="6792349" y="5501108"/>
            <a:ext cx="1167619" cy="485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78735" y="1589517"/>
            <a:ext cx="2897024" cy="71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 minutes individual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506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04B9-6A1B-462E-A80B-D1017C71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4030" cy="1325563"/>
          </a:xfrm>
        </p:spPr>
        <p:txBody>
          <a:bodyPr/>
          <a:lstStyle/>
          <a:p>
            <a:r>
              <a:rPr lang="en-US" altLang="zh-HK" b="1" dirty="0"/>
              <a:t>Elegance and range of reference (p.43; selective)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C201-62D2-4D66-BAF1-AE2FD365C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33406" cy="4828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3000" dirty="0">
                <a:solidFill>
                  <a:srgbClr val="FF0000"/>
                </a:solidFill>
              </a:rPr>
              <a:t>Sentence lengths should not be too uniform. </a:t>
            </a:r>
          </a:p>
          <a:p>
            <a:pPr marL="0" indent="0">
              <a:buNone/>
            </a:pPr>
            <a:r>
              <a:rPr lang="en-US" altLang="zh-HK" sz="3000" dirty="0"/>
              <a:t>It can be very effective to follow some </a:t>
            </a:r>
            <a:r>
              <a:rPr lang="en-US" altLang="zh-HK" sz="3000" dirty="0">
                <a:solidFill>
                  <a:schemeClr val="accent1"/>
                </a:solidFill>
              </a:rPr>
              <a:t>long complex sentences with a short one</a:t>
            </a:r>
            <a:r>
              <a:rPr lang="en-US" altLang="zh-HK" sz="3000" dirty="0"/>
              <a:t> that almost dramatically </a:t>
            </a:r>
            <a:r>
              <a:rPr lang="en-US" altLang="zh-HK" sz="3000" b="1" dirty="0">
                <a:solidFill>
                  <a:srgbClr val="00B050"/>
                </a:solidFill>
              </a:rPr>
              <a:t>makes an important point</a:t>
            </a:r>
            <a:r>
              <a:rPr lang="en-US" altLang="zh-HK" sz="3000" dirty="0"/>
              <a:t>: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altLang="zh-HK" sz="3000" dirty="0">
                <a:highlight>
                  <a:srgbClr val="FFFF00"/>
                </a:highlight>
              </a:rPr>
              <a:t>Universities have opened their doors to commercial investment and actively seek out business partnerships. </a:t>
            </a:r>
            <a:r>
              <a:rPr lang="en-US" altLang="zh-HK" sz="3000" dirty="0">
                <a:highlight>
                  <a:srgbClr val="00FFFF"/>
                </a:highlight>
              </a:rPr>
              <a:t>Courses have become ever more practical and geared to the marketplace</a:t>
            </a:r>
            <a:r>
              <a:rPr lang="en-US" altLang="zh-HK" sz="3000" dirty="0">
                <a:highlight>
                  <a:srgbClr val="00FF00"/>
                </a:highlight>
              </a:rPr>
              <a:t>, luring </a:t>
            </a:r>
            <a:r>
              <a:rPr lang="en-US" altLang="zh-HK" sz="3000" dirty="0">
                <a:highlight>
                  <a:srgbClr val="00FFFF"/>
                </a:highlight>
              </a:rPr>
              <a:t>students with the hope of lucrative careers and prestigious posts. </a:t>
            </a:r>
            <a:r>
              <a:rPr lang="en-US" altLang="zh-HK" sz="3000" dirty="0">
                <a:highlight>
                  <a:srgbClr val="FF00FF"/>
                </a:highlight>
              </a:rPr>
              <a:t>This is all wrong. </a:t>
            </a:r>
            <a:endParaRPr lang="en-HK" sz="30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250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1DB0-61A8-4C64-8A3D-87573BCE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Elegance and range of reference</a:t>
            </a:r>
            <a:br>
              <a:rPr lang="en-US" altLang="zh-HK" b="1" dirty="0"/>
            </a:br>
            <a:r>
              <a:rPr lang="en-US" altLang="zh-HK" b="1" dirty="0"/>
              <a:t>(p.44; selective)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88A3-9954-48BC-85B1-594C148ED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47474" cy="5194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While it must </a:t>
            </a:r>
            <a:r>
              <a:rPr lang="en-US" altLang="zh-HK" dirty="0">
                <a:highlight>
                  <a:srgbClr val="00FFFF"/>
                </a:highlight>
              </a:rPr>
              <a:t>not be overuse</a:t>
            </a:r>
            <a:r>
              <a:rPr lang="en-US" altLang="zh-HK" dirty="0"/>
              <a:t>d or allowed to become noticeable, the </a:t>
            </a:r>
            <a:r>
              <a:rPr lang="en-US" altLang="zh-HK" dirty="0">
                <a:highlight>
                  <a:srgbClr val="00FF00"/>
                </a:highlight>
              </a:rPr>
              <a:t>repetition of sounds adds a certain music</a:t>
            </a:r>
            <a:r>
              <a:rPr lang="en-US" altLang="zh-HK" dirty="0"/>
              <a:t>. In the above, </a:t>
            </a:r>
            <a:r>
              <a:rPr lang="en-US" altLang="zh-HK" dirty="0">
                <a:highlight>
                  <a:srgbClr val="FFFF00"/>
                </a:highlight>
              </a:rPr>
              <a:t>‘luring’ </a:t>
            </a:r>
            <a:r>
              <a:rPr lang="en-US" altLang="zh-HK" dirty="0"/>
              <a:t>and </a:t>
            </a:r>
            <a:r>
              <a:rPr lang="en-US" altLang="zh-HK" dirty="0">
                <a:highlight>
                  <a:srgbClr val="FFFF00"/>
                </a:highlight>
              </a:rPr>
              <a:t>‘lucrative’ </a:t>
            </a:r>
            <a:r>
              <a:rPr lang="en-US" altLang="zh-HK" dirty="0"/>
              <a:t>fit together rather well, and so do the words </a:t>
            </a:r>
            <a:r>
              <a:rPr lang="en-US" altLang="zh-HK" dirty="0">
                <a:highlight>
                  <a:srgbClr val="FFFF00"/>
                </a:highlight>
              </a:rPr>
              <a:t>‘prestigious posts’</a:t>
            </a:r>
            <a:r>
              <a:rPr lang="en-US" altLang="zh-HK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HK" dirty="0"/>
              <a:t>A </a:t>
            </a:r>
            <a:r>
              <a:rPr lang="en-US" altLang="zh-HK" dirty="0">
                <a:highlight>
                  <a:srgbClr val="00FF00"/>
                </a:highlight>
              </a:rPr>
              <a:t>rhetorical question</a:t>
            </a:r>
            <a:r>
              <a:rPr lang="en-US" altLang="zh-HK" dirty="0"/>
              <a:t> can be effective, but one should perhaps limit oneself to </a:t>
            </a:r>
            <a:r>
              <a:rPr lang="en-US" altLang="zh-HK" dirty="0">
                <a:highlight>
                  <a:srgbClr val="00FFFF"/>
                </a:highlight>
              </a:rPr>
              <a:t>one per essay</a:t>
            </a:r>
            <a:r>
              <a:rPr lang="en-US" altLang="zh-HK" dirty="0"/>
              <a:t> (e.g. ‘</a:t>
            </a:r>
            <a:r>
              <a:rPr lang="en-US" altLang="zh-HK" dirty="0">
                <a:highlight>
                  <a:srgbClr val="FFFF00"/>
                </a:highlight>
              </a:rPr>
              <a:t>Would we not need to rethink our attitudes towards </a:t>
            </a:r>
            <a:r>
              <a:rPr lang="en-US" altLang="zh-HK" dirty="0"/>
              <a:t>other animals if we met a species far superior to ourselves?).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HK" dirty="0">
                <a:highlight>
                  <a:srgbClr val="00FF00"/>
                </a:highlight>
              </a:rPr>
              <a:t>Metaphors and similes</a:t>
            </a:r>
            <a:r>
              <a:rPr lang="en-US" altLang="zh-HK" dirty="0"/>
              <a:t> are also elegant if </a:t>
            </a:r>
            <a:r>
              <a:rPr lang="en-US" altLang="zh-HK" dirty="0">
                <a:highlight>
                  <a:srgbClr val="00FFFF"/>
                </a:highlight>
              </a:rPr>
              <a:t>used in moderation</a:t>
            </a:r>
            <a:r>
              <a:rPr lang="en-US" altLang="zh-HK" dirty="0"/>
              <a:t>. Care needs to be taken not to mix metaphors (e.g. ‘As we are all </a:t>
            </a:r>
            <a:r>
              <a:rPr lang="en-US" altLang="zh-HK" dirty="0">
                <a:highlight>
                  <a:srgbClr val="FFFF00"/>
                </a:highlight>
              </a:rPr>
              <a:t>in the same boat </a:t>
            </a:r>
            <a:r>
              <a:rPr lang="en-US" altLang="zh-HK" dirty="0"/>
              <a:t>when it comes to the environment, we need to forge closer ties’). </a:t>
            </a:r>
            <a:endParaRPr lang="en-HK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CD596DD-56C6-45C4-9B48-D01952DF62C2}"/>
              </a:ext>
            </a:extLst>
          </p:cNvPr>
          <p:cNvSpPr/>
          <p:nvPr/>
        </p:nvSpPr>
        <p:spPr>
          <a:xfrm>
            <a:off x="8398412" y="365125"/>
            <a:ext cx="3319976" cy="1041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DON’T OVERUSE THOUGH</a:t>
            </a:r>
          </a:p>
        </p:txBody>
      </p:sp>
    </p:spTree>
    <p:extLst>
      <p:ext uri="{BB962C8B-B14F-4D97-AF65-F5344CB8AC3E}">
        <p14:creationId xmlns:p14="http://schemas.microsoft.com/office/powerpoint/2010/main" val="199160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EED5-95BA-4384-9E6E-ACDB3187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Elegance and range of reference (p.44; extra)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3F5B-A88C-49BD-A0EA-68314BC0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33406" cy="4856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Sophisticated punctuation (the less-used </a:t>
            </a:r>
            <a:r>
              <a:rPr lang="en-US" altLang="zh-HK" dirty="0">
                <a:highlight>
                  <a:srgbClr val="FFFF00"/>
                </a:highlight>
              </a:rPr>
              <a:t>colon and semi-colon</a:t>
            </a:r>
            <a:r>
              <a:rPr lang="en-US" altLang="zh-HK" dirty="0"/>
              <a:t>) might be expected in writing </a:t>
            </a:r>
            <a:r>
              <a:rPr lang="en-US" altLang="zh-HK" dirty="0">
                <a:highlight>
                  <a:srgbClr val="FFFF00"/>
                </a:highlight>
              </a:rPr>
              <a:t>worthy of the higher grades</a:t>
            </a:r>
            <a:r>
              <a:rPr lang="en-US" altLang="zh-HK" dirty="0"/>
              <a:t>. </a:t>
            </a:r>
          </a:p>
          <a:p>
            <a:pPr marL="0" indent="0">
              <a:buNone/>
            </a:pPr>
            <a:endParaRPr lang="en-US" altLang="zh-HK" dirty="0"/>
          </a:p>
          <a:p>
            <a:pPr>
              <a:buFont typeface="Wingdings 2" panose="05020102010507070707" pitchFamily="18" charset="2"/>
              <a:buChar char="Q"/>
            </a:pPr>
            <a:r>
              <a:rPr lang="en-US" altLang="zh-HK" dirty="0">
                <a:sym typeface="Wingdings 2" panose="05020102010507070707" pitchFamily="18" charset="2"/>
              </a:rPr>
              <a:t> We can divide the new into two kinds</a:t>
            </a:r>
            <a:r>
              <a:rPr lang="en-US" altLang="zh-HK" dirty="0">
                <a:highlight>
                  <a:srgbClr val="FF00FF"/>
                </a:highlight>
                <a:sym typeface="Wingdings 2" panose="05020102010507070707" pitchFamily="18" charset="2"/>
              </a:rPr>
              <a:t>; </a:t>
            </a:r>
            <a:r>
              <a:rPr lang="en-US" altLang="zh-HK" dirty="0">
                <a:sym typeface="Wingdings 2" panose="05020102010507070707" pitchFamily="18" charset="2"/>
              </a:rPr>
              <a:t>hard news and soft news.</a:t>
            </a:r>
          </a:p>
          <a:p>
            <a:pPr marL="0" indent="0">
              <a:buNone/>
            </a:pPr>
            <a:r>
              <a:rPr lang="en-US" altLang="zh-HK" dirty="0">
                <a:sym typeface="Wingdings" panose="05000000000000000000" pitchFamily="2" charset="2"/>
              </a:rPr>
              <a:t> </a:t>
            </a:r>
            <a:r>
              <a:rPr lang="en-US" altLang="zh-HK" dirty="0">
                <a:sym typeface="Wingdings 2" panose="05020102010507070707" pitchFamily="18" charset="2"/>
              </a:rPr>
              <a:t>We can divide the new into two kinds</a:t>
            </a:r>
            <a:r>
              <a:rPr lang="en-US" altLang="zh-HK" dirty="0">
                <a:highlight>
                  <a:srgbClr val="00FF00"/>
                </a:highlight>
                <a:sym typeface="Wingdings 2" panose="05020102010507070707" pitchFamily="18" charset="2"/>
              </a:rPr>
              <a:t>: </a:t>
            </a:r>
            <a:r>
              <a:rPr lang="en-US" altLang="zh-HK" dirty="0">
                <a:sym typeface="Wingdings 2" panose="05020102010507070707" pitchFamily="18" charset="2"/>
              </a:rPr>
              <a:t>hard news and soft news.</a:t>
            </a:r>
          </a:p>
          <a:p>
            <a:pPr marL="0" indent="0">
              <a:buNone/>
            </a:pPr>
            <a:endParaRPr lang="en-US" altLang="zh-HK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HK" dirty="0">
                <a:sym typeface="Wingdings 2" panose="05020102010507070707" pitchFamily="18" charset="2"/>
              </a:rPr>
              <a:t> The diet was not very effective</a:t>
            </a:r>
            <a:r>
              <a:rPr lang="en-US" altLang="zh-HK" dirty="0">
                <a:highlight>
                  <a:srgbClr val="FF00FF"/>
                </a:highlight>
                <a:sym typeface="Wingdings 2" panose="05020102010507070707" pitchFamily="18" charset="2"/>
              </a:rPr>
              <a:t>, </a:t>
            </a:r>
            <a:r>
              <a:rPr lang="en-US" altLang="zh-HK" dirty="0">
                <a:sym typeface="Wingdings 2" panose="05020102010507070707" pitchFamily="18" charset="2"/>
              </a:rPr>
              <a:t>therefore</a:t>
            </a:r>
            <a:r>
              <a:rPr lang="en-US" altLang="zh-HK" dirty="0">
                <a:highlight>
                  <a:srgbClr val="FF00FF"/>
                </a:highlight>
                <a:sym typeface="Wingdings 2" panose="05020102010507070707" pitchFamily="18" charset="2"/>
              </a:rPr>
              <a:t>, </a:t>
            </a:r>
            <a:r>
              <a:rPr lang="en-US" altLang="zh-HK" dirty="0">
                <a:sym typeface="Wingdings 2" panose="05020102010507070707" pitchFamily="18" charset="2"/>
              </a:rPr>
              <a:t>he did not lose any weight.</a:t>
            </a:r>
          </a:p>
          <a:p>
            <a:pPr marL="0" indent="0">
              <a:buNone/>
            </a:pPr>
            <a:r>
              <a:rPr lang="en-US" altLang="zh-HK" dirty="0">
                <a:sym typeface="Wingdings" panose="05000000000000000000" pitchFamily="2" charset="2"/>
              </a:rPr>
              <a:t> </a:t>
            </a:r>
            <a:r>
              <a:rPr lang="en-US" altLang="zh-HK" dirty="0">
                <a:sym typeface="Wingdings 2" panose="05020102010507070707" pitchFamily="18" charset="2"/>
              </a:rPr>
              <a:t>The diet was not very effective</a:t>
            </a:r>
            <a:r>
              <a:rPr lang="en-US" altLang="zh-HK" dirty="0">
                <a:highlight>
                  <a:srgbClr val="00FF00"/>
                </a:highlight>
                <a:sym typeface="Wingdings 2" panose="05020102010507070707" pitchFamily="18" charset="2"/>
              </a:rPr>
              <a:t>. T</a:t>
            </a:r>
            <a:r>
              <a:rPr lang="en-US" altLang="zh-HK" dirty="0">
                <a:sym typeface="Wingdings 2" panose="05020102010507070707" pitchFamily="18" charset="2"/>
              </a:rPr>
              <a:t>herefore, he did not lose any weight.</a:t>
            </a:r>
            <a:endParaRPr lang="en-US" altLang="zh-HK" dirty="0"/>
          </a:p>
          <a:p>
            <a:pPr marL="0" indent="0">
              <a:buNone/>
            </a:pPr>
            <a:r>
              <a:rPr lang="en-US" altLang="zh-HK" dirty="0">
                <a:sym typeface="Wingdings" panose="05000000000000000000" pitchFamily="2" charset="2"/>
              </a:rPr>
              <a:t></a:t>
            </a:r>
            <a:r>
              <a:rPr lang="en-US" altLang="zh-HK" dirty="0">
                <a:sym typeface="Wingdings 2" panose="05020102010507070707" pitchFamily="18" charset="2"/>
              </a:rPr>
              <a:t> The diet was not very effective</a:t>
            </a:r>
            <a:r>
              <a:rPr lang="en-US" altLang="zh-HK" dirty="0">
                <a:highlight>
                  <a:srgbClr val="00FF00"/>
                </a:highlight>
                <a:sym typeface="Wingdings 2" panose="05020102010507070707" pitchFamily="18" charset="2"/>
              </a:rPr>
              <a:t>; t</a:t>
            </a:r>
            <a:r>
              <a:rPr lang="en-US" altLang="zh-HK" dirty="0">
                <a:sym typeface="Wingdings 2" panose="05020102010507070707" pitchFamily="18" charset="2"/>
              </a:rPr>
              <a:t>herefore, he did not lose any weight.</a:t>
            </a: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6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D0592-93AB-4095-B9D4-CCC9D2D2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Elegance and range of reference (p.44; extra)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183D5-146C-4F86-8677-61228694F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488"/>
            <a:ext cx="11161542" cy="4884665"/>
          </a:xfrm>
        </p:spPr>
        <p:txBody>
          <a:bodyPr/>
          <a:lstStyle/>
          <a:p>
            <a:pPr marL="0" indent="0">
              <a:buNone/>
            </a:pPr>
            <a:r>
              <a:rPr lang="en-US" altLang="zh-HK" dirty="0">
                <a:solidFill>
                  <a:srgbClr val="0070C0"/>
                </a:solidFill>
              </a:rPr>
              <a:t>Slightly unusual effects</a:t>
            </a:r>
            <a:r>
              <a:rPr lang="en-US" altLang="zh-HK" dirty="0"/>
              <a:t>, if used unobtrusively and correctly, can add a little polish, e.g. </a:t>
            </a:r>
            <a:r>
              <a:rPr lang="en-US" altLang="zh-HK" dirty="0">
                <a:solidFill>
                  <a:srgbClr val="FF0000"/>
                </a:solidFill>
              </a:rPr>
              <a:t>inversion and double negatives</a:t>
            </a:r>
            <a:r>
              <a:rPr lang="en-US" altLang="zh-HK" dirty="0"/>
              <a:t>: 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sz="3000" dirty="0">
                <a:highlight>
                  <a:srgbClr val="FFFF00"/>
                </a:highlight>
              </a:rPr>
              <a:t>Under no circumstances</a:t>
            </a:r>
            <a:r>
              <a:rPr lang="en-US" altLang="zh-HK" sz="3000" dirty="0"/>
              <a:t>     can             we            tolerate     this. </a:t>
            </a:r>
          </a:p>
          <a:p>
            <a:pPr marL="0" indent="0">
              <a:buNone/>
            </a:pPr>
            <a:endParaRPr lang="en-US" altLang="zh-HK" sz="3000" dirty="0"/>
          </a:p>
          <a:p>
            <a:pPr marL="0" indent="0">
              <a:buNone/>
            </a:pPr>
            <a:r>
              <a:rPr lang="en-US" altLang="zh-HK" sz="3000" dirty="0">
                <a:highlight>
                  <a:srgbClr val="FFFF00"/>
                </a:highlight>
              </a:rPr>
              <a:t>Seldom</a:t>
            </a:r>
            <a:r>
              <a:rPr lang="en-US" altLang="zh-HK" sz="3000" dirty="0"/>
              <a:t> has there been such unashamed plunder of the Earth’s resources. </a:t>
            </a:r>
          </a:p>
          <a:p>
            <a:pPr marL="0" indent="0">
              <a:buNone/>
            </a:pPr>
            <a:endParaRPr lang="en-US" altLang="zh-HK" sz="3000" dirty="0"/>
          </a:p>
          <a:p>
            <a:pPr marL="0" indent="0">
              <a:buNone/>
            </a:pPr>
            <a:r>
              <a:rPr lang="en-US" altLang="zh-HK" sz="3000" dirty="0">
                <a:highlight>
                  <a:srgbClr val="FFFF00"/>
                </a:highlight>
              </a:rPr>
              <a:t>Not for nothing</a:t>
            </a:r>
            <a:r>
              <a:rPr lang="en-US" altLang="zh-HK" sz="3000" dirty="0"/>
              <a:t> did they die.</a:t>
            </a:r>
            <a:endParaRPr lang="en-HK" altLang="zh-HK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E229D5E-4D67-4636-B730-5AC511718B0B}"/>
              </a:ext>
            </a:extLst>
          </p:cNvPr>
          <p:cNvSpPr/>
          <p:nvPr/>
        </p:nvSpPr>
        <p:spPr>
          <a:xfrm>
            <a:off x="1173479" y="2700996"/>
            <a:ext cx="3080825" cy="3938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Adverbial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EB669D2-C976-4D1F-85F4-F3EC474D41E6}"/>
              </a:ext>
            </a:extLst>
          </p:cNvPr>
          <p:cNvSpPr/>
          <p:nvPr/>
        </p:nvSpPr>
        <p:spPr>
          <a:xfrm>
            <a:off x="4885004" y="2686927"/>
            <a:ext cx="1051561" cy="3938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Aux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B67867E-EFB2-412E-929B-049978B44F4A}"/>
              </a:ext>
            </a:extLst>
          </p:cNvPr>
          <p:cNvSpPr/>
          <p:nvPr/>
        </p:nvSpPr>
        <p:spPr>
          <a:xfrm>
            <a:off x="6418971" y="2700996"/>
            <a:ext cx="1051561" cy="3938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S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78E562E-217C-417A-AC97-DE5763C5E9B5}"/>
              </a:ext>
            </a:extLst>
          </p:cNvPr>
          <p:cNvSpPr/>
          <p:nvPr/>
        </p:nvSpPr>
        <p:spPr>
          <a:xfrm>
            <a:off x="8211424" y="2686926"/>
            <a:ext cx="1051561" cy="3938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200" b="1" dirty="0"/>
              <a:t>V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2D5A910-1B60-4F17-B436-33DCA7C48216}"/>
              </a:ext>
            </a:extLst>
          </p:cNvPr>
          <p:cNvSpPr/>
          <p:nvPr/>
        </p:nvSpPr>
        <p:spPr>
          <a:xfrm>
            <a:off x="9725465" y="2700996"/>
            <a:ext cx="1051561" cy="3938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31018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7F6F-F8B9-4F3E-A70B-035CC28C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060"/>
            <a:ext cx="10515600" cy="64149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word ‘</a:t>
            </a:r>
            <a:r>
              <a:rPr lang="en-US" dirty="0">
                <a:highlight>
                  <a:srgbClr val="FFFF00"/>
                </a:highlight>
              </a:rPr>
              <a:t>terrorism</a:t>
            </a:r>
            <a:r>
              <a:rPr lang="en-US" dirty="0"/>
              <a:t>’ is a greatly contested one, you need to </a:t>
            </a:r>
            <a:r>
              <a:rPr lang="en-US" dirty="0">
                <a:solidFill>
                  <a:srgbClr val="FF0000"/>
                </a:solidFill>
              </a:rPr>
              <a:t>clarify the term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terrorism an </a:t>
            </a:r>
            <a:r>
              <a:rPr lang="en-US" b="1" dirty="0">
                <a:solidFill>
                  <a:srgbClr val="0070C0"/>
                </a:solidFill>
              </a:rPr>
              <a:t>act of violence </a:t>
            </a:r>
            <a:r>
              <a:rPr lang="en-US" dirty="0"/>
              <a:t>carried out for </a:t>
            </a:r>
            <a:r>
              <a:rPr lang="en-US" b="1" dirty="0">
                <a:solidFill>
                  <a:srgbClr val="0070C0"/>
                </a:solidFill>
              </a:rPr>
              <a:t>political purposes </a:t>
            </a:r>
            <a:r>
              <a:rPr lang="en-US" dirty="0"/>
              <a:t>by a non-state agent?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Or</a:t>
            </a:r>
            <a:r>
              <a:rPr lang="en-US" dirty="0"/>
              <a:t> is it the use of </a:t>
            </a:r>
            <a:r>
              <a:rPr lang="en-US" b="1" dirty="0">
                <a:solidFill>
                  <a:srgbClr val="0070C0"/>
                </a:solidFill>
              </a:rPr>
              <a:t>violence against civilians </a:t>
            </a:r>
            <a:r>
              <a:rPr lang="en-US" dirty="0"/>
              <a:t>when there is </a:t>
            </a:r>
            <a:r>
              <a:rPr lang="en-US" b="1" dirty="0">
                <a:solidFill>
                  <a:srgbClr val="0070C0"/>
                </a:solidFill>
              </a:rPr>
              <a:t>no declared war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</a:t>
            </a:r>
            <a:r>
              <a:rPr lang="en-US" b="1" dirty="0">
                <a:solidFill>
                  <a:srgbClr val="00B050"/>
                </a:solidFill>
              </a:rPr>
              <a:t>its relation to self defense</a:t>
            </a:r>
            <a:r>
              <a:rPr lang="en-US" dirty="0"/>
              <a:t> or </a:t>
            </a:r>
            <a:r>
              <a:rPr lang="en-US" b="1" dirty="0">
                <a:solidFill>
                  <a:srgbClr val="00B050"/>
                </a:solidFill>
              </a:rPr>
              <a:t>justified partisan action </a:t>
            </a:r>
            <a:r>
              <a:rPr lang="en-US" dirty="0"/>
              <a:t>against a perceived oppressor?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not going to be able to solve the difficulties, but </a:t>
            </a:r>
            <a:r>
              <a:rPr lang="en-US" b="1" dirty="0">
                <a:solidFill>
                  <a:srgbClr val="FF0000"/>
                </a:solidFill>
              </a:rPr>
              <a:t>need to show an awareness of them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include the question of definition </a:t>
            </a:r>
            <a:r>
              <a:rPr lang="en-US" dirty="0"/>
              <a:t>in the essay. </a:t>
            </a:r>
            <a:endParaRPr lang="en-HK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AE865D5-BA13-4A67-83E6-96E2EEFD656E}"/>
              </a:ext>
            </a:extLst>
          </p:cNvPr>
          <p:cNvSpPr/>
          <p:nvPr/>
        </p:nvSpPr>
        <p:spPr>
          <a:xfrm>
            <a:off x="6865034" y="3650530"/>
            <a:ext cx="3038621" cy="4923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 of a political party</a:t>
            </a:r>
          </a:p>
        </p:txBody>
      </p:sp>
    </p:spTree>
    <p:extLst>
      <p:ext uri="{BB962C8B-B14F-4D97-AF65-F5344CB8AC3E}">
        <p14:creationId xmlns:p14="http://schemas.microsoft.com/office/powerpoint/2010/main" val="397520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513C-EEFB-4ED6-854C-04167D9D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Elegance and range of reference (p.45)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8B68-8163-491E-88E4-5E3D2A3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2391" cy="4772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Finally, we have already emphasized the importance of </a:t>
            </a:r>
            <a:r>
              <a:rPr lang="en-US" altLang="zh-HK" b="1" dirty="0">
                <a:solidFill>
                  <a:srgbClr val="00B050"/>
                </a:solidFill>
              </a:rPr>
              <a:t>well-constructed paragraphs</a:t>
            </a:r>
            <a:r>
              <a:rPr lang="en-US" altLang="zh-HK" dirty="0"/>
              <a:t> and of </a:t>
            </a:r>
            <a:r>
              <a:rPr lang="en-US" altLang="zh-HK" b="1" dirty="0">
                <a:solidFill>
                  <a:srgbClr val="0070C0"/>
                </a:solidFill>
              </a:rPr>
              <a:t>logical connectors or discourse markers</a:t>
            </a:r>
            <a:r>
              <a:rPr lang="en-US" altLang="zh-HK" dirty="0"/>
              <a:t> to organize and make your writing </a:t>
            </a:r>
            <a:r>
              <a:rPr lang="en-US" altLang="zh-HK" dirty="0">
                <a:solidFill>
                  <a:srgbClr val="FF0000"/>
                </a:solidFill>
              </a:rPr>
              <a:t>cohesive</a:t>
            </a:r>
            <a:r>
              <a:rPr lang="en-US" altLang="zh-HK" dirty="0"/>
              <a:t>. 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In order to gain maximum benefit from the final activity, try to </a:t>
            </a:r>
            <a:r>
              <a:rPr lang="en-US" altLang="zh-HK" dirty="0">
                <a:highlight>
                  <a:srgbClr val="FFFF00"/>
                </a:highlight>
              </a:rPr>
              <a:t>do it under examination conditions</a:t>
            </a:r>
            <a:r>
              <a:rPr lang="en-US" altLang="zh-HK" dirty="0"/>
              <a:t>. 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In other words, </a:t>
            </a:r>
            <a:r>
              <a:rPr lang="en-US" altLang="zh-HK" dirty="0">
                <a:highlight>
                  <a:srgbClr val="FFFF00"/>
                </a:highlight>
              </a:rPr>
              <a:t>give yourself only 40 minutes </a:t>
            </a:r>
            <a:r>
              <a:rPr lang="en-US" altLang="zh-HK" dirty="0"/>
              <a:t>to complete the first draft of each essay, the same amount of time that you will have in the IELTS Academic Writing test.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13170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084D-2936-498B-8773-9058517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5.23 (p.45)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4576-B25B-4559-85FA-71A1F25A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47474" cy="48565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HK" dirty="0"/>
              <a:t>Write an essay of </a:t>
            </a:r>
            <a:r>
              <a:rPr lang="en-US" altLang="zh-HK" i="1" dirty="0">
                <a:highlight>
                  <a:srgbClr val="00FF00"/>
                </a:highlight>
              </a:rPr>
              <a:t>at least 250 words</a:t>
            </a:r>
            <a:r>
              <a:rPr lang="en-US" altLang="zh-HK" i="1" dirty="0"/>
              <a:t> for </a:t>
            </a:r>
            <a:r>
              <a:rPr lang="en-US" altLang="zh-HK" i="1" dirty="0">
                <a:solidFill>
                  <a:srgbClr val="FF0000"/>
                </a:solidFill>
              </a:rPr>
              <a:t>one </a:t>
            </a:r>
            <a:r>
              <a:rPr lang="en-US" altLang="zh-HK" dirty="0">
                <a:solidFill>
                  <a:srgbClr val="FF0000"/>
                </a:solidFill>
              </a:rPr>
              <a:t>of the following </a:t>
            </a:r>
            <a:r>
              <a:rPr lang="en-US" altLang="zh-HK" dirty="0"/>
              <a:t>topics: </a:t>
            </a:r>
          </a:p>
          <a:p>
            <a:pPr marL="0" indent="0">
              <a:buNone/>
            </a:pPr>
            <a:r>
              <a:rPr lang="en-US" altLang="zh-HK" dirty="0">
                <a:highlight>
                  <a:srgbClr val="00FF00"/>
                </a:highlight>
              </a:rPr>
              <a:t>(For </a:t>
            </a:r>
            <a:r>
              <a:rPr lang="en-US" altLang="zh-HK">
                <a:highlight>
                  <a:srgbClr val="00FF00"/>
                </a:highlight>
              </a:rPr>
              <a:t>your practice)</a:t>
            </a:r>
            <a:endParaRPr lang="en-US" altLang="zh-HK" dirty="0"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1 	Different societies have had different attitudes towards the taking of 	one’s own life. What are your views on </a:t>
            </a:r>
            <a:r>
              <a:rPr lang="en-US" altLang="zh-HK" dirty="0">
                <a:highlight>
                  <a:srgbClr val="FFFF00"/>
                </a:highlight>
              </a:rPr>
              <a:t>suicide</a:t>
            </a:r>
            <a:r>
              <a:rPr lang="en-US" altLang="zh-HK" dirty="0"/>
              <a:t>? Is it ever justified? </a:t>
            </a:r>
          </a:p>
          <a:p>
            <a:pPr marL="0" indent="0">
              <a:buNone/>
            </a:pPr>
            <a:r>
              <a:rPr lang="en-US" altLang="zh-HK" dirty="0"/>
              <a:t>2 	Some people think that the </a:t>
            </a:r>
            <a:r>
              <a:rPr lang="en-US" altLang="zh-HK" dirty="0">
                <a:highlight>
                  <a:srgbClr val="FFFF00"/>
                </a:highlight>
              </a:rPr>
              <a:t>human race is doomed </a:t>
            </a:r>
            <a:r>
              <a:rPr lang="en-US" altLang="zh-HK" dirty="0"/>
              <a:t>and will not last much 	longer. Do you agree or disagree with this gloomy scenario? </a:t>
            </a:r>
          </a:p>
          <a:p>
            <a:pPr marL="0" indent="0">
              <a:buNone/>
            </a:pPr>
            <a:r>
              <a:rPr lang="en-US" altLang="zh-HK" dirty="0"/>
              <a:t>3 	Some people fear that </a:t>
            </a:r>
            <a:r>
              <a:rPr lang="en-US" altLang="zh-HK" dirty="0">
                <a:highlight>
                  <a:srgbClr val="FFFF00"/>
                </a:highlight>
              </a:rPr>
              <a:t>machines will become so intelligent </a:t>
            </a:r>
            <a:r>
              <a:rPr lang="en-US" altLang="zh-HK" dirty="0"/>
              <a:t>that they 	will one day replace us. Do you think this is likely or not? </a:t>
            </a:r>
          </a:p>
          <a:p>
            <a:pPr marL="0" indent="0">
              <a:buNone/>
            </a:pPr>
            <a:r>
              <a:rPr lang="en-US" altLang="zh-HK" dirty="0"/>
              <a:t>4 	Parents drive their children to achieve </a:t>
            </a:r>
            <a:r>
              <a:rPr lang="en-US" altLang="zh-HK" dirty="0">
                <a:highlight>
                  <a:srgbClr val="FFFF00"/>
                </a:highlight>
              </a:rPr>
              <a:t>academic success</a:t>
            </a:r>
            <a:r>
              <a:rPr lang="en-US" altLang="zh-HK" dirty="0"/>
              <a:t>. Is such 	achievement really necessary to </a:t>
            </a:r>
            <a:r>
              <a:rPr lang="en-US" altLang="zh-HK" dirty="0">
                <a:highlight>
                  <a:srgbClr val="FFFF00"/>
                </a:highlight>
              </a:rPr>
              <a:t>success in lif</a:t>
            </a:r>
            <a:r>
              <a:rPr lang="en-US" altLang="zh-HK" dirty="0"/>
              <a:t>e? Explain and justify your 	opinion on this question.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564735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7FEA8-FD34-47A4-9B25-6A4356DD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In-class Practice (not in your notes)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00C27-2465-48B4-B691-354B1470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3068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 have sent the soft copy of this practice to you via email.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it on the spot together if you don’t have the hard copy.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Argument writing topic: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HK" b="1" i="1" dirty="0">
                <a:solidFill>
                  <a:srgbClr val="7030A0"/>
                </a:solidFill>
              </a:rPr>
              <a:t>Today, more and more students are deciding to move to a different country for higher studies. Do you think that the benefits outweigh the drawbacks? </a:t>
            </a:r>
            <a:r>
              <a:rPr lang="en-US" altLang="zh-HK" dirty="0"/>
              <a:t> </a:t>
            </a:r>
            <a:endParaRPr lang="zh-TW" altLang="zh-HK" dirty="0"/>
          </a:p>
          <a:p>
            <a:pPr marL="0" indent="0">
              <a:buNone/>
            </a:pPr>
            <a:endParaRPr lang="en-US" altLang="zh-HK" u="sng" dirty="0"/>
          </a:p>
          <a:p>
            <a:pPr marL="0" indent="0">
              <a:buNone/>
            </a:pPr>
            <a:r>
              <a:rPr lang="en-US" altLang="zh-HK" u="sng" dirty="0"/>
              <a:t>You should write at least 250 words.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985" y="2978785"/>
            <a:ext cx="2885189" cy="13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889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7EA5A0-E6A5-46F4-8769-1505CE10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0"/>
            <a:ext cx="11119338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3100" dirty="0">
                <a:highlight>
                  <a:srgbClr val="00FF00"/>
                </a:highlight>
              </a:rPr>
              <a:t>Currently</a:t>
            </a:r>
            <a:r>
              <a:rPr lang="en-US" altLang="zh-HK" sz="3100" dirty="0"/>
              <a:t>, more and more students decide to have their further study other than their own country. Overseas studies for higher studies are _____________ opportunities for students to broaden their horizons and equip themselves _____________ the best education ________________. </a:t>
            </a:r>
            <a:r>
              <a:rPr lang="en-US" altLang="zh-HK" sz="3100" dirty="0">
                <a:highlight>
                  <a:srgbClr val="00FF00"/>
                </a:highlight>
              </a:rPr>
              <a:t>Reasons will be discussed in the following.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altLang="zh-HK" sz="3100" dirty="0">
                <a:highlight>
                  <a:srgbClr val="FFFF00"/>
                </a:highlight>
              </a:rPr>
              <a:t>Students who </a:t>
            </a:r>
            <a:r>
              <a:rPr lang="en-US" altLang="zh-HK" sz="3100">
                <a:highlight>
                  <a:srgbClr val="FFFF00"/>
                </a:highlight>
              </a:rPr>
              <a:t>study abroad </a:t>
            </a:r>
            <a:r>
              <a:rPr lang="en-US" altLang="zh-HK" sz="3100" dirty="0">
                <a:highlight>
                  <a:srgbClr val="FFFF00"/>
                </a:highlight>
              </a:rPr>
              <a:t>can enhance their competitive</a:t>
            </a:r>
            <a:r>
              <a:rPr lang="en-US" altLang="zh-HK" sz="3100" dirty="0"/>
              <a:t> _______________ </a:t>
            </a:r>
            <a:r>
              <a:rPr lang="en-US" altLang="zh-HK" sz="3100" dirty="0">
                <a:highlight>
                  <a:srgbClr val="FFFF00"/>
                </a:highlight>
              </a:rPr>
              <a:t>for future career</a:t>
            </a:r>
            <a:r>
              <a:rPr lang="en-US" altLang="zh-HK" sz="3100" dirty="0"/>
              <a:t>. </a:t>
            </a:r>
            <a:r>
              <a:rPr lang="en-US" altLang="zh-HK" sz="3100" dirty="0">
                <a:highlight>
                  <a:srgbClr val="00FF00"/>
                </a:highlight>
              </a:rPr>
              <a:t>Nowadays,</a:t>
            </a:r>
            <a:r>
              <a:rPr lang="en-US" altLang="zh-HK" sz="3100" dirty="0"/>
              <a:t> English is a global language and important to all of us. It is </a:t>
            </a:r>
            <a:r>
              <a:rPr lang="en-US" altLang="zh-HK" sz="3100" dirty="0">
                <a:highlight>
                  <a:srgbClr val="00FF00"/>
                </a:highlight>
              </a:rPr>
              <a:t>not only </a:t>
            </a:r>
            <a:r>
              <a:rPr lang="en-US" altLang="zh-HK" sz="3100" dirty="0"/>
              <a:t>an ability, </a:t>
            </a:r>
            <a:r>
              <a:rPr lang="en-US" altLang="zh-HK" sz="3100" dirty="0">
                <a:highlight>
                  <a:srgbClr val="00FF00"/>
                </a:highlight>
              </a:rPr>
              <a:t>but also </a:t>
            </a:r>
            <a:r>
              <a:rPr lang="en-US" altLang="zh-HK" sz="3100" dirty="0"/>
              <a:t>a ________________ for us to apply for a job. Since England, America and Australia are the most popular _______________, students can also _______________ up the culture of English-speaking country and improve English at the same time. It helps them to have a good preparation before entering the society.</a:t>
            </a:r>
            <a:endParaRPr lang="en-US" sz="3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00BE65-06CD-4A59-8B6C-EED8AAA59ADE}"/>
              </a:ext>
            </a:extLst>
          </p:cNvPr>
          <p:cNvSpPr/>
          <p:nvPr/>
        </p:nvSpPr>
        <p:spPr>
          <a:xfrm>
            <a:off x="2686929" y="861647"/>
            <a:ext cx="2461846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0000"/>
                </a:solidFill>
              </a:rPr>
              <a:t>precious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0DE665-103F-4867-AF2A-A8D5D26C4908}"/>
              </a:ext>
            </a:extLst>
          </p:cNvPr>
          <p:cNvSpPr/>
          <p:nvPr/>
        </p:nvSpPr>
        <p:spPr>
          <a:xfrm>
            <a:off x="2686929" y="1723294"/>
            <a:ext cx="2461846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0000"/>
                </a:solidFill>
              </a:rPr>
              <a:t>possible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0FBF32-0114-4E48-9854-99A10E592AD4}"/>
              </a:ext>
            </a:extLst>
          </p:cNvPr>
          <p:cNvSpPr/>
          <p:nvPr/>
        </p:nvSpPr>
        <p:spPr>
          <a:xfrm>
            <a:off x="6764215" y="1283678"/>
            <a:ext cx="2461846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with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A74ADC-1D7A-4DE4-97A6-ED69CEAC984C}"/>
              </a:ext>
            </a:extLst>
          </p:cNvPr>
          <p:cNvSpPr/>
          <p:nvPr/>
        </p:nvSpPr>
        <p:spPr>
          <a:xfrm>
            <a:off x="982393" y="3686909"/>
            <a:ext cx="2461846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0000"/>
                </a:solidFill>
              </a:rPr>
              <a:t>edge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9663BC-4A78-461B-A920-A415773CC66B}"/>
              </a:ext>
            </a:extLst>
          </p:cNvPr>
          <p:cNvSpPr/>
          <p:nvPr/>
        </p:nvSpPr>
        <p:spPr>
          <a:xfrm>
            <a:off x="1348154" y="4548556"/>
            <a:ext cx="2461846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0000"/>
                </a:solidFill>
              </a:rPr>
              <a:t>requirement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4A0EAA-689C-45BD-9C70-2A307A4576D9}"/>
              </a:ext>
            </a:extLst>
          </p:cNvPr>
          <p:cNvSpPr/>
          <p:nvPr/>
        </p:nvSpPr>
        <p:spPr>
          <a:xfrm>
            <a:off x="7995138" y="4970587"/>
            <a:ext cx="2461846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0000"/>
                </a:solidFill>
              </a:rPr>
              <a:t>destinations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CBB5F1-B4C0-4235-AFB7-F5D95FA92B0F}"/>
              </a:ext>
            </a:extLst>
          </p:cNvPr>
          <p:cNvSpPr/>
          <p:nvPr/>
        </p:nvSpPr>
        <p:spPr>
          <a:xfrm>
            <a:off x="3917852" y="5392618"/>
            <a:ext cx="2461846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0000"/>
                </a:solidFill>
              </a:rPr>
              <a:t>soak</a:t>
            </a:r>
          </a:p>
        </p:txBody>
      </p:sp>
    </p:spTree>
    <p:extLst>
      <p:ext uri="{BB962C8B-B14F-4D97-AF65-F5344CB8AC3E}">
        <p14:creationId xmlns:p14="http://schemas.microsoft.com/office/powerpoint/2010/main" val="60799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73E332-4790-4640-91E4-ECD85A07F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65" y="984738"/>
            <a:ext cx="11119338" cy="6274191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3500" dirty="0">
                <a:highlight>
                  <a:srgbClr val="00FF00"/>
                </a:highlight>
              </a:rPr>
              <a:t>Besides,</a:t>
            </a:r>
            <a:r>
              <a:rPr lang="en-US" altLang="zh-HK" sz="3500" dirty="0"/>
              <a:t> </a:t>
            </a:r>
            <a:r>
              <a:rPr lang="en-US" altLang="zh-HK" sz="3500" dirty="0">
                <a:highlight>
                  <a:srgbClr val="FFFF00"/>
                </a:highlight>
              </a:rPr>
              <a:t>most of the students will live with the host family or other students in </a:t>
            </a:r>
            <a:r>
              <a:rPr lang="en-US" altLang="zh-HK" sz="3500" dirty="0"/>
              <a:t>____________, </a:t>
            </a:r>
            <a:r>
              <a:rPr lang="en-US" altLang="zh-HK" sz="3500" dirty="0">
                <a:highlight>
                  <a:srgbClr val="FFFF00"/>
                </a:highlight>
              </a:rPr>
              <a:t>therefore they can learn to be more independent and </a:t>
            </a:r>
            <a:r>
              <a:rPr lang="en-US" altLang="zh-HK" sz="3500" dirty="0"/>
              <a:t>__________ </a:t>
            </a:r>
            <a:r>
              <a:rPr lang="en-US" altLang="zh-HK" sz="3500" dirty="0">
                <a:highlight>
                  <a:srgbClr val="FFFF00"/>
                </a:highlight>
              </a:rPr>
              <a:t>their social circles. </a:t>
            </a:r>
            <a:r>
              <a:rPr lang="en-US" altLang="zh-HK" sz="3500" dirty="0"/>
              <a:t>They can try to talk to the ____________, </a:t>
            </a:r>
            <a:r>
              <a:rPr lang="en-US" altLang="zh-HK" sz="3500" dirty="0">
                <a:highlight>
                  <a:srgbClr val="00FF00"/>
                </a:highlight>
              </a:rPr>
              <a:t>instead of </a:t>
            </a:r>
            <a:r>
              <a:rPr lang="en-US" altLang="zh-HK" sz="3500" dirty="0"/>
              <a:t>staying with their common friends. </a:t>
            </a:r>
            <a:r>
              <a:rPr lang="en-US" altLang="zh-HK" sz="3500" dirty="0">
                <a:highlight>
                  <a:srgbClr val="00FF00"/>
                </a:highlight>
              </a:rPr>
              <a:t>In recent years, </a:t>
            </a:r>
            <a:r>
              <a:rPr lang="en-US" altLang="zh-HK" sz="3500" dirty="0"/>
              <a:t>there are many terms called “monster parents” or “_______________ parents” in the society</a:t>
            </a:r>
            <a:r>
              <a:rPr lang="en-US" altLang="zh-HK" sz="3500" dirty="0">
                <a:highlight>
                  <a:srgbClr val="00FF00"/>
                </a:highlight>
              </a:rPr>
              <a:t>, which refers to </a:t>
            </a:r>
            <a:r>
              <a:rPr lang="en-US" altLang="zh-HK" sz="3500" dirty="0"/>
              <a:t>the parents who are too _____________ for their children. </a:t>
            </a:r>
            <a:r>
              <a:rPr lang="en-US" altLang="zh-HK" sz="3500" dirty="0">
                <a:highlight>
                  <a:srgbClr val="00FF00"/>
                </a:highlight>
              </a:rPr>
              <a:t>As a result, </a:t>
            </a:r>
            <a:r>
              <a:rPr lang="en-US" altLang="zh-HK" sz="3500" dirty="0"/>
              <a:t>it is a golden opportunity for next generation to leave their comfort zone through overseas study.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1E47DA-320C-4FBA-8D6C-AF4D87F87EA0}"/>
              </a:ext>
            </a:extLst>
          </p:cNvPr>
          <p:cNvSpPr/>
          <p:nvPr/>
        </p:nvSpPr>
        <p:spPr>
          <a:xfrm>
            <a:off x="4670474" y="1480625"/>
            <a:ext cx="2461846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0000"/>
                </a:solidFill>
              </a:rPr>
              <a:t>dormitory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0316C0-B5FB-43F5-9629-BF7A817A96A3}"/>
              </a:ext>
            </a:extLst>
          </p:cNvPr>
          <p:cNvSpPr/>
          <p:nvPr/>
        </p:nvSpPr>
        <p:spPr>
          <a:xfrm>
            <a:off x="6096000" y="1976512"/>
            <a:ext cx="2147668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0000"/>
                </a:solidFill>
              </a:rPr>
              <a:t>widen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7B5F24-027B-48B5-8800-06078BAB9E5F}"/>
              </a:ext>
            </a:extLst>
          </p:cNvPr>
          <p:cNvSpPr/>
          <p:nvPr/>
        </p:nvSpPr>
        <p:spPr>
          <a:xfrm>
            <a:off x="5725551" y="2472399"/>
            <a:ext cx="2461846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0000"/>
                </a:solidFill>
              </a:rPr>
              <a:t>locals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E78951-11AF-4B32-A8DA-D3F501195A05}"/>
              </a:ext>
            </a:extLst>
          </p:cNvPr>
          <p:cNvSpPr/>
          <p:nvPr/>
        </p:nvSpPr>
        <p:spPr>
          <a:xfrm>
            <a:off x="7737231" y="3414934"/>
            <a:ext cx="2461846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0000"/>
                </a:solidFill>
              </a:rPr>
              <a:t>helicopter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1AB2AF-BA56-4481-B837-C43AAABEDAA7}"/>
              </a:ext>
            </a:extLst>
          </p:cNvPr>
          <p:cNvSpPr/>
          <p:nvPr/>
        </p:nvSpPr>
        <p:spPr>
          <a:xfrm>
            <a:off x="1842867" y="4392638"/>
            <a:ext cx="2461846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0000"/>
                </a:solidFill>
              </a:rPr>
              <a:t>protective</a:t>
            </a:r>
          </a:p>
        </p:txBody>
      </p:sp>
    </p:spTree>
    <p:extLst>
      <p:ext uri="{BB962C8B-B14F-4D97-AF65-F5344CB8AC3E}">
        <p14:creationId xmlns:p14="http://schemas.microsoft.com/office/powerpoint/2010/main" val="17709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91EA2-296E-411B-BDEF-5C2853F3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859"/>
            <a:ext cx="10515600" cy="5670526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3500" dirty="0">
                <a:highlight>
                  <a:srgbClr val="00FF00"/>
                </a:highlight>
              </a:rPr>
              <a:t>On the other hand, </a:t>
            </a:r>
            <a:r>
              <a:rPr lang="en-US" altLang="zh-HK" sz="3500" dirty="0">
                <a:highlight>
                  <a:srgbClr val="FFFF00"/>
                </a:highlight>
              </a:rPr>
              <a:t>students can</a:t>
            </a:r>
            <a:r>
              <a:rPr lang="en-US" altLang="zh-HK" sz="3500" dirty="0"/>
              <a:t> ____________ </a:t>
            </a:r>
            <a:r>
              <a:rPr lang="en-US" altLang="zh-HK" sz="3500" dirty="0">
                <a:highlight>
                  <a:srgbClr val="FFFF00"/>
                </a:highlight>
              </a:rPr>
              <a:t>themselves in another country and sample the </a:t>
            </a:r>
            <a:r>
              <a:rPr lang="en-US" altLang="zh-HK" sz="3500" dirty="0"/>
              <a:t>_____________ </a:t>
            </a:r>
            <a:r>
              <a:rPr lang="en-US" altLang="zh-HK" sz="3500" dirty="0">
                <a:highlight>
                  <a:srgbClr val="FFFF00"/>
                </a:highlight>
              </a:rPr>
              <a:t>of other cultures and experiencing the cultural differences. </a:t>
            </a:r>
            <a:r>
              <a:rPr lang="en-US" altLang="zh-HK" sz="3500" dirty="0">
                <a:highlight>
                  <a:srgbClr val="00FF00"/>
                </a:highlight>
              </a:rPr>
              <a:t>For example, </a:t>
            </a:r>
            <a:r>
              <a:rPr lang="en-US" altLang="zh-HK" sz="3500" dirty="0"/>
              <a:t>I went to Canada and experienced a summer course under a different ___________ of learning there. I learnt more about western culture and tried various activities, such as skiing and rock climbing</a:t>
            </a:r>
            <a:r>
              <a:rPr lang="en-US" altLang="zh-HK" sz="3500" dirty="0">
                <a:highlight>
                  <a:srgbClr val="00FF00"/>
                </a:highlight>
              </a:rPr>
              <a:t>, which </a:t>
            </a:r>
            <a:r>
              <a:rPr lang="en-US" altLang="zh-HK" sz="3500" dirty="0"/>
              <a:t>I have never ________ told and tried in Hong Kong. </a:t>
            </a:r>
            <a:r>
              <a:rPr lang="en-US" altLang="zh-HK" sz="3500" dirty="0">
                <a:highlight>
                  <a:srgbClr val="00FF00"/>
                </a:highlight>
              </a:rPr>
              <a:t>Consequently,</a:t>
            </a:r>
            <a:r>
              <a:rPr lang="en-US" altLang="zh-HK" sz="3500" dirty="0"/>
              <a:t> overseas study is a new experience for students to develop a new understanding of the different culture. </a:t>
            </a:r>
            <a:endParaRPr lang="zh-TW" altLang="zh-HK" sz="3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B4617E-14C5-45C8-8DAC-612500042673}"/>
              </a:ext>
            </a:extLst>
          </p:cNvPr>
          <p:cNvSpPr/>
          <p:nvPr/>
        </p:nvSpPr>
        <p:spPr>
          <a:xfrm>
            <a:off x="6949440" y="801859"/>
            <a:ext cx="2461846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0000"/>
                </a:solidFill>
              </a:rPr>
              <a:t>immerse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92E410-A58E-4E33-84B1-E18DF9478596}"/>
              </a:ext>
            </a:extLst>
          </p:cNvPr>
          <p:cNvSpPr/>
          <p:nvPr/>
        </p:nvSpPr>
        <p:spPr>
          <a:xfrm>
            <a:off x="838199" y="1818250"/>
            <a:ext cx="2960077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0000"/>
                </a:solidFill>
              </a:rPr>
              <a:t>uniqueness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BE2755-2795-40A7-AF43-9755E2AD32B9}"/>
              </a:ext>
            </a:extLst>
          </p:cNvPr>
          <p:cNvSpPr/>
          <p:nvPr/>
        </p:nvSpPr>
        <p:spPr>
          <a:xfrm>
            <a:off x="838199" y="3256672"/>
            <a:ext cx="2461846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0000"/>
                </a:solidFill>
              </a:rPr>
              <a:t>mode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5FE64C-1ADF-4D0D-AA48-94819EC84E9E}"/>
              </a:ext>
            </a:extLst>
          </p:cNvPr>
          <p:cNvSpPr/>
          <p:nvPr/>
        </p:nvSpPr>
        <p:spPr>
          <a:xfrm>
            <a:off x="7765366" y="4195690"/>
            <a:ext cx="1645920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0000"/>
                </a:solidFill>
              </a:rPr>
              <a:t>been</a:t>
            </a:r>
          </a:p>
        </p:txBody>
      </p:sp>
    </p:spTree>
    <p:extLst>
      <p:ext uri="{BB962C8B-B14F-4D97-AF65-F5344CB8AC3E}">
        <p14:creationId xmlns:p14="http://schemas.microsoft.com/office/powerpoint/2010/main" val="37644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308733-97E8-4EC2-96AD-7AE2E844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046"/>
            <a:ext cx="10515600" cy="55439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HK" sz="3500" dirty="0">
                <a:highlight>
                  <a:srgbClr val="00FF00"/>
                </a:highlight>
              </a:rPr>
              <a:t>However</a:t>
            </a:r>
            <a:r>
              <a:rPr lang="en-US" altLang="zh-HK" sz="3500" dirty="0"/>
              <a:t>, </a:t>
            </a:r>
            <a:r>
              <a:rPr lang="en-US" altLang="zh-HK" sz="3500" dirty="0">
                <a:highlight>
                  <a:srgbClr val="FFFF00"/>
                </a:highlight>
              </a:rPr>
              <a:t>some parents are </a:t>
            </a:r>
            <a:r>
              <a:rPr lang="en-US" altLang="zh-HK" sz="3500" dirty="0"/>
              <a:t>___________ </a:t>
            </a:r>
            <a:r>
              <a:rPr lang="en-US" altLang="zh-HK" sz="3500" dirty="0">
                <a:highlight>
                  <a:srgbClr val="FFFF00"/>
                </a:highlight>
              </a:rPr>
              <a:t>study aboard because they argue that staying for a long period of time costs a large sum of money.</a:t>
            </a:r>
            <a:r>
              <a:rPr lang="en-US" altLang="zh-HK" sz="3500" dirty="0"/>
              <a:t> </a:t>
            </a:r>
            <a:r>
              <a:rPr lang="en-US" altLang="zh-HK" sz="3500" dirty="0">
                <a:highlight>
                  <a:srgbClr val="00FF00"/>
                </a:highlight>
              </a:rPr>
              <a:t>It is suggested that</a:t>
            </a:r>
            <a:r>
              <a:rPr lang="en-US" altLang="zh-HK" sz="3500" dirty="0"/>
              <a:t> students ______________ in overseas study try their best to study hard and a lot of schools provide scholarship to non-local students too. The most important thing is they can get more opportunities after ______________. </a:t>
            </a:r>
            <a:r>
              <a:rPr lang="en-US" altLang="zh-HK" sz="3500" dirty="0">
                <a:highlight>
                  <a:srgbClr val="00FF00"/>
                </a:highlight>
              </a:rPr>
              <a:t>Therefore,</a:t>
            </a:r>
            <a:r>
              <a:rPr lang="en-US" altLang="zh-HK" sz="3500" dirty="0"/>
              <a:t> I think that the benefits of studying aboard for higher studies ____________ the drawbacks. </a:t>
            </a:r>
            <a:endParaRPr lang="zh-TW" altLang="zh-HK" sz="3500" dirty="0"/>
          </a:p>
          <a:p>
            <a:pPr marL="0" indent="0">
              <a:buNone/>
            </a:pPr>
            <a:endParaRPr lang="zh-TW" altLang="zh-HK" sz="3500" dirty="0"/>
          </a:p>
          <a:p>
            <a:pPr marL="0" indent="0">
              <a:buNone/>
            </a:pPr>
            <a:r>
              <a:rPr lang="en-US" altLang="zh-HK" sz="3500" dirty="0"/>
              <a:t>(380 words)</a:t>
            </a:r>
            <a:endParaRPr lang="zh-TW" altLang="zh-HK" sz="3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4681F8-50E5-4AE3-A641-A7646D55302A}"/>
              </a:ext>
            </a:extLst>
          </p:cNvPr>
          <p:cNvSpPr/>
          <p:nvPr/>
        </p:nvSpPr>
        <p:spPr>
          <a:xfrm>
            <a:off x="5894363" y="633046"/>
            <a:ext cx="2461846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0000"/>
                </a:solidFill>
              </a:rPr>
              <a:t>against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0372AE-3A56-4208-878D-DD9165EF0AAF}"/>
              </a:ext>
            </a:extLst>
          </p:cNvPr>
          <p:cNvSpPr/>
          <p:nvPr/>
        </p:nvSpPr>
        <p:spPr>
          <a:xfrm>
            <a:off x="1280159" y="1902656"/>
            <a:ext cx="2461846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0000"/>
                </a:solidFill>
              </a:rPr>
              <a:t>engaging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DCC1AE-3DDA-44B4-8F3D-3DA092524600}"/>
              </a:ext>
            </a:extLst>
          </p:cNvPr>
          <p:cNvSpPr/>
          <p:nvPr/>
        </p:nvSpPr>
        <p:spPr>
          <a:xfrm>
            <a:off x="5725550" y="3193988"/>
            <a:ext cx="2461846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0000"/>
                </a:solidFill>
              </a:rPr>
              <a:t>graduation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7A1DDC-0C23-4C99-A19C-8BD07D1BCC7F}"/>
              </a:ext>
            </a:extLst>
          </p:cNvPr>
          <p:cNvSpPr/>
          <p:nvPr/>
        </p:nvSpPr>
        <p:spPr>
          <a:xfrm>
            <a:off x="2349304" y="4025741"/>
            <a:ext cx="2461846" cy="4220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0000"/>
                </a:solidFill>
              </a:rPr>
              <a:t>outweigh</a:t>
            </a:r>
          </a:p>
        </p:txBody>
      </p:sp>
    </p:spTree>
    <p:extLst>
      <p:ext uri="{BB962C8B-B14F-4D97-AF65-F5344CB8AC3E}">
        <p14:creationId xmlns:p14="http://schemas.microsoft.com/office/powerpoint/2010/main" val="12632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A9CB-7C50-4484-867F-75EF6110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 for revision	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D839-8F7C-4D21-9CA2-8BCEF7E1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Student samples of the consultation writings and some more practices for your revision will be sent to you by email after this lesson.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3215735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3CA6-715A-47BA-81FD-CA39EE71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We are done for Unit 5!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35C60-C380-4B99-9017-1B371093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Please email me if you have anything you are unsure of.</a:t>
            </a:r>
          </a:p>
          <a:p>
            <a:pPr marL="0" indent="0">
              <a:buNone/>
            </a:pPr>
            <a:endParaRPr lang="en-HK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51F310-B8E0-4846-8456-BA84AD7A9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452" y="2321902"/>
            <a:ext cx="27241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1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2EF6-828E-48CF-9D0F-CEE5035A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1004-099B-4E5E-A81E-1EF95C81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also need to </a:t>
            </a:r>
            <a:r>
              <a:rPr lang="en-US" b="1" dirty="0"/>
              <a:t>look out for </a:t>
            </a:r>
            <a:r>
              <a:rPr lang="en-US" b="1" dirty="0">
                <a:solidFill>
                  <a:srgbClr val="FF0000"/>
                </a:solidFill>
              </a:rPr>
              <a:t>implied positions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unstated assumptions</a:t>
            </a:r>
            <a:r>
              <a:rPr lang="en-US" dirty="0"/>
              <a:t> that you might wish to 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It seems that many people use drugs recreationally despite all the laws against them. In the light of this fact, the laws should be changed.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To what extent do you agree or disagree</a:t>
            </a:r>
            <a:r>
              <a:rPr lang="en-US" dirty="0"/>
              <a:t> with this opinion? </a:t>
            </a:r>
            <a:endParaRPr lang="en-HK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1CAB2A7-7076-4FC7-AA2B-3E9BDEB656EA}"/>
              </a:ext>
            </a:extLst>
          </p:cNvPr>
          <p:cNvSpPr/>
          <p:nvPr/>
        </p:nvSpPr>
        <p:spPr>
          <a:xfrm>
            <a:off x="1631851" y="569906"/>
            <a:ext cx="8483991" cy="91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WHAT DOES THE QUESTION IMPLY? </a:t>
            </a:r>
            <a:r>
              <a:rPr lang="en-US" sz="2500" b="1" dirty="0">
                <a:sym typeface="Wingdings" panose="05000000000000000000" pitchFamily="2" charset="2"/>
              </a:rPr>
              <a:t>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4128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2ED1-8CE5-4F7C-9BA0-4279FE680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792"/>
            <a:ext cx="10515600" cy="61651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argument here depends on the view that </a:t>
            </a:r>
            <a:r>
              <a:rPr lang="en-US" b="1" dirty="0">
                <a:solidFill>
                  <a:srgbClr val="FF0000"/>
                </a:solidFill>
              </a:rPr>
              <a:t>laws which cannot be enforced strictly</a:t>
            </a:r>
            <a:r>
              <a:rPr lang="en-US" dirty="0"/>
              <a:t> or which </a:t>
            </a:r>
            <a:r>
              <a:rPr lang="en-US" b="1" dirty="0">
                <a:solidFill>
                  <a:srgbClr val="FF0000"/>
                </a:solidFill>
              </a:rPr>
              <a:t>are broken by otherwise law-abiding people </a:t>
            </a:r>
            <a:r>
              <a:rPr lang="en-US" dirty="0"/>
              <a:t>bring discredit on law as a whole and should be repealed.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view held by many, but it is still </a:t>
            </a:r>
            <a:r>
              <a:rPr lang="en-US" b="1" dirty="0">
                <a:solidFill>
                  <a:srgbClr val="00B0F0"/>
                </a:solidFill>
              </a:rPr>
              <a:t>open to argument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Perhaps a law can express a </a:t>
            </a:r>
            <a:r>
              <a:rPr lang="en-US" b="1" dirty="0">
                <a:solidFill>
                  <a:srgbClr val="00B050"/>
                </a:solidFill>
              </a:rPr>
              <a:t>social attitude</a:t>
            </a:r>
            <a:r>
              <a:rPr lang="en-US" dirty="0"/>
              <a:t>, even if it is </a:t>
            </a:r>
            <a:r>
              <a:rPr lang="en-US" b="1" dirty="0">
                <a:solidFill>
                  <a:srgbClr val="00B050"/>
                </a:solidFill>
              </a:rPr>
              <a:t>not practical to enforce it all the time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>
                <a:solidFill>
                  <a:srgbClr val="7030A0"/>
                </a:solidFill>
              </a:rPr>
              <a:t>society should show disapproval of drugs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even if </a:t>
            </a:r>
            <a:r>
              <a:rPr lang="en-US" dirty="0"/>
              <a:t>in some places their use is </a:t>
            </a:r>
            <a:r>
              <a:rPr lang="en-US" b="1" dirty="0">
                <a:solidFill>
                  <a:srgbClr val="7030A0"/>
                </a:solidFill>
              </a:rPr>
              <a:t>fairly widespread </a:t>
            </a:r>
            <a:r>
              <a:rPr lang="en-US" dirty="0"/>
              <a:t>among fairly respectable people.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</a:t>
            </a:r>
            <a:r>
              <a:rPr lang="en-US" dirty="0">
                <a:solidFill>
                  <a:srgbClr val="FF0000"/>
                </a:solidFill>
              </a:rPr>
              <a:t>matters for debate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better essays</a:t>
            </a:r>
            <a:r>
              <a:rPr lang="en-US" dirty="0"/>
              <a:t> will raise such issues and </a:t>
            </a:r>
            <a:r>
              <a:rPr lang="en-US" dirty="0">
                <a:solidFill>
                  <a:srgbClr val="FF0000"/>
                </a:solidFill>
              </a:rPr>
              <a:t>not simply accept the statements in the question </a:t>
            </a:r>
            <a:r>
              <a:rPr lang="en-US" dirty="0"/>
              <a:t>as given.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36462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ACD5-71AE-4468-A164-445D955E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 two sides of an issue (p.25)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0D485-6D38-4013-A551-84BBC539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856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Sometimes a question </a:t>
            </a:r>
            <a:r>
              <a:rPr lang="en-US" dirty="0">
                <a:solidFill>
                  <a:srgbClr val="FF0000"/>
                </a:solidFill>
              </a:rPr>
              <a:t>presents both sides of an issue </a:t>
            </a:r>
            <a:r>
              <a:rPr lang="en-US" dirty="0"/>
              <a:t>and asks you to </a:t>
            </a:r>
            <a:r>
              <a:rPr lang="en-US" dirty="0">
                <a:solidFill>
                  <a:srgbClr val="FF0000"/>
                </a:solidFill>
              </a:rPr>
              <a:t>discuss</a:t>
            </a:r>
            <a:r>
              <a:rPr lang="en-US" dirty="0"/>
              <a:t> them.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the question on drugs could be reworded as follows: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  <a:highlight>
                  <a:srgbClr val="FFFF00"/>
                </a:highlight>
              </a:rPr>
              <a:t>Some</a:t>
            </a:r>
            <a:r>
              <a:rPr lang="en-US" b="1" i="1" dirty="0">
                <a:solidFill>
                  <a:srgbClr val="7030A0"/>
                </a:solidFill>
              </a:rPr>
              <a:t> people believe that drugs are a </a:t>
            </a:r>
            <a:r>
              <a:rPr lang="en-US" b="1" i="1" dirty="0">
                <a:solidFill>
                  <a:srgbClr val="7030A0"/>
                </a:solidFill>
                <a:highlight>
                  <a:srgbClr val="00FFFF"/>
                </a:highlight>
              </a:rPr>
              <a:t>great social evil </a:t>
            </a:r>
            <a:r>
              <a:rPr lang="en-US" b="1" i="1" dirty="0">
                <a:solidFill>
                  <a:srgbClr val="7030A0"/>
                </a:solidFill>
              </a:rPr>
              <a:t>and the fight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 against their use a high priority. </a:t>
            </a:r>
            <a:r>
              <a:rPr lang="en-US" b="1" i="1" dirty="0">
                <a:solidFill>
                  <a:srgbClr val="7030A0"/>
                </a:solidFill>
                <a:highlight>
                  <a:srgbClr val="FFFF00"/>
                </a:highlight>
              </a:rPr>
              <a:t>Others</a:t>
            </a:r>
            <a:r>
              <a:rPr lang="en-US" b="1" i="1" dirty="0">
                <a:solidFill>
                  <a:srgbClr val="7030A0"/>
                </a:solidFill>
              </a:rPr>
              <a:t> think that </a:t>
            </a:r>
            <a:r>
              <a:rPr lang="en-US" b="1" i="1" dirty="0">
                <a:solidFill>
                  <a:srgbClr val="7030A0"/>
                </a:solidFill>
                <a:highlight>
                  <a:srgbClr val="00FFFF"/>
                </a:highlight>
              </a:rPr>
              <a:t>society should accept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  <a:highlight>
                  <a:srgbClr val="00FFFF"/>
                </a:highlight>
              </a:rPr>
              <a:t>that outlawing them </a:t>
            </a:r>
            <a:r>
              <a:rPr lang="en-US" b="1" i="1" dirty="0">
                <a:solidFill>
                  <a:srgbClr val="7030A0"/>
                </a:solidFill>
              </a:rPr>
              <a:t>has failed and that some degree of tolerance should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 be introduced. </a:t>
            </a:r>
          </a:p>
          <a:p>
            <a:pPr marL="0" indent="0">
              <a:buNone/>
            </a:pPr>
            <a:r>
              <a:rPr lang="en-US" dirty="0"/>
              <a:t>Discuss both points of view and then provide your own opinion on the issue.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0503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5248</Words>
  <Application>Microsoft Office PowerPoint</Application>
  <PresentationFormat>Widescreen</PresentationFormat>
  <Paragraphs>589</Paragraphs>
  <Slides>68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Calibri Light</vt:lpstr>
      <vt:lpstr>Times New Roman</vt:lpstr>
      <vt:lpstr>Wingdings</vt:lpstr>
      <vt:lpstr>Wingdings 2</vt:lpstr>
      <vt:lpstr>Office Theme</vt:lpstr>
      <vt:lpstr>E205F Preparing for IELTS Unit 5 (Task 2) 1</vt:lpstr>
      <vt:lpstr>Extra: Marking Criteria</vt:lpstr>
      <vt:lpstr>Task 2: Writing a piece of argumentative prose (p.24)</vt:lpstr>
      <vt:lpstr>PowerPoint Presentation</vt:lpstr>
      <vt:lpstr>Analysing questions (p.24)</vt:lpstr>
      <vt:lpstr>PowerPoint Presentation</vt:lpstr>
      <vt:lpstr>PowerPoint Presentation</vt:lpstr>
      <vt:lpstr>PowerPoint Presentation</vt:lpstr>
      <vt:lpstr>Responding to two sides of an issue (p.25)</vt:lpstr>
      <vt:lpstr>PowerPoint Presentation</vt:lpstr>
      <vt:lpstr>Activity 5.11 (p.26)</vt:lpstr>
      <vt:lpstr>Activity 5.11 (Suggested key)</vt:lpstr>
      <vt:lpstr>Activity 5.11 (Suggested key)</vt:lpstr>
      <vt:lpstr>The planning process: Brainstorming (p.27)</vt:lpstr>
      <vt:lpstr>Brainstorming: example (extra)</vt:lpstr>
      <vt:lpstr>Step-by-step analysis (p.28)</vt:lpstr>
      <vt:lpstr>Step-by-step analysis (p.28)</vt:lpstr>
      <vt:lpstr>Step-by-step analysis (p.28)</vt:lpstr>
      <vt:lpstr>Range of ideas (p.29)</vt:lpstr>
      <vt:lpstr>Activity 5.12 (p.29)</vt:lpstr>
      <vt:lpstr>Activity 5.12 (Suggested key)</vt:lpstr>
      <vt:lpstr>Activity 5.12 Extended Task</vt:lpstr>
      <vt:lpstr>Activity 5.12 Extended Task (Suggested key)</vt:lpstr>
      <vt:lpstr>Reminders for IELTS Writing Task 2 (extra)</vt:lpstr>
      <vt:lpstr>In-class practice (extra; optional)</vt:lpstr>
      <vt:lpstr>In-class practice (extra; optional)</vt:lpstr>
      <vt:lpstr>In-class practice (suggested key)</vt:lpstr>
      <vt:lpstr>E205F Preparing for IELTS Unit 5 (Task 2) 2</vt:lpstr>
      <vt:lpstr>Some ideas for planning: Outline essay plans (p.29) </vt:lpstr>
      <vt:lpstr>PowerPoint Presentation</vt:lpstr>
      <vt:lpstr>Activity 5.13 (p.32)</vt:lpstr>
      <vt:lpstr>Activity 5.13 (with suggested key)</vt:lpstr>
      <vt:lpstr>Activity 5.13 (with suggested key)</vt:lpstr>
      <vt:lpstr>Organizing your answer: A checklist (p.32) </vt:lpstr>
      <vt:lpstr>Activity 5.15 (p.34)</vt:lpstr>
      <vt:lpstr>PowerPoint Presentation</vt:lpstr>
      <vt:lpstr>PowerPoint Presentation</vt:lpstr>
      <vt:lpstr>Academic style (p.35)</vt:lpstr>
      <vt:lpstr>Academic style (p.35)</vt:lpstr>
      <vt:lpstr>Academic style (extra) </vt:lpstr>
      <vt:lpstr>Range of vocabulary: Academic tone (p.35)</vt:lpstr>
      <vt:lpstr>Activity 5.16 (p.36)</vt:lpstr>
      <vt:lpstr>PowerPoint Presentation</vt:lpstr>
      <vt:lpstr>Elegant variation of vocabulary (p.37)</vt:lpstr>
      <vt:lpstr>Activity 5.17 (p.37)</vt:lpstr>
      <vt:lpstr>Activity 5.18 (p.38)</vt:lpstr>
      <vt:lpstr>Activity 5.18 (Suggested key)</vt:lpstr>
      <vt:lpstr>E205F Preparing for IELTS Unit 5 (Task 2) 3</vt:lpstr>
      <vt:lpstr>Knowing which words go together (p.39)</vt:lpstr>
      <vt:lpstr>Activity 5.20 (p.40)</vt:lpstr>
      <vt:lpstr>Activity 5.20 (p.40)</vt:lpstr>
      <vt:lpstr>Activity 5.20 (p.40)</vt:lpstr>
      <vt:lpstr>Activity 5.20 (p.40)</vt:lpstr>
      <vt:lpstr>Activity 5.21 (p.42)</vt:lpstr>
      <vt:lpstr>Activity 5.21 (p.42)</vt:lpstr>
      <vt:lpstr>Elegance and range of reference (p.43; selective)</vt:lpstr>
      <vt:lpstr>Elegance and range of reference (p.44; selective) </vt:lpstr>
      <vt:lpstr>Elegance and range of reference (p.44; extra)</vt:lpstr>
      <vt:lpstr>Elegance and range of reference (p.44; extra)</vt:lpstr>
      <vt:lpstr>Elegance and range of reference (p.45)</vt:lpstr>
      <vt:lpstr>Activity 5.23 (p.45)</vt:lpstr>
      <vt:lpstr>Extra In-class Practice (not in your notes)</vt:lpstr>
      <vt:lpstr>PowerPoint Presentation</vt:lpstr>
      <vt:lpstr>PowerPoint Presentation</vt:lpstr>
      <vt:lpstr>PowerPoint Presentation</vt:lpstr>
      <vt:lpstr>PowerPoint Presentation</vt:lpstr>
      <vt:lpstr>Practices for revision </vt:lpstr>
      <vt:lpstr>We are done for Unit 5!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 E205F Preparing for IELTS Unit 5</dc:title>
  <dc:creator>kay wong</dc:creator>
  <cp:lastModifiedBy>Hau Ting WONG</cp:lastModifiedBy>
  <cp:revision>153</cp:revision>
  <dcterms:created xsi:type="dcterms:W3CDTF">2019-07-29T05:55:30Z</dcterms:created>
  <dcterms:modified xsi:type="dcterms:W3CDTF">2021-03-13T02:48:39Z</dcterms:modified>
</cp:coreProperties>
</file>