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256" r:id="rId3"/>
    <p:sldId id="351" r:id="rId4"/>
    <p:sldId id="330" r:id="rId5"/>
    <p:sldId id="325" r:id="rId6"/>
    <p:sldId id="326" r:id="rId7"/>
    <p:sldId id="327" r:id="rId8"/>
    <p:sldId id="329" r:id="rId9"/>
    <p:sldId id="331" r:id="rId10"/>
    <p:sldId id="360" r:id="rId11"/>
    <p:sldId id="335" r:id="rId12"/>
    <p:sldId id="352" r:id="rId13"/>
    <p:sldId id="353" r:id="rId14"/>
    <p:sldId id="354" r:id="rId15"/>
    <p:sldId id="355" r:id="rId16"/>
    <p:sldId id="357" r:id="rId17"/>
    <p:sldId id="358" r:id="rId1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66"/>
    <a:srgbClr val="FF66CC"/>
    <a:srgbClr val="FF6699"/>
    <a:srgbClr val="FFFF00"/>
    <a:srgbClr val="CCFF33"/>
    <a:srgbClr val="99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0428" autoAdjust="0"/>
  </p:normalViewPr>
  <p:slideViewPr>
    <p:cSldViewPr>
      <p:cViewPr varScale="1">
        <p:scale>
          <a:sx n="54" d="100"/>
          <a:sy n="54" d="100"/>
        </p:scale>
        <p:origin x="1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b="0"/>
            </a:lvl1pPr>
          </a:lstStyle>
          <a:p>
            <a:endParaRPr lang="zh-TW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endParaRPr lang="zh-TW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b="0"/>
            </a:lvl1pPr>
          </a:lstStyle>
          <a:p>
            <a:endParaRPr lang="zh-TW" alt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fld id="{4876B61F-F08C-AB47-A394-3C421FF3CE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ECD80F08-E42A-A64F-B1DD-D3014C4760E5}" type="slidenum">
              <a:rPr lang="en-US" altLang="zh-TW" sz="1300" b="0"/>
              <a:pPr/>
              <a:t>1</a:t>
            </a:fld>
            <a:endParaRPr lang="en-US" altLang="zh-TW" sz="1300" b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69FA6E97-43EB-954F-825F-C05D653BB9BB}" type="slidenum">
              <a:rPr lang="en-US" altLang="zh-TW" sz="1300" b="0"/>
              <a:pPr/>
              <a:t>2</a:t>
            </a:fld>
            <a:endParaRPr lang="en-US" altLang="zh-TW" sz="1300" b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6AE74B4C-A7D2-C44B-A883-E735634DA96A}" type="slidenum">
              <a:rPr lang="en-US" altLang="zh-TW" sz="1300" b="0"/>
              <a:pPr/>
              <a:t>3</a:t>
            </a:fld>
            <a:endParaRPr lang="en-US" altLang="zh-TW" sz="1300" b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4C27B9A5-4754-C144-A178-F8E94E662182}" type="slidenum">
              <a:rPr lang="en-US" altLang="zh-TW" sz="1300" b="0"/>
              <a:pPr/>
              <a:t>4</a:t>
            </a:fld>
            <a:endParaRPr lang="en-US" altLang="zh-TW" sz="1300" b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96B5C928-2026-8C44-BB3C-E74B589AB4B7}" type="slidenum">
              <a:rPr lang="en-US" altLang="zh-TW" sz="1300" b="0"/>
              <a:pPr/>
              <a:t>5</a:t>
            </a:fld>
            <a:endParaRPr lang="en-US" altLang="zh-TW" sz="1300" b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AD22B6F0-2FBD-DB4C-8903-0BB31B76434A}" type="slidenum">
              <a:rPr lang="en-US" altLang="zh-TW" sz="1300" b="0"/>
              <a:pPr/>
              <a:t>6</a:t>
            </a:fld>
            <a:endParaRPr lang="en-US" altLang="zh-TW" sz="1300" b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CE64F237-6E3C-AC43-AEBB-D9138B95875A}" type="slidenum">
              <a:rPr lang="en-US" altLang="zh-TW" sz="1300" b="0"/>
              <a:pPr/>
              <a:t>7</a:t>
            </a:fld>
            <a:endParaRPr lang="en-US" altLang="zh-TW" sz="1300" b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BB71A733-2BCE-D94B-B787-6B8DADAA6926}" type="slidenum">
              <a:rPr lang="en-US" altLang="zh-TW" sz="1300" b="0"/>
              <a:pPr/>
              <a:t>8</a:t>
            </a:fld>
            <a:endParaRPr lang="en-US" altLang="zh-TW" sz="1300" b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37B834B3-F039-234A-8C20-9445DBCF76F6}" type="slidenum">
              <a:rPr lang="en-US" altLang="zh-TW" sz="1300" b="0"/>
              <a:pPr/>
              <a:t>10</a:t>
            </a:fld>
            <a:endParaRPr lang="en-US" altLang="zh-TW" sz="1300" b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kumimoji="0" lang="en-AU" alt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9144000" cy="781050"/>
          </a:xfrm>
        </p:spPr>
        <p:txBody>
          <a:bodyPr/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46600"/>
            <a:ext cx="9144000" cy="787400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168275"/>
          </a:xfrm>
        </p:spPr>
        <p:txBody>
          <a:bodyPr/>
          <a:lstStyle>
            <a:lvl1pPr>
              <a:defRPr i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613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fld id="{96E49D44-2B8A-794C-BE23-F07CED1803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12407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19825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3543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84313"/>
            <a:ext cx="41370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66865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424862" cy="4968875"/>
          </a:xfrm>
          <a:prstGeom prst="rect">
            <a:avLst/>
          </a:prstGeom>
          <a:solidFill>
            <a:srgbClr val="EAEAEA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6524625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 i="1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Tahoma" charset="0"/>
              </a:defRPr>
            </a:lvl1pPr>
          </a:lstStyle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0"/>
            <a:ext cx="17811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256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+mj-lt"/>
          <a:ea typeface="+mj-ea"/>
          <a:cs typeface="SimSun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  <a:cs typeface="SimSu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  <a:cs typeface="SimSu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  <a:cs typeface="SimSu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  <a:cs typeface="SimSu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990033"/>
          </a:solidFill>
          <a:latin typeface="Arial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FF6699"/>
        </a:buClr>
        <a:buSzPct val="140000"/>
        <a:buFont typeface="Wingdings" charset="0"/>
        <a:buChar char="§"/>
        <a:defRPr kumimoji="1" sz="2800">
          <a:solidFill>
            <a:srgbClr val="000000"/>
          </a:solidFill>
          <a:latin typeface="+mn-lt"/>
          <a:ea typeface="新細明體" charset="0"/>
          <a:cs typeface="新細明體" charset="0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SzPct val="140000"/>
        <a:buFont typeface="Wingdings" charset="0"/>
        <a:buChar char="§"/>
        <a:defRPr kumimoji="1" sz="2400">
          <a:solidFill>
            <a:srgbClr val="000000"/>
          </a:solidFill>
          <a:latin typeface="+mn-lt"/>
          <a:ea typeface="新細明體" charset="0"/>
          <a:cs typeface="新細明體" charset="0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SzPct val="140000"/>
        <a:buFont typeface="Wingdings" charset="0"/>
        <a:buChar char="§"/>
        <a:defRPr kumimoji="1" sz="2000">
          <a:solidFill>
            <a:srgbClr val="000000"/>
          </a:solidFill>
          <a:latin typeface="+mn-lt"/>
          <a:ea typeface="新細明體" charset="0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ea typeface="新細明體" charset="0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  <a:ea typeface="新細明體" charset="0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e.ouhk.edu.h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8077200" cy="1127125"/>
          </a:xfrm>
        </p:spPr>
        <p:txBody>
          <a:bodyPr/>
          <a:lstStyle/>
          <a:p>
            <a:pPr algn="l" eaLnBrk="1" hangingPunct="1"/>
            <a:r>
              <a:rPr lang="en-AU" altLang="zh-TW" sz="2400" b="1" dirty="0">
                <a:solidFill>
                  <a:srgbClr val="CC3300"/>
                </a:solidFill>
              </a:rPr>
              <a:t>COMP S266F </a:t>
            </a:r>
            <a:br>
              <a:rPr lang="en-AU" altLang="zh-TW" sz="2400" b="1" dirty="0">
                <a:solidFill>
                  <a:srgbClr val="CC3300"/>
                </a:solidFill>
              </a:rPr>
            </a:br>
            <a:br>
              <a:rPr lang="en-AU" altLang="zh-TW" sz="2400" b="1" dirty="0">
                <a:solidFill>
                  <a:srgbClr val="CC3300"/>
                </a:solidFill>
              </a:rPr>
            </a:br>
            <a:r>
              <a:rPr lang="en-AU" altLang="zh-TW" sz="2400" b="1" dirty="0">
                <a:solidFill>
                  <a:srgbClr val="CC3300"/>
                </a:solidFill>
              </a:rPr>
              <a:t>Computer Architecture</a:t>
            </a:r>
            <a:br>
              <a:rPr lang="en-AU" altLang="zh-TW" sz="2400" b="1" dirty="0">
                <a:solidFill>
                  <a:srgbClr val="CC3300"/>
                </a:solidFill>
              </a:rPr>
            </a:br>
            <a:br>
              <a:rPr lang="en-AU" altLang="zh-TW" sz="2400" b="1" dirty="0">
                <a:solidFill>
                  <a:srgbClr val="CC3300"/>
                </a:solidFill>
              </a:rPr>
            </a:br>
            <a:r>
              <a:rPr lang="en-AU" altLang="zh-TW" sz="2400" b="1" dirty="0">
                <a:solidFill>
                  <a:srgbClr val="CC3300"/>
                </a:solidFill>
              </a:rPr>
              <a:t>Chapter 0. Course Overview</a:t>
            </a:r>
            <a:endParaRPr lang="en-US" altLang="zh-TW" sz="2400" b="1" dirty="0">
              <a:solidFill>
                <a:srgbClr val="CC33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961129-608C-4C8F-A18D-D621321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D44-2B8A-794C-BE23-F07CED180381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8" name="頁尾版面配置區 1">
            <a:extLst>
              <a:ext uri="{FF2B5EF4-FFF2-40B4-BE49-F238E27FC236}">
                <a16:creationId xmlns:a16="http://schemas.microsoft.com/office/drawing/2014/main" id="{9910B597-A27A-41E5-9782-FED1CCCA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168275"/>
          </a:xfrm>
        </p:spPr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29157F-17C9-4DA5-A149-35494247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56992"/>
            <a:ext cx="4139952" cy="23287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41EC42-810D-4290-BC39-13BBBB07C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69900"/>
            <a:ext cx="2971800" cy="32956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/>
              <a:t>Computer Architecture</a:t>
            </a:r>
            <a:endParaRPr lang="en-US" altLang="zh-TW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5"/>
            <a:ext cx="8424862" cy="4176464"/>
          </a:xfrm>
        </p:spPr>
        <p:txBody>
          <a:bodyPr/>
          <a:lstStyle/>
          <a:p>
            <a:pPr eaLnBrk="1" hangingPunct="1"/>
            <a:r>
              <a:rPr kumimoji="0" lang="en-US" altLang="zh-TW" sz="1600" dirty="0"/>
              <a:t>Chapter 0: Course Overview (Week 2)</a:t>
            </a:r>
          </a:p>
          <a:p>
            <a:pPr eaLnBrk="1" hangingPunct="1"/>
            <a:r>
              <a:rPr kumimoji="0" lang="en-US" altLang="zh-TW" sz="1600" dirty="0"/>
              <a:t>Chapter 1: Programmable Computers (Week 2)</a:t>
            </a:r>
          </a:p>
          <a:p>
            <a:pPr eaLnBrk="1" hangingPunct="1"/>
            <a:r>
              <a:rPr kumimoji="0" lang="en-US" altLang="zh-TW" sz="1600" dirty="0"/>
              <a:t>Chapter 2: Arithmetic and Logic Unit Design: Data Representation (Week 3)</a:t>
            </a:r>
          </a:p>
          <a:p>
            <a:pPr eaLnBrk="1" hangingPunct="1"/>
            <a:r>
              <a:rPr kumimoji="0" lang="en-US" altLang="zh-TW" sz="1600" dirty="0"/>
              <a:t>Chapter 3: Arithmetic and Logic Unit Design: Floating Point Operations (Week 4)</a:t>
            </a:r>
          </a:p>
          <a:p>
            <a:pPr eaLnBrk="1" hangingPunct="1"/>
            <a:r>
              <a:rPr kumimoji="0" lang="en-US" altLang="zh-TW" sz="1600" dirty="0"/>
              <a:t>Chapter 4: Basic Programmable Computer Design: From ALU to CPU (Week 5)</a:t>
            </a:r>
          </a:p>
          <a:p>
            <a:pPr eaLnBrk="1" hangingPunct="1"/>
            <a:r>
              <a:rPr kumimoji="0" lang="en-US" altLang="zh-TW" sz="1600" dirty="0"/>
              <a:t>Chapter 5: Case Study: Little Man's Computer (Week 6-7)</a:t>
            </a:r>
          </a:p>
          <a:p>
            <a:pPr eaLnBrk="1" hangingPunct="1"/>
            <a:r>
              <a:rPr kumimoji="0" lang="en-US" altLang="zh-TW" sz="1600" dirty="0"/>
              <a:t>Chapter 6: Technologies of Computer Components (Week 8-9)</a:t>
            </a:r>
          </a:p>
          <a:p>
            <a:pPr eaLnBrk="1" hangingPunct="1"/>
            <a:r>
              <a:rPr kumimoji="0" lang="en-US" altLang="zh-TW" sz="1600" dirty="0"/>
              <a:t>Chapter 7: Case Studies on Performance Improvement Features (Week 10)</a:t>
            </a:r>
          </a:p>
          <a:p>
            <a:pPr eaLnBrk="1" hangingPunct="1"/>
            <a:r>
              <a:rPr kumimoji="0" lang="en-US" altLang="zh-TW" sz="1600" dirty="0"/>
              <a:t>Chapter 8: Instruction Set Architecture and Addressing Modes (Week 11-12)</a:t>
            </a:r>
          </a:p>
          <a:p>
            <a:pPr eaLnBrk="1" hangingPunct="1"/>
            <a:r>
              <a:rPr kumimoji="0" lang="en-US" altLang="zh-TW" sz="1600" dirty="0"/>
              <a:t>Chapter 9: Architectures for High Performance Computing (Week 13)</a:t>
            </a:r>
          </a:p>
          <a:p>
            <a:pPr eaLnBrk="1" hangingPunct="1"/>
            <a:r>
              <a:rPr kumimoji="0" lang="en-US" altLang="zh-TW" sz="1600" dirty="0"/>
              <a:t>Revision and Highlights: Upload as supplementary video via OLE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EA7ADA7-DE85-41F0-A704-14E5DC4F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8CA91ED2-F06C-458B-A3AD-9D0EEB0F90C9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10</a:t>
            </a:fld>
            <a:endParaRPr lang="en-US" altLang="zh-TW" sz="1000" b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C47A8-EA68-4251-B8FF-2C5935302239}"/>
              </a:ext>
            </a:extLst>
          </p:cNvPr>
          <p:cNvSpPr txBox="1"/>
          <p:nvPr/>
        </p:nvSpPr>
        <p:spPr>
          <a:xfrm>
            <a:off x="81880" y="5569495"/>
            <a:ext cx="8162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400" b="0" dirty="0">
                <a:solidFill>
                  <a:srgbClr val="000000"/>
                </a:solidFill>
                <a:latin typeface="+mj-lt"/>
              </a:rPr>
              <a:t>https://www.hkmu.edu.hk/undergraduate-students/policies-and-guidelines/academic-calendar/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775BA-B8E4-4C56-B2F1-495B44F8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remarks that you should know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746FE-6F76-442D-A9AA-944BC9BE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HKMU Accounts</a:t>
            </a:r>
          </a:p>
          <a:p>
            <a:r>
              <a:rPr lang="en-US" dirty="0"/>
              <a:t>Teaching Mode </a:t>
            </a:r>
            <a:br>
              <a:rPr lang="en-US" dirty="0"/>
            </a:br>
            <a:r>
              <a:rPr lang="en-US" dirty="0"/>
              <a:t>(Special Arrangement in 2021 Autumn Term)</a:t>
            </a:r>
          </a:p>
          <a:p>
            <a:r>
              <a:rPr lang="en-US" dirty="0"/>
              <a:t>Plagiarism Checking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39E06-499E-4BD0-925E-020C6CD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312B4139-3B37-4ACB-AFA8-4317E8DD9A3A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11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389410118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CC7DF-B24F-4020-BF8F-1FAD23FD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HKMU Accounts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7CC52-06B9-4E3C-A849-114D9B91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HKMU basic account :</a:t>
            </a:r>
          </a:p>
          <a:p>
            <a:pPr lvl="1"/>
            <a:r>
              <a:rPr lang="en-US" dirty="0"/>
              <a:t>Receive mails from HKMU and faculty staffs</a:t>
            </a:r>
          </a:p>
          <a:p>
            <a:pPr lvl="1"/>
            <a:r>
              <a:rPr lang="en-US" dirty="0"/>
              <a:t>Download software provided by HKMU</a:t>
            </a:r>
          </a:p>
          <a:p>
            <a:r>
              <a:rPr lang="en-US" dirty="0"/>
              <a:t>HKMU Google account : </a:t>
            </a:r>
          </a:p>
          <a:p>
            <a:pPr lvl="1"/>
            <a:r>
              <a:rPr lang="en-US" dirty="0"/>
              <a:t>Apply services from Google</a:t>
            </a:r>
          </a:p>
          <a:p>
            <a:r>
              <a:rPr lang="en-US" dirty="0"/>
              <a:t>Microsoft O365 account</a:t>
            </a:r>
          </a:p>
          <a:p>
            <a:pPr lvl="1"/>
            <a:r>
              <a:rPr lang="en-US" dirty="0"/>
              <a:t>Apply Microsoft O365 services.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A1BD53-E897-4199-9BAA-D42DCC29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22DDE8F0-565D-4FF4-984D-36E3E157BBEB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12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34850906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11B6-76AF-4E82-AC4F-458ED7F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HKMU Accounts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1040A-6DA6-47BD-8B15-5BD4BBC5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HKMU basic account : https://secureweb.hkmu.edu.hk/password/~itu/HKMU/STUDENT/act_passwd.pl</a:t>
            </a:r>
          </a:p>
          <a:p>
            <a:pPr lvl="1"/>
            <a:r>
              <a:rPr lang="en-US" sz="1400" dirty="0"/>
              <a:t>Login : “s”</a:t>
            </a:r>
            <a:r>
              <a:rPr lang="en-US" altLang="zh-HK" sz="1400" dirty="0"/>
              <a:t> + first 7 digits of SID + “@hkmu.edu.hk”</a:t>
            </a:r>
          </a:p>
          <a:p>
            <a:pPr lvl="1"/>
            <a:r>
              <a:rPr lang="en-US" sz="1800" dirty="0"/>
              <a:t>You need to create a single password to login this account.</a:t>
            </a:r>
          </a:p>
          <a:p>
            <a:r>
              <a:rPr lang="en-US" sz="2000" dirty="0"/>
              <a:t>Google account : http://mail.google.com/a/study.hkmu.edu.hk</a:t>
            </a:r>
          </a:p>
          <a:p>
            <a:pPr lvl="1"/>
            <a:r>
              <a:rPr lang="en-US" altLang="zh-HK" sz="1800" dirty="0"/>
              <a:t>Login : “g” + first 7 digits of SID + “@study.hkmu.edu.hk”</a:t>
            </a:r>
            <a:endParaRPr lang="en-US" sz="1800" dirty="0"/>
          </a:p>
          <a:p>
            <a:r>
              <a:rPr lang="en-US" sz="2000" dirty="0"/>
              <a:t>Microsoft (O365) account : http://www.outlook.com/live.hkmu.edu.hk</a:t>
            </a:r>
          </a:p>
          <a:p>
            <a:pPr lvl="1"/>
            <a:r>
              <a:rPr lang="en-US" sz="1800" dirty="0"/>
              <a:t>Login : “a” </a:t>
            </a:r>
            <a:r>
              <a:rPr lang="en-US" altLang="zh-HK" sz="1800" dirty="0"/>
              <a:t>+ first 7 digits of SID + “@live.hkmu.edu.hk”</a:t>
            </a:r>
            <a:endParaRPr lang="en-US" sz="1800" dirty="0"/>
          </a:p>
          <a:p>
            <a:r>
              <a:rPr lang="en-US" sz="2000" dirty="0"/>
              <a:t>Initial Password for Google and Microsoft accounts :</a:t>
            </a:r>
          </a:p>
          <a:p>
            <a:pPr lvl="1"/>
            <a:r>
              <a:rPr lang="en-US" sz="1600" dirty="0"/>
              <a:t>https://student.intranet.hkmu.edu.hk/hkmu_gmail/</a:t>
            </a:r>
          </a:p>
          <a:p>
            <a:pPr lvl="1"/>
            <a:r>
              <a:rPr lang="en-US" sz="1600" dirty="0"/>
              <a:t>https://student.intranet.hkmu.edu.hk/hkmu_o365/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D6507-9F5B-4237-984C-F9F5ED15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CF20C37C-78BC-4B29-8D34-78312ADA81B6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13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1465112053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D392015-CB9C-459C-AFE8-09802B6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HKMU mail Accounts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65074F1-63E4-47BF-83B5-65F221C76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LOCAL students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5D00F07-A464-4FC0-B633-4C1D2BEF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2174875"/>
            <a:ext cx="4245868" cy="3951288"/>
          </a:xfrm>
        </p:spPr>
        <p:txBody>
          <a:bodyPr/>
          <a:lstStyle/>
          <a:p>
            <a:r>
              <a:rPr lang="en-US" sz="2000" dirty="0"/>
              <a:t>SID : </a:t>
            </a:r>
            <a:r>
              <a:rPr lang="en-US" sz="2000" dirty="0">
                <a:solidFill>
                  <a:srgbClr val="FF0000"/>
                </a:solidFill>
              </a:rPr>
              <a:t>1314151</a:t>
            </a:r>
            <a:r>
              <a:rPr lang="en-US" sz="2000" dirty="0"/>
              <a:t>6</a:t>
            </a:r>
          </a:p>
          <a:p>
            <a:r>
              <a:rPr lang="en-US" sz="2000" dirty="0"/>
              <a:t>HKID : S876</a:t>
            </a:r>
            <a:r>
              <a:rPr lang="en-US" sz="2000" dirty="0">
                <a:solidFill>
                  <a:srgbClr val="00B0F0"/>
                </a:solidFill>
              </a:rPr>
              <a:t>543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Date of Birth : </a:t>
            </a:r>
            <a:r>
              <a:rPr lang="en-US" sz="2000" dirty="0">
                <a:solidFill>
                  <a:srgbClr val="FF66CC"/>
                </a:solidFill>
              </a:rPr>
              <a:t>26 March </a:t>
            </a:r>
            <a:r>
              <a:rPr lang="en-US" sz="2000" dirty="0"/>
              <a:t>2001</a:t>
            </a:r>
          </a:p>
          <a:p>
            <a:r>
              <a:rPr lang="en-US" sz="2000" dirty="0"/>
              <a:t>Login Name : </a:t>
            </a:r>
            <a:r>
              <a:rPr lang="en-US" sz="2000" dirty="0">
                <a:solidFill>
                  <a:srgbClr val="339966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1314151</a:t>
            </a:r>
            <a:r>
              <a:rPr lang="en-US" sz="2000" dirty="0"/>
              <a:t>@hkmu.edu.hk</a:t>
            </a:r>
            <a:br>
              <a:rPr lang="en-US" sz="2000" dirty="0"/>
            </a:br>
            <a:r>
              <a:rPr lang="en-US" sz="2000" dirty="0">
                <a:solidFill>
                  <a:srgbClr val="7030A0"/>
                </a:solidFill>
              </a:rPr>
              <a:t>g</a:t>
            </a:r>
            <a:r>
              <a:rPr lang="en-US" sz="2000" dirty="0">
                <a:solidFill>
                  <a:srgbClr val="FF0000"/>
                </a:solidFill>
              </a:rPr>
              <a:t>1314151</a:t>
            </a:r>
            <a:r>
              <a:rPr lang="en-US" sz="2000" dirty="0"/>
              <a:t>@</a:t>
            </a:r>
            <a:r>
              <a:rPr lang="en-US" sz="2000" dirty="0">
                <a:solidFill>
                  <a:srgbClr val="7030A0"/>
                </a:solidFill>
              </a:rPr>
              <a:t>study.</a:t>
            </a:r>
            <a:r>
              <a:rPr lang="en-US" sz="2000" dirty="0"/>
              <a:t>hkmu.edu.hk</a:t>
            </a:r>
            <a:br>
              <a:rPr lang="en-US" sz="2000" dirty="0"/>
            </a:br>
            <a:r>
              <a:rPr lang="en-US" sz="2000" dirty="0">
                <a:solidFill>
                  <a:srgbClr val="FFC00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1314151</a:t>
            </a:r>
            <a:r>
              <a:rPr lang="en-US" sz="2000" dirty="0"/>
              <a:t>@</a:t>
            </a:r>
            <a:r>
              <a:rPr lang="en-US" sz="2000" dirty="0">
                <a:solidFill>
                  <a:srgbClr val="FFC000"/>
                </a:solidFill>
              </a:rPr>
              <a:t>live.</a:t>
            </a:r>
            <a:r>
              <a:rPr lang="en-US" sz="2000" dirty="0"/>
              <a:t>hkmu.edu.hk</a:t>
            </a:r>
          </a:p>
          <a:p>
            <a:r>
              <a:rPr lang="en-US" sz="2000" dirty="0"/>
              <a:t>Initial Password</a:t>
            </a:r>
            <a:br>
              <a:rPr lang="en-US" sz="2000" dirty="0"/>
            </a:br>
            <a:r>
              <a:rPr lang="en-US" sz="2000" dirty="0"/>
              <a:t>HKmu543A2603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86C11684-401B-4583-976D-2DC052477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NON-LOCAL students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38AE6DC-F393-4814-BCAC-DA1977209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5868" cy="3951288"/>
          </a:xfrm>
        </p:spPr>
        <p:txBody>
          <a:bodyPr/>
          <a:lstStyle/>
          <a:p>
            <a:r>
              <a:rPr lang="en-US" sz="2000" dirty="0"/>
              <a:t>SID : </a:t>
            </a:r>
            <a:r>
              <a:rPr lang="en-US" sz="2000" dirty="0">
                <a:solidFill>
                  <a:srgbClr val="FF0000"/>
                </a:solidFill>
              </a:rPr>
              <a:t>1314151</a:t>
            </a:r>
            <a:r>
              <a:rPr lang="en-US" sz="2000" dirty="0"/>
              <a:t>6</a:t>
            </a:r>
          </a:p>
          <a:p>
            <a:r>
              <a:rPr lang="en-US" sz="2000" dirty="0"/>
              <a:t>Passport No. : BB989796959</a:t>
            </a:r>
            <a:r>
              <a:rPr lang="en-US" sz="2000" dirty="0">
                <a:solidFill>
                  <a:srgbClr val="00B0F0"/>
                </a:solidFill>
              </a:rPr>
              <a:t>4910</a:t>
            </a:r>
          </a:p>
          <a:p>
            <a:r>
              <a:rPr lang="en-US" sz="2000" dirty="0"/>
              <a:t>Date of Birth : </a:t>
            </a:r>
            <a:r>
              <a:rPr lang="en-US" sz="2000" dirty="0">
                <a:solidFill>
                  <a:srgbClr val="FF66CC"/>
                </a:solidFill>
              </a:rPr>
              <a:t>26 March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2001</a:t>
            </a:r>
          </a:p>
          <a:p>
            <a:r>
              <a:rPr lang="en-US" sz="2000" dirty="0"/>
              <a:t>Login Name : </a:t>
            </a:r>
            <a:r>
              <a:rPr lang="en-US" altLang="zh-HK" sz="2000" dirty="0">
                <a:solidFill>
                  <a:srgbClr val="339966"/>
                </a:solidFill>
              </a:rPr>
              <a:t>s</a:t>
            </a:r>
            <a:r>
              <a:rPr lang="en-US" altLang="zh-HK" sz="2000" dirty="0">
                <a:solidFill>
                  <a:srgbClr val="FF0000"/>
                </a:solidFill>
              </a:rPr>
              <a:t>1314151</a:t>
            </a:r>
            <a:r>
              <a:rPr lang="en-US" altLang="zh-HK" sz="2000" dirty="0"/>
              <a:t>@hkmu.edu.hk</a:t>
            </a:r>
            <a:br>
              <a:rPr lang="en-US" altLang="zh-HK" sz="2000" dirty="0"/>
            </a:br>
            <a:r>
              <a:rPr lang="en-US" altLang="zh-HK" sz="2000" dirty="0">
                <a:solidFill>
                  <a:srgbClr val="7030A0"/>
                </a:solidFill>
              </a:rPr>
              <a:t>g</a:t>
            </a:r>
            <a:r>
              <a:rPr lang="en-US" altLang="zh-HK" sz="2000" dirty="0">
                <a:solidFill>
                  <a:srgbClr val="FF0000"/>
                </a:solidFill>
              </a:rPr>
              <a:t>1314151</a:t>
            </a:r>
            <a:r>
              <a:rPr lang="en-US" altLang="zh-HK" sz="2000" dirty="0"/>
              <a:t>@</a:t>
            </a:r>
            <a:r>
              <a:rPr lang="en-US" altLang="zh-HK" sz="2000" dirty="0">
                <a:solidFill>
                  <a:srgbClr val="7030A0"/>
                </a:solidFill>
              </a:rPr>
              <a:t>study.</a:t>
            </a:r>
            <a:r>
              <a:rPr lang="en-US" altLang="zh-HK" sz="2000" dirty="0"/>
              <a:t>hkmu.edu.hk</a:t>
            </a:r>
            <a:br>
              <a:rPr lang="en-US" altLang="zh-HK" sz="2000" dirty="0"/>
            </a:br>
            <a:r>
              <a:rPr lang="en-US" altLang="zh-HK" sz="2000" dirty="0">
                <a:solidFill>
                  <a:srgbClr val="FFC000"/>
                </a:solidFill>
              </a:rPr>
              <a:t>a</a:t>
            </a:r>
            <a:r>
              <a:rPr lang="en-US" altLang="zh-HK" sz="2000" dirty="0">
                <a:solidFill>
                  <a:srgbClr val="FF0000"/>
                </a:solidFill>
              </a:rPr>
              <a:t>1314151</a:t>
            </a:r>
            <a:r>
              <a:rPr lang="en-US" altLang="zh-HK" sz="2000" dirty="0"/>
              <a:t>@</a:t>
            </a:r>
            <a:r>
              <a:rPr lang="en-US" altLang="zh-HK" sz="2000" dirty="0">
                <a:solidFill>
                  <a:srgbClr val="FFC000"/>
                </a:solidFill>
              </a:rPr>
              <a:t>live.</a:t>
            </a:r>
            <a:r>
              <a:rPr lang="en-US" altLang="zh-HK" sz="2000" dirty="0"/>
              <a:t>hkmu.edu.hk</a:t>
            </a:r>
          </a:p>
          <a:p>
            <a:r>
              <a:rPr lang="en-US" altLang="zh-HK" sz="2000" dirty="0"/>
              <a:t>Initial Password</a:t>
            </a:r>
            <a:br>
              <a:rPr lang="en-US" altLang="zh-HK" sz="2000" dirty="0"/>
            </a:br>
            <a:r>
              <a:rPr lang="en-US" altLang="zh-HK" sz="2000" dirty="0"/>
              <a:t>HKmu49102603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D2DBC14-E16D-46DE-9255-D3BE87A1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10" name="投影片編號版面配置區 2">
            <a:extLst>
              <a:ext uri="{FF2B5EF4-FFF2-40B4-BE49-F238E27FC236}">
                <a16:creationId xmlns:a16="http://schemas.microsoft.com/office/drawing/2014/main" id="{A9A983EC-B027-4E03-A594-4C0E13BB41E2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14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734299865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8F90F-E72F-4545-967E-228B8D7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F0CB7-CE5D-4593-87C0-732B6C06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complete all tutorial exercise which are important to your quizzes and examination.</a:t>
            </a:r>
          </a:p>
          <a:p>
            <a:r>
              <a:rPr lang="en-US" dirty="0"/>
              <a:t>Tutor will discuss with classmates about the questions.</a:t>
            </a:r>
          </a:p>
          <a:p>
            <a:r>
              <a:rPr lang="en-US" dirty="0"/>
              <a:t>Answers will be released in the class.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7F8AC-344F-428B-822E-12A745F1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4916B764-7C8F-4E03-98B3-BCDAE0957009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15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523514439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82C51-08B6-408E-9EBA-BD835B21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Teaching Modes in 2021 Autumn Term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72AF9-70D5-47AD-91C0-541BB7E8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sz="2000" dirty="0"/>
              <a:t>The latest Teaching and Learning Arrangements for 2021 Autumn Term</a:t>
            </a:r>
          </a:p>
          <a:p>
            <a:r>
              <a:rPr lang="en-US" altLang="zh-HK" sz="2000" dirty="0"/>
              <a:t>Lectures</a:t>
            </a:r>
          </a:p>
          <a:p>
            <a:pPr lvl="1"/>
            <a:r>
              <a:rPr lang="en-US" altLang="zh-HK" sz="1600" dirty="0"/>
              <a:t>Face-to-face mode</a:t>
            </a:r>
          </a:p>
          <a:p>
            <a:pPr lvl="1"/>
            <a:r>
              <a:rPr lang="en-US" altLang="zh-HK" sz="1600" dirty="0"/>
              <a:t>Recordings will be made available online (via OLE) for students who have successfully applied and received approval for online learning</a:t>
            </a:r>
          </a:p>
          <a:p>
            <a:r>
              <a:rPr lang="en-US" altLang="zh-HK" sz="2000" dirty="0"/>
              <a:t>Tutorials</a:t>
            </a:r>
          </a:p>
          <a:p>
            <a:pPr lvl="1"/>
            <a:r>
              <a:rPr lang="en-US" altLang="zh-HK" sz="1600" dirty="0"/>
              <a:t>Face-to-face mode</a:t>
            </a:r>
          </a:p>
          <a:p>
            <a:pPr lvl="1"/>
            <a:r>
              <a:rPr lang="en-US" altLang="zh-HK" sz="1600" dirty="0"/>
              <a:t>Recordings will be made available online (via OLE) for students who have successfully applied and received approval for online learning</a:t>
            </a:r>
          </a:p>
          <a:p>
            <a:r>
              <a:rPr lang="en-US" altLang="zh-HK" sz="2000" dirty="0"/>
              <a:t>Quiz</a:t>
            </a:r>
          </a:p>
          <a:p>
            <a:pPr lvl="1"/>
            <a:r>
              <a:rPr lang="en-US" altLang="zh-HK" sz="1600" dirty="0"/>
              <a:t>Mode to be confirmed</a:t>
            </a:r>
          </a:p>
          <a:p>
            <a:r>
              <a:rPr lang="en-US" altLang="zh-HK" sz="2000" dirty="0"/>
              <a:t>Exam</a:t>
            </a:r>
          </a:p>
          <a:p>
            <a:pPr lvl="1"/>
            <a:r>
              <a:rPr lang="en-US" altLang="zh-HK" sz="1600" dirty="0"/>
              <a:t>Face-to-face mode </a:t>
            </a:r>
          </a:p>
          <a:p>
            <a:pPr marL="457200" lvl="1" indent="0">
              <a:buNone/>
            </a:pPr>
            <a:endParaRPr lang="en-US" altLang="zh-HK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C6AC0-D7BA-47F9-9EA9-44BAD2E3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56A8107F-CC8C-4AC5-95F3-FAC5173CECF0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16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3881523079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The Teaching Team</a:t>
            </a:r>
            <a:endParaRPr lang="en-US" altLang="zh-TW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AFE81AF-F617-443D-9503-29C87AE8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A51476E1-42BC-4D96-8A90-115C510DB2C2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2</a:t>
            </a:fld>
            <a:endParaRPr lang="en-US" altLang="zh-TW" sz="1000" b="0" dirty="0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20EAA6BB-613D-444A-A7A9-F84D44C0CC79}"/>
              </a:ext>
            </a:extLst>
          </p:cNvPr>
          <p:cNvSpPr txBox="1">
            <a:spLocks/>
          </p:cNvSpPr>
          <p:nvPr/>
        </p:nvSpPr>
        <p:spPr>
          <a:xfrm>
            <a:off x="4941887" y="1628800"/>
            <a:ext cx="4137025" cy="30248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6699"/>
              </a:buClr>
              <a:buSzPct val="140000"/>
              <a:buFont typeface="Wingdings" charset="0"/>
              <a:buChar char="§"/>
              <a:defRPr kumimoji="1" sz="28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40000"/>
              <a:buFont typeface="Wingdings" charset="0"/>
              <a:buChar char="§"/>
              <a:defRPr kumimoji="1" sz="24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40000"/>
              <a:buFont typeface="Wingdings" charset="0"/>
              <a:buChar char="§"/>
              <a:defRPr kumimoji="1" sz="20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Tutor : Mr. Tommy Kwok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Email : cpkwok@hkmu.edu.hk 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Phone : 2768 6820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Room: A0923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F9E26A3D-8BA9-4D94-9026-C8FC2226C4B7}"/>
              </a:ext>
            </a:extLst>
          </p:cNvPr>
          <p:cNvSpPr txBox="1">
            <a:spLocks/>
          </p:cNvSpPr>
          <p:nvPr/>
        </p:nvSpPr>
        <p:spPr>
          <a:xfrm>
            <a:off x="323528" y="1628800"/>
            <a:ext cx="4137025" cy="30248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6699"/>
              </a:buClr>
              <a:buSzPct val="140000"/>
              <a:buFont typeface="Wingdings" charset="0"/>
              <a:buChar char="§"/>
              <a:defRPr kumimoji="1" sz="28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140000"/>
              <a:buFont typeface="Wingdings" charset="0"/>
              <a:buChar char="§"/>
              <a:defRPr kumimoji="1" sz="24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40000"/>
              <a:buFont typeface="Wingdings" charset="0"/>
              <a:buChar char="§"/>
              <a:defRPr kumimoji="1" sz="2000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  <a:ea typeface="新細明體" charset="0"/>
                <a:cs typeface="新細明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Course Coordinator : Dr. John Chui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Email : jktchui@hkmu.edu.hk 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Phone : 2768 6883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zh-TW" sz="1800" b="0" kern="0" dirty="0"/>
              <a:t>Room: A0920</a:t>
            </a:r>
          </a:p>
        </p:txBody>
      </p:sp>
      <p:pic>
        <p:nvPicPr>
          <p:cNvPr id="8" name="圖片 7" descr="一張含有 個人, 套裝, 男人, 領帶 的圖片&#10;&#10;自動產生的描述">
            <a:extLst>
              <a:ext uri="{FF2B5EF4-FFF2-40B4-BE49-F238E27FC236}">
                <a16:creationId xmlns:a16="http://schemas.microsoft.com/office/drawing/2014/main" id="{02C192AE-95CF-4A10-BCD9-B9EE2E6417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828800" cy="2133600"/>
          </a:xfrm>
          <a:prstGeom prst="rect">
            <a:avLst/>
          </a:prstGeom>
        </p:spPr>
      </p:pic>
      <p:pic>
        <p:nvPicPr>
          <p:cNvPr id="12" name="圖片 11" descr="一張含有 個人, 男人, 套裝, 牆 的圖片&#10;&#10;自動產生的描述">
            <a:extLst>
              <a:ext uri="{FF2B5EF4-FFF2-40B4-BE49-F238E27FC236}">
                <a16:creationId xmlns:a16="http://schemas.microsoft.com/office/drawing/2014/main" id="{863981C5-9277-4A60-B92A-29DDB2E2B2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29000"/>
            <a:ext cx="1828800" cy="21336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Course Information</a:t>
            </a:r>
            <a:endParaRPr lang="en-US" altLang="zh-TW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2"/>
            <a:ext cx="8424862" cy="4536975"/>
          </a:xfrm>
        </p:spPr>
        <p:txBody>
          <a:bodyPr/>
          <a:lstStyle/>
          <a:p>
            <a:pPr eaLnBrk="1" hangingPunct="1"/>
            <a:r>
              <a:rPr kumimoji="0" lang="en-US" altLang="zh-TW" dirty="0"/>
              <a:t>Online</a:t>
            </a:r>
            <a:r>
              <a:rPr kumimoji="0" lang="zh-TW" altLang="en-US" dirty="0"/>
              <a:t> </a:t>
            </a:r>
            <a:r>
              <a:rPr kumimoji="0" lang="en-US" altLang="zh-TW" dirty="0"/>
              <a:t>Learning Environment (OLE)</a:t>
            </a:r>
          </a:p>
          <a:p>
            <a:pPr lvl="1" eaLnBrk="1" hangingPunct="1"/>
            <a:r>
              <a:rPr kumimoji="0" lang="en-US" altLang="zh-TW" dirty="0">
                <a:hlinkClick r:id="rId3"/>
              </a:rPr>
              <a:t>https://ole.hkmu.edu.hk</a:t>
            </a:r>
            <a:endParaRPr kumimoji="0" lang="en-US" altLang="zh-TW" dirty="0"/>
          </a:p>
          <a:p>
            <a:pPr lvl="1" eaLnBrk="1" hangingPunct="1"/>
            <a:r>
              <a:rPr kumimoji="0" lang="en-US" altLang="zh-TW" dirty="0"/>
              <a:t>Use your student ID and password to login</a:t>
            </a:r>
          </a:p>
          <a:p>
            <a:pPr lvl="1" eaLnBrk="1" hangingPunct="1"/>
            <a:r>
              <a:rPr kumimoji="0" lang="en-US" altLang="zh-TW" dirty="0"/>
              <a:t>Release materials including lecture notes, slides, etc.</a:t>
            </a:r>
          </a:p>
          <a:p>
            <a:pPr lvl="1" eaLnBrk="1" hangingPunct="1"/>
            <a:r>
              <a:rPr kumimoji="0" lang="en-US" altLang="zh-TW" dirty="0"/>
              <a:t>Tutorial exercise will be released and completed online</a:t>
            </a:r>
          </a:p>
          <a:p>
            <a:pPr lvl="1" eaLnBrk="1" hangingPunct="1"/>
            <a:r>
              <a:rPr kumimoji="0" lang="en-US" altLang="zh-TW" dirty="0"/>
              <a:t>* Course announcements via E-mail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5F06E76-0A22-45F7-9BCD-82DA5989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315EAAF4-DD2E-4B9F-9188-5A6CDE4047AE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3</a:t>
            </a:fld>
            <a:endParaRPr lang="en-US" altLang="zh-TW" sz="1000" b="0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Course Aim</a:t>
            </a:r>
            <a:endParaRPr lang="en-US" altLang="zh-TW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2952750"/>
          </a:xfrm>
        </p:spPr>
        <p:txBody>
          <a:bodyPr/>
          <a:lstStyle/>
          <a:p>
            <a:pPr eaLnBrk="1" hangingPunct="1"/>
            <a:r>
              <a:rPr lang="en-US" altLang="en-US" dirty="0"/>
              <a:t>This course aims to develop student knowledge in the design of modern programmable computers and the major components.</a:t>
            </a:r>
            <a:endParaRPr kumimoji="0" lang="en-US" altLang="zh-TW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EC24F00-84E4-4F84-A339-F52BDDCC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894CCF7B-514C-4A26-8E74-C792C4217CA3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4</a:t>
            </a:fld>
            <a:endParaRPr lang="en-US" altLang="zh-TW" sz="1000" b="0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Learning Outcomes</a:t>
            </a:r>
            <a:endParaRPr lang="en-US" altLang="zh-TW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24862" cy="51847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altLang="en-US" sz="2400" dirty="0"/>
              <a:t>Upon completion of this course, students should be able to: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/>
              <a:t>Explain data representations in computer systems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/>
              <a:t>Explain and </a:t>
            </a:r>
            <a:r>
              <a:rPr lang="en-US" altLang="en-US" sz="2400" dirty="0" err="1"/>
              <a:t>analyse</a:t>
            </a:r>
            <a:r>
              <a:rPr lang="en-US" altLang="en-US" sz="2400" dirty="0"/>
              <a:t> general hardware architectural designs of computer systems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400" dirty="0"/>
              <a:t>Describe the basic operations of processor, memory, instruction execution, and input/output based on an abstraction of a programmable computer</a:t>
            </a:r>
          </a:p>
          <a:p>
            <a:pPr>
              <a:buFont typeface="Arial" pitchFamily="34" charset="0"/>
              <a:buChar char="•"/>
            </a:pPr>
            <a:r>
              <a:rPr kumimoji="0" lang="en-US" altLang="zh-TW" sz="2400" dirty="0"/>
              <a:t>Compare and contrast the various design and implementation approaches to hardware architecture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3075D29-EC04-43B4-82EE-9C8D334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1C5EA513-7C04-4055-A8E2-8ADA891C22D0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5</a:t>
            </a:fld>
            <a:endParaRPr lang="en-US" altLang="zh-TW" sz="1000" b="0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Textbook/Reference Book (Optional)</a:t>
            </a:r>
            <a:endParaRPr lang="en-US" altLang="zh-TW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1484313"/>
            <a:ext cx="6048672" cy="3344011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kumimoji="0" lang="en-US" altLang="zh-TW" dirty="0"/>
              <a:t>Irv Englander (Feb. 2014). The Architecture of Computer Hardware, Systems Software &amp; Networking – </a:t>
            </a:r>
            <a:br>
              <a:rPr kumimoji="0" lang="en-US" altLang="zh-TW" dirty="0"/>
            </a:br>
            <a:r>
              <a:rPr kumimoji="0" lang="en-US" altLang="zh-TW" dirty="0"/>
              <a:t>An Information Technology Approach (5th edition), Wiley.</a:t>
            </a:r>
            <a:br>
              <a:rPr kumimoji="0" lang="en-US" altLang="zh-TW" dirty="0"/>
            </a:br>
            <a:br>
              <a:rPr kumimoji="0" lang="en-US" altLang="zh-TW" dirty="0"/>
            </a:br>
            <a:r>
              <a:rPr kumimoji="0" lang="en-US" altLang="zh-TW" dirty="0"/>
              <a:t>ISBN: 978-1-118-32263-5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DF3244A-C2D3-4DB4-896A-1EB18D4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CCB09635-83CF-4B2E-B252-EFF37E0B8055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6</a:t>
            </a:fld>
            <a:endParaRPr lang="en-US" altLang="zh-TW" sz="1000" b="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ADDB86-99AA-4380-B058-7A57FA8F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180" y="1323976"/>
            <a:ext cx="2808312" cy="3504348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Assessment</a:t>
            </a:r>
            <a:endParaRPr lang="en-US" altLang="zh-TW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1208" cy="4752975"/>
          </a:xfrm>
        </p:spPr>
        <p:txBody>
          <a:bodyPr/>
          <a:lstStyle/>
          <a:p>
            <a:pPr eaLnBrk="1" hangingPunct="1"/>
            <a:r>
              <a:rPr kumimoji="0" lang="en-US" altLang="zh-TW" b="1" dirty="0"/>
              <a:t>Continuous Assessment (30%)</a:t>
            </a:r>
          </a:p>
          <a:p>
            <a:pPr lvl="1" eaLnBrk="1" hangingPunct="1"/>
            <a:r>
              <a:rPr kumimoji="0" lang="en-US" altLang="zh-TW" dirty="0"/>
              <a:t>Quizzes (25%)</a:t>
            </a:r>
          </a:p>
          <a:p>
            <a:pPr lvl="1" eaLnBrk="1" hangingPunct="1"/>
            <a:r>
              <a:rPr kumimoji="0" lang="en-AU" altLang="zh-TW" dirty="0"/>
              <a:t>Lab test (5%)</a:t>
            </a:r>
          </a:p>
          <a:p>
            <a:pPr lvl="1" eaLnBrk="1" hangingPunct="1"/>
            <a:r>
              <a:rPr kumimoji="0" lang="en-US" altLang="zh-TW" dirty="0"/>
              <a:t>Must pass</a:t>
            </a:r>
            <a:endParaRPr kumimoji="0" lang="en-US" altLang="zh-TW" b="1" dirty="0"/>
          </a:p>
          <a:p>
            <a:pPr eaLnBrk="1" hangingPunct="1"/>
            <a:r>
              <a:rPr kumimoji="0" lang="en-US" altLang="zh-TW" b="1" dirty="0"/>
              <a:t>Exam (70%)</a:t>
            </a:r>
          </a:p>
          <a:p>
            <a:pPr lvl="1" eaLnBrk="1" hangingPunct="1"/>
            <a:r>
              <a:rPr kumimoji="0" lang="en-US" altLang="zh-TW" dirty="0"/>
              <a:t>2-hour On-campus examination </a:t>
            </a:r>
          </a:p>
          <a:p>
            <a:pPr lvl="1" eaLnBrk="1" hangingPunct="1"/>
            <a:r>
              <a:rPr kumimoji="0" lang="en-US" altLang="zh-TW" dirty="0"/>
              <a:t>Must pass </a:t>
            </a:r>
            <a:endParaRPr kumimoji="0" lang="en-US" altLang="zh-TW" b="1" dirty="0"/>
          </a:p>
          <a:p>
            <a:pPr eaLnBrk="1" hangingPunct="1"/>
            <a:r>
              <a:rPr kumimoji="0" lang="en-US" altLang="zh-TW" b="1" dirty="0"/>
              <a:t>Passing Marks : at least 40 in</a:t>
            </a:r>
            <a:r>
              <a:rPr kumimoji="0" lang="zh-TW" altLang="en-US" b="1" dirty="0"/>
              <a:t> </a:t>
            </a:r>
            <a:r>
              <a:rPr kumimoji="0" lang="en-US" altLang="zh-TW" b="1" dirty="0"/>
              <a:t>both</a:t>
            </a:r>
            <a:r>
              <a:rPr kumimoji="0" lang="zh-TW" altLang="en-US" b="1" dirty="0"/>
              <a:t> </a:t>
            </a:r>
            <a:r>
              <a:rPr kumimoji="0" lang="en-US" altLang="zh-TW" b="1" dirty="0"/>
              <a:t>Continuous Assessment and Exam</a:t>
            </a:r>
          </a:p>
          <a:p>
            <a:pPr lvl="1" eaLnBrk="1" hangingPunct="1"/>
            <a:endParaRPr kumimoji="0" lang="en-AU" altLang="zh-TW" dirty="0"/>
          </a:p>
          <a:p>
            <a:pPr lvl="1" eaLnBrk="1" hangingPunct="1">
              <a:buFont typeface="Wingdings" charset="0"/>
              <a:buNone/>
            </a:pPr>
            <a:endParaRPr kumimoji="0"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2B618F4-975F-4ABE-B019-F2EDC37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4F932615-C946-49DC-B3C2-811C36B7A0DE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7</a:t>
            </a:fld>
            <a:endParaRPr lang="en-US" altLang="zh-TW" sz="1000" b="0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dirty="0"/>
              <a:t>Continuous Assessment</a:t>
            </a:r>
            <a:endParaRPr lang="en-US" altLang="zh-TW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4752975"/>
          </a:xfrm>
        </p:spPr>
        <p:txBody>
          <a:bodyPr/>
          <a:lstStyle/>
          <a:p>
            <a:pPr eaLnBrk="1" hangingPunct="1"/>
            <a:r>
              <a:rPr kumimoji="0" lang="en-US" altLang="zh-TW" b="1" dirty="0"/>
              <a:t>Quizzes (25%)</a:t>
            </a:r>
          </a:p>
          <a:p>
            <a:pPr lvl="1" eaLnBrk="1" hangingPunct="1"/>
            <a:r>
              <a:rPr kumimoji="0" lang="en-US" altLang="zh-TW" b="1" u="sng" dirty="0"/>
              <a:t>Start</a:t>
            </a:r>
            <a:r>
              <a:rPr kumimoji="0" lang="en-US" altLang="zh-TW" dirty="0"/>
              <a:t> of lectures in designated weeks </a:t>
            </a:r>
          </a:p>
          <a:p>
            <a:pPr lvl="2" eaLnBrk="1" hangingPunct="1"/>
            <a:r>
              <a:rPr kumimoji="0" lang="en-US" altLang="zh-TW" dirty="0"/>
              <a:t>11:05 a.m. 20 Oct 2021 (Week 5)</a:t>
            </a:r>
          </a:p>
          <a:p>
            <a:pPr lvl="2" eaLnBrk="1" hangingPunct="1"/>
            <a:r>
              <a:rPr kumimoji="0" lang="en-US" altLang="zh-TW" dirty="0"/>
              <a:t>11:05 a.m. 10 Nov 2021 (Week 8)</a:t>
            </a:r>
          </a:p>
          <a:p>
            <a:pPr lvl="2" eaLnBrk="1" hangingPunct="1"/>
            <a:r>
              <a:rPr kumimoji="0" lang="en-US" altLang="zh-TW" dirty="0"/>
              <a:t>11:05 a.m. 24 Nov 2021 (Week 10)</a:t>
            </a:r>
          </a:p>
          <a:p>
            <a:pPr lvl="2" eaLnBrk="1" hangingPunct="1"/>
            <a:r>
              <a:rPr kumimoji="0" lang="en-US" altLang="zh-TW" dirty="0"/>
              <a:t>11:05 a.m. 15 Dec 2021 (Week 13) </a:t>
            </a:r>
          </a:p>
          <a:p>
            <a:pPr lvl="1" eaLnBrk="1" hangingPunct="1"/>
            <a:r>
              <a:rPr kumimoji="0" lang="en-US" altLang="zh-TW" dirty="0"/>
              <a:t>4 Multiple Choice Quizzes</a:t>
            </a:r>
          </a:p>
          <a:p>
            <a:pPr lvl="2" eaLnBrk="1" hangingPunct="1"/>
            <a:r>
              <a:rPr kumimoji="0" lang="en-US" altLang="zh-TW" dirty="0"/>
              <a:t>10 MC questions </a:t>
            </a:r>
          </a:p>
          <a:p>
            <a:pPr lvl="2" eaLnBrk="1" hangingPunct="1"/>
            <a:r>
              <a:rPr kumimoji="0" lang="en-US" altLang="zh-TW" dirty="0"/>
              <a:t>20 minutes each</a:t>
            </a:r>
          </a:p>
          <a:p>
            <a:pPr lvl="1" eaLnBrk="1" hangingPunct="1"/>
            <a:r>
              <a:rPr kumimoji="0" lang="en-US" altLang="zh-TW" dirty="0"/>
              <a:t>Rules of examination applied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50D9745-CB0C-4ED7-A3ED-12E24867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135F6B2B-E4D3-4799-9BC5-8F9512AF4211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8</a:t>
            </a:fld>
            <a:endParaRPr lang="en-US" altLang="zh-TW" sz="1000" b="0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34ECE-5457-4CB9-BD52-4F9545D3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Continuous Assessment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5E6AC-7153-47A2-BEEA-B5993214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dirty="0"/>
              <a:t>Lab Test (5%)</a:t>
            </a:r>
          </a:p>
          <a:p>
            <a:pPr lvl="1" eaLnBrk="1" hangingPunct="1"/>
            <a:r>
              <a:rPr kumimoji="0" lang="en-AU" altLang="zh-TW" dirty="0"/>
              <a:t>LMC Programming Test </a:t>
            </a:r>
          </a:p>
          <a:p>
            <a:pPr lvl="1" eaLnBrk="1" hangingPunct="1"/>
            <a:r>
              <a:rPr kumimoji="0" lang="en-AU" altLang="zh-TW" dirty="0"/>
              <a:t>2 Questions</a:t>
            </a:r>
          </a:p>
          <a:p>
            <a:pPr lvl="1" eaLnBrk="1" hangingPunct="1"/>
            <a:r>
              <a:rPr kumimoji="0" lang="en-AU" altLang="zh-TW" dirty="0"/>
              <a:t>90 minutes </a:t>
            </a:r>
          </a:p>
          <a:p>
            <a:pPr lvl="1" eaLnBrk="1" hangingPunct="1"/>
            <a:r>
              <a:rPr kumimoji="0" lang="en-AU" altLang="zh-TW" dirty="0"/>
              <a:t>2-4 p.m. 16 Nov 2021 (P03) (Week 9)</a:t>
            </a:r>
          </a:p>
          <a:p>
            <a:pPr lvl="1" eaLnBrk="1" hangingPunct="1"/>
            <a:r>
              <a:rPr kumimoji="0" lang="en-AU" altLang="zh-TW" dirty="0"/>
              <a:t>4-6 p.m. 16 Nov 2021 (P04) (Week 9)</a:t>
            </a:r>
          </a:p>
          <a:p>
            <a:pPr lvl="1" eaLnBrk="1" hangingPunct="1"/>
            <a:r>
              <a:rPr kumimoji="0" lang="en-AU" altLang="zh-TW" dirty="0"/>
              <a:t>2-4 p.m. 18 Nov 2021 (P01) (Week 9)</a:t>
            </a:r>
          </a:p>
          <a:p>
            <a:pPr lvl="1" eaLnBrk="1" hangingPunct="1"/>
            <a:r>
              <a:rPr kumimoji="0" lang="en-AU" altLang="zh-TW" dirty="0"/>
              <a:t>4-6 p.m. 18 Nov 2021 (P02) (Week 9)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56E70-EADD-4FF5-ACD4-F9C188FA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2021 Autumn Term COMP S266F, HKMU </a:t>
            </a:r>
            <a:endParaRPr lang="zh-TW" altLang="en-US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44C46510-E58D-4CC7-BE0D-A52CFCF9151C}"/>
              </a:ext>
            </a:extLst>
          </p:cNvPr>
          <p:cNvSpPr txBox="1">
            <a:spLocks/>
          </p:cNvSpPr>
          <p:nvPr/>
        </p:nvSpPr>
        <p:spPr>
          <a:xfrm>
            <a:off x="8244408" y="6613525"/>
            <a:ext cx="1512168" cy="168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0"/>
                <a:cs typeface="+mn-cs"/>
              </a:defRPr>
            </a:lvl9pPr>
          </a:lstStyle>
          <a:p>
            <a:fld id="{96E49D44-2B8A-794C-BE23-F07CED180381}" type="slidenum">
              <a:rPr lang="en-US" altLang="zh-TW" sz="1000" b="0" smtClean="0"/>
              <a:pPr/>
              <a:t>9</a:t>
            </a:fld>
            <a:endParaRPr lang="en-US" altLang="zh-TW" sz="1000" b="0" dirty="0"/>
          </a:p>
        </p:txBody>
      </p:sp>
    </p:spTree>
    <p:extLst>
      <p:ext uri="{BB962C8B-B14F-4D97-AF65-F5344CB8AC3E}">
        <p14:creationId xmlns:p14="http://schemas.microsoft.com/office/powerpoint/2010/main" val="1425981603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Melancholy abstract design template">
  <a:themeElements>
    <a:clrScheme name="Melancholy abstract design template 12">
      <a:dk1>
        <a:srgbClr val="777777"/>
      </a:dk1>
      <a:lt1>
        <a:srgbClr val="969696"/>
      </a:lt1>
      <a:dk2>
        <a:srgbClr val="686B5D"/>
      </a:dk2>
      <a:lt2>
        <a:srgbClr val="4E4E44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Melancholy abstract design template">
      <a:majorFont>
        <a:latin typeface="Arial"/>
        <a:ea typeface="SimSun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lancholy abstract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lancholy abstract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lancholy abstract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lancholy abstract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lancholy abstract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lancholy abstract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lancholy abstract design template 12">
        <a:dk1>
          <a:srgbClr val="777777"/>
        </a:dk1>
        <a:lt1>
          <a:srgbClr val="969696"/>
        </a:lt1>
        <a:dk2>
          <a:srgbClr val="686B5D"/>
        </a:dk2>
        <a:lt2>
          <a:srgbClr val="4E4E44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BA75DE6923C41A479F298FC426B17" ma:contentTypeVersion="0" ma:contentTypeDescription="Create a new document." ma:contentTypeScope="" ma:versionID="e473cd4a8268c8a83e7fbb996efe20c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99569D-E9E8-4179-843E-8A3C6067F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template</Template>
  <TotalTime>5143</TotalTime>
  <Words>1233</Words>
  <Application>Microsoft Office PowerPoint</Application>
  <PresentationFormat>如螢幕大小 (4:3)</PresentationFormat>
  <Paragraphs>162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Melancholy abstract design template</vt:lpstr>
      <vt:lpstr>COMP S266F   Computer Architecture  Chapter 0. Course Overview</vt:lpstr>
      <vt:lpstr>The Teaching Team</vt:lpstr>
      <vt:lpstr>Course Information</vt:lpstr>
      <vt:lpstr>Course Aim</vt:lpstr>
      <vt:lpstr>Learning Outcomes</vt:lpstr>
      <vt:lpstr>Textbook/Reference Book (Optional)</vt:lpstr>
      <vt:lpstr>Assessment</vt:lpstr>
      <vt:lpstr>Continuous Assessment</vt:lpstr>
      <vt:lpstr>Continuous Assessment</vt:lpstr>
      <vt:lpstr>Computer Architecture</vt:lpstr>
      <vt:lpstr>Little remarks that you should know</vt:lpstr>
      <vt:lpstr>HKMU Accounts</vt:lpstr>
      <vt:lpstr>Activate HKMU Accounts</vt:lpstr>
      <vt:lpstr>Activate HKMU mail Accounts</vt:lpstr>
      <vt:lpstr>Tutorials</vt:lpstr>
      <vt:lpstr>Teaching Modes in 2021 Autumn Term</vt:lpstr>
    </vt:vector>
  </TitlesOfParts>
  <Company>The Open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MT258F  Computer Programming and Problem Solving</dc:title>
  <dc:creator>Andrew Lui</dc:creator>
  <cp:lastModifiedBy>Tommy Kwok</cp:lastModifiedBy>
  <cp:revision>173</cp:revision>
  <cp:lastPrinted>2015-09-02T02:51:21Z</cp:lastPrinted>
  <dcterms:created xsi:type="dcterms:W3CDTF">2005-08-31T07:50:41Z</dcterms:created>
  <dcterms:modified xsi:type="dcterms:W3CDTF">2021-09-17T16:35:29Z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TC011820901033</vt:lpwstr>
  </property>
</Properties>
</file>