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6"/>
  </p:notesMasterIdLst>
  <p:handoutMasterIdLst>
    <p:handoutMasterId r:id="rId37"/>
  </p:handoutMasterIdLst>
  <p:sldIdLst>
    <p:sldId id="276" r:id="rId2"/>
    <p:sldId id="299" r:id="rId3"/>
    <p:sldId id="303" r:id="rId4"/>
    <p:sldId id="300" r:id="rId5"/>
    <p:sldId id="301" r:id="rId6"/>
    <p:sldId id="304" r:id="rId7"/>
    <p:sldId id="302" r:id="rId8"/>
    <p:sldId id="257" r:id="rId9"/>
    <p:sldId id="277" r:id="rId10"/>
    <p:sldId id="292" r:id="rId11"/>
    <p:sldId id="259" r:id="rId12"/>
    <p:sldId id="298" r:id="rId13"/>
    <p:sldId id="310" r:id="rId14"/>
    <p:sldId id="279" r:id="rId15"/>
    <p:sldId id="260" r:id="rId16"/>
    <p:sldId id="261" r:id="rId17"/>
    <p:sldId id="264" r:id="rId18"/>
    <p:sldId id="311" r:id="rId19"/>
    <p:sldId id="307" r:id="rId20"/>
    <p:sldId id="308" r:id="rId21"/>
    <p:sldId id="265" r:id="rId22"/>
    <p:sldId id="280" r:id="rId23"/>
    <p:sldId id="281" r:id="rId24"/>
    <p:sldId id="268" r:id="rId25"/>
    <p:sldId id="269" r:id="rId26"/>
    <p:sldId id="319" r:id="rId27"/>
    <p:sldId id="320" r:id="rId28"/>
    <p:sldId id="313" r:id="rId29"/>
    <p:sldId id="314" r:id="rId30"/>
    <p:sldId id="315" r:id="rId31"/>
    <p:sldId id="316" r:id="rId32"/>
    <p:sldId id="317" r:id="rId33"/>
    <p:sldId id="318" r:id="rId34"/>
    <p:sldId id="312" r:id="rId3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31"/>
  </p:normalViewPr>
  <p:slideViewPr>
    <p:cSldViewPr snapToGrid="0">
      <p:cViewPr>
        <p:scale>
          <a:sx n="118" d="100"/>
          <a:sy n="118" d="100"/>
        </p:scale>
        <p:origin x="-2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38C22-0A02-4FB6-98DB-DE1BB1AF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7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58FE-4E99-4127-A1BC-A986DCCF9E81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72C2-4FC4-41DC-861B-A20F40ACC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10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C126845-A569-4197-B757-8AB667F0B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7425" y="812800"/>
            <a:ext cx="6929438" cy="38973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838D1B1-362A-495D-9E2E-B0269FBE9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2485" y="4955381"/>
            <a:ext cx="6521449" cy="4710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78" tIns="48239" rIns="96478" bIns="48239"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12AF904-CE2C-4280-8FB2-BF5B24E351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11238" y="784225"/>
            <a:ext cx="6967537" cy="391953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CD4EB3E-88B6-4307-A67B-E62DE6F61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9585" y="4967287"/>
            <a:ext cx="7190316" cy="47065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78" tIns="48239" rIns="96478" bIns="48239"/>
          <a:lstStyle/>
          <a:p>
            <a:r>
              <a:rPr lang="en-US" altLang="zh-TW"/>
              <a:t>Collection of related data</a:t>
            </a:r>
          </a:p>
          <a:p>
            <a:r>
              <a:rPr lang="en-US" altLang="zh-TW"/>
              <a:t>Software managing database</a:t>
            </a:r>
          </a:p>
          <a:p>
            <a:r>
              <a:rPr lang="en-US" altLang="zh-TW"/>
              <a:t>Collection of programs accessing database through DBMS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72C2-4FC4-41DC-861B-A20F40ACC8D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0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72C2-4FC4-41DC-861B-A20F40ACC8D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4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D51-D441-46A7-8FE1-B71FB651E04A}" type="datetime1">
              <a:rPr lang="zh-TW" altLang="en-US" smtClean="0"/>
              <a:t>2021/9/27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9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15A-6B5F-498F-992F-E27C09987FB6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0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E276-C33A-46B0-9C5A-FE35F7680879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1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 marL="566928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4BFFD531-42E7-479C-A58E-EEACF7342BB8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351A1D5-6B61-4EC4-9B02-E5415304AF6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605-32E5-4D65-AAA8-7E2B4A10E745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7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E5EC-D021-4834-B0FB-2741C14FBA0D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5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737D-EB43-437A-A21D-0D742B56E415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2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FB-2475-45CF-8647-EA7109BAA0EA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7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82FB-2C89-48AC-B9BC-3170D2355612}" type="datetime1">
              <a:rPr lang="zh-TW" altLang="en-US" smtClean="0"/>
              <a:t>2021/9/27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6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E97CB2-1E92-42E4-9A83-E5293F2F046A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88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5C5-9642-4A00-A002-5ECD79AACAD4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955731-7F64-42F2-8BC1-3B307F3FD726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1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.org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CFF3264F-A261-4CA9-A083-457AA46300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altLang="zh-TW" sz="6600" dirty="0"/>
              <a:t>Lecture 1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6E514867-858B-41C9-8677-C7089D735D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TW" dirty="0"/>
              <a:t>Introduction to Databases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27AF0C-A089-4730-B107-DBDCF5F9E211}"/>
              </a:ext>
            </a:extLst>
          </p:cNvPr>
          <p:cNvSpPr txBox="1"/>
          <p:nvPr/>
        </p:nvSpPr>
        <p:spPr>
          <a:xfrm>
            <a:off x="1610543" y="628444"/>
            <a:ext cx="874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zh-TW" sz="4400" b="1" dirty="0"/>
              <a:t>COMPS320F Database Management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932B2B-5CBF-476B-86AA-07ABCE783FA8}"/>
              </a:ext>
            </a:extLst>
          </p:cNvPr>
          <p:cNvSpPr txBox="1"/>
          <p:nvPr/>
        </p:nvSpPr>
        <p:spPr>
          <a:xfrm>
            <a:off x="3602996" y="5151400"/>
            <a:ext cx="8589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b="1" dirty="0"/>
              <a:t>Terri Wong</a:t>
            </a:r>
          </a:p>
          <a:p>
            <a:pPr algn="r"/>
            <a:r>
              <a:rPr lang="en-US" altLang="zh-TW" sz="2000" i="1" dirty="0"/>
              <a:t>School of Science and Technology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5948C54B-79D9-4B25-99CA-D1E36B0E8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Examples of Database Applications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A952511-318E-44EE-8383-9C9865E37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Studying at university</a:t>
            </a:r>
            <a:endParaRPr lang="en-GB" altLang="zh-TW" dirty="0"/>
          </a:p>
          <a:p>
            <a:r>
              <a:rPr lang="en-US" altLang="zh-TW" dirty="0"/>
              <a:t>Purchases from the supermarket</a:t>
            </a:r>
          </a:p>
          <a:p>
            <a:r>
              <a:rPr lang="en-US" altLang="zh-TW" dirty="0"/>
              <a:t>Booking a holiday online</a:t>
            </a:r>
          </a:p>
          <a:p>
            <a:r>
              <a:rPr lang="en-US" altLang="zh-TW" dirty="0"/>
              <a:t>Using the library</a:t>
            </a:r>
            <a:r>
              <a:rPr lang="en-GB" altLang="zh-TW" dirty="0"/>
              <a:t> </a:t>
            </a:r>
          </a:p>
          <a:p>
            <a:r>
              <a:rPr lang="en-US" altLang="zh-TW" dirty="0"/>
              <a:t>Purchases using your credit card </a:t>
            </a:r>
          </a:p>
          <a:p>
            <a:r>
              <a:rPr lang="en-US" altLang="zh-TW"/>
              <a:t>…</a:t>
            </a:r>
            <a:endParaRPr lang="en-GB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8E763-BF0A-4CBC-BAA4-D75AFEF7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AA062909-36B8-49FD-9272-FDD0F7D85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File-Based System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3BD6AAE-F293-4CB3-B35E-C37536107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Collection of application programs that perform services for the end users.</a:t>
            </a:r>
          </a:p>
          <a:p>
            <a:pPr lvl="1"/>
            <a:r>
              <a:rPr lang="en-US" altLang="zh-TW" dirty="0"/>
              <a:t>E.g., a Java program to retrieve student records from a text file (*.txt)</a:t>
            </a:r>
            <a:endParaRPr lang="en-GB" altLang="zh-TW" b="1" dirty="0"/>
          </a:p>
          <a:p>
            <a:r>
              <a:rPr lang="en-GB" altLang="zh-TW" dirty="0"/>
              <a:t>Each program defines and manages its own data.</a:t>
            </a:r>
          </a:p>
          <a:p>
            <a:r>
              <a:rPr lang="en-GB" altLang="zh-TW" dirty="0"/>
              <a:t>Why study it?</a:t>
            </a:r>
          </a:p>
          <a:p>
            <a:pPr lvl="1"/>
            <a:r>
              <a:rPr lang="en-GB" altLang="zh-TW" sz="2000" dirty="0"/>
              <a:t>Avoid its problems</a:t>
            </a:r>
          </a:p>
          <a:p>
            <a:pPr lvl="1"/>
            <a:r>
              <a:rPr lang="en-GB" altLang="zh-TW" sz="2000" dirty="0"/>
              <a:t>Help in converting it to DB system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FA4334-1EDE-4234-A65B-A66DD4F6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BBA57232-08C0-4035-BDA8-B14E5D7E6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Example: DreamHome (property agent)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8826E0C-4226-4A9D-B497-9C28ABA5B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b="1" dirty="0"/>
              <a:t>Sales Department </a:t>
            </a:r>
            <a:r>
              <a:rPr lang="en-GB" altLang="zh-TW" dirty="0"/>
              <a:t>: selling and renting of properties</a:t>
            </a:r>
          </a:p>
          <a:p>
            <a:r>
              <a:rPr lang="en-GB" altLang="zh-TW" b="1" dirty="0"/>
              <a:t>Contracts Department </a:t>
            </a:r>
            <a:r>
              <a:rPr lang="en-GB" altLang="zh-TW" dirty="0"/>
              <a:t>: handling the lease agreement associated with properties for rent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801954-A462-432A-9AB2-48A14E47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0829" y="1819629"/>
            <a:ext cx="4254669" cy="403963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5196" y="1737359"/>
            <a:ext cx="6820410" cy="45746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5716" y="762128"/>
            <a:ext cx="3832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Sales Department forms: </a:t>
            </a:r>
          </a:p>
          <a:p>
            <a:r>
              <a:rPr lang="en-US" dirty="0"/>
              <a:t>	Property for Rent Details form  </a:t>
            </a:r>
          </a:p>
          <a:p>
            <a:r>
              <a:rPr lang="en-US" dirty="0"/>
              <a:t>	Client Details 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0829" y="776046"/>
            <a:ext cx="3832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Contracts Department form: </a:t>
            </a:r>
          </a:p>
          <a:p>
            <a:r>
              <a:rPr lang="en-US" dirty="0"/>
              <a:t>	Lease Details form	</a:t>
            </a:r>
          </a:p>
        </p:txBody>
      </p:sp>
    </p:spTree>
    <p:extLst>
      <p:ext uri="{BB962C8B-B14F-4D97-AF65-F5344CB8AC3E}">
        <p14:creationId xmlns:p14="http://schemas.microsoft.com/office/powerpoint/2010/main" val="319754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4F11478E-4400-4416-884D-97F256A1A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File-Based Processing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25CA0-4CE3-4691-958F-196C3A772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46190F-EC31-428B-9C94-42F65889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3B485FB-D8F9-4F03-AF65-69739AD494F5}"/>
              </a:ext>
            </a:extLst>
          </p:cNvPr>
          <p:cNvGrpSpPr/>
          <p:nvPr/>
        </p:nvGrpSpPr>
        <p:grpSpPr>
          <a:xfrm>
            <a:off x="1181751" y="1706810"/>
            <a:ext cx="6408737" cy="4752975"/>
            <a:chOff x="1992314" y="1484314"/>
            <a:chExt cx="6408737" cy="4752975"/>
          </a:xfrm>
        </p:grpSpPr>
        <p:grpSp>
          <p:nvGrpSpPr>
            <p:cNvPr id="12292" name="Group 16">
              <a:extLst>
                <a:ext uri="{FF2B5EF4-FFF2-40B4-BE49-F238E27FC236}">
                  <a16:creationId xmlns:a16="http://schemas.microsoft.com/office/drawing/2014/main" id="{1CAD0144-B179-4BC3-A60E-DB36348F3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314" y="1484314"/>
              <a:ext cx="6408737" cy="4752975"/>
              <a:chOff x="295" y="935"/>
              <a:chExt cx="4898" cy="2994"/>
            </a:xfrm>
          </p:grpSpPr>
          <p:pic>
            <p:nvPicPr>
              <p:cNvPr id="12297" name="Picture 9" descr="DS3-Figure 01-05">
                <a:extLst>
                  <a:ext uri="{FF2B5EF4-FFF2-40B4-BE49-F238E27FC236}">
                    <a16:creationId xmlns:a16="http://schemas.microsoft.com/office/drawing/2014/main" id="{D718EC69-1E8F-41C7-BFCD-A6D200DB84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2714"/>
                <a:ext cx="4898" cy="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98" name="Picture 12" descr="C01NF05">
                <a:extLst>
                  <a:ext uri="{FF2B5EF4-FFF2-40B4-BE49-F238E27FC236}">
                    <a16:creationId xmlns:a16="http://schemas.microsoft.com/office/drawing/2014/main" id="{0878B4AE-A72A-490B-9C36-15E89FE1C3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935"/>
                <a:ext cx="4898" cy="1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294" name="Line 14">
              <a:extLst>
                <a:ext uri="{FF2B5EF4-FFF2-40B4-BE49-F238E27FC236}">
                  <a16:creationId xmlns:a16="http://schemas.microsoft.com/office/drawing/2014/main" id="{F3634716-8352-4AD3-AA81-64B8AC1DA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013" y="5170233"/>
              <a:ext cx="23034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5" name="Line 15">
              <a:extLst>
                <a:ext uri="{FF2B5EF4-FFF2-40B4-BE49-F238E27FC236}">
                  <a16:creationId xmlns:a16="http://schemas.microsoft.com/office/drawing/2014/main" id="{04BDE7A1-9925-418E-869C-2DCED565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013" y="6205489"/>
              <a:ext cx="23034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8385" name="Rectangle 17">
            <a:extLst>
              <a:ext uri="{FF2B5EF4-FFF2-40B4-BE49-F238E27FC236}">
                <a16:creationId xmlns:a16="http://schemas.microsoft.com/office/drawing/2014/main" id="{A59BC751-1ADC-47C1-A4C6-A0C7E74B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187" y="1737359"/>
            <a:ext cx="3667486" cy="494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GB" altLang="zh-TW" sz="1800" b="1" i="1" u="sng" dirty="0">
                <a:latin typeface="+mn-lt"/>
              </a:rPr>
              <a:t>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zh-TW" sz="1800" i="1" dirty="0">
                <a:latin typeface="+mn-lt"/>
              </a:rPr>
              <a:t>Data isolation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zh-TW" sz="1600" i="1" dirty="0">
                <a:latin typeface="+mn-lt"/>
              </a:rPr>
              <a:t>Sales and contracts files (i.e. text files) stored in different locations physically.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zh-TW" sz="1800" i="1" dirty="0">
                <a:solidFill>
                  <a:srgbClr val="FF0000"/>
                </a:solidFill>
                <a:latin typeface="+mn-lt"/>
              </a:rPr>
              <a:t>Data duplication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zh-TW" sz="1600" i="1" dirty="0">
                <a:solidFill>
                  <a:srgbClr val="FF0000"/>
                </a:solidFill>
                <a:latin typeface="+mn-lt"/>
              </a:rPr>
              <a:t>i.e. John &amp; Mary appeal in both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zh-TW" sz="1800" i="1" dirty="0">
                <a:latin typeface="+mn-lt"/>
              </a:rPr>
              <a:t>Data depending on program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zh-TW" sz="1600" i="1" dirty="0">
                <a:latin typeface="+mn-lt"/>
              </a:rPr>
              <a:t>i.e. java files to access the text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zh-TW" sz="1800" i="1" dirty="0">
                <a:latin typeface="+mn-lt"/>
              </a:rPr>
              <a:t>Many programs to be maintained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zh-TW" sz="1600" i="1" dirty="0">
                <a:latin typeface="+mn-lt"/>
              </a:rPr>
              <a:t>Many java files needed to handle the data from storing, retrieving, updating, etc.</a:t>
            </a:r>
          </a:p>
          <a:p>
            <a:pPr>
              <a:buFont typeface="Monotype Sorts"/>
              <a:buNone/>
            </a:pPr>
            <a:endParaRPr lang="en-GB" altLang="zh-TW" sz="1800" i="1" dirty="0">
              <a:latin typeface="+mn-lt"/>
            </a:endParaRPr>
          </a:p>
          <a:p>
            <a:pPr>
              <a:buFont typeface="Monotype Sorts"/>
              <a:buNone/>
            </a:pPr>
            <a:endParaRPr lang="en-GB" altLang="zh-TW" sz="1800" i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3587" y="2041864"/>
            <a:ext cx="91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</a:rPr>
              <a:t>John</a:t>
            </a:r>
          </a:p>
          <a:p>
            <a:r>
              <a:rPr lang="en-US" sz="1000" b="1" dirty="0"/>
              <a:t>Aline</a:t>
            </a:r>
          </a:p>
          <a:p>
            <a:r>
              <a:rPr lang="en-US" sz="1000" b="1" dirty="0"/>
              <a:t>Mike</a:t>
            </a:r>
          </a:p>
          <a:p>
            <a:r>
              <a:rPr lang="en-US" sz="1000" b="1" i="1" dirty="0">
                <a:solidFill>
                  <a:srgbClr val="FF0000"/>
                </a:solidFill>
              </a:rPr>
              <a:t>Mary</a:t>
            </a:r>
          </a:p>
          <a:p>
            <a:endParaRPr 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43587" y="343666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</a:rPr>
              <a:t>John</a:t>
            </a:r>
          </a:p>
          <a:p>
            <a:r>
              <a:rPr lang="en-US" sz="1000" b="1" i="1" dirty="0">
                <a:solidFill>
                  <a:srgbClr val="FF0000"/>
                </a:solidFill>
              </a:rPr>
              <a:t>Mary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80A126FA-BABD-4859-8168-514FC6D12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Limitations of File-Based Approach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F24E21D-4D0C-42EE-A17E-55665D1BD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zh-TW" dirty="0"/>
              <a:t>Separation and </a:t>
            </a:r>
            <a:r>
              <a:rPr lang="en-GB" altLang="zh-TW" b="1" dirty="0"/>
              <a:t>isolation</a:t>
            </a:r>
            <a:r>
              <a:rPr lang="en-GB" altLang="zh-TW" dirty="0"/>
              <a:t> of data</a:t>
            </a:r>
          </a:p>
          <a:p>
            <a:pPr lvl="1"/>
            <a:r>
              <a:rPr lang="en-GB" altLang="zh-TW" dirty="0"/>
              <a:t>Each program maintains its own set of data.</a:t>
            </a:r>
          </a:p>
          <a:p>
            <a:pPr lvl="1"/>
            <a:r>
              <a:rPr lang="en-GB" altLang="zh-TW" dirty="0"/>
              <a:t>Users of one program may be unaware of potentially useful data held by other programs.</a:t>
            </a:r>
          </a:p>
          <a:p>
            <a:pPr lvl="1"/>
            <a:endParaRPr lang="en-GB" altLang="zh-TW" dirty="0"/>
          </a:p>
          <a:p>
            <a:r>
              <a:rPr lang="en-GB" altLang="zh-TW" b="1" dirty="0"/>
              <a:t>Duplication</a:t>
            </a:r>
            <a:r>
              <a:rPr lang="en-GB" altLang="zh-TW" dirty="0"/>
              <a:t> of data</a:t>
            </a:r>
          </a:p>
          <a:p>
            <a:pPr lvl="1"/>
            <a:r>
              <a:rPr lang="en-GB" altLang="zh-TW" dirty="0"/>
              <a:t>Same data is held by different programs.</a:t>
            </a:r>
          </a:p>
          <a:p>
            <a:pPr lvl="1"/>
            <a:r>
              <a:rPr lang="en-GB" altLang="zh-TW" dirty="0"/>
              <a:t>Wasted space and potentially different values and/or different formats for the same item.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7BFFEB-5EC1-4A4F-8403-E63EA2E3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5D2E7A95-C854-4EDD-9E95-11B4269AF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Limitations of File-Based Approach cont.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3355976-A8EB-4F81-9538-06CC9C5CD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TW" dirty="0"/>
              <a:t>Data dependence</a:t>
            </a:r>
          </a:p>
          <a:p>
            <a:pPr lvl="1"/>
            <a:r>
              <a:rPr lang="en-GB" altLang="zh-TW" dirty="0"/>
              <a:t>File structure is defined in the program code.</a:t>
            </a:r>
          </a:p>
          <a:p>
            <a:r>
              <a:rPr lang="en-GB" altLang="zh-TW" dirty="0"/>
              <a:t>Incompatible file formats</a:t>
            </a:r>
          </a:p>
          <a:p>
            <a:pPr lvl="1"/>
            <a:r>
              <a:rPr lang="en-GB" altLang="zh-TW" dirty="0"/>
              <a:t>Programs are written in different languages, and so cannot easily access each other’s files.</a:t>
            </a:r>
          </a:p>
          <a:p>
            <a:r>
              <a:rPr lang="en-GB" altLang="zh-TW" dirty="0"/>
              <a:t>Fixed Queries/Many application programs</a:t>
            </a:r>
          </a:p>
          <a:p>
            <a:pPr lvl="1"/>
            <a:r>
              <a:rPr lang="en-GB" altLang="zh-TW" dirty="0"/>
              <a:t>Programs are written to satisfy particular functions.</a:t>
            </a:r>
          </a:p>
          <a:p>
            <a:pPr lvl="1"/>
            <a:r>
              <a:rPr lang="en-GB" altLang="zh-TW" dirty="0"/>
              <a:t>Any new requirement needs a new program.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9C9927-3B73-499F-9921-0DAB947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5F4B41C8-F5B7-4A04-BF5F-032CF7EFD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Database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D76A5DA-C052-46EA-811E-31FF3517E3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98624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altLang="zh-TW" dirty="0"/>
              <a:t>Shared collection of logically related data (and a description of this data), designed to meet the information needs of an organization.</a:t>
            </a:r>
          </a:p>
          <a:p>
            <a:endParaRPr lang="en-GB" altLang="zh-TW" dirty="0"/>
          </a:p>
          <a:p>
            <a:endParaRPr lang="en-GB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B7172B-F652-47E6-817C-5DF1E2DB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" y="2760955"/>
            <a:ext cx="4966552" cy="3331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962" y="2672179"/>
            <a:ext cx="5530760" cy="415185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53891" y="4156364"/>
            <a:ext cx="1117600" cy="359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646" y="123300"/>
            <a:ext cx="10058400" cy="859453"/>
          </a:xfrm>
        </p:spPr>
        <p:txBody>
          <a:bodyPr/>
          <a:lstStyle/>
          <a:p>
            <a:r>
              <a:rPr lang="en-GB" altLang="zh-TW" dirty="0"/>
              <a:t>Example: DreamHome (property agent)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73702"/>
            <a:ext cx="1005840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428"/>
            <a:ext cx="6132253" cy="5389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89" y="2164864"/>
            <a:ext cx="5937885" cy="4310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778" y="990341"/>
            <a:ext cx="5762518" cy="123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97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altLang="zh-TW" dirty="0"/>
              <a:t>System </a:t>
            </a:r>
            <a:r>
              <a:rPr lang="en-GB" altLang="zh-TW" b="1" dirty="0" err="1"/>
              <a:t>catalog</a:t>
            </a:r>
            <a:r>
              <a:rPr lang="en-GB" altLang="zh-TW" dirty="0"/>
              <a:t> (</a:t>
            </a:r>
            <a:r>
              <a:rPr lang="en-GB" altLang="zh-TW" b="1" dirty="0"/>
              <a:t>metadata</a:t>
            </a:r>
            <a:r>
              <a:rPr lang="en-GB" altLang="zh-TW" dirty="0"/>
              <a:t>) provides description of  data to enable program–data independence.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08" y="2754567"/>
            <a:ext cx="7281545" cy="38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9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A7CD4-D5C3-43B8-AA6B-F21FED93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D0ADE-CE79-45FE-AF68-44C7A4B79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Lecture: 2 hours / week</a:t>
            </a:r>
          </a:p>
          <a:p>
            <a:pPr lvl="0"/>
            <a:r>
              <a:rPr lang="en-US" dirty="0"/>
              <a:t>Lab/tutorial: 2 hours / week</a:t>
            </a:r>
          </a:p>
          <a:p>
            <a:pPr lvl="0"/>
            <a:r>
              <a:rPr lang="en-US" dirty="0"/>
              <a:t>Lecturer: Terri Wong</a:t>
            </a:r>
          </a:p>
          <a:p>
            <a:pPr lvl="1"/>
            <a:r>
              <a:rPr lang="en-US" altLang="zh-TW" dirty="0"/>
              <a:t>Email: twong@hkmu.edu.hk</a:t>
            </a:r>
          </a:p>
          <a:p>
            <a:pPr lvl="1"/>
            <a:r>
              <a:rPr lang="en-US" altLang="zh-TW" dirty="0"/>
              <a:t>Phone: 27686834</a:t>
            </a:r>
          </a:p>
          <a:p>
            <a:r>
              <a:rPr lang="en-US" dirty="0"/>
              <a:t>Tutor: Hugh </a:t>
            </a:r>
            <a:r>
              <a:rPr lang="en-US" dirty="0" err="1"/>
              <a:t>Luk</a:t>
            </a:r>
            <a:r>
              <a:rPr lang="en-US" dirty="0"/>
              <a:t> </a:t>
            </a:r>
          </a:p>
          <a:p>
            <a:pPr lvl="1"/>
            <a:r>
              <a:rPr lang="en-US" altLang="zh-TW" dirty="0"/>
              <a:t>Email: </a:t>
            </a:r>
            <a:r>
              <a:rPr lang="en-US"/>
              <a:t>thluk@hkmu.</a:t>
            </a:r>
            <a:r>
              <a:rPr lang="en-US" dirty="0"/>
              <a:t>edu.hk</a:t>
            </a:r>
          </a:p>
          <a:p>
            <a:pPr lvl="1"/>
            <a:r>
              <a:rPr lang="en-US" altLang="zh-TW" dirty="0"/>
              <a:t>Phone: 27686433</a:t>
            </a:r>
            <a:endParaRPr 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62F19A-FDF3-4631-BEAC-8EB9E664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6C62C7-B383-4610-8790-13410C71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1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" y="1845733"/>
            <a:ext cx="5037190" cy="461405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altLang="zh-TW" dirty="0"/>
              <a:t>Logically related data comprises </a:t>
            </a:r>
            <a:r>
              <a:rPr lang="en-GB" altLang="zh-TW" b="1" dirty="0"/>
              <a:t>entities, attributes</a:t>
            </a:r>
            <a:r>
              <a:rPr lang="en-GB" altLang="zh-TW" dirty="0"/>
              <a:t>, and </a:t>
            </a:r>
            <a:r>
              <a:rPr lang="en-GB" altLang="zh-TW" b="1" dirty="0"/>
              <a:t>relationships</a:t>
            </a:r>
            <a:r>
              <a:rPr lang="en-GB" altLang="zh-TW" dirty="0"/>
              <a:t> of an organization’s information.</a:t>
            </a:r>
          </a:p>
          <a:p>
            <a:pPr marL="0" indent="0">
              <a:buNone/>
            </a:pPr>
            <a:endParaRPr lang="en-GB" altLang="zh-TW" dirty="0"/>
          </a:p>
          <a:p>
            <a:pPr marL="475488" lvl="2" indent="0">
              <a:buNone/>
            </a:pPr>
            <a:r>
              <a:rPr lang="en-US" sz="2800" dirty="0"/>
              <a:t>For part of the </a:t>
            </a:r>
            <a:r>
              <a:rPr lang="en-US" sz="2800" i="1" dirty="0" err="1"/>
              <a:t>DreamHome</a:t>
            </a:r>
            <a:r>
              <a:rPr lang="en-US" sz="2800" i="1" dirty="0"/>
              <a:t> </a:t>
            </a:r>
            <a:r>
              <a:rPr lang="en-US" sz="2800" dirty="0"/>
              <a:t>case study. It consists of:</a:t>
            </a:r>
          </a:p>
          <a:p>
            <a:pPr marL="1001268" lvl="3" indent="-342900"/>
            <a:r>
              <a:rPr lang="en-US" sz="2100" dirty="0"/>
              <a:t>six </a:t>
            </a:r>
            <a:r>
              <a:rPr lang="en-US" sz="2100" b="1" dirty="0"/>
              <a:t>entities</a:t>
            </a:r>
            <a:r>
              <a:rPr lang="en-US" sz="2100" dirty="0"/>
              <a:t> (the rectangles): </a:t>
            </a:r>
          </a:p>
          <a:p>
            <a:pPr marL="1184148" lvl="4" indent="-342900"/>
            <a:r>
              <a:rPr lang="en-US" sz="2100" i="1" dirty="0"/>
              <a:t>Branch, Staff, </a:t>
            </a:r>
            <a:r>
              <a:rPr lang="en-US" sz="2100" i="1" dirty="0" err="1"/>
              <a:t>PropertyForRent</a:t>
            </a:r>
            <a:r>
              <a:rPr lang="en-US" sz="2100" i="1" dirty="0"/>
              <a:t>, Client, </a:t>
            </a:r>
            <a:r>
              <a:rPr lang="en-US" sz="2100" i="1" dirty="0" err="1"/>
              <a:t>PrivateOwner</a:t>
            </a:r>
            <a:r>
              <a:rPr lang="en-US" sz="2100" i="1" dirty="0"/>
              <a:t>, and Lease;</a:t>
            </a:r>
          </a:p>
          <a:p>
            <a:pPr marL="1001268" lvl="3" indent="-342900"/>
            <a:r>
              <a:rPr lang="en-US" sz="2100" dirty="0"/>
              <a:t>seven </a:t>
            </a:r>
            <a:r>
              <a:rPr lang="en-US" sz="2100" b="1" dirty="0"/>
              <a:t>relationships</a:t>
            </a:r>
            <a:r>
              <a:rPr lang="en-US" sz="2100" dirty="0"/>
              <a:t> (the names adjacent to the lines): </a:t>
            </a:r>
          </a:p>
          <a:p>
            <a:pPr marL="1184148" lvl="4" indent="-342900"/>
            <a:r>
              <a:rPr lang="en-US" sz="2100" i="1" dirty="0"/>
              <a:t>Has, Offers, Oversees, Views, Owns, </a:t>
            </a:r>
            <a:r>
              <a:rPr lang="en-US" sz="2100" i="1" dirty="0" err="1"/>
              <a:t>LeasedBy</a:t>
            </a:r>
            <a:r>
              <a:rPr lang="en-US" sz="2100" i="1" dirty="0"/>
              <a:t>, </a:t>
            </a:r>
            <a:r>
              <a:rPr lang="en-US" sz="2100" dirty="0"/>
              <a:t>and </a:t>
            </a:r>
            <a:r>
              <a:rPr lang="en-US" sz="2100" i="1" dirty="0"/>
              <a:t>Holds</a:t>
            </a:r>
            <a:r>
              <a:rPr lang="en-US" sz="2100" dirty="0"/>
              <a:t>;</a:t>
            </a:r>
          </a:p>
          <a:p>
            <a:pPr marL="1001268" lvl="3" indent="-342900"/>
            <a:r>
              <a:rPr lang="en-US" sz="2100" dirty="0"/>
              <a:t>six </a:t>
            </a:r>
            <a:r>
              <a:rPr lang="en-US" sz="2100" b="1" dirty="0"/>
              <a:t>attributes</a:t>
            </a:r>
            <a:r>
              <a:rPr lang="en-US" sz="2100" dirty="0"/>
              <a:t>, one for each entity:</a:t>
            </a:r>
          </a:p>
          <a:p>
            <a:pPr marL="1184148" lvl="4" indent="-342900"/>
            <a:r>
              <a:rPr lang="en-US" sz="2100" i="1" dirty="0" err="1"/>
              <a:t>branchNo</a:t>
            </a:r>
            <a:r>
              <a:rPr lang="en-US" sz="2100" i="1" dirty="0"/>
              <a:t>, </a:t>
            </a:r>
            <a:r>
              <a:rPr lang="en-US" sz="2100" i="1" dirty="0" err="1"/>
              <a:t>staffNo</a:t>
            </a:r>
            <a:r>
              <a:rPr lang="en-US" sz="2100" i="1" dirty="0"/>
              <a:t>, </a:t>
            </a:r>
            <a:r>
              <a:rPr lang="en-US" sz="2100" i="1" dirty="0" err="1"/>
              <a:t>propertyNo</a:t>
            </a:r>
            <a:r>
              <a:rPr lang="en-US" sz="2100" i="1" dirty="0"/>
              <a:t>, </a:t>
            </a:r>
            <a:r>
              <a:rPr lang="en-US" sz="2100" i="1" dirty="0" err="1"/>
              <a:t>clientNo</a:t>
            </a:r>
            <a:r>
              <a:rPr lang="en-US" sz="2100" i="1" dirty="0"/>
              <a:t>, </a:t>
            </a:r>
            <a:r>
              <a:rPr lang="en-US" sz="2100" i="1" dirty="0" err="1"/>
              <a:t>ownerNo</a:t>
            </a:r>
            <a:r>
              <a:rPr lang="en-US" sz="2100" i="1" dirty="0"/>
              <a:t>, and </a:t>
            </a:r>
            <a:r>
              <a:rPr lang="en-US" sz="2100" i="1" dirty="0" err="1"/>
              <a:t>leaseNo</a:t>
            </a:r>
            <a:r>
              <a:rPr lang="en-US" sz="2100" i="1" dirty="0"/>
              <a:t>.</a:t>
            </a:r>
            <a:endParaRPr lang="en-GB" altLang="zh-TW" sz="2100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69" y="1125460"/>
            <a:ext cx="6885714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1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C595FA2C-3633-4EEE-B4F0-02F6356EC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Database Management System (DBMS)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DD66DAD-04D3-4633-AF77-65C91846BA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software system that enables users to define, create, maintain, and control access to the database.</a:t>
            </a:r>
          </a:p>
          <a:p>
            <a:endParaRPr lang="en-GB" altLang="zh-TW" dirty="0"/>
          </a:p>
          <a:p>
            <a:r>
              <a:rPr lang="en-GB" altLang="zh-TW" dirty="0"/>
              <a:t>(Database) application program: a computer program that interacts with database by issuing an appropriate request (SQL statement) to the DBMS.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21551-A175-465A-80B6-EA5D57F1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88E053D6-9A26-4B44-8F10-1109170AB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Database Management System (DBMS)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BA567A-B355-4256-910B-5A676EA9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11" y="1737360"/>
            <a:ext cx="8580952" cy="461904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D59E30F-A62F-48FE-8304-078FA71E3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Components of DBMS Environment</a:t>
            </a:r>
          </a:p>
        </p:txBody>
      </p:sp>
      <p:pic>
        <p:nvPicPr>
          <p:cNvPr id="23556" name="Picture 6" descr="C01NF08">
            <a:extLst>
              <a:ext uri="{FF2B5EF4-FFF2-40B4-BE49-F238E27FC236}">
                <a16:creationId xmlns:a16="http://schemas.microsoft.com/office/drawing/2014/main" id="{FDF231E6-C89E-48E8-AD4A-49E0AD93DD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2843213"/>
            <a:ext cx="9591675" cy="2028825"/>
          </a:xfr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DDF10-A630-4E8A-8BB7-68D20907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A4F06D47-F40E-4A76-84AE-27C46EBD4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Components of DBMS Environment</a:t>
            </a:r>
          </a:p>
        </p:txBody>
      </p:sp>
      <p:sp>
        <p:nvSpPr>
          <p:cNvPr id="44035" name="Rectangle 1027">
            <a:extLst>
              <a:ext uri="{FF2B5EF4-FFF2-40B4-BE49-F238E27FC236}">
                <a16:creationId xmlns:a16="http://schemas.microsoft.com/office/drawing/2014/main" id="{E95A1161-5075-4339-A7A6-4EE7FAFDB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7279" y="1845733"/>
            <a:ext cx="5108211" cy="4270981"/>
          </a:xfrm>
        </p:spPr>
        <p:txBody>
          <a:bodyPr>
            <a:normAutofit fontScale="85000" lnSpcReduction="10000"/>
          </a:bodyPr>
          <a:lstStyle/>
          <a:p>
            <a:r>
              <a:rPr lang="en-GB" altLang="zh-TW" dirty="0"/>
              <a:t>Hardware</a:t>
            </a:r>
          </a:p>
          <a:p>
            <a:pPr lvl="1"/>
            <a:r>
              <a:rPr lang="en-GB" altLang="zh-TW" dirty="0"/>
              <a:t>Can range from a PC to a network of computers.</a:t>
            </a:r>
          </a:p>
          <a:p>
            <a:pPr lvl="1"/>
            <a:r>
              <a:rPr lang="en-US" altLang="zh-TW" dirty="0"/>
              <a:t>i.e. a client–server architecture: </a:t>
            </a:r>
          </a:p>
          <a:p>
            <a:pPr lvl="2"/>
            <a:r>
              <a:rPr lang="en-US" altLang="zh-TW" dirty="0"/>
              <a:t>the backend is the server and the frontends are the clients.</a:t>
            </a:r>
            <a:endParaRPr lang="en-GB" altLang="zh-TW" dirty="0"/>
          </a:p>
          <a:p>
            <a:r>
              <a:rPr lang="en-GB" altLang="zh-TW" dirty="0"/>
              <a:t>Software</a:t>
            </a:r>
          </a:p>
          <a:p>
            <a:pPr lvl="1"/>
            <a:r>
              <a:rPr lang="en-GB" altLang="zh-TW" dirty="0"/>
              <a:t>DBMS, operating system, network software (if necessary) and also the application programs.</a:t>
            </a:r>
          </a:p>
          <a:p>
            <a:r>
              <a:rPr lang="en-GB" altLang="zh-TW" dirty="0"/>
              <a:t>Data</a:t>
            </a:r>
          </a:p>
          <a:p>
            <a:pPr lvl="1"/>
            <a:r>
              <a:rPr lang="en-GB" altLang="zh-TW" dirty="0"/>
              <a:t>Used by the organization and a description of this data called the schema.</a:t>
            </a:r>
          </a:p>
          <a:p>
            <a:pPr lvl="1"/>
            <a:endParaRPr lang="en-GB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43135-6C2F-4461-897D-D51832FF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39" y="1683989"/>
            <a:ext cx="4823930" cy="456922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1F9DD420-7611-4EC4-B707-E8E2AF7B3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Components of DBMS Environment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81555E6-BB98-4CCF-B7AC-A750B8CE0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TW" dirty="0"/>
              <a:t>Procedures</a:t>
            </a:r>
          </a:p>
          <a:p>
            <a:pPr lvl="1"/>
            <a:r>
              <a:rPr lang="en-GB" altLang="zh-TW" dirty="0"/>
              <a:t>Instructions and rules that should be applied to the design and use of the database and DBMS. i.e. the </a:t>
            </a:r>
            <a:r>
              <a:rPr lang="en-US" altLang="zh-TW" dirty="0"/>
              <a:t>instructions on how to:</a:t>
            </a:r>
          </a:p>
          <a:p>
            <a:pPr lvl="2"/>
            <a:r>
              <a:rPr lang="en-US" altLang="zh-TW" dirty="0"/>
              <a:t>Log on to the DBMS.</a:t>
            </a:r>
          </a:p>
          <a:p>
            <a:pPr lvl="2"/>
            <a:r>
              <a:rPr lang="en-US" altLang="zh-TW" dirty="0"/>
              <a:t>Use a particular DBMS facility or application program.</a:t>
            </a:r>
          </a:p>
          <a:p>
            <a:pPr lvl="2"/>
            <a:r>
              <a:rPr lang="en-US" altLang="zh-TW" dirty="0"/>
              <a:t>Start and stop the DBMS.</a:t>
            </a:r>
          </a:p>
          <a:p>
            <a:pPr lvl="2"/>
            <a:r>
              <a:rPr lang="en-US" altLang="zh-TW" dirty="0"/>
              <a:t>Make backup copies of the database.</a:t>
            </a:r>
            <a:endParaRPr lang="en-GB" altLang="zh-TW" dirty="0"/>
          </a:p>
          <a:p>
            <a:r>
              <a:rPr lang="en-GB" altLang="zh-TW" dirty="0"/>
              <a:t>People</a:t>
            </a:r>
          </a:p>
          <a:p>
            <a:pPr lvl="1"/>
            <a:r>
              <a:rPr lang="en-GB" altLang="zh-TW" dirty="0"/>
              <a:t>Discuss next…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C32162-1AB9-464C-A11E-77324298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AEFE1E15-90E9-4F23-BC75-2B018A205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Roles in the Database Environment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73BAE61-409D-4EF9-9565-A734624657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TW" dirty="0"/>
              <a:t>Notice the word roles, they can be the same person as:</a:t>
            </a:r>
          </a:p>
          <a:p>
            <a:pPr lvl="1"/>
            <a:r>
              <a:rPr lang="en-GB" altLang="zh-TW" dirty="0"/>
              <a:t>Data Administrator (DA) – higher level</a:t>
            </a:r>
          </a:p>
          <a:p>
            <a:pPr lvl="2"/>
            <a:r>
              <a:rPr lang="en-US" dirty="0"/>
              <a:t>responsible for the management of the data resource and database planning</a:t>
            </a:r>
            <a:endParaRPr lang="en-GB" altLang="zh-TW" dirty="0"/>
          </a:p>
          <a:p>
            <a:pPr lvl="1"/>
            <a:r>
              <a:rPr lang="en-GB" altLang="zh-TW" dirty="0"/>
              <a:t>Database Administrator (DBA) – technical</a:t>
            </a:r>
          </a:p>
          <a:p>
            <a:pPr lvl="2"/>
            <a:r>
              <a:rPr lang="en-US" dirty="0"/>
              <a:t>responsible for maintenance of the operational system</a:t>
            </a:r>
            <a:r>
              <a:rPr lang="en-GB" altLang="zh-TW" dirty="0"/>
              <a:t> </a:t>
            </a:r>
          </a:p>
          <a:p>
            <a:pPr lvl="1"/>
            <a:r>
              <a:rPr lang="en-GB" altLang="zh-TW" dirty="0"/>
              <a:t>Database Designers </a:t>
            </a:r>
          </a:p>
          <a:p>
            <a:pPr lvl="2"/>
            <a:r>
              <a:rPr lang="en-GB" altLang="zh-TW" dirty="0"/>
              <a:t>Logical - </a:t>
            </a:r>
            <a:r>
              <a:rPr lang="en-US" altLang="zh-TW" dirty="0"/>
              <a:t>identifying the data and the relationships between the data</a:t>
            </a:r>
            <a:endParaRPr lang="en-GB" altLang="zh-TW" dirty="0"/>
          </a:p>
          <a:p>
            <a:pPr lvl="2"/>
            <a:r>
              <a:rPr lang="en-GB" altLang="zh-TW" dirty="0"/>
              <a:t>Physical - </a:t>
            </a:r>
            <a:r>
              <a:rPr lang="en-US" altLang="zh-TW" dirty="0"/>
              <a:t>decides how the logical database design is to be physically realized i.e. mapping, storage structures, </a:t>
            </a:r>
            <a:r>
              <a:rPr lang="en-US" dirty="0"/>
              <a:t>security measures, etc.</a:t>
            </a:r>
            <a:endParaRPr lang="en-GB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F542D-CD7F-4342-9316-1482DBB4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9135127"/>
      </p:ext>
    </p:extLst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Roles in the Database Environment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altLang="zh-TW" dirty="0"/>
              <a:t>Application Programmers</a:t>
            </a:r>
          </a:p>
          <a:p>
            <a:pPr lvl="2"/>
            <a:r>
              <a:rPr lang="en-US" altLang="zh-TW" dirty="0"/>
              <a:t>Implement the application programs that provide the required functionality for the end-users i.e. </a:t>
            </a:r>
            <a:r>
              <a:rPr lang="en-US" dirty="0"/>
              <a:t>retrieving data, inserting, updating, and deleting data.</a:t>
            </a:r>
            <a:endParaRPr lang="en-GB" altLang="zh-TW" dirty="0"/>
          </a:p>
          <a:p>
            <a:pPr lvl="1"/>
            <a:r>
              <a:rPr lang="en-GB" altLang="zh-TW" dirty="0"/>
              <a:t>End Users (</a:t>
            </a:r>
            <a:r>
              <a:rPr lang="en-US" dirty="0"/>
              <a:t>“clients” of the database)</a:t>
            </a:r>
          </a:p>
          <a:p>
            <a:pPr lvl="2"/>
            <a:r>
              <a:rPr lang="en-US" dirty="0"/>
              <a:t>Naive users</a:t>
            </a:r>
          </a:p>
          <a:p>
            <a:pPr lvl="3"/>
            <a:r>
              <a:rPr lang="en-US" dirty="0"/>
              <a:t>typically unaware of the DBMS</a:t>
            </a:r>
          </a:p>
          <a:p>
            <a:pPr lvl="3"/>
            <a:r>
              <a:rPr lang="en-US" dirty="0"/>
              <a:t>invoke database operations by entering simple commands or choosing options from a menu</a:t>
            </a:r>
          </a:p>
          <a:p>
            <a:pPr lvl="2"/>
            <a:r>
              <a:rPr lang="en-US" dirty="0"/>
              <a:t>Sophisticated users</a:t>
            </a:r>
          </a:p>
          <a:p>
            <a:pPr lvl="3"/>
            <a:r>
              <a:rPr lang="en-US" dirty="0"/>
              <a:t>may use a high-level query language such as SQL to perform the required operations. </a:t>
            </a:r>
          </a:p>
          <a:p>
            <a:pPr lvl="3"/>
            <a:r>
              <a:rPr lang="en-US" dirty="0"/>
              <a:t>Some sophisticated end-users may even write application programs for their own use</a:t>
            </a:r>
            <a:endParaRPr lang="en-GB" altLang="zh-TW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8631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2973FD8D-92D1-47F9-B16D-7572A6D83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Database Languages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C00256C-B33B-4515-AE13-F274CD8B8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5854026" cy="4023360"/>
          </a:xfrm>
        </p:spPr>
        <p:txBody>
          <a:bodyPr>
            <a:normAutofit fontScale="77500" lnSpcReduction="20000"/>
          </a:bodyPr>
          <a:lstStyle/>
          <a:p>
            <a:r>
              <a:rPr lang="en-GB" altLang="zh-TW" dirty="0"/>
              <a:t>Data Definition Language (DDL)</a:t>
            </a:r>
          </a:p>
          <a:p>
            <a:pPr lvl="1"/>
            <a:r>
              <a:rPr lang="en-US" altLang="zh-TW" dirty="0"/>
              <a:t>Allows the DBA or user to describe and name entities, attributes, and relationships required for the application</a:t>
            </a:r>
          </a:p>
          <a:p>
            <a:pPr lvl="1"/>
            <a:r>
              <a:rPr lang="en-US" altLang="zh-TW" dirty="0"/>
              <a:t>plus any associated integrity and security constraints.</a:t>
            </a:r>
            <a:r>
              <a:rPr lang="en-GB" altLang="zh-TW" dirty="0"/>
              <a:t> </a:t>
            </a:r>
          </a:p>
          <a:p>
            <a:pPr lvl="1"/>
            <a:r>
              <a:rPr lang="en-US" altLang="zh-TW" dirty="0"/>
              <a:t>The result of the compilation of the DDL statements is a set of tables stored in special files collectively called the system catalog.</a:t>
            </a:r>
          </a:p>
          <a:p>
            <a:pPr lvl="1"/>
            <a:r>
              <a:rPr lang="en-US" altLang="zh-TW" dirty="0"/>
              <a:t>i.e. a SQL DDL for creating table branch</a:t>
            </a:r>
          </a:p>
          <a:p>
            <a:pPr marL="566928" lvl="3" indent="0">
              <a:buNone/>
            </a:pPr>
            <a:r>
              <a:rPr lang="en-US" altLang="zh-TW" dirty="0"/>
              <a:t>CREATE TABLE branch</a:t>
            </a:r>
          </a:p>
          <a:p>
            <a:pPr marL="566928" lvl="3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branchNo</a:t>
            </a:r>
            <a:r>
              <a:rPr lang="en-US" altLang="zh-TW" dirty="0"/>
              <a:t> char(5) PRIMARY KEY,</a:t>
            </a:r>
          </a:p>
          <a:p>
            <a:pPr marL="566928" lvl="3" indent="0">
              <a:buNone/>
            </a:pPr>
            <a:r>
              <a:rPr lang="en-US" altLang="zh-TW" dirty="0"/>
              <a:t> street varchar(35),</a:t>
            </a:r>
          </a:p>
          <a:p>
            <a:pPr marL="566928" lvl="3" indent="0">
              <a:buNone/>
            </a:pPr>
            <a:r>
              <a:rPr lang="en-US" altLang="zh-TW" dirty="0"/>
              <a:t> city varchar(10),</a:t>
            </a:r>
          </a:p>
          <a:p>
            <a:pPr marL="566928" lvl="3" indent="0">
              <a:buNone/>
            </a:pPr>
            <a:r>
              <a:rPr lang="en-US" altLang="zh-TW" dirty="0"/>
              <a:t> postcode varchar(10)</a:t>
            </a:r>
          </a:p>
          <a:p>
            <a:pPr marL="566928" lvl="3" indent="0">
              <a:buNone/>
            </a:pPr>
            <a:r>
              <a:rPr lang="en-US" altLang="zh-TW" dirty="0"/>
              <a:t>);</a:t>
            </a:r>
            <a:endParaRPr lang="en-GB" altLang="zh-TW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A12185-F118-45A6-9856-B6C19D19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760902-0B17-42F8-B858-D139DBF6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630" y="387638"/>
            <a:ext cx="4882212" cy="58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0169"/>
      </p:ext>
    </p:extLst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6B73BA85-B5E1-4563-AFB1-5C26EFC99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Database Languages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B524E5B-02DE-4F9A-96AF-E4A14DB89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1" y="1845734"/>
            <a:ext cx="5518124" cy="4023360"/>
          </a:xfrm>
        </p:spPr>
        <p:txBody>
          <a:bodyPr>
            <a:normAutofit lnSpcReduction="10000"/>
          </a:bodyPr>
          <a:lstStyle/>
          <a:p>
            <a:r>
              <a:rPr lang="en-GB" altLang="zh-TW" dirty="0"/>
              <a:t>Data Manipulation Language (DML)</a:t>
            </a:r>
          </a:p>
          <a:p>
            <a:pPr lvl="1"/>
            <a:r>
              <a:rPr lang="en-GB" altLang="zh-TW" dirty="0"/>
              <a:t>Provides basic data manipulation operations on data held in the database.</a:t>
            </a:r>
          </a:p>
          <a:p>
            <a:pPr lvl="2"/>
            <a:r>
              <a:rPr lang="en-US" altLang="zh-TW" dirty="0"/>
              <a:t>insertion of new data into the database;</a:t>
            </a:r>
          </a:p>
          <a:p>
            <a:pPr lvl="2"/>
            <a:r>
              <a:rPr lang="en-US" altLang="zh-TW" dirty="0"/>
              <a:t>modification of data stored in the database;</a:t>
            </a:r>
          </a:p>
          <a:p>
            <a:pPr lvl="2"/>
            <a:r>
              <a:rPr lang="en-US" altLang="zh-TW" dirty="0"/>
              <a:t>retrieval of data contained in the database;</a:t>
            </a:r>
          </a:p>
          <a:p>
            <a:pPr lvl="2"/>
            <a:r>
              <a:rPr lang="en-US" altLang="zh-TW" dirty="0"/>
              <a:t>deletion of data from the database.</a:t>
            </a:r>
            <a:endParaRPr lang="en-GB" altLang="zh-TW" dirty="0"/>
          </a:p>
          <a:p>
            <a:pPr lvl="1"/>
            <a:r>
              <a:rPr lang="en-GB" altLang="zh-TW" dirty="0"/>
              <a:t>i.e. SQL DML of branch</a:t>
            </a:r>
          </a:p>
          <a:p>
            <a:pPr lvl="2"/>
            <a:r>
              <a:rPr lang="en-US" altLang="zh-TW" dirty="0"/>
              <a:t>INSERT INTO branch VALUES('B005','22 Deer Rd','London','SW1 4EH');</a:t>
            </a:r>
            <a:endParaRPr lang="en-GB" altLang="zh-TW" dirty="0"/>
          </a:p>
          <a:p>
            <a:pPr lvl="2"/>
            <a:r>
              <a:rPr lang="en-GB" altLang="zh-TW" dirty="0"/>
              <a:t>SELECT * from branch;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55CDEF-5F85-46F4-8D52-62ED2ADF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3EAE1A-91E6-40DB-AC3A-7640515E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930" y="2110792"/>
            <a:ext cx="5342857" cy="24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28971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Introduction to Databases</a:t>
            </a:r>
          </a:p>
          <a:p>
            <a:pPr lvl="0"/>
            <a:r>
              <a:rPr lang="en-US" dirty="0"/>
              <a:t>Database Environment </a:t>
            </a:r>
          </a:p>
          <a:p>
            <a:pPr lvl="0"/>
            <a:r>
              <a:rPr lang="en-US" dirty="0"/>
              <a:t>Database Architectures</a:t>
            </a:r>
          </a:p>
          <a:p>
            <a:pPr lvl="0"/>
            <a:r>
              <a:rPr lang="en-US" dirty="0"/>
              <a:t>The Relational Model</a:t>
            </a:r>
          </a:p>
          <a:p>
            <a:pPr lvl="0"/>
            <a:r>
              <a:rPr lang="en-US" dirty="0"/>
              <a:t>SQL: Data Manipulation</a:t>
            </a:r>
          </a:p>
          <a:p>
            <a:pPr lvl="0"/>
            <a:r>
              <a:rPr lang="en-US" dirty="0"/>
              <a:t>SQL: Data Definition</a:t>
            </a:r>
          </a:p>
          <a:p>
            <a:pPr lvl="0"/>
            <a:r>
              <a:rPr lang="en-US" dirty="0"/>
              <a:t>Advanced SQL</a:t>
            </a:r>
          </a:p>
          <a:p>
            <a:pPr lvl="0"/>
            <a:r>
              <a:rPr lang="en-US" dirty="0"/>
              <a:t>Entity-Relationship Modeling</a:t>
            </a:r>
          </a:p>
          <a:p>
            <a:pPr lvl="0"/>
            <a:r>
              <a:rPr lang="en-US" dirty="0"/>
              <a:t>Case Study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204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7B1B41A1-8D49-4062-8689-2E9DCA52A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Data Model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22A0DBE-C8FF-42EA-9715-37A5017F1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An integrated collection of concepts for describing and manipulating data, relationships between data, and constraints on the data in an organization.</a:t>
            </a:r>
          </a:p>
          <a:p>
            <a:r>
              <a:rPr lang="en-US" dirty="0"/>
              <a:t>Provides the basic concepts and notations that will allow database designers and end-users to communicate unambiguously and accurately their understanding of the organizational data.</a:t>
            </a:r>
          </a:p>
          <a:p>
            <a:r>
              <a:rPr lang="en-GB" altLang="zh-TW" b="1" i="1" dirty="0"/>
              <a:t>Record-based Model:</a:t>
            </a:r>
          </a:p>
          <a:p>
            <a:pPr lvl="1"/>
            <a:r>
              <a:rPr lang="en-GB" altLang="zh-TW" dirty="0"/>
              <a:t>Relational Data Model</a:t>
            </a:r>
          </a:p>
          <a:p>
            <a:pPr lvl="1"/>
            <a:r>
              <a:rPr lang="en-GB" altLang="zh-TW" dirty="0"/>
              <a:t>Network Data Model</a:t>
            </a:r>
          </a:p>
          <a:p>
            <a:pPr lvl="1"/>
            <a:r>
              <a:rPr lang="en-GB" altLang="zh-TW" dirty="0"/>
              <a:t>Hierarchical Data Model</a:t>
            </a:r>
          </a:p>
          <a:p>
            <a:endParaRPr lang="en-GB" altLang="zh-TW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B96A4B-5E3B-4FFA-9432-3C20EC84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9B7592-BE2D-4817-BA4E-90CF7DB0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958619"/>
      </p:ext>
    </p:extLst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5D55EAF9-AAE7-4BB9-9FF0-34420A640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Relational Data Model </a:t>
            </a:r>
          </a:p>
        </p:txBody>
      </p:sp>
      <p:pic>
        <p:nvPicPr>
          <p:cNvPr id="20484" name="Picture 4" descr="C02NF04">
            <a:extLst>
              <a:ext uri="{FF2B5EF4-FFF2-40B4-BE49-F238E27FC236}">
                <a16:creationId xmlns:a16="http://schemas.microsoft.com/office/drawing/2014/main" id="{41835CA4-D636-49B9-9415-02AC80C62D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4335" y="1687641"/>
            <a:ext cx="5000209" cy="4022725"/>
          </a:xfrm>
        </p:spPr>
      </p:pic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C3CDF-B8AE-4EFD-AC78-CD6DF96E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DB2E7B-6379-48C4-BC69-5174BD2E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5501950" y="2690530"/>
            <a:ext cx="6096000" cy="3588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600" b="1" u="sng" dirty="0" err="1">
                <a:solidFill>
                  <a:srgbClr val="222222"/>
                </a:solidFill>
                <a:latin typeface="+mj-lt"/>
                <a:ea typeface="Times New Roman" panose="02020603050405020304" pitchFamily="18" charset="0"/>
              </a:rPr>
              <a:t>branchNo</a:t>
            </a:r>
            <a:r>
              <a:rPr lang="en-US" sz="1600" dirty="0">
                <a:solidFill>
                  <a:srgbClr val="222222"/>
                </a:solidFill>
                <a:latin typeface="+mj-lt"/>
                <a:ea typeface="Times New Roman" panose="02020603050405020304" pitchFamily="18" charset="0"/>
              </a:rPr>
              <a:t> is the primary key of  Branch table (parent table) </a:t>
            </a:r>
            <a:endParaRPr lang="en-US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4701" y="5609053"/>
            <a:ext cx="8873413" cy="793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b="1" u="sng" dirty="0" err="1">
                <a:solidFill>
                  <a:srgbClr val="222222"/>
                </a:solidFill>
                <a:latin typeface="+mj-lt"/>
                <a:ea typeface="Times New Roman" panose="02020603050405020304" pitchFamily="18" charset="0"/>
              </a:rPr>
              <a:t>staffNo</a:t>
            </a:r>
            <a:r>
              <a:rPr lang="en-US" dirty="0">
                <a:solidFill>
                  <a:srgbClr val="222222"/>
                </a:solidFill>
                <a:latin typeface="+mj-lt"/>
                <a:ea typeface="Times New Roman" panose="02020603050405020304" pitchFamily="18" charset="0"/>
              </a:rPr>
              <a:t> is the primary key of  Staff table. </a:t>
            </a:r>
          </a:p>
          <a:p>
            <a:pPr marL="45720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+mj-lt"/>
                <a:ea typeface="Times New Roman" panose="02020603050405020304" pitchFamily="18" charset="0"/>
              </a:rPr>
              <a:t>The </a:t>
            </a:r>
            <a:r>
              <a:rPr lang="en-US" i="1" dirty="0" err="1">
                <a:solidFill>
                  <a:srgbClr val="222222"/>
                </a:solidFill>
                <a:latin typeface="+mj-lt"/>
                <a:ea typeface="Times New Roman" panose="02020603050405020304" pitchFamily="18" charset="0"/>
              </a:rPr>
              <a:t>branchNo</a:t>
            </a:r>
            <a:r>
              <a:rPr lang="en-US" dirty="0">
                <a:solidFill>
                  <a:srgbClr val="222222"/>
                </a:solidFill>
                <a:latin typeface="+mj-lt"/>
                <a:ea typeface="Times New Roman" panose="02020603050405020304" pitchFamily="18" charset="0"/>
              </a:rPr>
              <a:t> in Staff table is the </a:t>
            </a:r>
            <a:r>
              <a:rPr lang="en-US" i="1" dirty="0">
                <a:solidFill>
                  <a:srgbClr val="222222"/>
                </a:solidFill>
                <a:latin typeface="+mj-lt"/>
                <a:ea typeface="Times New Roman" panose="02020603050405020304" pitchFamily="18" charset="0"/>
              </a:rPr>
              <a:t>foreign key </a:t>
            </a:r>
            <a:r>
              <a:rPr lang="en-US" dirty="0">
                <a:solidFill>
                  <a:srgbClr val="222222"/>
                </a:solidFill>
                <a:latin typeface="+mj-lt"/>
                <a:ea typeface="Times New Roman" panose="02020603050405020304" pitchFamily="18" charset="0"/>
              </a:rPr>
              <a:t>references Branch table.</a:t>
            </a:r>
            <a:endParaRPr lang="en-US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80561"/>
      </p:ext>
    </p:extLst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B083A5C-BE3B-4DD5-A4BE-6D47EF412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Network Data Model</a:t>
            </a:r>
          </a:p>
        </p:txBody>
      </p:sp>
      <p:pic>
        <p:nvPicPr>
          <p:cNvPr id="21508" name="Picture 5" descr="C02NF05">
            <a:extLst>
              <a:ext uri="{FF2B5EF4-FFF2-40B4-BE49-F238E27FC236}">
                <a16:creationId xmlns:a16="http://schemas.microsoft.com/office/drawing/2014/main" id="{98487A28-79F3-4D85-8D87-70DC625860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963" y="2019907"/>
            <a:ext cx="10058400" cy="3675436"/>
          </a:xfrm>
        </p:spPr>
      </p:pic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B8C280-242A-4525-9B75-6D86A72C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1F7A67-70D1-43E7-AD20-F0F89941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884209"/>
      </p:ext>
    </p:extLst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F1015CE1-033E-4293-B182-F21E12E20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Hierarchical Data Model</a:t>
            </a:r>
          </a:p>
        </p:txBody>
      </p:sp>
      <p:pic>
        <p:nvPicPr>
          <p:cNvPr id="22532" name="Picture 5" descr="C02NF06">
            <a:extLst>
              <a:ext uri="{FF2B5EF4-FFF2-40B4-BE49-F238E27FC236}">
                <a16:creationId xmlns:a16="http://schemas.microsoft.com/office/drawing/2014/main" id="{366D5ED9-1474-4936-BB16-7A5B649A2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3893" y="1846263"/>
            <a:ext cx="8604540" cy="4022725"/>
          </a:xfrm>
        </p:spPr>
      </p:pic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77BC7D-A1A4-472A-8F78-9DD3FA34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BF30EA-0700-4AF6-83E8-168D5046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347114"/>
      </p:ext>
    </p:extLst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GB" altLang="zh-TW" dirty="0"/>
              <a:t>Chapter </a:t>
            </a:r>
            <a:r>
              <a:rPr lang="en-US" altLang="zh-TW"/>
              <a:t>1 and 2</a:t>
            </a:r>
            <a:r>
              <a:rPr lang="en-GB" altLang="zh-TW"/>
              <a:t> </a:t>
            </a:r>
            <a:r>
              <a:rPr lang="en-GB" altLang="zh-TW" dirty="0"/>
              <a:t>of Connolly, T and </a:t>
            </a:r>
            <a:r>
              <a:rPr lang="en-GB" altLang="zh-TW" dirty="0" err="1"/>
              <a:t>Begg</a:t>
            </a:r>
            <a:r>
              <a:rPr lang="en-GB" altLang="zh-TW" dirty="0"/>
              <a:t>, C, Database Systems: A practical Approach to Design, Implementation, and Management (6th ed.), Boston: Pearson Education.</a:t>
            </a:r>
            <a:endParaRPr lang="zh-TW" altLang="en-US" dirty="0"/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35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2D455-CB0D-4BC7-9B7F-8B4BA287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Intended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  <a:r>
              <a:rPr lang="zh-TW" altLang="en-US" dirty="0"/>
              <a:t> </a:t>
            </a:r>
            <a:r>
              <a:rPr lang="en-US" altLang="zh-TW" dirty="0"/>
              <a:t>Outcomes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40CC8-A92A-4380-ACB3-DB795FE8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TW" dirty="0"/>
              <a:t>Upon completion of this course, students should be able to: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Describe essential principles and concepts of database management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Perform data manipulation and extraction tasks effectively using SQL.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Utilize the relational model solving data modelling problems.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6DB966-776C-4CFA-9AF3-58AAF094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DD1CFE-3457-4798-90C3-3A0CE629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57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34061-903D-46BB-8A78-6DA513AB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Assessment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8A6D-682D-4796-8FE2-A5D3B2FF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Overall Continuous Assessment OCAS (30%)</a:t>
            </a:r>
          </a:p>
          <a:p>
            <a:pPr lvl="1"/>
            <a:r>
              <a:rPr lang="en-US" altLang="zh-TW" dirty="0"/>
              <a:t>2 Tests (each 15%) [Individual]</a:t>
            </a:r>
          </a:p>
          <a:p>
            <a:r>
              <a:rPr lang="en-US" altLang="zh-TW" dirty="0"/>
              <a:t>3-hour written Examination (70%)</a:t>
            </a:r>
          </a:p>
          <a:p>
            <a:endParaRPr lang="en-US" altLang="zh-TW" dirty="0"/>
          </a:p>
          <a:p>
            <a:r>
              <a:rPr lang="en-US" altLang="zh-TW" dirty="0"/>
              <a:t>To obtain a Pass Grade, normally you should obtain at least 40% in the 3 scores below: </a:t>
            </a:r>
          </a:p>
          <a:p>
            <a:pPr lvl="1"/>
            <a:r>
              <a:rPr lang="en-US" altLang="zh-TW" dirty="0"/>
              <a:t>OCAS, exam </a:t>
            </a:r>
            <a:r>
              <a:rPr lang="en-US" altLang="zh-TW"/>
              <a:t>score (ES</a:t>
            </a:r>
            <a:r>
              <a:rPr lang="en-US" altLang="zh-TW" dirty="0"/>
              <a:t>) and the overall course score (CS)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7F640A-4FD5-4081-84B9-B6727808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652344-0B35-4723-93E6-5892C2F3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56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Oracle (</a:t>
            </a:r>
            <a:r>
              <a:rPr lang="en-US" u="sng" dirty="0">
                <a:hlinkClick r:id="rId2"/>
              </a:rPr>
              <a:t>www.oracle.com</a:t>
            </a:r>
            <a:r>
              <a:rPr lang="en-US" dirty="0"/>
              <a:t> )</a:t>
            </a:r>
          </a:p>
          <a:p>
            <a:pPr lvl="0"/>
            <a:r>
              <a:rPr lang="en-US" dirty="0"/>
              <a:t>PostgreSQL (</a:t>
            </a:r>
            <a:r>
              <a:rPr lang="en-US" u="sng" dirty="0">
                <a:hlinkClick r:id="rId3"/>
              </a:rPr>
              <a:t>www.postgresql.org</a:t>
            </a:r>
            <a:r>
              <a:rPr lang="en-US" dirty="0"/>
              <a:t>)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32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70287-5896-4062-BAA9-7F17B868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</a:t>
            </a:r>
            <a:r>
              <a:rPr lang="zh-TW" altLang="en-US" dirty="0"/>
              <a:t> </a:t>
            </a:r>
            <a:r>
              <a:rPr lang="en-US" altLang="zh-TW" dirty="0"/>
              <a:t>book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A7F3FE-13E6-4D4B-9DA9-B6E2532D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TW" dirty="0"/>
              <a:t>Connolly, T and </a:t>
            </a:r>
            <a:r>
              <a:rPr lang="en-GB" altLang="zh-TW" dirty="0" err="1"/>
              <a:t>Begg</a:t>
            </a:r>
            <a:r>
              <a:rPr lang="en-GB" altLang="zh-TW" dirty="0"/>
              <a:t>, C, Database Systems: A practical Approach to Design, Implementation, and Management (6th ed.), Boston: Pearson Education.</a:t>
            </a:r>
          </a:p>
          <a:p>
            <a:pPr marL="0" indent="0">
              <a:buNone/>
            </a:pPr>
            <a:endParaRPr lang="en-GB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B89C53-D507-4386-9471-39EE200B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DB1366-75BC-4601-BC5E-579C452A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79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6EB473AB-9D42-42C6-B487-657555BFB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Lecture 1 - Content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1783398-A39B-4D8B-A363-130102209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lecture, you will learn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Traditional file-based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Database Management System (DBMS)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Major components of the DBMS environment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167E4A-41CF-4F6F-95B2-D96EAB4C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CCC50E12-58AF-4324-9488-CDF825601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324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40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1FA073D0-4692-42A8-9AF2-F09C3BD0B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What is a database system?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7C9FCD9-068F-4D78-B84B-F8A501F3F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sz="2400" b="1" dirty="0"/>
              <a:t>Database </a:t>
            </a:r>
          </a:p>
          <a:p>
            <a:pPr lvl="1"/>
            <a:r>
              <a:rPr lang="en-US" altLang="zh-TW" dirty="0"/>
              <a:t>a shared collection of logically related data, and a description of this data, designed to meet the information needs of an organization.</a:t>
            </a:r>
          </a:p>
          <a:p>
            <a:pPr lvl="1"/>
            <a:r>
              <a:rPr lang="en-US" altLang="zh-TW" dirty="0"/>
              <a:t>E.g., Student and teacher records, course details</a:t>
            </a:r>
          </a:p>
          <a:p>
            <a:r>
              <a:rPr lang="en-GB" altLang="zh-TW" sz="2400" b="1" dirty="0"/>
              <a:t>Database Management System (DBMS) </a:t>
            </a:r>
          </a:p>
          <a:p>
            <a:pPr lvl="1"/>
            <a:r>
              <a:rPr lang="en-US" altLang="zh-TW" dirty="0"/>
              <a:t>Collection of programs accessing database through DBMS</a:t>
            </a:r>
          </a:p>
          <a:p>
            <a:pPr lvl="1"/>
            <a:r>
              <a:rPr lang="en-US" altLang="zh-TW" dirty="0"/>
              <a:t>E.g., </a:t>
            </a:r>
            <a:r>
              <a:rPr lang="en-GB" altLang="en-US" dirty="0"/>
              <a:t>Oracle, PostgreSQL, MS SQL Server, MySQL and MS Access.</a:t>
            </a:r>
          </a:p>
          <a:p>
            <a:pPr lvl="1"/>
            <a:endParaRPr lang="en-US" altLang="zh-TW" dirty="0"/>
          </a:p>
          <a:p>
            <a:pPr lvl="1"/>
            <a:endParaRPr lang="en-GB" altLang="zh-TW" b="1" dirty="0"/>
          </a:p>
          <a:p>
            <a:pPr>
              <a:buFont typeface="Monotype Sorts"/>
              <a:buNone/>
            </a:pPr>
            <a:endParaRPr lang="en-GB" altLang="zh-TW" sz="2400" b="1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0BC1EE-3AE3-48EF-9AA2-F99570AD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  - Database Management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回顧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1696</Words>
  <Application>Microsoft Macintosh PowerPoint</Application>
  <PresentationFormat>Widescreen</PresentationFormat>
  <Paragraphs>277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Monotype Sorts</vt:lpstr>
      <vt:lpstr>Times New Roman</vt:lpstr>
      <vt:lpstr>Wingdings</vt:lpstr>
      <vt:lpstr>回顧</vt:lpstr>
      <vt:lpstr>Lecture 1</vt:lpstr>
      <vt:lpstr>Introduction</vt:lpstr>
      <vt:lpstr>Course Content</vt:lpstr>
      <vt:lpstr>Intended Learning Outcomes</vt:lpstr>
      <vt:lpstr>Assessment</vt:lpstr>
      <vt:lpstr>Software</vt:lpstr>
      <vt:lpstr>Text book</vt:lpstr>
      <vt:lpstr>Lecture 1 - Content</vt:lpstr>
      <vt:lpstr>What is a database system?</vt:lpstr>
      <vt:lpstr>Examples of Database Applications</vt:lpstr>
      <vt:lpstr>File-Based System</vt:lpstr>
      <vt:lpstr>Example: DreamHome (property agent)</vt:lpstr>
      <vt:lpstr>PowerPoint Presentation</vt:lpstr>
      <vt:lpstr>File-Based Processing</vt:lpstr>
      <vt:lpstr>Limitations of File-Based Approach</vt:lpstr>
      <vt:lpstr>Limitations of File-Based Approach cont.</vt:lpstr>
      <vt:lpstr>Database </vt:lpstr>
      <vt:lpstr>Example: DreamHome (property agent)</vt:lpstr>
      <vt:lpstr>Database</vt:lpstr>
      <vt:lpstr>Database</vt:lpstr>
      <vt:lpstr>Database Management System (DBMS)</vt:lpstr>
      <vt:lpstr>Database Management System (DBMS)</vt:lpstr>
      <vt:lpstr>Components of DBMS Environment</vt:lpstr>
      <vt:lpstr>Components of DBMS Environment</vt:lpstr>
      <vt:lpstr>Components of DBMS Environment</vt:lpstr>
      <vt:lpstr>Roles in the Database Environment</vt:lpstr>
      <vt:lpstr>Roles in the Database Environment cont.</vt:lpstr>
      <vt:lpstr>Database Languages</vt:lpstr>
      <vt:lpstr>Database Languages</vt:lpstr>
      <vt:lpstr>Data Model</vt:lpstr>
      <vt:lpstr>Relational Data Model </vt:lpstr>
      <vt:lpstr>Network Data Model</vt:lpstr>
      <vt:lpstr>Hierarchical Data Model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office</cp:lastModifiedBy>
  <cp:revision>14</cp:revision>
  <dcterms:created xsi:type="dcterms:W3CDTF">2018-09-01T16:57:46Z</dcterms:created>
  <dcterms:modified xsi:type="dcterms:W3CDTF">2021-09-27T11:50:05Z</dcterms:modified>
</cp:coreProperties>
</file>