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8" r:id="rId1"/>
  </p:sldMasterIdLst>
  <p:notesMasterIdLst>
    <p:notesMasterId r:id="rId25"/>
  </p:notesMasterIdLst>
  <p:handoutMasterIdLst>
    <p:handoutMasterId r:id="rId26"/>
  </p:handoutMasterIdLst>
  <p:sldIdLst>
    <p:sldId id="344" r:id="rId2"/>
    <p:sldId id="321" r:id="rId3"/>
    <p:sldId id="322" r:id="rId4"/>
    <p:sldId id="323" r:id="rId5"/>
    <p:sldId id="324" r:id="rId6"/>
    <p:sldId id="325" r:id="rId7"/>
    <p:sldId id="326" r:id="rId8"/>
    <p:sldId id="331" r:id="rId9"/>
    <p:sldId id="332" r:id="rId10"/>
    <p:sldId id="333" r:id="rId11"/>
    <p:sldId id="334" r:id="rId12"/>
    <p:sldId id="345" r:id="rId13"/>
    <p:sldId id="335" r:id="rId14"/>
    <p:sldId id="346" r:id="rId15"/>
    <p:sldId id="336" r:id="rId16"/>
    <p:sldId id="337" r:id="rId17"/>
    <p:sldId id="338" r:id="rId18"/>
    <p:sldId id="339" r:id="rId19"/>
    <p:sldId id="340" r:id="rId20"/>
    <p:sldId id="341" r:id="rId21"/>
    <p:sldId id="342" r:id="rId22"/>
    <p:sldId id="343" r:id="rId23"/>
    <p:sldId id="318" r:id="rId24"/>
  </p:sldIdLst>
  <p:sldSz cx="12192000" cy="6858000"/>
  <p:notesSz cx="9926638"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16"/>
    <p:restoredTop sz="94689"/>
  </p:normalViewPr>
  <p:slideViewPr>
    <p:cSldViewPr snapToGrid="0">
      <p:cViewPr>
        <p:scale>
          <a:sx n="139" d="100"/>
          <a:sy n="139" d="100"/>
        </p:scale>
        <p:origin x="-24" y="3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4301543" cy="339884"/>
          </a:xfrm>
          <a:prstGeom prst="rect">
            <a:avLst/>
          </a:prstGeom>
        </p:spPr>
        <p:txBody>
          <a:bodyPr vert="horz" lIns="91440" tIns="45720" rIns="91440" bIns="45720" rtlCol="0"/>
          <a:lstStyle>
            <a:lvl1pPr algn="l">
              <a:defRPr sz="1200"/>
            </a:lvl1pPr>
          </a:lstStyle>
          <a:p>
            <a:endParaRPr lang="zh-HK" altLang="en-US"/>
          </a:p>
        </p:txBody>
      </p:sp>
      <p:sp>
        <p:nvSpPr>
          <p:cNvPr id="3" name="日期版面配置區 2"/>
          <p:cNvSpPr>
            <a:spLocks noGrp="1"/>
          </p:cNvSpPr>
          <p:nvPr>
            <p:ph type="dt" sz="quarter" idx="1"/>
          </p:nvPr>
        </p:nvSpPr>
        <p:spPr>
          <a:xfrm>
            <a:off x="5622798" y="0"/>
            <a:ext cx="4301543" cy="339884"/>
          </a:xfrm>
          <a:prstGeom prst="rect">
            <a:avLst/>
          </a:prstGeom>
        </p:spPr>
        <p:txBody>
          <a:bodyPr vert="horz" lIns="91440" tIns="45720" rIns="91440" bIns="45720" rtlCol="0"/>
          <a:lstStyle>
            <a:lvl1pPr algn="r">
              <a:defRPr sz="1200"/>
            </a:lvl1pPr>
          </a:lstStyle>
          <a:p>
            <a:fld id="{2AB3A357-3526-43DF-8914-6126EB88169B}" type="datetimeFigureOut">
              <a:rPr lang="zh-HK" altLang="en-US" smtClean="0"/>
              <a:t>27/09/21</a:t>
            </a:fld>
            <a:endParaRPr lang="zh-HK" altLang="en-US"/>
          </a:p>
        </p:txBody>
      </p:sp>
      <p:sp>
        <p:nvSpPr>
          <p:cNvPr id="4" name="頁尾版面配置區 3"/>
          <p:cNvSpPr>
            <a:spLocks noGrp="1"/>
          </p:cNvSpPr>
          <p:nvPr>
            <p:ph type="ftr" sz="quarter" idx="2"/>
          </p:nvPr>
        </p:nvSpPr>
        <p:spPr>
          <a:xfrm>
            <a:off x="0" y="6456612"/>
            <a:ext cx="4301543" cy="339884"/>
          </a:xfrm>
          <a:prstGeom prst="rect">
            <a:avLst/>
          </a:prstGeom>
        </p:spPr>
        <p:txBody>
          <a:bodyPr vert="horz" lIns="91440" tIns="45720" rIns="91440" bIns="45720" rtlCol="0" anchor="b"/>
          <a:lstStyle>
            <a:lvl1pPr algn="l">
              <a:defRPr sz="1200"/>
            </a:lvl1pPr>
          </a:lstStyle>
          <a:p>
            <a:endParaRPr lang="zh-HK" altLang="en-US"/>
          </a:p>
        </p:txBody>
      </p:sp>
      <p:sp>
        <p:nvSpPr>
          <p:cNvPr id="5" name="投影片編號版面配置區 4"/>
          <p:cNvSpPr>
            <a:spLocks noGrp="1"/>
          </p:cNvSpPr>
          <p:nvPr>
            <p:ph type="sldNum" sz="quarter" idx="3"/>
          </p:nvPr>
        </p:nvSpPr>
        <p:spPr>
          <a:xfrm>
            <a:off x="5622798" y="6456612"/>
            <a:ext cx="4301543" cy="339884"/>
          </a:xfrm>
          <a:prstGeom prst="rect">
            <a:avLst/>
          </a:prstGeom>
        </p:spPr>
        <p:txBody>
          <a:bodyPr vert="horz" lIns="91440" tIns="45720" rIns="91440" bIns="45720" rtlCol="0" anchor="b"/>
          <a:lstStyle>
            <a:lvl1pPr algn="r">
              <a:defRPr sz="1200"/>
            </a:lvl1pPr>
          </a:lstStyle>
          <a:p>
            <a:fld id="{5EADBCFD-6169-47B6-BCD9-BDC796586788}" type="slidenum">
              <a:rPr lang="zh-HK" altLang="en-US" smtClean="0"/>
              <a:t>‹#›</a:t>
            </a:fld>
            <a:endParaRPr lang="zh-HK" altLang="en-US"/>
          </a:p>
        </p:txBody>
      </p:sp>
    </p:spTree>
    <p:extLst>
      <p:ext uri="{BB962C8B-B14F-4D97-AF65-F5344CB8AC3E}">
        <p14:creationId xmlns:p14="http://schemas.microsoft.com/office/powerpoint/2010/main" val="17903368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1"/>
            <a:ext cx="4301543" cy="341064"/>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5622798" y="1"/>
            <a:ext cx="4301543" cy="341064"/>
          </a:xfrm>
          <a:prstGeom prst="rect">
            <a:avLst/>
          </a:prstGeom>
        </p:spPr>
        <p:txBody>
          <a:bodyPr vert="horz" lIns="91440" tIns="45720" rIns="91440" bIns="45720" rtlCol="0"/>
          <a:lstStyle>
            <a:lvl1pPr algn="r">
              <a:defRPr sz="1200"/>
            </a:lvl1pPr>
          </a:lstStyle>
          <a:p>
            <a:fld id="{1C7258FE-4E99-4127-A1BC-A986DCCF9E81}" type="datetimeFigureOut">
              <a:rPr lang="zh-TW" altLang="en-US" smtClean="0"/>
              <a:t>2021/9/27</a:t>
            </a:fld>
            <a:endParaRPr lang="zh-TW" altLang="en-US"/>
          </a:p>
        </p:txBody>
      </p:sp>
      <p:sp>
        <p:nvSpPr>
          <p:cNvPr id="4" name="投影片影像版面配置區 3"/>
          <p:cNvSpPr>
            <a:spLocks noGrp="1" noRot="1" noChangeAspect="1"/>
          </p:cNvSpPr>
          <p:nvPr>
            <p:ph type="sldImg" idx="2"/>
          </p:nvPr>
        </p:nvSpPr>
        <p:spPr>
          <a:xfrm>
            <a:off x="2924175" y="849313"/>
            <a:ext cx="4078288" cy="2293937"/>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992664" y="3271381"/>
            <a:ext cx="7941310" cy="2676585"/>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6456612"/>
            <a:ext cx="4301543" cy="341063"/>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5622798" y="6456612"/>
            <a:ext cx="4301543" cy="341063"/>
          </a:xfrm>
          <a:prstGeom prst="rect">
            <a:avLst/>
          </a:prstGeom>
        </p:spPr>
        <p:txBody>
          <a:bodyPr vert="horz" lIns="91440" tIns="45720" rIns="91440" bIns="45720" rtlCol="0" anchor="b"/>
          <a:lstStyle>
            <a:lvl1pPr algn="r">
              <a:defRPr sz="1200"/>
            </a:lvl1pPr>
          </a:lstStyle>
          <a:p>
            <a:fld id="{A0BD72C2-4FC4-41DC-861B-A20F40ACC8D1}" type="slidenum">
              <a:rPr lang="zh-TW" altLang="en-US" smtClean="0"/>
              <a:t>‹#›</a:t>
            </a:fld>
            <a:endParaRPr lang="zh-TW" altLang="en-US"/>
          </a:p>
        </p:txBody>
      </p:sp>
    </p:spTree>
    <p:extLst>
      <p:ext uri="{BB962C8B-B14F-4D97-AF65-F5344CB8AC3E}">
        <p14:creationId xmlns:p14="http://schemas.microsoft.com/office/powerpoint/2010/main" val="1638100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3C126845-A569-4197-B757-8AB667F0B34F}"/>
              </a:ext>
            </a:extLst>
          </p:cNvPr>
          <p:cNvSpPr>
            <a:spLocks noGrp="1" noRot="1" noChangeAspect="1" noChangeArrowheads="1" noTextEdit="1"/>
          </p:cNvSpPr>
          <p:nvPr>
            <p:ph type="sldImg"/>
          </p:nvPr>
        </p:nvSpPr>
        <p:spPr bwMode="auto">
          <a:xfrm>
            <a:off x="987425" y="812800"/>
            <a:ext cx="6929438" cy="389731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a:extLst>
              <a:ext uri="{FF2B5EF4-FFF2-40B4-BE49-F238E27FC236}">
                <a16:creationId xmlns:a16="http://schemas.microsoft.com/office/drawing/2014/main" id="{A838D1B1-362A-495D-9E2E-B0269FBE9FB3}"/>
              </a:ext>
            </a:extLst>
          </p:cNvPr>
          <p:cNvSpPr>
            <a:spLocks noGrp="1" noChangeArrowheads="1"/>
          </p:cNvSpPr>
          <p:nvPr>
            <p:ph type="body" idx="1"/>
          </p:nvPr>
        </p:nvSpPr>
        <p:spPr bwMode="auto">
          <a:xfrm>
            <a:off x="1242485" y="4955381"/>
            <a:ext cx="6521449" cy="47101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78" tIns="48239" rIns="96478" bIns="48239"/>
          <a:lstStyle/>
          <a:p>
            <a:endParaRPr lang="en-US" altLang="zh-TW"/>
          </a:p>
        </p:txBody>
      </p:sp>
    </p:spTree>
    <p:extLst>
      <p:ext uri="{BB962C8B-B14F-4D97-AF65-F5344CB8AC3E}">
        <p14:creationId xmlns:p14="http://schemas.microsoft.com/office/powerpoint/2010/main" val="2436946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bwMode="auto">
          <a:xfrm>
            <a:off x="2851150" y="595313"/>
            <a:ext cx="4224338" cy="23764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p:cNvSpPr>
            <a:spLocks noGrp="1" noChangeArrowheads="1"/>
          </p:cNvSpPr>
          <p:nvPr>
            <p:ph type="body" idx="1"/>
          </p:nvPr>
        </p:nvSpPr>
        <p:spPr bwMode="auto">
          <a:xfrm>
            <a:off x="1372238" y="3222377"/>
            <a:ext cx="7199398" cy="286495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en-US" altLang="zh-TW"/>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bwMode="auto">
          <a:xfrm>
            <a:off x="2851150" y="595313"/>
            <a:ext cx="4224338" cy="23764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p:cNvSpPr>
            <a:spLocks noGrp="1" noChangeArrowheads="1"/>
          </p:cNvSpPr>
          <p:nvPr>
            <p:ph type="body" idx="1"/>
          </p:nvPr>
        </p:nvSpPr>
        <p:spPr bwMode="auto">
          <a:xfrm>
            <a:off x="1372238" y="3222377"/>
            <a:ext cx="7199398" cy="286495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en-US" altLang="zh-TW"/>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bwMode="auto">
          <a:xfrm>
            <a:off x="2851150" y="595313"/>
            <a:ext cx="4224338" cy="23764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noChangeArrowheads="1"/>
          </p:cNvSpPr>
          <p:nvPr>
            <p:ph type="body" idx="1"/>
          </p:nvPr>
        </p:nvSpPr>
        <p:spPr bwMode="auto">
          <a:xfrm>
            <a:off x="1372238" y="3222377"/>
            <a:ext cx="7199398" cy="286495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en-US" altLang="zh-TW"/>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bwMode="auto">
          <a:xfrm>
            <a:off x="2851150" y="595313"/>
            <a:ext cx="4224338" cy="23764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noChangeArrowheads="1"/>
          </p:cNvSpPr>
          <p:nvPr>
            <p:ph type="body" idx="1"/>
          </p:nvPr>
        </p:nvSpPr>
        <p:spPr bwMode="auto">
          <a:xfrm>
            <a:off x="1372238" y="3222377"/>
            <a:ext cx="7199398" cy="286495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en-US" altLang="zh-TW"/>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bwMode="auto">
          <a:xfrm>
            <a:off x="2851150" y="595313"/>
            <a:ext cx="4224338" cy="23764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p:cNvSpPr>
            <a:spLocks noGrp="1" noChangeArrowheads="1"/>
          </p:cNvSpPr>
          <p:nvPr>
            <p:ph type="body" idx="1"/>
          </p:nvPr>
        </p:nvSpPr>
        <p:spPr bwMode="auto">
          <a:xfrm>
            <a:off x="1372238" y="3222377"/>
            <a:ext cx="7199398" cy="286495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en-US" altLang="zh-TW"/>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bwMode="auto">
          <a:xfrm>
            <a:off x="2851150" y="595313"/>
            <a:ext cx="4224338" cy="23764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noChangeArrowheads="1"/>
          </p:cNvSpPr>
          <p:nvPr>
            <p:ph type="body" idx="1"/>
          </p:nvPr>
        </p:nvSpPr>
        <p:spPr bwMode="auto">
          <a:xfrm>
            <a:off x="1372238" y="3222377"/>
            <a:ext cx="7199398" cy="286495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en-US" altLang="zh-TW"/>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bwMode="auto">
          <a:xfrm>
            <a:off x="2851150" y="595313"/>
            <a:ext cx="4224338" cy="23764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Rectangle 3"/>
          <p:cNvSpPr>
            <a:spLocks noGrp="1" noChangeArrowheads="1"/>
          </p:cNvSpPr>
          <p:nvPr>
            <p:ph type="body" idx="1"/>
          </p:nvPr>
        </p:nvSpPr>
        <p:spPr bwMode="auto">
          <a:xfrm>
            <a:off x="1372238" y="3222377"/>
            <a:ext cx="7199398" cy="286495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en-US" altLang="zh-TW"/>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bwMode="auto">
          <a:xfrm>
            <a:off x="2851150" y="595313"/>
            <a:ext cx="4224338" cy="23764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p:cNvSpPr>
            <a:spLocks noGrp="1" noChangeArrowheads="1"/>
          </p:cNvSpPr>
          <p:nvPr>
            <p:ph type="body" idx="1"/>
          </p:nvPr>
        </p:nvSpPr>
        <p:spPr bwMode="auto">
          <a:xfrm>
            <a:off x="1372238" y="3222377"/>
            <a:ext cx="7199398" cy="286495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en-US" altLang="zh-TW"/>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bwMode="auto">
          <a:xfrm>
            <a:off x="2851150" y="595313"/>
            <a:ext cx="4224338" cy="23764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p:cNvSpPr>
            <a:spLocks noGrp="1" noChangeArrowheads="1"/>
          </p:cNvSpPr>
          <p:nvPr>
            <p:ph type="body" idx="1"/>
          </p:nvPr>
        </p:nvSpPr>
        <p:spPr bwMode="auto">
          <a:xfrm>
            <a:off x="1372238" y="3222377"/>
            <a:ext cx="7199398" cy="286495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en-US" altLang="zh-TW"/>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xfrm>
            <a:off x="2851150" y="595313"/>
            <a:ext cx="4224338" cy="23764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xfrm>
            <a:off x="1372238" y="3222377"/>
            <a:ext cx="7199398" cy="286495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en-US" altLang="zh-TW"/>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xfrm>
            <a:off x="2851150" y="595313"/>
            <a:ext cx="4224338" cy="23764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p:cNvSpPr>
            <a:spLocks noGrp="1" noChangeArrowheads="1"/>
          </p:cNvSpPr>
          <p:nvPr>
            <p:ph type="body" idx="1"/>
          </p:nvPr>
        </p:nvSpPr>
        <p:spPr bwMode="auto">
          <a:xfrm>
            <a:off x="1372238" y="3222377"/>
            <a:ext cx="7199398" cy="286495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en-US" altLang="zh-TW"/>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bwMode="auto">
          <a:xfrm>
            <a:off x="2851150" y="595313"/>
            <a:ext cx="4224338" cy="23764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p:cNvSpPr>
            <a:spLocks noGrp="1" noChangeArrowheads="1"/>
          </p:cNvSpPr>
          <p:nvPr>
            <p:ph type="body" idx="1"/>
          </p:nvPr>
        </p:nvSpPr>
        <p:spPr bwMode="auto">
          <a:xfrm>
            <a:off x="1372238" y="3222377"/>
            <a:ext cx="7199398" cy="286495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en-US" altLang="zh-TW"/>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bwMode="auto">
          <a:xfrm>
            <a:off x="2851150" y="595313"/>
            <a:ext cx="4224338" cy="23764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noChangeArrowheads="1"/>
          </p:cNvSpPr>
          <p:nvPr>
            <p:ph type="body" idx="1"/>
          </p:nvPr>
        </p:nvSpPr>
        <p:spPr bwMode="auto">
          <a:xfrm>
            <a:off x="1372238" y="3222377"/>
            <a:ext cx="7199398" cy="286495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en-US" altLang="zh-TW"/>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bwMode="auto">
          <a:xfrm>
            <a:off x="2851150" y="595313"/>
            <a:ext cx="4224338" cy="23764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p:cNvSpPr>
            <a:spLocks noGrp="1" noChangeArrowheads="1"/>
          </p:cNvSpPr>
          <p:nvPr>
            <p:ph type="body" idx="1"/>
          </p:nvPr>
        </p:nvSpPr>
        <p:spPr bwMode="auto">
          <a:xfrm>
            <a:off x="1372238" y="3222377"/>
            <a:ext cx="7199398" cy="286495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en-US" altLang="zh-TW"/>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B109A92D-42B8-4DEA-984B-31942CDCA056}" type="datetime1">
              <a:rPr lang="zh-TW" altLang="en-US" smtClean="0"/>
              <a:t>2021/9/27</a:t>
            </a:fld>
            <a:endParaRPr lang="zh-TW" altLang="en-US"/>
          </a:p>
        </p:txBody>
      </p:sp>
      <p:sp>
        <p:nvSpPr>
          <p:cNvPr id="5" name="Footer Placeholder 4"/>
          <p:cNvSpPr>
            <a:spLocks noGrp="1"/>
          </p:cNvSpPr>
          <p:nvPr>
            <p:ph type="ftr" sz="quarter" idx="11"/>
          </p:nvPr>
        </p:nvSpPr>
        <p:spPr/>
        <p:txBody>
          <a:bodyPr/>
          <a:lstStyle/>
          <a:p>
            <a:r>
              <a:rPr lang="en-US" altLang="zh-TW" dirty="0"/>
              <a:t>COMPS320F- Database Management</a:t>
            </a:r>
            <a:endParaRPr lang="zh-TW" altLang="en-US" dirty="0"/>
          </a:p>
        </p:txBody>
      </p:sp>
      <p:sp>
        <p:nvSpPr>
          <p:cNvPr id="6" name="Slide Number Placeholder 5"/>
          <p:cNvSpPr>
            <a:spLocks noGrp="1"/>
          </p:cNvSpPr>
          <p:nvPr>
            <p:ph type="sldNum" sz="quarter" idx="12"/>
          </p:nvPr>
        </p:nvSpPr>
        <p:spPr/>
        <p:txBody>
          <a:bodyPr/>
          <a:lstStyle/>
          <a:p>
            <a:fld id="{4351A1D5-6B61-4EC4-9B02-E5415304AF6D}"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3897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5E49F47-F006-4175-A529-EE55C3E99351}" type="datetime1">
              <a:rPr lang="zh-TW" altLang="en-US" smtClean="0"/>
              <a:t>2021/9/27</a:t>
            </a:fld>
            <a:endParaRPr lang="zh-TW" altLang="en-US"/>
          </a:p>
        </p:txBody>
      </p:sp>
      <p:sp>
        <p:nvSpPr>
          <p:cNvPr id="5" name="Footer Placeholder 4"/>
          <p:cNvSpPr>
            <a:spLocks noGrp="1"/>
          </p:cNvSpPr>
          <p:nvPr>
            <p:ph type="ftr" sz="quarter" idx="11"/>
          </p:nvPr>
        </p:nvSpPr>
        <p:spPr/>
        <p:txBody>
          <a:bodyPr/>
          <a:lstStyle/>
          <a:p>
            <a:r>
              <a:rPr lang="en-US" altLang="zh-TW" dirty="0"/>
              <a:t>COMPS320F- Database Management</a:t>
            </a:r>
            <a:endParaRPr lang="zh-TW" altLang="en-US" dirty="0"/>
          </a:p>
        </p:txBody>
      </p:sp>
      <p:sp>
        <p:nvSpPr>
          <p:cNvPr id="6" name="Slide Number Placeholder 5"/>
          <p:cNvSpPr>
            <a:spLocks noGrp="1"/>
          </p:cNvSpPr>
          <p:nvPr>
            <p:ph type="sldNum" sz="quarter" idx="12"/>
          </p:nvPr>
        </p:nvSpPr>
        <p:spPr/>
        <p:txBody>
          <a:bodyPr/>
          <a:lstStyle/>
          <a:p>
            <a:fld id="{4351A1D5-6B61-4EC4-9B02-E5415304AF6D}" type="slidenum">
              <a:rPr lang="zh-TW" altLang="en-US" smtClean="0"/>
              <a:t>‹#›</a:t>
            </a:fld>
            <a:endParaRPr lang="zh-TW" altLang="en-US"/>
          </a:p>
        </p:txBody>
      </p:sp>
    </p:spTree>
    <p:extLst>
      <p:ext uri="{BB962C8B-B14F-4D97-AF65-F5344CB8AC3E}">
        <p14:creationId xmlns:p14="http://schemas.microsoft.com/office/powerpoint/2010/main" val="243007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2A91F65-5237-413A-958D-88203B82D53F}" type="datetime1">
              <a:rPr lang="zh-TW" altLang="en-US" smtClean="0"/>
              <a:t>2021/9/27</a:t>
            </a:fld>
            <a:endParaRPr lang="zh-TW" altLang="en-US"/>
          </a:p>
        </p:txBody>
      </p:sp>
      <p:sp>
        <p:nvSpPr>
          <p:cNvPr id="5" name="Footer Placeholder 4"/>
          <p:cNvSpPr>
            <a:spLocks noGrp="1"/>
          </p:cNvSpPr>
          <p:nvPr>
            <p:ph type="ftr" sz="quarter" idx="11"/>
          </p:nvPr>
        </p:nvSpPr>
        <p:spPr/>
        <p:txBody>
          <a:bodyPr/>
          <a:lstStyle/>
          <a:p>
            <a:r>
              <a:rPr lang="en-US" altLang="zh-TW" dirty="0"/>
              <a:t>COMPS320F- Database Management</a:t>
            </a:r>
            <a:endParaRPr lang="zh-TW" altLang="en-US" dirty="0"/>
          </a:p>
        </p:txBody>
      </p:sp>
      <p:sp>
        <p:nvSpPr>
          <p:cNvPr id="6" name="Slide Number Placeholder 5"/>
          <p:cNvSpPr>
            <a:spLocks noGrp="1"/>
          </p:cNvSpPr>
          <p:nvPr>
            <p:ph type="sldNum" sz="quarter" idx="12"/>
          </p:nvPr>
        </p:nvSpPr>
        <p:spPr/>
        <p:txBody>
          <a:bodyPr/>
          <a:lstStyle/>
          <a:p>
            <a:fld id="{4351A1D5-6B61-4EC4-9B02-E5415304AF6D}" type="slidenum">
              <a:rPr lang="zh-TW" altLang="en-US" smtClean="0"/>
              <a:t>‹#›</a:t>
            </a:fld>
            <a:endParaRPr lang="zh-TW" altLang="en-US"/>
          </a:p>
        </p:txBody>
      </p:sp>
    </p:spTree>
    <p:extLst>
      <p:ext uri="{BB962C8B-B14F-4D97-AF65-F5344CB8AC3E}">
        <p14:creationId xmlns:p14="http://schemas.microsoft.com/office/powerpoint/2010/main" val="94810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normAutofit/>
          </a:bodyPr>
          <a:lstStyle>
            <a:lvl1pPr>
              <a:lnSpc>
                <a:spcPct val="100000"/>
              </a:lnSpc>
              <a:defRPr sz="2800"/>
            </a:lvl1pPr>
            <a:lvl2pPr>
              <a:lnSpc>
                <a:spcPct val="100000"/>
              </a:lnSpc>
              <a:defRPr sz="2400"/>
            </a:lvl2pPr>
            <a:lvl3pPr>
              <a:lnSpc>
                <a:spcPct val="100000"/>
              </a:lnSpc>
              <a:defRPr sz="1800"/>
            </a:lvl3pPr>
            <a:lvl4pPr>
              <a:lnSpc>
                <a:spcPct val="100000"/>
              </a:lnSpc>
              <a:defRPr sz="1800"/>
            </a:lvl4pPr>
            <a:lvl5pPr>
              <a:lnSpc>
                <a:spcPct val="100000"/>
              </a:lnSpc>
              <a:defRPr sz="1800"/>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10"/>
          </p:nvPr>
        </p:nvSpPr>
        <p:spPr/>
        <p:txBody>
          <a:bodyPr/>
          <a:lstStyle>
            <a:lvl1pPr>
              <a:defRPr sz="1600"/>
            </a:lvl1pPr>
          </a:lstStyle>
          <a:p>
            <a:fld id="{2BABC3B1-7A7F-4A12-A461-C010DCC74C6E}" type="datetime1">
              <a:rPr lang="zh-TW" altLang="en-US" smtClean="0"/>
              <a:t>2021/9/27</a:t>
            </a:fld>
            <a:endParaRPr lang="zh-TW" altLang="en-US"/>
          </a:p>
        </p:txBody>
      </p:sp>
      <p:sp>
        <p:nvSpPr>
          <p:cNvPr id="5" name="Footer Placeholder 4"/>
          <p:cNvSpPr>
            <a:spLocks noGrp="1"/>
          </p:cNvSpPr>
          <p:nvPr>
            <p:ph type="ftr" sz="quarter" idx="11"/>
          </p:nvPr>
        </p:nvSpPr>
        <p:spPr/>
        <p:txBody>
          <a:bodyPr/>
          <a:lstStyle>
            <a:lvl1pPr>
              <a:defRPr sz="1600"/>
            </a:lvl1pPr>
          </a:lstStyle>
          <a:p>
            <a:r>
              <a:rPr lang="en-US" altLang="zh-TW" dirty="0"/>
              <a:t>COMPS320F- Database Management</a:t>
            </a:r>
            <a:endParaRPr lang="zh-TW" altLang="en-US" dirty="0"/>
          </a:p>
        </p:txBody>
      </p:sp>
      <p:sp>
        <p:nvSpPr>
          <p:cNvPr id="6" name="Slide Number Placeholder 5"/>
          <p:cNvSpPr>
            <a:spLocks noGrp="1"/>
          </p:cNvSpPr>
          <p:nvPr>
            <p:ph type="sldNum" sz="quarter" idx="12"/>
          </p:nvPr>
        </p:nvSpPr>
        <p:spPr/>
        <p:txBody>
          <a:bodyPr/>
          <a:lstStyle>
            <a:lvl1pPr>
              <a:defRPr sz="2000"/>
            </a:lvl1pPr>
          </a:lstStyle>
          <a:p>
            <a:fld id="{4351A1D5-6B61-4EC4-9B02-E5415304AF6D}" type="slidenum">
              <a:rPr lang="zh-TW" altLang="en-US" smtClean="0"/>
              <a:pPr/>
              <a:t>‹#›</a:t>
            </a:fld>
            <a:endParaRPr lang="zh-TW" altLang="en-US"/>
          </a:p>
        </p:txBody>
      </p:sp>
    </p:spTree>
    <p:extLst>
      <p:ext uri="{BB962C8B-B14F-4D97-AF65-F5344CB8AC3E}">
        <p14:creationId xmlns:p14="http://schemas.microsoft.com/office/powerpoint/2010/main" val="2528892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4AA71126-F445-406B-8113-DB57D51B91DC}" type="datetime1">
              <a:rPr lang="zh-TW" altLang="en-US" smtClean="0"/>
              <a:t>2021/9/27</a:t>
            </a:fld>
            <a:endParaRPr lang="zh-TW" altLang="en-US"/>
          </a:p>
        </p:txBody>
      </p:sp>
      <p:sp>
        <p:nvSpPr>
          <p:cNvPr id="5" name="Footer Placeholder 4"/>
          <p:cNvSpPr>
            <a:spLocks noGrp="1"/>
          </p:cNvSpPr>
          <p:nvPr>
            <p:ph type="ftr" sz="quarter" idx="11"/>
          </p:nvPr>
        </p:nvSpPr>
        <p:spPr/>
        <p:txBody>
          <a:bodyPr/>
          <a:lstStyle/>
          <a:p>
            <a:r>
              <a:rPr lang="en-US" altLang="zh-TW" dirty="0"/>
              <a:t>COMPS320F- Database Management</a:t>
            </a:r>
            <a:endParaRPr lang="zh-TW" altLang="en-US" dirty="0"/>
          </a:p>
        </p:txBody>
      </p:sp>
      <p:sp>
        <p:nvSpPr>
          <p:cNvPr id="6" name="Slide Number Placeholder 5"/>
          <p:cNvSpPr>
            <a:spLocks noGrp="1"/>
          </p:cNvSpPr>
          <p:nvPr>
            <p:ph type="sldNum" sz="quarter" idx="12"/>
          </p:nvPr>
        </p:nvSpPr>
        <p:spPr/>
        <p:txBody>
          <a:bodyPr/>
          <a:lstStyle/>
          <a:p>
            <a:fld id="{4351A1D5-6B61-4EC4-9B02-E5415304AF6D}"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2975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374EAF0E-1AC4-4C5D-A281-C6F45A9941D1}" type="datetime1">
              <a:rPr lang="zh-TW" altLang="en-US" smtClean="0"/>
              <a:t>2021/9/27</a:t>
            </a:fld>
            <a:endParaRPr lang="zh-TW" altLang="en-US"/>
          </a:p>
        </p:txBody>
      </p:sp>
      <p:sp>
        <p:nvSpPr>
          <p:cNvPr id="6" name="Footer Placeholder 5"/>
          <p:cNvSpPr>
            <a:spLocks noGrp="1"/>
          </p:cNvSpPr>
          <p:nvPr>
            <p:ph type="ftr" sz="quarter" idx="11"/>
          </p:nvPr>
        </p:nvSpPr>
        <p:spPr/>
        <p:txBody>
          <a:bodyPr/>
          <a:lstStyle/>
          <a:p>
            <a:r>
              <a:rPr lang="en-US" altLang="zh-TW" dirty="0"/>
              <a:t>COMPS320F- Database Management</a:t>
            </a:r>
            <a:endParaRPr lang="zh-TW" altLang="en-US" dirty="0"/>
          </a:p>
        </p:txBody>
      </p:sp>
      <p:sp>
        <p:nvSpPr>
          <p:cNvPr id="7" name="Slide Number Placeholder 6"/>
          <p:cNvSpPr>
            <a:spLocks noGrp="1"/>
          </p:cNvSpPr>
          <p:nvPr>
            <p:ph type="sldNum" sz="quarter" idx="12"/>
          </p:nvPr>
        </p:nvSpPr>
        <p:spPr/>
        <p:txBody>
          <a:bodyPr/>
          <a:lstStyle/>
          <a:p>
            <a:fld id="{4351A1D5-6B61-4EC4-9B02-E5415304AF6D}" type="slidenum">
              <a:rPr lang="zh-TW" altLang="en-US" smtClean="0"/>
              <a:t>‹#›</a:t>
            </a:fld>
            <a:endParaRPr lang="zh-TW" altLang="en-US"/>
          </a:p>
        </p:txBody>
      </p:sp>
    </p:spTree>
    <p:extLst>
      <p:ext uri="{BB962C8B-B14F-4D97-AF65-F5344CB8AC3E}">
        <p14:creationId xmlns:p14="http://schemas.microsoft.com/office/powerpoint/2010/main" val="3080588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6337E00B-C08A-44A5-81AC-2725271DAB8F}" type="datetime1">
              <a:rPr lang="zh-TW" altLang="en-US" smtClean="0"/>
              <a:t>2021/9/27</a:t>
            </a:fld>
            <a:endParaRPr lang="zh-TW" altLang="en-US"/>
          </a:p>
        </p:txBody>
      </p:sp>
      <p:sp>
        <p:nvSpPr>
          <p:cNvPr id="8" name="Footer Placeholder 7"/>
          <p:cNvSpPr>
            <a:spLocks noGrp="1"/>
          </p:cNvSpPr>
          <p:nvPr>
            <p:ph type="ftr" sz="quarter" idx="11"/>
          </p:nvPr>
        </p:nvSpPr>
        <p:spPr/>
        <p:txBody>
          <a:bodyPr/>
          <a:lstStyle/>
          <a:p>
            <a:r>
              <a:rPr lang="en-US" altLang="zh-TW" dirty="0"/>
              <a:t>COMPS320F- Database Management</a:t>
            </a:r>
            <a:endParaRPr lang="zh-TW" altLang="en-US" dirty="0"/>
          </a:p>
        </p:txBody>
      </p:sp>
      <p:sp>
        <p:nvSpPr>
          <p:cNvPr id="9" name="Slide Number Placeholder 8"/>
          <p:cNvSpPr>
            <a:spLocks noGrp="1"/>
          </p:cNvSpPr>
          <p:nvPr>
            <p:ph type="sldNum" sz="quarter" idx="12"/>
          </p:nvPr>
        </p:nvSpPr>
        <p:spPr/>
        <p:txBody>
          <a:bodyPr/>
          <a:lstStyle/>
          <a:p>
            <a:fld id="{4351A1D5-6B61-4EC4-9B02-E5415304AF6D}" type="slidenum">
              <a:rPr lang="zh-TW" altLang="en-US" smtClean="0"/>
              <a:t>‹#›</a:t>
            </a:fld>
            <a:endParaRPr lang="zh-TW" altLang="en-US"/>
          </a:p>
        </p:txBody>
      </p:sp>
    </p:spTree>
    <p:extLst>
      <p:ext uri="{BB962C8B-B14F-4D97-AF65-F5344CB8AC3E}">
        <p14:creationId xmlns:p14="http://schemas.microsoft.com/office/powerpoint/2010/main" val="1842720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8DAED1A2-3173-49EA-8C0A-0E2C533BC0B6}" type="datetime1">
              <a:rPr lang="zh-TW" altLang="en-US" smtClean="0"/>
              <a:t>2021/9/27</a:t>
            </a:fld>
            <a:endParaRPr lang="zh-TW" altLang="en-US"/>
          </a:p>
        </p:txBody>
      </p:sp>
      <p:sp>
        <p:nvSpPr>
          <p:cNvPr id="4" name="Footer Placeholder 3"/>
          <p:cNvSpPr>
            <a:spLocks noGrp="1"/>
          </p:cNvSpPr>
          <p:nvPr>
            <p:ph type="ftr" sz="quarter" idx="11"/>
          </p:nvPr>
        </p:nvSpPr>
        <p:spPr/>
        <p:txBody>
          <a:bodyPr/>
          <a:lstStyle/>
          <a:p>
            <a:r>
              <a:rPr lang="en-US" altLang="zh-TW" dirty="0"/>
              <a:t>COMPS320F- Database Management</a:t>
            </a:r>
            <a:endParaRPr lang="zh-TW" altLang="en-US" dirty="0"/>
          </a:p>
        </p:txBody>
      </p:sp>
      <p:sp>
        <p:nvSpPr>
          <p:cNvPr id="5" name="Slide Number Placeholder 4"/>
          <p:cNvSpPr>
            <a:spLocks noGrp="1"/>
          </p:cNvSpPr>
          <p:nvPr>
            <p:ph type="sldNum" sz="quarter" idx="12"/>
          </p:nvPr>
        </p:nvSpPr>
        <p:spPr/>
        <p:txBody>
          <a:bodyPr/>
          <a:lstStyle/>
          <a:p>
            <a:fld id="{4351A1D5-6B61-4EC4-9B02-E5415304AF6D}" type="slidenum">
              <a:rPr lang="zh-TW" altLang="en-US" smtClean="0"/>
              <a:t>‹#›</a:t>
            </a:fld>
            <a:endParaRPr lang="zh-TW" altLang="en-US"/>
          </a:p>
        </p:txBody>
      </p:sp>
    </p:spTree>
    <p:extLst>
      <p:ext uri="{BB962C8B-B14F-4D97-AF65-F5344CB8AC3E}">
        <p14:creationId xmlns:p14="http://schemas.microsoft.com/office/powerpoint/2010/main" val="1464707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9AAF89A-1422-437D-B6E6-F5D2CCCA2640}" type="datetime1">
              <a:rPr lang="zh-TW" altLang="en-US" smtClean="0"/>
              <a:t>2021/9/27</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ltLang="zh-TW" dirty="0"/>
              <a:t>COMPS320F- Database Management</a:t>
            </a:r>
            <a:endParaRPr lang="zh-TW" altLang="en-US" dirty="0"/>
          </a:p>
        </p:txBody>
      </p:sp>
      <p:sp>
        <p:nvSpPr>
          <p:cNvPr id="9" name="Slide Number Placeholder 8"/>
          <p:cNvSpPr>
            <a:spLocks noGrp="1"/>
          </p:cNvSpPr>
          <p:nvPr>
            <p:ph type="sldNum" sz="quarter" idx="12"/>
          </p:nvPr>
        </p:nvSpPr>
        <p:spPr/>
        <p:txBody>
          <a:bodyPr/>
          <a:lstStyle/>
          <a:p>
            <a:fld id="{4351A1D5-6B61-4EC4-9B02-E5415304AF6D}" type="slidenum">
              <a:rPr lang="zh-TW" altLang="en-US" smtClean="0"/>
              <a:t>‹#›</a:t>
            </a:fld>
            <a:endParaRPr lang="zh-TW" altLang="en-US"/>
          </a:p>
        </p:txBody>
      </p:sp>
    </p:spTree>
    <p:extLst>
      <p:ext uri="{BB962C8B-B14F-4D97-AF65-F5344CB8AC3E}">
        <p14:creationId xmlns:p14="http://schemas.microsoft.com/office/powerpoint/2010/main" val="3307695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A73D702-0EE7-4B94-9C46-D2BE6F374DDD}" type="datetime1">
              <a:rPr lang="zh-TW" altLang="en-US" smtClean="0"/>
              <a:t>2021/9/27</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ltLang="zh-TW" dirty="0"/>
              <a:t>COMPS320F- Database Management</a:t>
            </a:r>
            <a:endParaRPr lang="zh-TW" alt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351A1D5-6B61-4EC4-9B02-E5415304AF6D}" type="slidenum">
              <a:rPr lang="zh-TW" altLang="en-US" smtClean="0"/>
              <a:t>‹#›</a:t>
            </a:fld>
            <a:endParaRPr lang="zh-TW" altLang="en-US"/>
          </a:p>
        </p:txBody>
      </p:sp>
    </p:spTree>
    <p:extLst>
      <p:ext uri="{BB962C8B-B14F-4D97-AF65-F5344CB8AC3E}">
        <p14:creationId xmlns:p14="http://schemas.microsoft.com/office/powerpoint/2010/main" val="1359881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253752A6-45FC-467D-A6CE-CF8673D87F13}" type="datetime1">
              <a:rPr lang="zh-TW" altLang="en-US" smtClean="0"/>
              <a:t>2021/9/27</a:t>
            </a:fld>
            <a:endParaRPr lang="zh-TW" altLang="en-US"/>
          </a:p>
        </p:txBody>
      </p:sp>
      <p:sp>
        <p:nvSpPr>
          <p:cNvPr id="6" name="Footer Placeholder 5"/>
          <p:cNvSpPr>
            <a:spLocks noGrp="1"/>
          </p:cNvSpPr>
          <p:nvPr>
            <p:ph type="ftr" sz="quarter" idx="11"/>
          </p:nvPr>
        </p:nvSpPr>
        <p:spPr/>
        <p:txBody>
          <a:bodyPr/>
          <a:lstStyle/>
          <a:p>
            <a:r>
              <a:rPr lang="en-US" altLang="zh-TW" dirty="0"/>
              <a:t>COMPS320F- Database Management</a:t>
            </a:r>
            <a:endParaRPr lang="zh-TW" altLang="en-US" dirty="0"/>
          </a:p>
        </p:txBody>
      </p:sp>
      <p:sp>
        <p:nvSpPr>
          <p:cNvPr id="7" name="Slide Number Placeholder 6"/>
          <p:cNvSpPr>
            <a:spLocks noGrp="1"/>
          </p:cNvSpPr>
          <p:nvPr>
            <p:ph type="sldNum" sz="quarter" idx="12"/>
          </p:nvPr>
        </p:nvSpPr>
        <p:spPr/>
        <p:txBody>
          <a:bodyPr/>
          <a:lstStyle/>
          <a:p>
            <a:fld id="{4351A1D5-6B61-4EC4-9B02-E5415304AF6D}" type="slidenum">
              <a:rPr lang="zh-TW" altLang="en-US" smtClean="0"/>
              <a:t>‹#›</a:t>
            </a:fld>
            <a:endParaRPr lang="zh-TW" altLang="en-US"/>
          </a:p>
        </p:txBody>
      </p:sp>
    </p:spTree>
    <p:extLst>
      <p:ext uri="{BB962C8B-B14F-4D97-AF65-F5344CB8AC3E}">
        <p14:creationId xmlns:p14="http://schemas.microsoft.com/office/powerpoint/2010/main" val="406174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3858686-E383-4FFA-87B0-0B0A060F6290}" type="datetime1">
              <a:rPr lang="zh-TW" altLang="en-US" smtClean="0"/>
              <a:t>2021/9/27</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ltLang="zh-TW" dirty="0"/>
              <a:t>COMPS320F- Database Management</a:t>
            </a:r>
            <a:endParaRPr lang="zh-TW" alt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351A1D5-6B61-4EC4-9B02-E5415304AF6D}"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2518857"/>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CFF3264F-A261-4CA9-A083-457AA4630050}"/>
              </a:ext>
            </a:extLst>
          </p:cNvPr>
          <p:cNvSpPr>
            <a:spLocks noGrp="1" noChangeArrowheads="1"/>
          </p:cNvSpPr>
          <p:nvPr>
            <p:ph type="ctrTitle"/>
          </p:nvPr>
        </p:nvSpPr>
        <p:spPr/>
        <p:txBody>
          <a:bodyPr>
            <a:normAutofit/>
          </a:bodyPr>
          <a:lstStyle/>
          <a:p>
            <a:r>
              <a:rPr lang="en-GB" altLang="zh-TW" sz="6600" dirty="0"/>
              <a:t>Lecture 2</a:t>
            </a:r>
          </a:p>
        </p:txBody>
      </p:sp>
      <p:sp>
        <p:nvSpPr>
          <p:cNvPr id="3076" name="Rectangle 3">
            <a:extLst>
              <a:ext uri="{FF2B5EF4-FFF2-40B4-BE49-F238E27FC236}">
                <a16:creationId xmlns:a16="http://schemas.microsoft.com/office/drawing/2014/main" id="{6E514867-858B-41C9-8677-C7089D735D1B}"/>
              </a:ext>
            </a:extLst>
          </p:cNvPr>
          <p:cNvSpPr>
            <a:spLocks noGrp="1" noChangeArrowheads="1"/>
          </p:cNvSpPr>
          <p:nvPr>
            <p:ph type="subTitle" idx="1"/>
          </p:nvPr>
        </p:nvSpPr>
        <p:spPr/>
        <p:txBody>
          <a:bodyPr/>
          <a:lstStyle/>
          <a:p>
            <a:r>
              <a:rPr lang="en-GB" altLang="zh-TW" dirty="0"/>
              <a:t>The Relational Model</a:t>
            </a:r>
          </a:p>
        </p:txBody>
      </p:sp>
      <p:sp>
        <p:nvSpPr>
          <p:cNvPr id="5" name="文字方塊 4">
            <a:extLst>
              <a:ext uri="{FF2B5EF4-FFF2-40B4-BE49-F238E27FC236}">
                <a16:creationId xmlns:a16="http://schemas.microsoft.com/office/drawing/2014/main" id="{4D27AF0C-A089-4730-B107-DBDCF5F9E211}"/>
              </a:ext>
            </a:extLst>
          </p:cNvPr>
          <p:cNvSpPr txBox="1"/>
          <p:nvPr/>
        </p:nvSpPr>
        <p:spPr>
          <a:xfrm>
            <a:off x="1674663" y="628444"/>
            <a:ext cx="8615885" cy="769441"/>
          </a:xfrm>
          <a:prstGeom prst="rect">
            <a:avLst/>
          </a:prstGeom>
          <a:noFill/>
        </p:spPr>
        <p:txBody>
          <a:bodyPr wrap="none" rtlCol="0">
            <a:spAutoFit/>
          </a:bodyPr>
          <a:lstStyle/>
          <a:p>
            <a:pPr algn="ctr"/>
            <a:r>
              <a:rPr lang="en-GB" altLang="zh-TW" sz="4400" b="1" dirty="0"/>
              <a:t>COMPS320F Database Management</a:t>
            </a:r>
          </a:p>
        </p:txBody>
      </p:sp>
      <p:sp>
        <p:nvSpPr>
          <p:cNvPr id="6" name="文字方塊 5">
            <a:extLst>
              <a:ext uri="{FF2B5EF4-FFF2-40B4-BE49-F238E27FC236}">
                <a16:creationId xmlns:a16="http://schemas.microsoft.com/office/drawing/2014/main" id="{5B932B2B-5CBF-476B-86AA-07ABCE783FA8}"/>
              </a:ext>
            </a:extLst>
          </p:cNvPr>
          <p:cNvSpPr txBox="1"/>
          <p:nvPr/>
        </p:nvSpPr>
        <p:spPr>
          <a:xfrm>
            <a:off x="3602996" y="5151400"/>
            <a:ext cx="8589004" cy="830997"/>
          </a:xfrm>
          <a:prstGeom prst="rect">
            <a:avLst/>
          </a:prstGeom>
          <a:noFill/>
        </p:spPr>
        <p:txBody>
          <a:bodyPr wrap="square" rtlCol="0">
            <a:spAutoFit/>
          </a:bodyPr>
          <a:lstStyle/>
          <a:p>
            <a:pPr algn="r"/>
            <a:r>
              <a:rPr lang="en-US" altLang="zh-TW" sz="2800" b="1" dirty="0"/>
              <a:t>Terri Wong</a:t>
            </a:r>
          </a:p>
          <a:p>
            <a:pPr algn="r"/>
            <a:r>
              <a:rPr lang="en-US" altLang="zh-TW" sz="2000" i="1" dirty="0"/>
              <a:t>School of Science </a:t>
            </a:r>
            <a:r>
              <a:rPr lang="en-US" altLang="zh-TW" sz="2000" i="1"/>
              <a:t>and Technology</a:t>
            </a:r>
            <a:endParaRPr lang="en-US" altLang="zh-TW" sz="2000" i="1" dirty="0"/>
          </a:p>
        </p:txBody>
      </p:sp>
      <p:sp>
        <p:nvSpPr>
          <p:cNvPr id="2" name="TextBox 1">
            <a:extLst>
              <a:ext uri="{FF2B5EF4-FFF2-40B4-BE49-F238E27FC236}">
                <a16:creationId xmlns:a16="http://schemas.microsoft.com/office/drawing/2014/main" id="{2EEC9D7A-0AE1-224E-8C16-95ADB02AA625}"/>
              </a:ext>
            </a:extLst>
          </p:cNvPr>
          <p:cNvSpPr txBox="1"/>
          <p:nvPr/>
        </p:nvSpPr>
        <p:spPr>
          <a:xfrm>
            <a:off x="5982605" y="3673146"/>
            <a:ext cx="3799114" cy="276999"/>
          </a:xfrm>
          <a:prstGeom prst="rect">
            <a:avLst/>
          </a:prstGeom>
          <a:noFill/>
        </p:spPr>
        <p:txBody>
          <a:bodyPr wrap="square" rtlCol="0">
            <a:spAutoFit/>
          </a:bodyPr>
          <a:lstStyle/>
          <a:p>
            <a:r>
              <a:rPr lang="en-US" sz="1200" dirty="0">
                <a:solidFill>
                  <a:srgbClr val="FF0000"/>
                </a:solidFill>
              </a:rPr>
              <a:t>2021.9.27 Jiawei Wang (16:00 – 18:00)</a:t>
            </a:r>
          </a:p>
        </p:txBody>
      </p:sp>
    </p:spTree>
    <p:extLst>
      <p:ext uri="{BB962C8B-B14F-4D97-AF65-F5344CB8AC3E}">
        <p14:creationId xmlns:p14="http://schemas.microsoft.com/office/powerpoint/2010/main" val="3020078682"/>
      </p:ext>
    </p:extLst>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altLang="zh-TW"/>
              <a:t>Properties of Relations</a:t>
            </a:r>
          </a:p>
        </p:txBody>
      </p:sp>
      <p:sp>
        <p:nvSpPr>
          <p:cNvPr id="19459" name="Rectangle 3"/>
          <p:cNvSpPr>
            <a:spLocks noGrp="1" noChangeArrowheads="1"/>
          </p:cNvSpPr>
          <p:nvPr>
            <p:ph type="body" idx="1"/>
          </p:nvPr>
        </p:nvSpPr>
        <p:spPr/>
        <p:txBody>
          <a:bodyPr>
            <a:normAutofit/>
          </a:bodyPr>
          <a:lstStyle/>
          <a:p>
            <a:r>
              <a:rPr lang="en-GB" altLang="zh-TW" sz="4000" dirty="0"/>
              <a:t>Each tuple is distinct; there are no duplicate tuples.</a:t>
            </a:r>
          </a:p>
          <a:p>
            <a:r>
              <a:rPr lang="en-GB" altLang="zh-TW" sz="4000" dirty="0"/>
              <a:t>Order of attributes has no significance.</a:t>
            </a:r>
          </a:p>
          <a:p>
            <a:r>
              <a:rPr lang="en-GB" altLang="zh-TW" sz="4000" dirty="0"/>
              <a:t>Order of tuples has no significance, theoretically.</a:t>
            </a:r>
          </a:p>
        </p:txBody>
      </p:sp>
      <p:sp>
        <p:nvSpPr>
          <p:cNvPr id="4" name="頁尾版面配置區 3"/>
          <p:cNvSpPr>
            <a:spLocks noGrp="1"/>
          </p:cNvSpPr>
          <p:nvPr>
            <p:ph type="ftr" sz="quarter" idx="11"/>
          </p:nvPr>
        </p:nvSpPr>
        <p:spPr/>
        <p:txBody>
          <a:bodyPr/>
          <a:lstStyle/>
          <a:p>
            <a:r>
              <a:rPr lang="en-US" altLang="zh-TW" dirty="0"/>
              <a:t>COMPS320F- Database Management</a:t>
            </a:r>
            <a:endParaRPr lang="zh-TW" altLang="en-US" dirty="0"/>
          </a:p>
        </p:txBody>
      </p:sp>
      <p:sp>
        <p:nvSpPr>
          <p:cNvPr id="5" name="投影片編號版面配置區 4"/>
          <p:cNvSpPr>
            <a:spLocks noGrp="1"/>
          </p:cNvSpPr>
          <p:nvPr>
            <p:ph type="sldNum" sz="quarter" idx="12"/>
          </p:nvPr>
        </p:nvSpPr>
        <p:spPr/>
        <p:txBody>
          <a:bodyPr/>
          <a:lstStyle/>
          <a:p>
            <a:fld id="{4351A1D5-6B61-4EC4-9B02-E5415304AF6D}" type="slidenum">
              <a:rPr lang="zh-TW" altLang="en-US" smtClean="0"/>
              <a:pPr/>
              <a:t>10</a:t>
            </a:fld>
            <a:endParaRPr lang="zh-TW" altLang="en-US"/>
          </a:p>
        </p:txBody>
      </p:sp>
    </p:spTree>
    <p:extLst>
      <p:ext uri="{BB962C8B-B14F-4D97-AF65-F5344CB8AC3E}">
        <p14:creationId xmlns:p14="http://schemas.microsoft.com/office/powerpoint/2010/main" val="3078287734"/>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wipe(up)">
                                      <p:cBhvr>
                                        <p:cTn id="7" dur="500"/>
                                        <p:tgtEl>
                                          <p:spTgt spid="19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wipe(up)">
                                      <p:cBhvr>
                                        <p:cTn id="12" dur="500"/>
                                        <p:tgtEl>
                                          <p:spTgt spid="194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9459">
                                            <p:txEl>
                                              <p:pRg st="2" end="2"/>
                                            </p:txEl>
                                          </p:spTgt>
                                        </p:tgtEl>
                                        <p:attrNameLst>
                                          <p:attrName>style.visibility</p:attrName>
                                        </p:attrNameLst>
                                      </p:cBhvr>
                                      <p:to>
                                        <p:strVal val="visible"/>
                                      </p:to>
                                    </p:set>
                                    <p:animEffect transition="in" filter="wipe(up)">
                                      <p:cBhvr>
                                        <p:cTn id="17" dur="500"/>
                                        <p:tgtEl>
                                          <p:spTgt spid="194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altLang="zh-TW" dirty="0"/>
              <a:t>Relational Keys</a:t>
            </a:r>
          </a:p>
        </p:txBody>
      </p:sp>
      <p:sp>
        <p:nvSpPr>
          <p:cNvPr id="21507" name="Rectangle 3"/>
          <p:cNvSpPr>
            <a:spLocks noGrp="1" noChangeArrowheads="1"/>
          </p:cNvSpPr>
          <p:nvPr>
            <p:ph type="body" idx="1"/>
          </p:nvPr>
        </p:nvSpPr>
        <p:spPr>
          <a:xfrm>
            <a:off x="1097280" y="1845734"/>
            <a:ext cx="6555271" cy="4023360"/>
          </a:xfrm>
        </p:spPr>
        <p:txBody>
          <a:bodyPr>
            <a:noAutofit/>
          </a:bodyPr>
          <a:lstStyle/>
          <a:p>
            <a:r>
              <a:rPr lang="en-GB" altLang="zh-TW" sz="2000" dirty="0" err="1"/>
              <a:t>Superkey</a:t>
            </a:r>
            <a:endParaRPr lang="en-GB" altLang="zh-TW" sz="2000" dirty="0"/>
          </a:p>
          <a:p>
            <a:pPr lvl="1"/>
            <a:r>
              <a:rPr lang="en-GB" altLang="zh-TW" sz="1800" dirty="0"/>
              <a:t>An attribute, or set of attributes, that uniquely identifies a tuple within a relation.</a:t>
            </a:r>
          </a:p>
          <a:p>
            <a:pPr lvl="1"/>
            <a:r>
              <a:rPr lang="en-GB" altLang="zh-TW" sz="1800" dirty="0"/>
              <a:t>The set of attributes which can uniquely identify rows of the employee table, which are:</a:t>
            </a:r>
          </a:p>
          <a:p>
            <a:pPr marL="566928" lvl="3" indent="0">
              <a:buNone/>
            </a:pPr>
            <a:r>
              <a:rPr lang="en-GB" altLang="zh-TW" sz="1400" dirty="0"/>
              <a:t>{</a:t>
            </a:r>
            <a:r>
              <a:rPr lang="en-GB" altLang="zh-TW" sz="1400" dirty="0" err="1"/>
              <a:t>Emp_HKID</a:t>
            </a:r>
            <a:r>
              <a:rPr lang="en-GB" altLang="zh-TW" sz="1400" dirty="0"/>
              <a:t>}</a:t>
            </a:r>
          </a:p>
          <a:p>
            <a:pPr marL="566928" lvl="3" indent="0">
              <a:buNone/>
            </a:pPr>
            <a:r>
              <a:rPr lang="en-GB" altLang="zh-TW" sz="1400" dirty="0"/>
              <a:t>{</a:t>
            </a:r>
            <a:r>
              <a:rPr lang="en-GB" altLang="zh-TW" sz="1400" dirty="0" err="1"/>
              <a:t>Emp_No</a:t>
            </a:r>
            <a:r>
              <a:rPr lang="en-GB" altLang="zh-TW" sz="1400" dirty="0"/>
              <a:t>}</a:t>
            </a:r>
          </a:p>
          <a:p>
            <a:pPr marL="566928" lvl="3" indent="0">
              <a:buNone/>
            </a:pPr>
            <a:r>
              <a:rPr lang="en-GB" altLang="zh-TW" sz="1400" dirty="0"/>
              <a:t>{</a:t>
            </a:r>
            <a:r>
              <a:rPr lang="en-GB" altLang="zh-TW" sz="1400" dirty="0" err="1"/>
              <a:t>Emp_HKID</a:t>
            </a:r>
            <a:r>
              <a:rPr lang="en-GB" altLang="zh-TW" sz="1400" dirty="0"/>
              <a:t>, </a:t>
            </a:r>
            <a:r>
              <a:rPr lang="en-GB" altLang="zh-TW" sz="1400" dirty="0" err="1"/>
              <a:t>Emp_No</a:t>
            </a:r>
            <a:r>
              <a:rPr lang="en-GB" altLang="zh-TW" sz="1400" dirty="0"/>
              <a:t>}</a:t>
            </a:r>
          </a:p>
          <a:p>
            <a:pPr marL="566928" lvl="3" indent="0">
              <a:buNone/>
            </a:pPr>
            <a:r>
              <a:rPr lang="en-GB" altLang="zh-TW" sz="1400" dirty="0"/>
              <a:t>{</a:t>
            </a:r>
            <a:r>
              <a:rPr lang="en-GB" altLang="zh-TW" sz="1400" dirty="0" err="1"/>
              <a:t>Emp_HKID</a:t>
            </a:r>
            <a:r>
              <a:rPr lang="en-GB" altLang="zh-TW" sz="1400" dirty="0"/>
              <a:t>, </a:t>
            </a:r>
            <a:r>
              <a:rPr lang="en-GB" altLang="zh-TW" sz="1400" dirty="0" err="1"/>
              <a:t>Emp_Name</a:t>
            </a:r>
            <a:r>
              <a:rPr lang="en-GB" altLang="zh-TW" sz="1400" dirty="0"/>
              <a:t>}</a:t>
            </a:r>
          </a:p>
          <a:p>
            <a:pPr marL="566928" lvl="3" indent="0">
              <a:buNone/>
            </a:pPr>
            <a:r>
              <a:rPr lang="en-GB" altLang="zh-TW" sz="1400" dirty="0"/>
              <a:t>{</a:t>
            </a:r>
            <a:r>
              <a:rPr lang="en-GB" altLang="zh-TW" sz="1400" dirty="0" err="1"/>
              <a:t>Emp_HKID</a:t>
            </a:r>
            <a:r>
              <a:rPr lang="en-GB" altLang="zh-TW" sz="1400" dirty="0"/>
              <a:t>, </a:t>
            </a:r>
            <a:r>
              <a:rPr lang="en-GB" altLang="zh-TW" sz="1400" dirty="0" err="1"/>
              <a:t>Emp_No</a:t>
            </a:r>
            <a:r>
              <a:rPr lang="en-GB" altLang="zh-TW" sz="1400" dirty="0"/>
              <a:t>, </a:t>
            </a:r>
            <a:r>
              <a:rPr lang="en-GB" altLang="zh-TW" sz="1400" dirty="0" err="1"/>
              <a:t>Emp_Name</a:t>
            </a:r>
            <a:r>
              <a:rPr lang="en-GB" altLang="zh-TW" sz="1400" dirty="0"/>
              <a:t>}</a:t>
            </a:r>
          </a:p>
          <a:p>
            <a:pPr marL="566928" lvl="3" indent="0">
              <a:buNone/>
            </a:pPr>
            <a:r>
              <a:rPr lang="en-GB" altLang="zh-TW" sz="1400" dirty="0"/>
              <a:t>{</a:t>
            </a:r>
            <a:r>
              <a:rPr lang="en-GB" altLang="zh-TW" sz="1400" dirty="0" err="1"/>
              <a:t>Emp_No</a:t>
            </a:r>
            <a:r>
              <a:rPr lang="en-GB" altLang="zh-TW" sz="1400" dirty="0"/>
              <a:t>, </a:t>
            </a:r>
            <a:r>
              <a:rPr lang="en-GB" altLang="zh-TW" sz="1400" dirty="0" err="1"/>
              <a:t>Emp_Name</a:t>
            </a:r>
            <a:r>
              <a:rPr lang="en-GB" altLang="zh-TW" sz="1400" dirty="0"/>
              <a:t>}</a:t>
            </a:r>
          </a:p>
          <a:p>
            <a:pPr lvl="1"/>
            <a:endParaRPr lang="en-GB" altLang="zh-TW" sz="1800" dirty="0"/>
          </a:p>
        </p:txBody>
      </p:sp>
      <p:sp>
        <p:nvSpPr>
          <p:cNvPr id="4" name="頁尾版面配置區 3"/>
          <p:cNvSpPr>
            <a:spLocks noGrp="1"/>
          </p:cNvSpPr>
          <p:nvPr>
            <p:ph type="ftr" sz="quarter" idx="11"/>
          </p:nvPr>
        </p:nvSpPr>
        <p:spPr/>
        <p:txBody>
          <a:bodyPr/>
          <a:lstStyle/>
          <a:p>
            <a:r>
              <a:rPr lang="en-US" altLang="zh-TW" dirty="0"/>
              <a:t>COMPS320F- Database Management</a:t>
            </a:r>
            <a:endParaRPr lang="zh-TW" altLang="en-US" dirty="0"/>
          </a:p>
        </p:txBody>
      </p:sp>
      <p:sp>
        <p:nvSpPr>
          <p:cNvPr id="5" name="投影片編號版面配置區 4"/>
          <p:cNvSpPr>
            <a:spLocks noGrp="1"/>
          </p:cNvSpPr>
          <p:nvPr>
            <p:ph type="sldNum" sz="quarter" idx="12"/>
          </p:nvPr>
        </p:nvSpPr>
        <p:spPr/>
        <p:txBody>
          <a:bodyPr/>
          <a:lstStyle/>
          <a:p>
            <a:fld id="{4351A1D5-6B61-4EC4-9B02-E5415304AF6D}" type="slidenum">
              <a:rPr lang="zh-TW" altLang="en-US" smtClean="0"/>
              <a:pPr/>
              <a:t>11</a:t>
            </a:fld>
            <a:endParaRPr lang="zh-TW" altLang="en-US"/>
          </a:p>
        </p:txBody>
      </p:sp>
      <p:pic>
        <p:nvPicPr>
          <p:cNvPr id="10" name="Picture 9"/>
          <p:cNvPicPr>
            <a:picLocks noChangeAspect="1"/>
          </p:cNvPicPr>
          <p:nvPr/>
        </p:nvPicPr>
        <p:blipFill>
          <a:blip r:embed="rId3"/>
          <a:stretch>
            <a:fillRect/>
          </a:stretch>
        </p:blipFill>
        <p:spPr>
          <a:xfrm>
            <a:off x="7850944" y="2043144"/>
            <a:ext cx="4241965" cy="2422324"/>
          </a:xfrm>
          <a:prstGeom prst="rect">
            <a:avLst/>
          </a:prstGeom>
        </p:spPr>
      </p:pic>
    </p:spTree>
    <p:extLst>
      <p:ext uri="{BB962C8B-B14F-4D97-AF65-F5344CB8AC3E}">
        <p14:creationId xmlns:p14="http://schemas.microsoft.com/office/powerpoint/2010/main" val="3483592290"/>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wipe(up)">
                                      <p:cBhvr>
                                        <p:cTn id="7" dur="500"/>
                                        <p:tgtEl>
                                          <p:spTgt spid="2150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wipe(up)">
                                      <p:cBhvr>
                                        <p:cTn id="10" dur="500"/>
                                        <p:tgtEl>
                                          <p:spTgt spid="21507">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animEffect transition="in" filter="wipe(up)">
                                      <p:cBhvr>
                                        <p:cTn id="13" dur="500"/>
                                        <p:tgtEl>
                                          <p:spTgt spid="21507">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1507">
                                            <p:txEl>
                                              <p:pRg st="3" end="3"/>
                                            </p:txEl>
                                          </p:spTgt>
                                        </p:tgtEl>
                                        <p:attrNameLst>
                                          <p:attrName>style.visibility</p:attrName>
                                        </p:attrNameLst>
                                      </p:cBhvr>
                                      <p:to>
                                        <p:strVal val="visible"/>
                                      </p:to>
                                    </p:set>
                                    <p:animEffect transition="in" filter="wipe(up)">
                                      <p:cBhvr>
                                        <p:cTn id="16" dur="500"/>
                                        <p:tgtEl>
                                          <p:spTgt spid="21507">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animEffect transition="in" filter="wipe(up)">
                                      <p:cBhvr>
                                        <p:cTn id="19" dur="500"/>
                                        <p:tgtEl>
                                          <p:spTgt spid="21507">
                                            <p:txEl>
                                              <p:pRg st="4" end="4"/>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21507">
                                            <p:txEl>
                                              <p:pRg st="5" end="5"/>
                                            </p:txEl>
                                          </p:spTgt>
                                        </p:tgtEl>
                                        <p:attrNameLst>
                                          <p:attrName>style.visibility</p:attrName>
                                        </p:attrNameLst>
                                      </p:cBhvr>
                                      <p:to>
                                        <p:strVal val="visible"/>
                                      </p:to>
                                    </p:set>
                                    <p:animEffect transition="in" filter="wipe(up)">
                                      <p:cBhvr>
                                        <p:cTn id="22" dur="500"/>
                                        <p:tgtEl>
                                          <p:spTgt spid="21507">
                                            <p:txEl>
                                              <p:pRg st="5" end="5"/>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21507">
                                            <p:txEl>
                                              <p:pRg st="6" end="6"/>
                                            </p:txEl>
                                          </p:spTgt>
                                        </p:tgtEl>
                                        <p:attrNameLst>
                                          <p:attrName>style.visibility</p:attrName>
                                        </p:attrNameLst>
                                      </p:cBhvr>
                                      <p:to>
                                        <p:strVal val="visible"/>
                                      </p:to>
                                    </p:set>
                                    <p:animEffect transition="in" filter="wipe(up)">
                                      <p:cBhvr>
                                        <p:cTn id="25" dur="500"/>
                                        <p:tgtEl>
                                          <p:spTgt spid="21507">
                                            <p:txEl>
                                              <p:pRg st="6" end="6"/>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21507">
                                            <p:txEl>
                                              <p:pRg st="7" end="7"/>
                                            </p:txEl>
                                          </p:spTgt>
                                        </p:tgtEl>
                                        <p:attrNameLst>
                                          <p:attrName>style.visibility</p:attrName>
                                        </p:attrNameLst>
                                      </p:cBhvr>
                                      <p:to>
                                        <p:strVal val="visible"/>
                                      </p:to>
                                    </p:set>
                                    <p:animEffect transition="in" filter="wipe(up)">
                                      <p:cBhvr>
                                        <p:cTn id="28" dur="500"/>
                                        <p:tgtEl>
                                          <p:spTgt spid="21507">
                                            <p:txEl>
                                              <p:pRg st="7" end="7"/>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21507">
                                            <p:txEl>
                                              <p:pRg st="8" end="8"/>
                                            </p:txEl>
                                          </p:spTgt>
                                        </p:tgtEl>
                                        <p:attrNameLst>
                                          <p:attrName>style.visibility</p:attrName>
                                        </p:attrNameLst>
                                      </p:cBhvr>
                                      <p:to>
                                        <p:strVal val="visible"/>
                                      </p:to>
                                    </p:set>
                                    <p:animEffect transition="in" filter="wipe(up)">
                                      <p:cBhvr>
                                        <p:cTn id="31" dur="500"/>
                                        <p:tgtEl>
                                          <p:spTgt spid="215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zh-TW" dirty="0"/>
              <a:t>Relational Keys</a:t>
            </a:r>
            <a:endParaRPr lang="en-US" dirty="0"/>
          </a:p>
        </p:txBody>
      </p:sp>
      <p:sp>
        <p:nvSpPr>
          <p:cNvPr id="3" name="Content Placeholder 2"/>
          <p:cNvSpPr>
            <a:spLocks noGrp="1"/>
          </p:cNvSpPr>
          <p:nvPr>
            <p:ph idx="1"/>
          </p:nvPr>
        </p:nvSpPr>
        <p:spPr>
          <a:xfrm>
            <a:off x="1097280" y="1845734"/>
            <a:ext cx="6661803" cy="4023360"/>
          </a:xfrm>
        </p:spPr>
        <p:txBody>
          <a:bodyPr>
            <a:noAutofit/>
          </a:bodyPr>
          <a:lstStyle/>
          <a:p>
            <a:r>
              <a:rPr lang="en-GB" altLang="zh-TW" sz="2000" dirty="0"/>
              <a:t>Candidate Key</a:t>
            </a:r>
          </a:p>
          <a:p>
            <a:pPr marL="578358" lvl="1" indent="-285750"/>
            <a:r>
              <a:rPr lang="en-GB" altLang="zh-TW" sz="1600" dirty="0" err="1"/>
              <a:t>Superkey</a:t>
            </a:r>
            <a:r>
              <a:rPr lang="en-GB" altLang="zh-TW" sz="1600" dirty="0"/>
              <a:t> (K) such that no proper subset is a </a:t>
            </a:r>
            <a:r>
              <a:rPr lang="en-GB" altLang="zh-TW" sz="1600" dirty="0" err="1"/>
              <a:t>superkey</a:t>
            </a:r>
            <a:r>
              <a:rPr lang="en-GB" altLang="zh-TW" sz="1600" dirty="0"/>
              <a:t> within the relation. </a:t>
            </a:r>
          </a:p>
          <a:p>
            <a:pPr marL="578358" lvl="1" indent="-285750"/>
            <a:r>
              <a:rPr lang="en-GB" altLang="zh-TW" sz="1600" dirty="0"/>
              <a:t>In each tuple of R, values of K uniquely identify that tuple (uniqueness).</a:t>
            </a:r>
          </a:p>
          <a:p>
            <a:pPr marL="578358" lvl="1" indent="-285750"/>
            <a:r>
              <a:rPr lang="en-GB" altLang="zh-TW" sz="1600" dirty="0"/>
              <a:t>No proper subset of K has the uniqueness property (irreducibility).</a:t>
            </a:r>
          </a:p>
          <a:p>
            <a:pPr marL="578358" lvl="1" indent="-285750"/>
            <a:r>
              <a:rPr lang="en-US" sz="1600" dirty="0"/>
              <a:t>The </a:t>
            </a:r>
            <a:r>
              <a:rPr lang="en-US" sz="1600" b="1" dirty="0">
                <a:highlight>
                  <a:srgbClr val="FFFF00"/>
                </a:highlight>
              </a:rPr>
              <a:t>minimal </a:t>
            </a:r>
            <a:r>
              <a:rPr lang="en-US" sz="1600" b="1" dirty="0" err="1">
                <a:highlight>
                  <a:srgbClr val="FFFF00"/>
                </a:highlight>
              </a:rPr>
              <a:t>superkeys</a:t>
            </a:r>
            <a:r>
              <a:rPr lang="en-US" sz="1600" b="1" dirty="0">
                <a:highlight>
                  <a:srgbClr val="FFFF00"/>
                </a:highlight>
              </a:rPr>
              <a:t> </a:t>
            </a:r>
            <a:r>
              <a:rPr lang="en-US" sz="1600" dirty="0">
                <a:highlight>
                  <a:srgbClr val="FFFF00"/>
                </a:highlight>
              </a:rPr>
              <a:t>with no redundant attributes</a:t>
            </a:r>
            <a:r>
              <a:rPr lang="en-US" sz="1600" dirty="0"/>
              <a:t>, which are:</a:t>
            </a:r>
          </a:p>
          <a:p>
            <a:pPr marL="749808" lvl="4" indent="0">
              <a:buNone/>
            </a:pPr>
            <a:r>
              <a:rPr lang="en-US" dirty="0"/>
              <a:t>{</a:t>
            </a:r>
            <a:r>
              <a:rPr lang="en-US" dirty="0" err="1"/>
              <a:t>Emp_HKID</a:t>
            </a:r>
            <a:r>
              <a:rPr lang="en-US" dirty="0"/>
              <a:t>}</a:t>
            </a:r>
          </a:p>
          <a:p>
            <a:pPr marL="749808" lvl="4" indent="0">
              <a:buNone/>
            </a:pPr>
            <a:r>
              <a:rPr lang="en-US" dirty="0"/>
              <a:t>{</a:t>
            </a:r>
            <a:r>
              <a:rPr lang="en-US" dirty="0" err="1"/>
              <a:t>Emp_No</a:t>
            </a:r>
            <a:r>
              <a:rPr lang="en-US" dirty="0"/>
              <a:t>}</a:t>
            </a:r>
          </a:p>
          <a:p>
            <a:pPr lvl="3"/>
            <a:endParaRPr lang="en-US" dirty="0"/>
          </a:p>
          <a:p>
            <a:pPr marL="578358" lvl="1" indent="-285750"/>
            <a:r>
              <a:rPr lang="en-US" sz="1400" i="1" dirty="0"/>
              <a:t>[Note]</a:t>
            </a:r>
          </a:p>
          <a:p>
            <a:pPr marL="384048" lvl="2" indent="0">
              <a:buNone/>
            </a:pPr>
            <a:r>
              <a:rPr lang="en-US" sz="1400" i="1" dirty="0"/>
              <a:t>Only these two sets are candidate keys as all other sets are having redundant attributes that are not necessary for unique identification.</a:t>
            </a:r>
          </a:p>
          <a:p>
            <a:pPr marL="384048" lvl="2" indent="0">
              <a:buNone/>
            </a:pPr>
            <a:r>
              <a:rPr lang="en-US" sz="1400" i="1" dirty="0"/>
              <a:t>In the above example, we have not chosen {</a:t>
            </a:r>
            <a:r>
              <a:rPr lang="en-US" sz="1400" i="1" dirty="0" err="1"/>
              <a:t>Emp_HKID</a:t>
            </a:r>
            <a:r>
              <a:rPr lang="en-US" sz="1400" i="1" dirty="0"/>
              <a:t>, </a:t>
            </a:r>
            <a:r>
              <a:rPr lang="en-US" sz="1400" i="1" dirty="0" err="1"/>
              <a:t>Emp_Name</a:t>
            </a:r>
            <a:r>
              <a:rPr lang="en-US" sz="1400" i="1" dirty="0"/>
              <a:t>} as candidate key because {</a:t>
            </a:r>
            <a:r>
              <a:rPr lang="en-US" sz="1400" i="1" dirty="0" err="1"/>
              <a:t>Emp_HKID</a:t>
            </a:r>
            <a:r>
              <a:rPr lang="en-US" sz="1400" i="1" dirty="0"/>
              <a:t>} alone can identify a unique row in the table and </a:t>
            </a:r>
            <a:r>
              <a:rPr lang="en-US" sz="1400" i="1" dirty="0" err="1"/>
              <a:t>Emp_Name</a:t>
            </a:r>
            <a:r>
              <a:rPr lang="en-US" sz="1400" i="1" dirty="0"/>
              <a:t> is redundant.</a:t>
            </a:r>
          </a:p>
        </p:txBody>
      </p:sp>
      <p:sp>
        <p:nvSpPr>
          <p:cNvPr id="4" name="Footer Placeholder 3"/>
          <p:cNvSpPr>
            <a:spLocks noGrp="1"/>
          </p:cNvSpPr>
          <p:nvPr>
            <p:ph type="ftr" sz="quarter" idx="11"/>
          </p:nvPr>
        </p:nvSpPr>
        <p:spPr/>
        <p:txBody>
          <a:bodyPr/>
          <a:lstStyle/>
          <a:p>
            <a:r>
              <a:rPr lang="en-US" altLang="zh-TW" dirty="0"/>
              <a:t>COMPS320F- Database Management</a:t>
            </a:r>
            <a:endParaRPr lang="zh-TW" altLang="en-US" dirty="0"/>
          </a:p>
        </p:txBody>
      </p:sp>
      <p:sp>
        <p:nvSpPr>
          <p:cNvPr id="5" name="Slide Number Placeholder 4"/>
          <p:cNvSpPr>
            <a:spLocks noGrp="1"/>
          </p:cNvSpPr>
          <p:nvPr>
            <p:ph type="sldNum" sz="quarter" idx="12"/>
          </p:nvPr>
        </p:nvSpPr>
        <p:spPr/>
        <p:txBody>
          <a:bodyPr/>
          <a:lstStyle/>
          <a:p>
            <a:fld id="{4351A1D5-6B61-4EC4-9B02-E5415304AF6D}" type="slidenum">
              <a:rPr lang="zh-TW" altLang="en-US" smtClean="0"/>
              <a:pPr/>
              <a:t>12</a:t>
            </a:fld>
            <a:endParaRPr lang="zh-TW" altLang="en-US"/>
          </a:p>
        </p:txBody>
      </p:sp>
      <p:pic>
        <p:nvPicPr>
          <p:cNvPr id="6" name="Picture 5"/>
          <p:cNvPicPr>
            <a:picLocks noChangeAspect="1"/>
          </p:cNvPicPr>
          <p:nvPr/>
        </p:nvPicPr>
        <p:blipFill>
          <a:blip r:embed="rId2"/>
          <a:stretch>
            <a:fillRect/>
          </a:stretch>
        </p:blipFill>
        <p:spPr>
          <a:xfrm>
            <a:off x="7850944" y="2043144"/>
            <a:ext cx="4241965" cy="2422324"/>
          </a:xfrm>
          <a:prstGeom prst="rect">
            <a:avLst/>
          </a:prstGeom>
        </p:spPr>
      </p:pic>
    </p:spTree>
    <p:extLst>
      <p:ext uri="{BB962C8B-B14F-4D97-AF65-F5344CB8AC3E}">
        <p14:creationId xmlns:p14="http://schemas.microsoft.com/office/powerpoint/2010/main" val="2351992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altLang="zh-TW" dirty="0"/>
              <a:t>Relational Keys</a:t>
            </a:r>
          </a:p>
        </p:txBody>
      </p:sp>
      <p:sp>
        <p:nvSpPr>
          <p:cNvPr id="25603" name="Rectangle 3"/>
          <p:cNvSpPr>
            <a:spLocks noGrp="1" noChangeArrowheads="1"/>
          </p:cNvSpPr>
          <p:nvPr>
            <p:ph type="body" idx="1"/>
          </p:nvPr>
        </p:nvSpPr>
        <p:spPr>
          <a:xfrm>
            <a:off x="1097280" y="1845734"/>
            <a:ext cx="6502005" cy="4023360"/>
          </a:xfrm>
        </p:spPr>
        <p:txBody>
          <a:bodyPr>
            <a:normAutofit fontScale="55000" lnSpcReduction="20000"/>
          </a:bodyPr>
          <a:lstStyle/>
          <a:p>
            <a:r>
              <a:rPr lang="en-GB" altLang="zh-TW" sz="3200" dirty="0"/>
              <a:t>Primary Key</a:t>
            </a:r>
          </a:p>
          <a:p>
            <a:pPr lvl="1"/>
            <a:r>
              <a:rPr lang="en-GB" altLang="zh-TW" sz="2800" dirty="0"/>
              <a:t>Candidate key selected to identify tuples uniquely within  relation.</a:t>
            </a:r>
          </a:p>
          <a:p>
            <a:pPr lvl="1"/>
            <a:r>
              <a:rPr lang="en-US" altLang="zh-TW" sz="2800" dirty="0"/>
              <a:t>So Either {</a:t>
            </a:r>
            <a:r>
              <a:rPr lang="en-US" altLang="zh-TW" sz="2800" dirty="0" err="1"/>
              <a:t>Emp_HKID</a:t>
            </a:r>
            <a:r>
              <a:rPr lang="en-US" altLang="zh-TW" sz="2800" dirty="0"/>
              <a:t>} or {</a:t>
            </a:r>
            <a:r>
              <a:rPr lang="en-US" altLang="zh-TW" sz="2800" dirty="0" err="1"/>
              <a:t>Emp_No</a:t>
            </a:r>
            <a:r>
              <a:rPr lang="en-US" altLang="zh-TW" sz="2800" dirty="0"/>
              <a:t>} can be the primary key. </a:t>
            </a:r>
          </a:p>
          <a:p>
            <a:pPr lvl="1"/>
            <a:r>
              <a:rPr lang="en-US" altLang="zh-TW" sz="2800" dirty="0"/>
              <a:t>Usually {</a:t>
            </a:r>
            <a:r>
              <a:rPr lang="en-US" altLang="zh-TW" sz="2800" dirty="0" err="1"/>
              <a:t>Emp_No</a:t>
            </a:r>
            <a:r>
              <a:rPr lang="en-US" altLang="zh-TW" sz="2800" dirty="0"/>
              <a:t>} will be selected as primary key which is </a:t>
            </a:r>
            <a:r>
              <a:rPr lang="en-US" altLang="zh-TW" sz="2800" u="sng" dirty="0">
                <a:solidFill>
                  <a:srgbClr val="FF0000"/>
                </a:solidFill>
              </a:rPr>
              <a:t>more convenient </a:t>
            </a:r>
            <a:r>
              <a:rPr lang="en-US" altLang="zh-TW" sz="2800" dirty="0"/>
              <a:t>to use within the company.</a:t>
            </a:r>
          </a:p>
          <a:p>
            <a:pPr marL="384048" lvl="2" indent="0">
              <a:buNone/>
            </a:pPr>
            <a:r>
              <a:rPr lang="en-US" altLang="zh-TW" sz="4000" dirty="0"/>
              <a:t>{</a:t>
            </a:r>
            <a:r>
              <a:rPr lang="en-US" altLang="zh-TW" sz="4000" dirty="0" err="1"/>
              <a:t>Emp_No</a:t>
            </a:r>
            <a:r>
              <a:rPr lang="en-US" altLang="zh-TW" sz="4000" dirty="0"/>
              <a:t>} </a:t>
            </a:r>
          </a:p>
          <a:p>
            <a:pPr lvl="1"/>
            <a:endParaRPr lang="en-GB" altLang="zh-TW" sz="2800" dirty="0"/>
          </a:p>
          <a:p>
            <a:r>
              <a:rPr lang="en-GB" altLang="zh-TW" sz="3200" dirty="0"/>
              <a:t>Alternate Keys</a:t>
            </a:r>
          </a:p>
          <a:p>
            <a:pPr lvl="1"/>
            <a:r>
              <a:rPr lang="en-GB" altLang="zh-TW" sz="2800" dirty="0"/>
              <a:t>Candidate keys that are not selected to be primary key. </a:t>
            </a:r>
          </a:p>
          <a:p>
            <a:pPr marL="384048" lvl="2" indent="0">
              <a:buNone/>
            </a:pPr>
            <a:r>
              <a:rPr lang="en-US" altLang="zh-TW" sz="3500" dirty="0"/>
              <a:t>{</a:t>
            </a:r>
            <a:r>
              <a:rPr lang="en-US" altLang="zh-TW" sz="3500" dirty="0" err="1"/>
              <a:t>Emp_HKID</a:t>
            </a:r>
            <a:r>
              <a:rPr lang="en-US" altLang="zh-TW" sz="3500" dirty="0"/>
              <a:t>} </a:t>
            </a:r>
          </a:p>
          <a:p>
            <a:pPr lvl="1"/>
            <a:endParaRPr lang="en-US" altLang="zh-TW" sz="2800" dirty="0"/>
          </a:p>
          <a:p>
            <a:pPr lvl="1"/>
            <a:r>
              <a:rPr lang="en-US" altLang="zh-TW" sz="2800" i="1" dirty="0"/>
              <a:t>[Note] - If the table only contains ONE candidate key which has already selected as primary key, leaving no other candidate key left, in this case there will be no alternate key for such table.</a:t>
            </a:r>
          </a:p>
          <a:p>
            <a:pPr lvl="1"/>
            <a:endParaRPr lang="en-GB" altLang="zh-TW" sz="2800" dirty="0"/>
          </a:p>
        </p:txBody>
      </p:sp>
      <p:sp>
        <p:nvSpPr>
          <p:cNvPr id="4" name="頁尾版面配置區 3"/>
          <p:cNvSpPr>
            <a:spLocks noGrp="1"/>
          </p:cNvSpPr>
          <p:nvPr>
            <p:ph type="ftr" sz="quarter" idx="11"/>
          </p:nvPr>
        </p:nvSpPr>
        <p:spPr/>
        <p:txBody>
          <a:bodyPr/>
          <a:lstStyle/>
          <a:p>
            <a:r>
              <a:rPr lang="en-US" altLang="zh-TW" dirty="0"/>
              <a:t>COMPS320F- Database Management</a:t>
            </a:r>
            <a:endParaRPr lang="zh-TW" altLang="en-US" dirty="0"/>
          </a:p>
        </p:txBody>
      </p:sp>
      <p:sp>
        <p:nvSpPr>
          <p:cNvPr id="5" name="投影片編號版面配置區 4"/>
          <p:cNvSpPr>
            <a:spLocks noGrp="1"/>
          </p:cNvSpPr>
          <p:nvPr>
            <p:ph type="sldNum" sz="quarter" idx="12"/>
          </p:nvPr>
        </p:nvSpPr>
        <p:spPr/>
        <p:txBody>
          <a:bodyPr/>
          <a:lstStyle/>
          <a:p>
            <a:fld id="{4351A1D5-6B61-4EC4-9B02-E5415304AF6D}" type="slidenum">
              <a:rPr lang="zh-TW" altLang="en-US" smtClean="0"/>
              <a:pPr/>
              <a:t>13</a:t>
            </a:fld>
            <a:endParaRPr lang="zh-TW" altLang="en-US"/>
          </a:p>
        </p:txBody>
      </p:sp>
      <p:pic>
        <p:nvPicPr>
          <p:cNvPr id="6" name="Picture 5"/>
          <p:cNvPicPr>
            <a:picLocks noChangeAspect="1"/>
          </p:cNvPicPr>
          <p:nvPr/>
        </p:nvPicPr>
        <p:blipFill>
          <a:blip r:embed="rId3"/>
          <a:stretch>
            <a:fillRect/>
          </a:stretch>
        </p:blipFill>
        <p:spPr>
          <a:xfrm>
            <a:off x="7850944" y="2043144"/>
            <a:ext cx="4241965" cy="2422324"/>
          </a:xfrm>
          <a:prstGeom prst="rect">
            <a:avLst/>
          </a:prstGeom>
        </p:spPr>
      </p:pic>
      <p:sp>
        <p:nvSpPr>
          <p:cNvPr id="3" name="TextBox 2">
            <a:extLst>
              <a:ext uri="{FF2B5EF4-FFF2-40B4-BE49-F238E27FC236}">
                <a16:creationId xmlns:a16="http://schemas.microsoft.com/office/drawing/2014/main" id="{B584149C-2BA9-0346-A56E-66C40DC526C1}"/>
              </a:ext>
            </a:extLst>
          </p:cNvPr>
          <p:cNvSpPr txBox="1"/>
          <p:nvPr/>
        </p:nvSpPr>
        <p:spPr>
          <a:xfrm>
            <a:off x="5138928" y="1255043"/>
            <a:ext cx="4078224" cy="246221"/>
          </a:xfrm>
          <a:prstGeom prst="rect">
            <a:avLst/>
          </a:prstGeom>
          <a:noFill/>
        </p:spPr>
        <p:txBody>
          <a:bodyPr wrap="square" rtlCol="0">
            <a:spAutoFit/>
          </a:bodyPr>
          <a:lstStyle/>
          <a:p>
            <a:r>
              <a:rPr lang="en-US" sz="1000" dirty="0">
                <a:solidFill>
                  <a:srgbClr val="FF0000"/>
                </a:solidFill>
              </a:rPr>
              <a:t>This semester: Only </a:t>
            </a:r>
            <a:r>
              <a:rPr lang="en-US" sz="1000" dirty="0">
                <a:solidFill>
                  <a:srgbClr val="FF0000"/>
                </a:solidFill>
                <a:highlight>
                  <a:srgbClr val="FFFF00"/>
                </a:highlight>
              </a:rPr>
              <a:t>one to many </a:t>
            </a:r>
            <a:r>
              <a:rPr lang="en-US" sz="1000" dirty="0">
                <a:solidFill>
                  <a:srgbClr val="FF0000"/>
                </a:solidFill>
              </a:rPr>
              <a:t>or </a:t>
            </a:r>
            <a:r>
              <a:rPr lang="en-US" sz="1000" dirty="0">
                <a:solidFill>
                  <a:srgbClr val="FF0000"/>
                </a:solidFill>
                <a:highlight>
                  <a:srgbClr val="FFFF00"/>
                </a:highlight>
              </a:rPr>
              <a:t>one to one </a:t>
            </a:r>
            <a:r>
              <a:rPr lang="en-US" sz="1000" dirty="0">
                <a:solidFill>
                  <a:srgbClr val="FF0000"/>
                </a:solidFill>
              </a:rPr>
              <a:t>relationship</a:t>
            </a:r>
          </a:p>
        </p:txBody>
      </p:sp>
    </p:spTree>
    <p:extLst>
      <p:ext uri="{BB962C8B-B14F-4D97-AF65-F5344CB8AC3E}">
        <p14:creationId xmlns:p14="http://schemas.microsoft.com/office/powerpoint/2010/main" val="3877217758"/>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wipe(up)">
                                      <p:cBhvr>
                                        <p:cTn id="7" dur="500"/>
                                        <p:tgtEl>
                                          <p:spTgt spid="2560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wipe(up)">
                                      <p:cBhvr>
                                        <p:cTn id="10" dur="500"/>
                                        <p:tgtEl>
                                          <p:spTgt spid="2560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wipe(up)">
                                      <p:cBhvr>
                                        <p:cTn id="13" dur="500"/>
                                        <p:tgtEl>
                                          <p:spTgt spid="25603">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5603">
                                            <p:txEl>
                                              <p:pRg st="3" end="3"/>
                                            </p:txEl>
                                          </p:spTgt>
                                        </p:tgtEl>
                                        <p:attrNameLst>
                                          <p:attrName>style.visibility</p:attrName>
                                        </p:attrNameLst>
                                      </p:cBhvr>
                                      <p:to>
                                        <p:strVal val="visible"/>
                                      </p:to>
                                    </p:set>
                                    <p:animEffect transition="in" filter="wipe(up)">
                                      <p:cBhvr>
                                        <p:cTn id="16" dur="500"/>
                                        <p:tgtEl>
                                          <p:spTgt spid="25603">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animEffect transition="in" filter="wipe(up)">
                                      <p:cBhvr>
                                        <p:cTn id="19" dur="500"/>
                                        <p:tgtEl>
                                          <p:spTgt spid="25603">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25603">
                                            <p:txEl>
                                              <p:pRg st="6" end="6"/>
                                            </p:txEl>
                                          </p:spTgt>
                                        </p:tgtEl>
                                        <p:attrNameLst>
                                          <p:attrName>style.visibility</p:attrName>
                                        </p:attrNameLst>
                                      </p:cBhvr>
                                      <p:to>
                                        <p:strVal val="visible"/>
                                      </p:to>
                                    </p:set>
                                    <p:animEffect transition="in" filter="wipe(up)">
                                      <p:cBhvr>
                                        <p:cTn id="24" dur="500"/>
                                        <p:tgtEl>
                                          <p:spTgt spid="25603">
                                            <p:txEl>
                                              <p:pRg st="6" end="6"/>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25603">
                                            <p:txEl>
                                              <p:pRg st="7" end="7"/>
                                            </p:txEl>
                                          </p:spTgt>
                                        </p:tgtEl>
                                        <p:attrNameLst>
                                          <p:attrName>style.visibility</p:attrName>
                                        </p:attrNameLst>
                                      </p:cBhvr>
                                      <p:to>
                                        <p:strVal val="visible"/>
                                      </p:to>
                                    </p:set>
                                    <p:animEffect transition="in" filter="wipe(up)">
                                      <p:cBhvr>
                                        <p:cTn id="27" dur="500"/>
                                        <p:tgtEl>
                                          <p:spTgt spid="25603">
                                            <p:txEl>
                                              <p:pRg st="7" end="7"/>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25603">
                                            <p:txEl>
                                              <p:pRg st="8" end="8"/>
                                            </p:txEl>
                                          </p:spTgt>
                                        </p:tgtEl>
                                        <p:attrNameLst>
                                          <p:attrName>style.visibility</p:attrName>
                                        </p:attrNameLst>
                                      </p:cBhvr>
                                      <p:to>
                                        <p:strVal val="visible"/>
                                      </p:to>
                                    </p:set>
                                    <p:animEffect transition="in" filter="wipe(up)">
                                      <p:cBhvr>
                                        <p:cTn id="30" dur="500"/>
                                        <p:tgtEl>
                                          <p:spTgt spid="25603">
                                            <p:txEl>
                                              <p:pRg st="8" end="8"/>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25603">
                                            <p:txEl>
                                              <p:pRg st="10" end="10"/>
                                            </p:txEl>
                                          </p:spTgt>
                                        </p:tgtEl>
                                        <p:attrNameLst>
                                          <p:attrName>style.visibility</p:attrName>
                                        </p:attrNameLst>
                                      </p:cBhvr>
                                      <p:to>
                                        <p:strVal val="visible"/>
                                      </p:to>
                                    </p:set>
                                    <p:animEffect transition="in" filter="wipe(up)">
                                      <p:cBhvr>
                                        <p:cTn id="33" dur="500"/>
                                        <p:tgtEl>
                                          <p:spTgt spid="2560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zh-TW" dirty="0"/>
              <a:t>Relational Keys</a:t>
            </a:r>
            <a:endParaRPr lang="en-US" dirty="0"/>
          </a:p>
        </p:txBody>
      </p:sp>
      <p:sp>
        <p:nvSpPr>
          <p:cNvPr id="3" name="Content Placeholder 2"/>
          <p:cNvSpPr>
            <a:spLocks noGrp="1"/>
          </p:cNvSpPr>
          <p:nvPr>
            <p:ph idx="1"/>
          </p:nvPr>
        </p:nvSpPr>
        <p:spPr>
          <a:xfrm>
            <a:off x="1097280" y="1739201"/>
            <a:ext cx="7123442" cy="4023360"/>
          </a:xfrm>
        </p:spPr>
        <p:txBody>
          <a:bodyPr>
            <a:noAutofit/>
          </a:bodyPr>
          <a:lstStyle/>
          <a:p>
            <a:r>
              <a:rPr lang="en-GB" altLang="zh-TW" sz="1800" dirty="0"/>
              <a:t>Foreign Key</a:t>
            </a:r>
          </a:p>
          <a:p>
            <a:pPr lvl="1"/>
            <a:r>
              <a:rPr lang="en-GB" altLang="zh-TW" sz="1500" dirty="0"/>
              <a:t>Attribute, or set of attributes, within one relation that matches candidate key of some (possibly same) relation.</a:t>
            </a:r>
          </a:p>
          <a:p>
            <a:r>
              <a:rPr lang="en-US" sz="1500" b="1" u="sng" dirty="0"/>
              <a:t>For table </a:t>
            </a:r>
            <a:r>
              <a:rPr lang="en-US" sz="1500" b="1" u="sng" dirty="0" err="1"/>
              <a:t>Dept</a:t>
            </a:r>
            <a:r>
              <a:rPr lang="en-US" sz="1500" b="1" u="sng" dirty="0"/>
              <a:t>:</a:t>
            </a:r>
            <a:endParaRPr lang="en-US" sz="1500" dirty="0"/>
          </a:p>
          <a:p>
            <a:r>
              <a:rPr lang="en-US" sz="1500" b="1" dirty="0"/>
              <a:t> Primary key</a:t>
            </a:r>
            <a:r>
              <a:rPr lang="en-US" sz="1500" dirty="0"/>
              <a:t>:</a:t>
            </a:r>
          </a:p>
          <a:p>
            <a:pPr lvl="1"/>
            <a:r>
              <a:rPr lang="en-US" sz="1500" dirty="0"/>
              <a:t>{</a:t>
            </a:r>
            <a:r>
              <a:rPr lang="en-US" sz="1500" dirty="0" err="1"/>
              <a:t>DeptID</a:t>
            </a:r>
            <a:r>
              <a:rPr lang="en-US" sz="1500" dirty="0"/>
              <a:t>}</a:t>
            </a:r>
          </a:p>
          <a:p>
            <a:r>
              <a:rPr lang="en-US" sz="1500" b="1" dirty="0"/>
              <a:t> </a:t>
            </a:r>
            <a:r>
              <a:rPr lang="en-GB" sz="1500" b="1" dirty="0"/>
              <a:t>Foreign Key:</a:t>
            </a:r>
            <a:endParaRPr lang="en-US" sz="1500" dirty="0"/>
          </a:p>
          <a:p>
            <a:pPr lvl="1"/>
            <a:r>
              <a:rPr lang="en-US" sz="1500" dirty="0"/>
              <a:t>Nil</a:t>
            </a:r>
          </a:p>
          <a:p>
            <a:r>
              <a:rPr lang="en-US" sz="1500" b="1" dirty="0"/>
              <a:t> </a:t>
            </a:r>
            <a:r>
              <a:rPr lang="en-US" sz="1500" b="1" u="sng" dirty="0"/>
              <a:t>For table Employee:</a:t>
            </a:r>
            <a:endParaRPr lang="en-US" sz="1500" dirty="0"/>
          </a:p>
          <a:p>
            <a:r>
              <a:rPr lang="en-US" sz="1500" b="1" dirty="0"/>
              <a:t> Primary key</a:t>
            </a:r>
            <a:r>
              <a:rPr lang="en-US" sz="1500" dirty="0"/>
              <a:t>:</a:t>
            </a:r>
          </a:p>
          <a:p>
            <a:pPr lvl="1"/>
            <a:r>
              <a:rPr lang="en-US" sz="1500" dirty="0"/>
              <a:t>{</a:t>
            </a:r>
            <a:r>
              <a:rPr lang="en-US" sz="1500" dirty="0" err="1"/>
              <a:t>Emp_No</a:t>
            </a:r>
            <a:r>
              <a:rPr lang="en-US" sz="1500" dirty="0"/>
              <a:t>} </a:t>
            </a:r>
          </a:p>
          <a:p>
            <a:r>
              <a:rPr lang="en-GB" sz="1500" b="1" dirty="0"/>
              <a:t> Foreign Key:</a:t>
            </a:r>
            <a:endParaRPr lang="en-US" sz="1500" dirty="0"/>
          </a:p>
          <a:p>
            <a:pPr lvl="1"/>
            <a:r>
              <a:rPr lang="en-US" sz="1500" dirty="0"/>
              <a:t>The </a:t>
            </a:r>
            <a:r>
              <a:rPr lang="en-US" sz="1500" i="1" dirty="0"/>
              <a:t>{</a:t>
            </a:r>
            <a:r>
              <a:rPr lang="en-US" sz="1500" i="1" dirty="0" err="1"/>
              <a:t>DeptID</a:t>
            </a:r>
            <a:r>
              <a:rPr lang="en-US" sz="1500" i="1" dirty="0"/>
              <a:t>}</a:t>
            </a:r>
            <a:r>
              <a:rPr lang="en-US" sz="1500" dirty="0"/>
              <a:t> in Employee table is the foreign key references </a:t>
            </a:r>
            <a:r>
              <a:rPr lang="en-US" sz="1500" dirty="0" err="1"/>
              <a:t>Dept</a:t>
            </a:r>
            <a:r>
              <a:rPr lang="en-US" sz="1500" dirty="0"/>
              <a:t> table.</a:t>
            </a:r>
          </a:p>
          <a:p>
            <a:endParaRPr lang="en-US" sz="1500" dirty="0"/>
          </a:p>
        </p:txBody>
      </p:sp>
      <p:sp>
        <p:nvSpPr>
          <p:cNvPr id="4" name="Footer Placeholder 3"/>
          <p:cNvSpPr>
            <a:spLocks noGrp="1"/>
          </p:cNvSpPr>
          <p:nvPr>
            <p:ph type="ftr" sz="quarter" idx="11"/>
          </p:nvPr>
        </p:nvSpPr>
        <p:spPr/>
        <p:txBody>
          <a:bodyPr/>
          <a:lstStyle/>
          <a:p>
            <a:r>
              <a:rPr lang="en-US" altLang="zh-TW" dirty="0"/>
              <a:t>COMPS320F- Database Management</a:t>
            </a:r>
            <a:endParaRPr lang="zh-TW" altLang="en-US" dirty="0"/>
          </a:p>
        </p:txBody>
      </p:sp>
      <p:sp>
        <p:nvSpPr>
          <p:cNvPr id="5" name="Slide Number Placeholder 4"/>
          <p:cNvSpPr>
            <a:spLocks noGrp="1"/>
          </p:cNvSpPr>
          <p:nvPr>
            <p:ph type="sldNum" sz="quarter" idx="12"/>
          </p:nvPr>
        </p:nvSpPr>
        <p:spPr/>
        <p:txBody>
          <a:bodyPr/>
          <a:lstStyle/>
          <a:p>
            <a:fld id="{4351A1D5-6B61-4EC4-9B02-E5415304AF6D}" type="slidenum">
              <a:rPr lang="zh-TW" altLang="en-US" smtClean="0"/>
              <a:pPr/>
              <a:t>14</a:t>
            </a:fld>
            <a:endParaRPr lang="zh-TW" altLang="en-US"/>
          </a:p>
        </p:txBody>
      </p:sp>
      <p:pic>
        <p:nvPicPr>
          <p:cNvPr id="6" name="Picture 5"/>
          <p:cNvPicPr>
            <a:picLocks noChangeAspect="1"/>
          </p:cNvPicPr>
          <p:nvPr/>
        </p:nvPicPr>
        <p:blipFill>
          <a:blip r:embed="rId2"/>
          <a:stretch>
            <a:fillRect/>
          </a:stretch>
        </p:blipFill>
        <p:spPr>
          <a:xfrm>
            <a:off x="8444620" y="1845734"/>
            <a:ext cx="3809524" cy="3647619"/>
          </a:xfrm>
          <a:prstGeom prst="rect">
            <a:avLst/>
          </a:prstGeom>
        </p:spPr>
      </p:pic>
    </p:spTree>
    <p:extLst>
      <p:ext uri="{BB962C8B-B14F-4D97-AF65-F5344CB8AC3E}">
        <p14:creationId xmlns:p14="http://schemas.microsoft.com/office/powerpoint/2010/main" val="1991974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altLang="zh-TW" dirty="0"/>
              <a:t>Relationship between the keys</a:t>
            </a:r>
          </a:p>
        </p:txBody>
      </p:sp>
      <p:sp>
        <p:nvSpPr>
          <p:cNvPr id="19460" name="Oval 6"/>
          <p:cNvSpPr>
            <a:spLocks noChangeArrowheads="1"/>
          </p:cNvSpPr>
          <p:nvPr/>
        </p:nvSpPr>
        <p:spPr bwMode="auto">
          <a:xfrm>
            <a:off x="3983567" y="1628775"/>
            <a:ext cx="7105651" cy="38163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zh-TW" altLang="en-US">
              <a:ea typeface="新細明體" charset="-120"/>
            </a:endParaRPr>
          </a:p>
        </p:txBody>
      </p:sp>
      <p:sp>
        <p:nvSpPr>
          <p:cNvPr id="19461" name="Text Box 7"/>
          <p:cNvSpPr txBox="1">
            <a:spLocks noChangeArrowheads="1"/>
          </p:cNvSpPr>
          <p:nvPr/>
        </p:nvSpPr>
        <p:spPr bwMode="auto">
          <a:xfrm>
            <a:off x="2789767" y="1700214"/>
            <a:ext cx="285526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ctr"/>
            <a:r>
              <a:rPr lang="en-US" altLang="zh-TW" dirty="0">
                <a:ea typeface="新細明體" charset="-120"/>
              </a:rPr>
              <a:t>Super keys </a:t>
            </a:r>
          </a:p>
          <a:p>
            <a:r>
              <a:rPr lang="en-US" altLang="zh-TW" dirty="0">
                <a:ea typeface="新細明體" charset="-120"/>
              </a:rPr>
              <a:t>(may not be minimal)</a:t>
            </a:r>
          </a:p>
        </p:txBody>
      </p:sp>
      <p:sp>
        <p:nvSpPr>
          <p:cNvPr id="19462" name="Oval 9"/>
          <p:cNvSpPr>
            <a:spLocks noChangeArrowheads="1"/>
          </p:cNvSpPr>
          <p:nvPr/>
        </p:nvSpPr>
        <p:spPr bwMode="auto">
          <a:xfrm>
            <a:off x="4559300" y="3284538"/>
            <a:ext cx="5952067" cy="1871662"/>
          </a:xfrm>
          <a:prstGeom prst="ellipse">
            <a:avLst/>
          </a:prstGeom>
          <a:solidFill>
            <a:schemeClr val="accent6"/>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zh-TW" altLang="en-US">
              <a:ea typeface="新細明體" charset="-120"/>
            </a:endParaRPr>
          </a:p>
        </p:txBody>
      </p:sp>
      <p:sp>
        <p:nvSpPr>
          <p:cNvPr id="19463" name="Text Box 10"/>
          <p:cNvSpPr txBox="1">
            <a:spLocks noChangeArrowheads="1"/>
          </p:cNvSpPr>
          <p:nvPr/>
        </p:nvSpPr>
        <p:spPr bwMode="auto">
          <a:xfrm>
            <a:off x="5904197" y="2852738"/>
            <a:ext cx="33762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zh-TW" dirty="0">
                <a:ea typeface="新細明體" charset="-120"/>
              </a:rPr>
              <a:t>Candidate keys (minimal)</a:t>
            </a:r>
          </a:p>
        </p:txBody>
      </p:sp>
      <p:sp>
        <p:nvSpPr>
          <p:cNvPr id="19464" name="Text Box 11"/>
          <p:cNvSpPr txBox="1">
            <a:spLocks noChangeArrowheads="1"/>
          </p:cNvSpPr>
          <p:nvPr/>
        </p:nvSpPr>
        <p:spPr bwMode="auto">
          <a:xfrm>
            <a:off x="5473781" y="3500438"/>
            <a:ext cx="36223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zh-TW" dirty="0">
                <a:ea typeface="新細明體" charset="-120"/>
              </a:rPr>
              <a:t>Primary key [selected one]</a:t>
            </a:r>
          </a:p>
        </p:txBody>
      </p:sp>
      <p:sp>
        <p:nvSpPr>
          <p:cNvPr id="19465" name="Text Box 12"/>
          <p:cNvSpPr txBox="1">
            <a:spLocks noChangeArrowheads="1"/>
          </p:cNvSpPr>
          <p:nvPr/>
        </p:nvSpPr>
        <p:spPr bwMode="auto">
          <a:xfrm>
            <a:off x="5615518" y="4221163"/>
            <a:ext cx="19688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zh-TW" dirty="0">
                <a:ea typeface="新細明體" charset="-120"/>
              </a:rPr>
              <a:t>Alternate keys</a:t>
            </a:r>
          </a:p>
        </p:txBody>
      </p:sp>
      <p:sp>
        <p:nvSpPr>
          <p:cNvPr id="19466" name="Line 13"/>
          <p:cNvSpPr>
            <a:spLocks noChangeShapeType="1"/>
          </p:cNvSpPr>
          <p:nvPr/>
        </p:nvSpPr>
        <p:spPr bwMode="auto">
          <a:xfrm>
            <a:off x="4656667" y="4005263"/>
            <a:ext cx="5664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HK" altLang="en-US"/>
          </a:p>
        </p:txBody>
      </p:sp>
      <p:sp>
        <p:nvSpPr>
          <p:cNvPr id="19467" name="Text Box 14"/>
          <p:cNvSpPr txBox="1">
            <a:spLocks noChangeArrowheads="1"/>
          </p:cNvSpPr>
          <p:nvPr/>
        </p:nvSpPr>
        <p:spPr bwMode="auto">
          <a:xfrm>
            <a:off x="624417" y="5157789"/>
            <a:ext cx="405591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ctr"/>
            <a:r>
              <a:rPr lang="en-US" altLang="zh-TW" dirty="0">
                <a:ea typeface="新細明體" charset="-120"/>
              </a:rPr>
              <a:t>Foreign keys</a:t>
            </a:r>
          </a:p>
          <a:p>
            <a:r>
              <a:rPr lang="en-US" altLang="zh-TW" dirty="0">
                <a:ea typeface="新細明體" charset="-120"/>
              </a:rPr>
              <a:t>= selected PK(s) of other tables</a:t>
            </a:r>
          </a:p>
        </p:txBody>
      </p:sp>
      <p:sp>
        <p:nvSpPr>
          <p:cNvPr id="19468" name="Oval 16"/>
          <p:cNvSpPr>
            <a:spLocks noChangeArrowheads="1"/>
          </p:cNvSpPr>
          <p:nvPr/>
        </p:nvSpPr>
        <p:spPr bwMode="auto">
          <a:xfrm>
            <a:off x="624418" y="5013326"/>
            <a:ext cx="5422900" cy="14398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zh-TW" altLang="en-US">
              <a:ea typeface="新細明體" charset="-120"/>
            </a:endParaRPr>
          </a:p>
        </p:txBody>
      </p:sp>
      <p:sp>
        <p:nvSpPr>
          <p:cNvPr id="4" name="頁尾版面配置區 3"/>
          <p:cNvSpPr>
            <a:spLocks noGrp="1"/>
          </p:cNvSpPr>
          <p:nvPr>
            <p:ph type="ftr" sz="quarter" idx="11"/>
          </p:nvPr>
        </p:nvSpPr>
        <p:spPr/>
        <p:txBody>
          <a:bodyPr/>
          <a:lstStyle/>
          <a:p>
            <a:r>
              <a:rPr lang="en-US" altLang="zh-TW" dirty="0"/>
              <a:t>COMPS320F- Database Management</a:t>
            </a:r>
            <a:endParaRPr lang="zh-TW" altLang="en-US" dirty="0"/>
          </a:p>
        </p:txBody>
      </p:sp>
      <p:sp>
        <p:nvSpPr>
          <p:cNvPr id="5" name="投影片編號版面配置區 4"/>
          <p:cNvSpPr>
            <a:spLocks noGrp="1"/>
          </p:cNvSpPr>
          <p:nvPr>
            <p:ph type="sldNum" sz="quarter" idx="12"/>
          </p:nvPr>
        </p:nvSpPr>
        <p:spPr/>
        <p:txBody>
          <a:bodyPr/>
          <a:lstStyle/>
          <a:p>
            <a:fld id="{4351A1D5-6B61-4EC4-9B02-E5415304AF6D}" type="slidenum">
              <a:rPr lang="zh-TW" altLang="en-US" smtClean="0"/>
              <a:pPr/>
              <a:t>15</a:t>
            </a:fld>
            <a:endParaRPr lang="zh-TW" altLang="en-US"/>
          </a:p>
        </p:txBody>
      </p:sp>
      <p:sp>
        <p:nvSpPr>
          <p:cNvPr id="2" name="TextBox 1">
            <a:extLst>
              <a:ext uri="{FF2B5EF4-FFF2-40B4-BE49-F238E27FC236}">
                <a16:creationId xmlns:a16="http://schemas.microsoft.com/office/drawing/2014/main" id="{C8B19114-D24A-984E-BDB8-8182EBEC1641}"/>
              </a:ext>
            </a:extLst>
          </p:cNvPr>
          <p:cNvSpPr txBox="1"/>
          <p:nvPr/>
        </p:nvSpPr>
        <p:spPr>
          <a:xfrm>
            <a:off x="5007013" y="1737360"/>
            <a:ext cx="2445347" cy="246221"/>
          </a:xfrm>
          <a:prstGeom prst="rect">
            <a:avLst/>
          </a:prstGeom>
          <a:noFill/>
        </p:spPr>
        <p:txBody>
          <a:bodyPr wrap="square" rtlCol="0">
            <a:spAutoFit/>
          </a:bodyPr>
          <a:lstStyle/>
          <a:p>
            <a:r>
              <a:rPr lang="en-US" sz="1000" dirty="0">
                <a:solidFill>
                  <a:srgbClr val="FF0000"/>
                </a:solidFill>
              </a:rPr>
              <a:t>=&gt; Most possible and unique search keys</a:t>
            </a:r>
          </a:p>
        </p:txBody>
      </p:sp>
    </p:spTree>
    <p:extLst>
      <p:ext uri="{BB962C8B-B14F-4D97-AF65-F5344CB8AC3E}">
        <p14:creationId xmlns:p14="http://schemas.microsoft.com/office/powerpoint/2010/main" val="805240396"/>
      </p:ext>
    </p:extLst>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050"/>
          <p:cNvSpPr>
            <a:spLocks noGrp="1" noChangeArrowheads="1"/>
          </p:cNvSpPr>
          <p:nvPr>
            <p:ph type="title"/>
          </p:nvPr>
        </p:nvSpPr>
        <p:spPr/>
        <p:txBody>
          <a:bodyPr/>
          <a:lstStyle/>
          <a:p>
            <a:r>
              <a:rPr lang="en-GB" altLang="zh-TW" dirty="0"/>
              <a:t>Integrity Constraints</a:t>
            </a:r>
          </a:p>
        </p:txBody>
      </p:sp>
      <p:sp>
        <p:nvSpPr>
          <p:cNvPr id="20483" name="Rectangle 2051"/>
          <p:cNvSpPr>
            <a:spLocks noGrp="1" noChangeArrowheads="1"/>
          </p:cNvSpPr>
          <p:nvPr>
            <p:ph type="body" idx="1"/>
          </p:nvPr>
        </p:nvSpPr>
        <p:spPr>
          <a:xfrm>
            <a:off x="1097280" y="1845734"/>
            <a:ext cx="5871691" cy="4023360"/>
          </a:xfrm>
        </p:spPr>
        <p:txBody>
          <a:bodyPr>
            <a:normAutofit fontScale="92500" lnSpcReduction="20000"/>
          </a:bodyPr>
          <a:lstStyle/>
          <a:p>
            <a:r>
              <a:rPr lang="en-GB" altLang="zh-TW" sz="3600" dirty="0"/>
              <a:t>Null</a:t>
            </a:r>
          </a:p>
          <a:p>
            <a:pPr lvl="1"/>
            <a:r>
              <a:rPr lang="en-GB" altLang="zh-TW" sz="3200" dirty="0"/>
              <a:t>Represents value for an attribute that is currently unknown or not applicable for tuple.</a:t>
            </a:r>
          </a:p>
          <a:p>
            <a:pPr lvl="1"/>
            <a:r>
              <a:rPr lang="en-GB" altLang="zh-TW" sz="3200" dirty="0"/>
              <a:t>Deals with incomplete or exceptional data.</a:t>
            </a:r>
          </a:p>
          <a:p>
            <a:pPr lvl="1"/>
            <a:r>
              <a:rPr lang="en-GB" altLang="zh-TW" sz="3200" dirty="0"/>
              <a:t>Represents the absence of a value and is not the same as zero or spaces, which are values.</a:t>
            </a:r>
          </a:p>
        </p:txBody>
      </p:sp>
      <p:sp>
        <p:nvSpPr>
          <p:cNvPr id="4" name="頁尾版面配置區 3"/>
          <p:cNvSpPr>
            <a:spLocks noGrp="1"/>
          </p:cNvSpPr>
          <p:nvPr>
            <p:ph type="ftr" sz="quarter" idx="11"/>
          </p:nvPr>
        </p:nvSpPr>
        <p:spPr/>
        <p:txBody>
          <a:bodyPr/>
          <a:lstStyle/>
          <a:p>
            <a:r>
              <a:rPr lang="en-US" altLang="zh-TW" dirty="0"/>
              <a:t>COMPS320F- Database Management</a:t>
            </a:r>
            <a:endParaRPr lang="zh-TW" altLang="en-US" dirty="0"/>
          </a:p>
        </p:txBody>
      </p:sp>
      <p:sp>
        <p:nvSpPr>
          <p:cNvPr id="5" name="投影片編號版面配置區 4"/>
          <p:cNvSpPr>
            <a:spLocks noGrp="1"/>
          </p:cNvSpPr>
          <p:nvPr>
            <p:ph type="sldNum" sz="quarter" idx="12"/>
          </p:nvPr>
        </p:nvSpPr>
        <p:spPr/>
        <p:txBody>
          <a:bodyPr/>
          <a:lstStyle/>
          <a:p>
            <a:fld id="{4351A1D5-6B61-4EC4-9B02-E5415304AF6D}" type="slidenum">
              <a:rPr lang="zh-TW" altLang="en-US" smtClean="0"/>
              <a:pPr/>
              <a:t>16</a:t>
            </a:fld>
            <a:endParaRPr lang="zh-TW" altLang="en-US"/>
          </a:p>
        </p:txBody>
      </p:sp>
      <p:pic>
        <p:nvPicPr>
          <p:cNvPr id="3" name="Picture 2"/>
          <p:cNvPicPr>
            <a:picLocks noChangeAspect="1"/>
          </p:cNvPicPr>
          <p:nvPr/>
        </p:nvPicPr>
        <p:blipFill>
          <a:blip r:embed="rId3"/>
          <a:stretch>
            <a:fillRect/>
          </a:stretch>
        </p:blipFill>
        <p:spPr>
          <a:xfrm>
            <a:off x="7076215" y="2328051"/>
            <a:ext cx="4733333" cy="1904762"/>
          </a:xfrm>
          <a:prstGeom prst="rect">
            <a:avLst/>
          </a:prstGeom>
        </p:spPr>
      </p:pic>
      <p:cxnSp>
        <p:nvCxnSpPr>
          <p:cNvPr id="9" name="Straight Arrow Connector 8"/>
          <p:cNvCxnSpPr/>
          <p:nvPr/>
        </p:nvCxnSpPr>
        <p:spPr>
          <a:xfrm flipV="1">
            <a:off x="9774315" y="3204839"/>
            <a:ext cx="532660" cy="2068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9774315" y="3746377"/>
            <a:ext cx="612559" cy="1526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824404" y="5273336"/>
            <a:ext cx="2725445" cy="369332"/>
          </a:xfrm>
          <a:prstGeom prst="rect">
            <a:avLst/>
          </a:prstGeom>
          <a:noFill/>
        </p:spPr>
        <p:txBody>
          <a:bodyPr wrap="square" rtlCol="0">
            <a:spAutoFit/>
          </a:bodyPr>
          <a:lstStyle/>
          <a:p>
            <a:r>
              <a:rPr lang="en-US" dirty="0"/>
              <a:t>Both are NULL values</a:t>
            </a:r>
          </a:p>
        </p:txBody>
      </p:sp>
      <p:sp>
        <p:nvSpPr>
          <p:cNvPr id="2" name="TextBox 1">
            <a:extLst>
              <a:ext uri="{FF2B5EF4-FFF2-40B4-BE49-F238E27FC236}">
                <a16:creationId xmlns:a16="http://schemas.microsoft.com/office/drawing/2014/main" id="{250F4A08-36F3-5743-B08F-B2237F3ADD1B}"/>
              </a:ext>
            </a:extLst>
          </p:cNvPr>
          <p:cNvSpPr txBox="1"/>
          <p:nvPr/>
        </p:nvSpPr>
        <p:spPr>
          <a:xfrm>
            <a:off x="6096000" y="1255043"/>
            <a:ext cx="2697480" cy="246221"/>
          </a:xfrm>
          <a:prstGeom prst="rect">
            <a:avLst/>
          </a:prstGeom>
          <a:noFill/>
        </p:spPr>
        <p:txBody>
          <a:bodyPr wrap="square" rtlCol="0">
            <a:spAutoFit/>
          </a:bodyPr>
          <a:lstStyle/>
          <a:p>
            <a:r>
              <a:rPr lang="en-US" sz="1000" dirty="0">
                <a:solidFill>
                  <a:srgbClr val="FF0000"/>
                </a:solidFill>
              </a:rPr>
              <a:t>Empty values in cells</a:t>
            </a:r>
          </a:p>
        </p:txBody>
      </p:sp>
    </p:spTree>
    <p:extLst>
      <p:ext uri="{BB962C8B-B14F-4D97-AF65-F5344CB8AC3E}">
        <p14:creationId xmlns:p14="http://schemas.microsoft.com/office/powerpoint/2010/main" val="2418372001"/>
      </p:ext>
    </p:extLst>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altLang="zh-TW" dirty="0"/>
              <a:t>Integrity Constraints</a:t>
            </a:r>
          </a:p>
        </p:txBody>
      </p:sp>
      <p:sp>
        <p:nvSpPr>
          <p:cNvPr id="31747" name="Rectangle 3"/>
          <p:cNvSpPr>
            <a:spLocks noGrp="1" noChangeArrowheads="1"/>
          </p:cNvSpPr>
          <p:nvPr>
            <p:ph type="body" idx="1"/>
          </p:nvPr>
        </p:nvSpPr>
        <p:spPr>
          <a:xfrm>
            <a:off x="1097280" y="1845734"/>
            <a:ext cx="7238852" cy="4023360"/>
          </a:xfrm>
        </p:spPr>
        <p:txBody>
          <a:bodyPr>
            <a:noAutofit/>
          </a:bodyPr>
          <a:lstStyle/>
          <a:p>
            <a:r>
              <a:rPr lang="en-GB" altLang="zh-TW" sz="3200" dirty="0"/>
              <a:t>Entity Integrity</a:t>
            </a:r>
          </a:p>
          <a:p>
            <a:pPr lvl="1"/>
            <a:r>
              <a:rPr lang="en-GB" altLang="zh-TW" sz="2800" dirty="0"/>
              <a:t>In a base relation, no attribute of a primary key can be null.</a:t>
            </a:r>
          </a:p>
          <a:p>
            <a:r>
              <a:rPr lang="en-GB" altLang="zh-TW" sz="3200" dirty="0"/>
              <a:t>Referential Integrity</a:t>
            </a:r>
          </a:p>
          <a:p>
            <a:pPr lvl="1"/>
            <a:r>
              <a:rPr lang="en-GB" altLang="zh-TW" sz="2800" dirty="0">
                <a:highlight>
                  <a:srgbClr val="FFFF00"/>
                </a:highlight>
              </a:rPr>
              <a:t>If foreign key exists in a relation, foreign key value </a:t>
            </a:r>
            <a:r>
              <a:rPr lang="en-GB" altLang="zh-TW" sz="2800" dirty="0">
                <a:solidFill>
                  <a:srgbClr val="FF0000"/>
                </a:solidFill>
                <a:highlight>
                  <a:srgbClr val="FFFF00"/>
                </a:highlight>
              </a:rPr>
              <a:t>must match a candidate</a:t>
            </a:r>
            <a:r>
              <a:rPr lang="en-GB" altLang="zh-TW" sz="2800" dirty="0">
                <a:highlight>
                  <a:srgbClr val="FFFF00"/>
                </a:highlight>
              </a:rPr>
              <a:t> key value of some tuple in its home relation</a:t>
            </a:r>
            <a:r>
              <a:rPr lang="en-GB" altLang="zh-TW" sz="2800" dirty="0"/>
              <a:t>.</a:t>
            </a:r>
          </a:p>
        </p:txBody>
      </p:sp>
      <p:sp>
        <p:nvSpPr>
          <p:cNvPr id="4" name="頁尾版面配置區 3"/>
          <p:cNvSpPr>
            <a:spLocks noGrp="1"/>
          </p:cNvSpPr>
          <p:nvPr>
            <p:ph type="ftr" sz="quarter" idx="11"/>
          </p:nvPr>
        </p:nvSpPr>
        <p:spPr/>
        <p:txBody>
          <a:bodyPr/>
          <a:lstStyle/>
          <a:p>
            <a:r>
              <a:rPr lang="en-US" altLang="zh-TW" dirty="0"/>
              <a:t>COMPS320F- Database Management</a:t>
            </a:r>
            <a:endParaRPr lang="zh-TW" altLang="en-US" dirty="0"/>
          </a:p>
        </p:txBody>
      </p:sp>
      <p:sp>
        <p:nvSpPr>
          <p:cNvPr id="5" name="投影片編號版面配置區 4"/>
          <p:cNvSpPr>
            <a:spLocks noGrp="1"/>
          </p:cNvSpPr>
          <p:nvPr>
            <p:ph type="sldNum" sz="quarter" idx="12"/>
          </p:nvPr>
        </p:nvSpPr>
        <p:spPr/>
        <p:txBody>
          <a:bodyPr/>
          <a:lstStyle/>
          <a:p>
            <a:fld id="{4351A1D5-6B61-4EC4-9B02-E5415304AF6D}" type="slidenum">
              <a:rPr lang="zh-TW" altLang="en-US" smtClean="0"/>
              <a:pPr/>
              <a:t>17</a:t>
            </a:fld>
            <a:endParaRPr lang="zh-TW" altLang="en-US"/>
          </a:p>
        </p:txBody>
      </p:sp>
      <p:pic>
        <p:nvPicPr>
          <p:cNvPr id="6" name="Picture 5"/>
          <p:cNvPicPr>
            <a:picLocks noChangeAspect="1"/>
          </p:cNvPicPr>
          <p:nvPr/>
        </p:nvPicPr>
        <p:blipFill>
          <a:blip r:embed="rId3"/>
          <a:stretch>
            <a:fillRect/>
          </a:stretch>
        </p:blipFill>
        <p:spPr>
          <a:xfrm>
            <a:off x="8444620" y="1845734"/>
            <a:ext cx="3809524" cy="3647619"/>
          </a:xfrm>
          <a:prstGeom prst="rect">
            <a:avLst/>
          </a:prstGeom>
        </p:spPr>
      </p:pic>
      <p:cxnSp>
        <p:nvCxnSpPr>
          <p:cNvPr id="3" name="Straight Arrow Connector 2">
            <a:extLst>
              <a:ext uri="{FF2B5EF4-FFF2-40B4-BE49-F238E27FC236}">
                <a16:creationId xmlns:a16="http://schemas.microsoft.com/office/drawing/2014/main" id="{728B7D75-B56A-D945-A307-96C7F7A32D5A}"/>
              </a:ext>
            </a:extLst>
          </p:cNvPr>
          <p:cNvCxnSpPr/>
          <p:nvPr/>
        </p:nvCxnSpPr>
        <p:spPr>
          <a:xfrm flipH="1" flipV="1">
            <a:off x="9079992" y="2313432"/>
            <a:ext cx="2002536" cy="1600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0509959"/>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wipe(up)">
                                      <p:cBhvr>
                                        <p:cTn id="7" dur="500"/>
                                        <p:tgtEl>
                                          <p:spTgt spid="3174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1747">
                                            <p:txEl>
                                              <p:pRg st="1" end="1"/>
                                            </p:txEl>
                                          </p:spTgt>
                                        </p:tgtEl>
                                        <p:attrNameLst>
                                          <p:attrName>style.visibility</p:attrName>
                                        </p:attrNameLst>
                                      </p:cBhvr>
                                      <p:to>
                                        <p:strVal val="visible"/>
                                      </p:to>
                                    </p:set>
                                    <p:animEffect transition="in" filter="wipe(up)">
                                      <p:cBhvr>
                                        <p:cTn id="10" dur="500"/>
                                        <p:tgtEl>
                                          <p:spTgt spid="3174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wipe(up)">
                                      <p:cBhvr>
                                        <p:cTn id="15" dur="500"/>
                                        <p:tgtEl>
                                          <p:spTgt spid="31747">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31747">
                                            <p:txEl>
                                              <p:pRg st="3" end="3"/>
                                            </p:txEl>
                                          </p:spTgt>
                                        </p:tgtEl>
                                        <p:attrNameLst>
                                          <p:attrName>style.visibility</p:attrName>
                                        </p:attrNameLst>
                                      </p:cBhvr>
                                      <p:to>
                                        <p:strVal val="visible"/>
                                      </p:to>
                                    </p:set>
                                    <p:animEffect transition="in" filter="wipe(up)">
                                      <p:cBhvr>
                                        <p:cTn id="18" dur="500"/>
                                        <p:tgtEl>
                                          <p:spTgt spid="317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altLang="zh-TW"/>
              <a:t>Integrity Constraints</a:t>
            </a:r>
          </a:p>
        </p:txBody>
      </p:sp>
      <p:sp>
        <p:nvSpPr>
          <p:cNvPr id="22531" name="Rectangle 3"/>
          <p:cNvSpPr>
            <a:spLocks noGrp="1" noChangeArrowheads="1"/>
          </p:cNvSpPr>
          <p:nvPr>
            <p:ph type="body" idx="1"/>
          </p:nvPr>
        </p:nvSpPr>
        <p:spPr>
          <a:xfrm>
            <a:off x="1097280" y="1845734"/>
            <a:ext cx="6288941" cy="4023360"/>
          </a:xfrm>
        </p:spPr>
        <p:txBody>
          <a:bodyPr>
            <a:normAutofit/>
          </a:bodyPr>
          <a:lstStyle/>
          <a:p>
            <a:r>
              <a:rPr lang="en-GB" altLang="zh-TW" sz="3200" dirty="0"/>
              <a:t>General Constraints</a:t>
            </a:r>
          </a:p>
          <a:p>
            <a:pPr lvl="1"/>
            <a:r>
              <a:rPr lang="en-GB" altLang="zh-TW" sz="2800" dirty="0"/>
              <a:t>Additional rules specified by users or database administrators that define or constrain some aspect of the enterprise.</a:t>
            </a:r>
          </a:p>
          <a:p>
            <a:pPr lvl="1"/>
            <a:r>
              <a:rPr lang="en-GB" altLang="zh-TW" sz="2800" dirty="0"/>
              <a:t>i.e. the length of </a:t>
            </a:r>
            <a:r>
              <a:rPr lang="en-GB" altLang="zh-TW" sz="2800" dirty="0" err="1"/>
              <a:t>Emp_No</a:t>
            </a:r>
            <a:r>
              <a:rPr lang="en-GB" altLang="zh-TW" sz="2800" dirty="0"/>
              <a:t> consists exactly 5 characters starting with capital letter E.</a:t>
            </a:r>
          </a:p>
          <a:p>
            <a:pPr lvl="1"/>
            <a:endParaRPr lang="en-GB" altLang="zh-TW" sz="2800" dirty="0"/>
          </a:p>
        </p:txBody>
      </p:sp>
      <p:sp>
        <p:nvSpPr>
          <p:cNvPr id="4" name="頁尾版面配置區 3"/>
          <p:cNvSpPr>
            <a:spLocks noGrp="1"/>
          </p:cNvSpPr>
          <p:nvPr>
            <p:ph type="ftr" sz="quarter" idx="11"/>
          </p:nvPr>
        </p:nvSpPr>
        <p:spPr/>
        <p:txBody>
          <a:bodyPr/>
          <a:lstStyle/>
          <a:p>
            <a:r>
              <a:rPr lang="en-US" altLang="zh-TW" dirty="0"/>
              <a:t>COMPS320F- Database Management</a:t>
            </a:r>
            <a:endParaRPr lang="zh-TW" altLang="en-US" dirty="0"/>
          </a:p>
        </p:txBody>
      </p:sp>
      <p:sp>
        <p:nvSpPr>
          <p:cNvPr id="5" name="投影片編號版面配置區 4"/>
          <p:cNvSpPr>
            <a:spLocks noGrp="1"/>
          </p:cNvSpPr>
          <p:nvPr>
            <p:ph type="sldNum" sz="quarter" idx="12"/>
          </p:nvPr>
        </p:nvSpPr>
        <p:spPr/>
        <p:txBody>
          <a:bodyPr/>
          <a:lstStyle/>
          <a:p>
            <a:fld id="{4351A1D5-6B61-4EC4-9B02-E5415304AF6D}" type="slidenum">
              <a:rPr lang="zh-TW" altLang="en-US" smtClean="0"/>
              <a:pPr/>
              <a:t>18</a:t>
            </a:fld>
            <a:endParaRPr lang="zh-TW" altLang="en-US"/>
          </a:p>
        </p:txBody>
      </p:sp>
      <p:pic>
        <p:nvPicPr>
          <p:cNvPr id="6" name="Picture 5"/>
          <p:cNvPicPr>
            <a:picLocks noChangeAspect="1"/>
          </p:cNvPicPr>
          <p:nvPr/>
        </p:nvPicPr>
        <p:blipFill>
          <a:blip r:embed="rId3"/>
          <a:stretch>
            <a:fillRect/>
          </a:stretch>
        </p:blipFill>
        <p:spPr>
          <a:xfrm>
            <a:off x="7850944" y="2043144"/>
            <a:ext cx="4241965" cy="2422324"/>
          </a:xfrm>
          <a:prstGeom prst="rect">
            <a:avLst/>
          </a:prstGeom>
        </p:spPr>
      </p:pic>
    </p:spTree>
    <p:extLst>
      <p:ext uri="{BB962C8B-B14F-4D97-AF65-F5344CB8AC3E}">
        <p14:creationId xmlns:p14="http://schemas.microsoft.com/office/powerpoint/2010/main" val="3478427198"/>
      </p:ext>
    </p:extLst>
  </p:cSld>
  <p:clrMapOvr>
    <a:masterClrMapping/>
  </p:clrMapOvr>
  <p:transition>
    <p:wipe dir="d"/>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GB" altLang="zh-TW"/>
              <a:t>Views</a:t>
            </a:r>
          </a:p>
        </p:txBody>
      </p:sp>
      <p:sp>
        <p:nvSpPr>
          <p:cNvPr id="147459" name="Rectangle 3"/>
          <p:cNvSpPr>
            <a:spLocks noGrp="1" noChangeArrowheads="1"/>
          </p:cNvSpPr>
          <p:nvPr>
            <p:ph type="body" idx="1"/>
          </p:nvPr>
        </p:nvSpPr>
        <p:spPr/>
        <p:txBody>
          <a:bodyPr>
            <a:normAutofit/>
          </a:bodyPr>
          <a:lstStyle/>
          <a:p>
            <a:r>
              <a:rPr lang="en-GB" altLang="zh-TW" sz="3600" dirty="0"/>
              <a:t>Base Relation</a:t>
            </a:r>
          </a:p>
          <a:p>
            <a:pPr lvl="1"/>
            <a:r>
              <a:rPr lang="en-GB" altLang="zh-TW" sz="3200" dirty="0"/>
              <a:t>Named relation corresponding to an entity in conceptual schema, whose tuples are physically stored in database.</a:t>
            </a:r>
          </a:p>
          <a:p>
            <a:r>
              <a:rPr lang="en-GB" altLang="zh-TW" sz="3600" dirty="0"/>
              <a:t>View</a:t>
            </a:r>
          </a:p>
          <a:p>
            <a:pPr lvl="1"/>
            <a:r>
              <a:rPr lang="en-GB" altLang="zh-TW" sz="3200" dirty="0"/>
              <a:t>Dynamic result of one or more relational operations operating on base relations to produce another relation. </a:t>
            </a:r>
          </a:p>
        </p:txBody>
      </p:sp>
      <p:sp>
        <p:nvSpPr>
          <p:cNvPr id="4" name="頁尾版面配置區 3"/>
          <p:cNvSpPr>
            <a:spLocks noGrp="1"/>
          </p:cNvSpPr>
          <p:nvPr>
            <p:ph type="ftr" sz="quarter" idx="11"/>
          </p:nvPr>
        </p:nvSpPr>
        <p:spPr/>
        <p:txBody>
          <a:bodyPr/>
          <a:lstStyle/>
          <a:p>
            <a:r>
              <a:rPr lang="en-US" altLang="zh-TW" dirty="0"/>
              <a:t>COMPS320F- Database Management</a:t>
            </a:r>
            <a:endParaRPr lang="zh-TW" altLang="en-US" dirty="0"/>
          </a:p>
        </p:txBody>
      </p:sp>
      <p:sp>
        <p:nvSpPr>
          <p:cNvPr id="5" name="投影片編號版面配置區 4"/>
          <p:cNvSpPr>
            <a:spLocks noGrp="1"/>
          </p:cNvSpPr>
          <p:nvPr>
            <p:ph type="sldNum" sz="quarter" idx="12"/>
          </p:nvPr>
        </p:nvSpPr>
        <p:spPr/>
        <p:txBody>
          <a:bodyPr/>
          <a:lstStyle/>
          <a:p>
            <a:fld id="{4351A1D5-6B61-4EC4-9B02-E5415304AF6D}" type="slidenum">
              <a:rPr lang="zh-TW" altLang="en-US" smtClean="0"/>
              <a:pPr/>
              <a:t>19</a:t>
            </a:fld>
            <a:endParaRPr lang="zh-TW" altLang="en-US"/>
          </a:p>
        </p:txBody>
      </p:sp>
    </p:spTree>
    <p:extLst>
      <p:ext uri="{BB962C8B-B14F-4D97-AF65-F5344CB8AC3E}">
        <p14:creationId xmlns:p14="http://schemas.microsoft.com/office/powerpoint/2010/main" val="1705766392"/>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wipe(up)">
                                      <p:cBhvr>
                                        <p:cTn id="7" dur="500"/>
                                        <p:tgtEl>
                                          <p:spTgt spid="147459">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47459">
                                            <p:txEl>
                                              <p:pRg st="1" end="1"/>
                                            </p:txEl>
                                          </p:spTgt>
                                        </p:tgtEl>
                                        <p:attrNameLst>
                                          <p:attrName>style.visibility</p:attrName>
                                        </p:attrNameLst>
                                      </p:cBhvr>
                                      <p:to>
                                        <p:strVal val="visible"/>
                                      </p:to>
                                    </p:set>
                                    <p:animEffect transition="in" filter="wipe(up)">
                                      <p:cBhvr>
                                        <p:cTn id="10" dur="500"/>
                                        <p:tgtEl>
                                          <p:spTgt spid="14745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47459">
                                            <p:txEl>
                                              <p:pRg st="2" end="2"/>
                                            </p:txEl>
                                          </p:spTgt>
                                        </p:tgtEl>
                                        <p:attrNameLst>
                                          <p:attrName>style.visibility</p:attrName>
                                        </p:attrNameLst>
                                      </p:cBhvr>
                                      <p:to>
                                        <p:strVal val="visible"/>
                                      </p:to>
                                    </p:set>
                                    <p:animEffect transition="in" filter="wipe(up)">
                                      <p:cBhvr>
                                        <p:cTn id="15" dur="500"/>
                                        <p:tgtEl>
                                          <p:spTgt spid="147459">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47459">
                                            <p:txEl>
                                              <p:pRg st="3" end="3"/>
                                            </p:txEl>
                                          </p:spTgt>
                                        </p:tgtEl>
                                        <p:attrNameLst>
                                          <p:attrName>style.visibility</p:attrName>
                                        </p:attrNameLst>
                                      </p:cBhvr>
                                      <p:to>
                                        <p:strVal val="visible"/>
                                      </p:to>
                                    </p:set>
                                    <p:animEffect transition="in" filter="wipe(up)">
                                      <p:cBhvr>
                                        <p:cTn id="18" dur="500"/>
                                        <p:tgtEl>
                                          <p:spTgt spid="1474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GB" altLang="zh-TW" dirty="0"/>
              <a:t>Content</a:t>
            </a:r>
          </a:p>
        </p:txBody>
      </p:sp>
      <p:sp>
        <p:nvSpPr>
          <p:cNvPr id="6147" name="Rectangle 3"/>
          <p:cNvSpPr>
            <a:spLocks noGrp="1" noChangeArrowheads="1"/>
          </p:cNvSpPr>
          <p:nvPr>
            <p:ph type="body" idx="1"/>
          </p:nvPr>
        </p:nvSpPr>
        <p:spPr/>
        <p:txBody>
          <a:bodyPr>
            <a:normAutofit fontScale="92500" lnSpcReduction="20000"/>
          </a:bodyPr>
          <a:lstStyle/>
          <a:p>
            <a:r>
              <a:rPr lang="en-GB" altLang="zh-TW" dirty="0"/>
              <a:t>Terminology of relational model.</a:t>
            </a:r>
          </a:p>
          <a:p>
            <a:r>
              <a:rPr lang="en-GB" altLang="zh-TW" dirty="0"/>
              <a:t>How tables are used to represent data.</a:t>
            </a:r>
          </a:p>
          <a:p>
            <a:r>
              <a:rPr lang="en-GB" altLang="zh-TW" dirty="0"/>
              <a:t>Connection between mathematical relations and relations in the relational model.</a:t>
            </a:r>
          </a:p>
          <a:p>
            <a:r>
              <a:rPr lang="en-GB" altLang="zh-TW" dirty="0"/>
              <a:t>Properties of database relations.</a:t>
            </a:r>
          </a:p>
          <a:p>
            <a:r>
              <a:rPr lang="en-GB" altLang="zh-TW" dirty="0"/>
              <a:t>How to identify Candidate keys (CK), Primary keys (PK), and Foreign keys (FK).</a:t>
            </a:r>
          </a:p>
          <a:p>
            <a:r>
              <a:rPr lang="en-GB" altLang="zh-TW" dirty="0"/>
              <a:t>Meaning of entity integrity and referential integrity.</a:t>
            </a:r>
          </a:p>
          <a:p>
            <a:r>
              <a:rPr lang="en-GB" altLang="zh-TW" dirty="0"/>
              <a:t>Purpose and advantages of views.</a:t>
            </a:r>
          </a:p>
        </p:txBody>
      </p:sp>
      <p:sp>
        <p:nvSpPr>
          <p:cNvPr id="4" name="頁尾版面配置區 3"/>
          <p:cNvSpPr>
            <a:spLocks noGrp="1"/>
          </p:cNvSpPr>
          <p:nvPr>
            <p:ph type="ftr" sz="quarter" idx="11"/>
          </p:nvPr>
        </p:nvSpPr>
        <p:spPr/>
        <p:txBody>
          <a:bodyPr/>
          <a:lstStyle/>
          <a:p>
            <a:r>
              <a:rPr lang="en-US" altLang="zh-TW" dirty="0"/>
              <a:t>COMPS320F- Database Management</a:t>
            </a:r>
            <a:endParaRPr lang="zh-TW" altLang="en-US" dirty="0"/>
          </a:p>
        </p:txBody>
      </p:sp>
      <p:sp>
        <p:nvSpPr>
          <p:cNvPr id="5" name="投影片編號版面配置區 4"/>
          <p:cNvSpPr>
            <a:spLocks noGrp="1"/>
          </p:cNvSpPr>
          <p:nvPr>
            <p:ph type="sldNum" sz="quarter" idx="12"/>
          </p:nvPr>
        </p:nvSpPr>
        <p:spPr/>
        <p:txBody>
          <a:bodyPr/>
          <a:lstStyle/>
          <a:p>
            <a:fld id="{4351A1D5-6B61-4EC4-9B02-E5415304AF6D}" type="slidenum">
              <a:rPr lang="zh-TW" altLang="en-US" smtClean="0"/>
              <a:pPr/>
              <a:t>2</a:t>
            </a:fld>
            <a:endParaRPr lang="zh-TW" altLang="en-US"/>
          </a:p>
        </p:txBody>
      </p:sp>
    </p:spTree>
    <p:extLst>
      <p:ext uri="{BB962C8B-B14F-4D97-AF65-F5344CB8AC3E}">
        <p14:creationId xmlns:p14="http://schemas.microsoft.com/office/powerpoint/2010/main" val="119418019"/>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wipe(up)">
                                      <p:cBhvr>
                                        <p:cTn id="7" dur="500"/>
                                        <p:tgtEl>
                                          <p:spTgt spid="6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wipe(up)">
                                      <p:cBhvr>
                                        <p:cTn id="12" dur="500"/>
                                        <p:tgtEl>
                                          <p:spTgt spid="61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wipe(up)">
                                      <p:cBhvr>
                                        <p:cTn id="17" dur="500"/>
                                        <p:tgtEl>
                                          <p:spTgt spid="61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147">
                                            <p:txEl>
                                              <p:pRg st="3" end="3"/>
                                            </p:txEl>
                                          </p:spTgt>
                                        </p:tgtEl>
                                        <p:attrNameLst>
                                          <p:attrName>style.visibility</p:attrName>
                                        </p:attrNameLst>
                                      </p:cBhvr>
                                      <p:to>
                                        <p:strVal val="visible"/>
                                      </p:to>
                                    </p:set>
                                    <p:animEffect transition="in" filter="wipe(up)">
                                      <p:cBhvr>
                                        <p:cTn id="22" dur="500"/>
                                        <p:tgtEl>
                                          <p:spTgt spid="61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147">
                                            <p:txEl>
                                              <p:pRg st="4" end="4"/>
                                            </p:txEl>
                                          </p:spTgt>
                                        </p:tgtEl>
                                        <p:attrNameLst>
                                          <p:attrName>style.visibility</p:attrName>
                                        </p:attrNameLst>
                                      </p:cBhvr>
                                      <p:to>
                                        <p:strVal val="visible"/>
                                      </p:to>
                                    </p:set>
                                    <p:animEffect transition="in" filter="wipe(up)">
                                      <p:cBhvr>
                                        <p:cTn id="27" dur="500"/>
                                        <p:tgtEl>
                                          <p:spTgt spid="614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147">
                                            <p:txEl>
                                              <p:pRg st="5" end="5"/>
                                            </p:txEl>
                                          </p:spTgt>
                                        </p:tgtEl>
                                        <p:attrNameLst>
                                          <p:attrName>style.visibility</p:attrName>
                                        </p:attrNameLst>
                                      </p:cBhvr>
                                      <p:to>
                                        <p:strVal val="visible"/>
                                      </p:to>
                                    </p:set>
                                    <p:animEffect transition="in" filter="wipe(up)">
                                      <p:cBhvr>
                                        <p:cTn id="32" dur="500"/>
                                        <p:tgtEl>
                                          <p:spTgt spid="614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147">
                                            <p:txEl>
                                              <p:pRg st="6" end="6"/>
                                            </p:txEl>
                                          </p:spTgt>
                                        </p:tgtEl>
                                        <p:attrNameLst>
                                          <p:attrName>style.visibility</p:attrName>
                                        </p:attrNameLst>
                                      </p:cBhvr>
                                      <p:to>
                                        <p:strVal val="visible"/>
                                      </p:to>
                                    </p:set>
                                    <p:animEffect transition="in" filter="wipe(up)">
                                      <p:cBhvr>
                                        <p:cTn id="37" dur="500"/>
                                        <p:tgtEl>
                                          <p:spTgt spid="61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GB" altLang="zh-TW"/>
              <a:t>Views</a:t>
            </a:r>
          </a:p>
        </p:txBody>
      </p:sp>
      <p:sp>
        <p:nvSpPr>
          <p:cNvPr id="60419" name="Rectangle 3"/>
          <p:cNvSpPr>
            <a:spLocks noGrp="1" noChangeArrowheads="1"/>
          </p:cNvSpPr>
          <p:nvPr>
            <p:ph type="body" idx="1"/>
          </p:nvPr>
        </p:nvSpPr>
        <p:spPr>
          <a:xfrm>
            <a:off x="1097280" y="1845734"/>
            <a:ext cx="7411709" cy="4023360"/>
          </a:xfrm>
        </p:spPr>
        <p:txBody>
          <a:bodyPr>
            <a:noAutofit/>
          </a:bodyPr>
          <a:lstStyle/>
          <a:p>
            <a:r>
              <a:rPr lang="en-GB" altLang="zh-TW" sz="2400" dirty="0"/>
              <a:t>A virtual relation that does not necessarily actually exist in the database </a:t>
            </a:r>
            <a:r>
              <a:rPr lang="en-GB" altLang="zh-TW" sz="2400" dirty="0">
                <a:highlight>
                  <a:srgbClr val="FFFF00"/>
                </a:highlight>
              </a:rPr>
              <a:t>but is produced upon request</a:t>
            </a:r>
            <a:r>
              <a:rPr lang="en-GB" altLang="zh-TW" sz="2400" dirty="0"/>
              <a:t>, at time of request.</a:t>
            </a:r>
          </a:p>
          <a:p>
            <a:r>
              <a:rPr lang="en-GB" altLang="zh-TW" sz="2400" dirty="0"/>
              <a:t>Contents of a view are defined as a query on one or more base relations. </a:t>
            </a:r>
          </a:p>
          <a:p>
            <a:r>
              <a:rPr lang="en-GB" altLang="zh-TW" sz="2400" dirty="0"/>
              <a:t>Views are </a:t>
            </a:r>
            <a:r>
              <a:rPr lang="en-GB" altLang="zh-TW" sz="2400" dirty="0">
                <a:highlight>
                  <a:srgbClr val="FFFF00"/>
                </a:highlight>
              </a:rPr>
              <a:t>dynamic</a:t>
            </a:r>
            <a:r>
              <a:rPr lang="en-GB" altLang="zh-TW" sz="2400" dirty="0"/>
              <a:t>, meaning that changes made to base relations that affect view attributes are immediately reflected in the view. </a:t>
            </a:r>
          </a:p>
          <a:p>
            <a:r>
              <a:rPr lang="en-GB" altLang="zh-TW" sz="2400" dirty="0"/>
              <a:t>i.e. a view may be created for employees from Hong Kong to retrieve sales and finance data of Hong Kong region only.</a:t>
            </a:r>
          </a:p>
        </p:txBody>
      </p:sp>
      <p:sp>
        <p:nvSpPr>
          <p:cNvPr id="4" name="頁尾版面配置區 3"/>
          <p:cNvSpPr>
            <a:spLocks noGrp="1"/>
          </p:cNvSpPr>
          <p:nvPr>
            <p:ph type="ftr" sz="quarter" idx="11"/>
          </p:nvPr>
        </p:nvSpPr>
        <p:spPr/>
        <p:txBody>
          <a:bodyPr/>
          <a:lstStyle/>
          <a:p>
            <a:r>
              <a:rPr lang="en-US" altLang="zh-TW" dirty="0"/>
              <a:t>COMPS320F- Database Management</a:t>
            </a:r>
            <a:endParaRPr lang="zh-TW" altLang="en-US" dirty="0"/>
          </a:p>
        </p:txBody>
      </p:sp>
      <p:sp>
        <p:nvSpPr>
          <p:cNvPr id="5" name="投影片編號版面配置區 4"/>
          <p:cNvSpPr>
            <a:spLocks noGrp="1"/>
          </p:cNvSpPr>
          <p:nvPr>
            <p:ph type="sldNum" sz="quarter" idx="12"/>
          </p:nvPr>
        </p:nvSpPr>
        <p:spPr/>
        <p:txBody>
          <a:bodyPr/>
          <a:lstStyle/>
          <a:p>
            <a:fld id="{4351A1D5-6B61-4EC4-9B02-E5415304AF6D}" type="slidenum">
              <a:rPr lang="zh-TW" altLang="en-US" smtClean="0"/>
              <a:pPr/>
              <a:t>20</a:t>
            </a:fld>
            <a:endParaRPr lang="zh-TW" altLang="en-US"/>
          </a:p>
        </p:txBody>
      </p:sp>
      <p:pic>
        <p:nvPicPr>
          <p:cNvPr id="6" name="Picture 5"/>
          <p:cNvPicPr>
            <a:picLocks noChangeAspect="1"/>
          </p:cNvPicPr>
          <p:nvPr/>
        </p:nvPicPr>
        <p:blipFill>
          <a:blip r:embed="rId3"/>
          <a:stretch>
            <a:fillRect/>
          </a:stretch>
        </p:blipFill>
        <p:spPr>
          <a:xfrm>
            <a:off x="8779320" y="1985089"/>
            <a:ext cx="2942857" cy="3047619"/>
          </a:xfrm>
          <a:prstGeom prst="rect">
            <a:avLst/>
          </a:prstGeom>
        </p:spPr>
      </p:pic>
    </p:spTree>
    <p:extLst>
      <p:ext uri="{BB962C8B-B14F-4D97-AF65-F5344CB8AC3E}">
        <p14:creationId xmlns:p14="http://schemas.microsoft.com/office/powerpoint/2010/main" val="3901888614"/>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wipe(up)">
                                      <p:cBhvr>
                                        <p:cTn id="7" dur="500"/>
                                        <p:tgtEl>
                                          <p:spTgt spid="604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0419">
                                            <p:txEl>
                                              <p:pRg st="1" end="1"/>
                                            </p:txEl>
                                          </p:spTgt>
                                        </p:tgtEl>
                                        <p:attrNameLst>
                                          <p:attrName>style.visibility</p:attrName>
                                        </p:attrNameLst>
                                      </p:cBhvr>
                                      <p:to>
                                        <p:strVal val="visible"/>
                                      </p:to>
                                    </p:set>
                                    <p:animEffect transition="in" filter="wipe(up)">
                                      <p:cBhvr>
                                        <p:cTn id="12" dur="500"/>
                                        <p:tgtEl>
                                          <p:spTgt spid="604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0419">
                                            <p:txEl>
                                              <p:pRg st="2" end="2"/>
                                            </p:txEl>
                                          </p:spTgt>
                                        </p:tgtEl>
                                        <p:attrNameLst>
                                          <p:attrName>style.visibility</p:attrName>
                                        </p:attrNameLst>
                                      </p:cBhvr>
                                      <p:to>
                                        <p:strVal val="visible"/>
                                      </p:to>
                                    </p:set>
                                    <p:animEffect transition="in" filter="wipe(up)">
                                      <p:cBhvr>
                                        <p:cTn id="17" dur="500"/>
                                        <p:tgtEl>
                                          <p:spTgt spid="604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0419">
                                            <p:txEl>
                                              <p:pRg st="3" end="3"/>
                                            </p:txEl>
                                          </p:spTgt>
                                        </p:tgtEl>
                                        <p:attrNameLst>
                                          <p:attrName>style.visibility</p:attrName>
                                        </p:attrNameLst>
                                      </p:cBhvr>
                                      <p:to>
                                        <p:strVal val="visible"/>
                                      </p:to>
                                    </p:set>
                                    <p:animEffect transition="in" filter="wipe(up)">
                                      <p:cBhvr>
                                        <p:cTn id="22" dur="500"/>
                                        <p:tgtEl>
                                          <p:spTgt spid="604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altLang="zh-TW"/>
              <a:t>Purpose of Views</a:t>
            </a:r>
          </a:p>
        </p:txBody>
      </p:sp>
      <p:sp>
        <p:nvSpPr>
          <p:cNvPr id="62467" name="Rectangle 3"/>
          <p:cNvSpPr>
            <a:spLocks noGrp="1" noChangeArrowheads="1"/>
          </p:cNvSpPr>
          <p:nvPr>
            <p:ph type="body" idx="1"/>
          </p:nvPr>
        </p:nvSpPr>
        <p:spPr/>
        <p:txBody>
          <a:bodyPr>
            <a:normAutofit/>
          </a:bodyPr>
          <a:lstStyle/>
          <a:p>
            <a:r>
              <a:rPr lang="en-GB" altLang="zh-TW" sz="3600" dirty="0"/>
              <a:t>Provides powerful and flexible security mechanism by hiding parts of database from certain users. </a:t>
            </a:r>
          </a:p>
          <a:p>
            <a:r>
              <a:rPr lang="en-GB" altLang="zh-TW" sz="3600" dirty="0"/>
              <a:t>Permits users to access data in a customized way, so that same data can be seen by different users in different ways, at same time.</a:t>
            </a:r>
          </a:p>
          <a:p>
            <a:r>
              <a:rPr lang="en-GB" altLang="zh-TW" sz="3600" dirty="0"/>
              <a:t>Can simplify complex operations on base relations. </a:t>
            </a:r>
          </a:p>
        </p:txBody>
      </p:sp>
      <p:sp>
        <p:nvSpPr>
          <p:cNvPr id="4" name="頁尾版面配置區 3"/>
          <p:cNvSpPr>
            <a:spLocks noGrp="1"/>
          </p:cNvSpPr>
          <p:nvPr>
            <p:ph type="ftr" sz="quarter" idx="11"/>
          </p:nvPr>
        </p:nvSpPr>
        <p:spPr/>
        <p:txBody>
          <a:bodyPr/>
          <a:lstStyle/>
          <a:p>
            <a:r>
              <a:rPr lang="en-US" altLang="zh-TW" dirty="0"/>
              <a:t>COMPS320F- Database Management</a:t>
            </a:r>
            <a:endParaRPr lang="zh-TW" altLang="en-US" dirty="0"/>
          </a:p>
        </p:txBody>
      </p:sp>
      <p:sp>
        <p:nvSpPr>
          <p:cNvPr id="5" name="投影片編號版面配置區 4"/>
          <p:cNvSpPr>
            <a:spLocks noGrp="1"/>
          </p:cNvSpPr>
          <p:nvPr>
            <p:ph type="sldNum" sz="quarter" idx="12"/>
          </p:nvPr>
        </p:nvSpPr>
        <p:spPr/>
        <p:txBody>
          <a:bodyPr/>
          <a:lstStyle/>
          <a:p>
            <a:fld id="{4351A1D5-6B61-4EC4-9B02-E5415304AF6D}" type="slidenum">
              <a:rPr lang="zh-TW" altLang="en-US" smtClean="0"/>
              <a:pPr/>
              <a:t>21</a:t>
            </a:fld>
            <a:endParaRPr lang="zh-TW" altLang="en-US"/>
          </a:p>
        </p:txBody>
      </p:sp>
    </p:spTree>
    <p:extLst>
      <p:ext uri="{BB962C8B-B14F-4D97-AF65-F5344CB8AC3E}">
        <p14:creationId xmlns:p14="http://schemas.microsoft.com/office/powerpoint/2010/main" val="2269310119"/>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wipe(up)">
                                      <p:cBhvr>
                                        <p:cTn id="7" dur="500"/>
                                        <p:tgtEl>
                                          <p:spTgt spid="624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2467">
                                            <p:txEl>
                                              <p:pRg st="1" end="1"/>
                                            </p:txEl>
                                          </p:spTgt>
                                        </p:tgtEl>
                                        <p:attrNameLst>
                                          <p:attrName>style.visibility</p:attrName>
                                        </p:attrNameLst>
                                      </p:cBhvr>
                                      <p:to>
                                        <p:strVal val="visible"/>
                                      </p:to>
                                    </p:set>
                                    <p:animEffect transition="in" filter="wipe(up)">
                                      <p:cBhvr>
                                        <p:cTn id="12" dur="500"/>
                                        <p:tgtEl>
                                          <p:spTgt spid="624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2467">
                                            <p:txEl>
                                              <p:pRg st="2" end="2"/>
                                            </p:txEl>
                                          </p:spTgt>
                                        </p:tgtEl>
                                        <p:attrNameLst>
                                          <p:attrName>style.visibility</p:attrName>
                                        </p:attrNameLst>
                                      </p:cBhvr>
                                      <p:to>
                                        <p:strVal val="visible"/>
                                      </p:to>
                                    </p:set>
                                    <p:animEffect transition="in" filter="wipe(up)">
                                      <p:cBhvr>
                                        <p:cTn id="17" dur="500"/>
                                        <p:tgtEl>
                                          <p:spTgt spid="624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GB" altLang="zh-TW"/>
              <a:t>Updating Views</a:t>
            </a:r>
          </a:p>
        </p:txBody>
      </p:sp>
      <p:sp>
        <p:nvSpPr>
          <p:cNvPr id="64515" name="Rectangle 3"/>
          <p:cNvSpPr>
            <a:spLocks noGrp="1" noChangeArrowheads="1"/>
          </p:cNvSpPr>
          <p:nvPr>
            <p:ph type="body" idx="1"/>
          </p:nvPr>
        </p:nvSpPr>
        <p:spPr/>
        <p:txBody>
          <a:bodyPr>
            <a:normAutofit/>
          </a:bodyPr>
          <a:lstStyle/>
          <a:p>
            <a:r>
              <a:rPr lang="en-GB" altLang="zh-TW" sz="3600" dirty="0"/>
              <a:t>All updates to a base relation should be immediately </a:t>
            </a:r>
            <a:r>
              <a:rPr lang="en-GB" altLang="zh-TW" sz="3600" dirty="0">
                <a:highlight>
                  <a:srgbClr val="FFFF00"/>
                </a:highlight>
              </a:rPr>
              <a:t>reflected in all views</a:t>
            </a:r>
            <a:r>
              <a:rPr lang="en-GB" altLang="zh-TW" sz="3600" dirty="0"/>
              <a:t> that reference that base relation. </a:t>
            </a:r>
          </a:p>
          <a:p>
            <a:r>
              <a:rPr lang="en-GB" altLang="zh-TW" sz="3600" dirty="0"/>
              <a:t>If view is updated, underlying base relation should reflect change.</a:t>
            </a:r>
          </a:p>
        </p:txBody>
      </p:sp>
      <p:sp>
        <p:nvSpPr>
          <p:cNvPr id="4" name="頁尾版面配置區 3"/>
          <p:cNvSpPr>
            <a:spLocks noGrp="1"/>
          </p:cNvSpPr>
          <p:nvPr>
            <p:ph type="ftr" sz="quarter" idx="11"/>
          </p:nvPr>
        </p:nvSpPr>
        <p:spPr/>
        <p:txBody>
          <a:bodyPr/>
          <a:lstStyle/>
          <a:p>
            <a:r>
              <a:rPr lang="en-US" altLang="zh-TW" dirty="0"/>
              <a:t>COMPS320F- Database Management</a:t>
            </a:r>
            <a:endParaRPr lang="zh-TW" altLang="en-US" dirty="0"/>
          </a:p>
        </p:txBody>
      </p:sp>
      <p:sp>
        <p:nvSpPr>
          <p:cNvPr id="5" name="投影片編號版面配置區 4"/>
          <p:cNvSpPr>
            <a:spLocks noGrp="1"/>
          </p:cNvSpPr>
          <p:nvPr>
            <p:ph type="sldNum" sz="quarter" idx="12"/>
          </p:nvPr>
        </p:nvSpPr>
        <p:spPr/>
        <p:txBody>
          <a:bodyPr/>
          <a:lstStyle/>
          <a:p>
            <a:fld id="{4351A1D5-6B61-4EC4-9B02-E5415304AF6D}" type="slidenum">
              <a:rPr lang="zh-TW" altLang="en-US" smtClean="0"/>
              <a:pPr/>
              <a:t>22</a:t>
            </a:fld>
            <a:endParaRPr lang="zh-TW" altLang="en-US"/>
          </a:p>
        </p:txBody>
      </p:sp>
    </p:spTree>
    <p:extLst>
      <p:ext uri="{BB962C8B-B14F-4D97-AF65-F5344CB8AC3E}">
        <p14:creationId xmlns:p14="http://schemas.microsoft.com/office/powerpoint/2010/main" val="4035582750"/>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wipe(up)">
                                      <p:cBhvr>
                                        <p:cTn id="7" dur="500"/>
                                        <p:tgtEl>
                                          <p:spTgt spid="645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4515">
                                            <p:txEl>
                                              <p:pRg st="1" end="1"/>
                                            </p:txEl>
                                          </p:spTgt>
                                        </p:tgtEl>
                                        <p:attrNameLst>
                                          <p:attrName>style.visibility</p:attrName>
                                        </p:attrNameLst>
                                      </p:cBhvr>
                                      <p:to>
                                        <p:strVal val="visible"/>
                                      </p:to>
                                    </p:set>
                                    <p:animEffect transition="in" filter="wipe(up)">
                                      <p:cBhvr>
                                        <p:cTn id="12" dur="500"/>
                                        <p:tgtEl>
                                          <p:spTgt spid="645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HK" dirty="0"/>
              <a:t>Reference</a:t>
            </a:r>
            <a:endParaRPr lang="zh-HK" altLang="en-US" dirty="0"/>
          </a:p>
        </p:txBody>
      </p:sp>
      <p:sp>
        <p:nvSpPr>
          <p:cNvPr id="3" name="內容版面配置區 2"/>
          <p:cNvSpPr>
            <a:spLocks noGrp="1"/>
          </p:cNvSpPr>
          <p:nvPr>
            <p:ph idx="1"/>
          </p:nvPr>
        </p:nvSpPr>
        <p:spPr/>
        <p:txBody>
          <a:bodyPr/>
          <a:lstStyle/>
          <a:p>
            <a:pPr marL="0" indent="0">
              <a:buNone/>
            </a:pPr>
            <a:r>
              <a:rPr lang="en-GB" altLang="zh-TW" dirty="0"/>
              <a:t>Chapters 4 of Connolly, T and </a:t>
            </a:r>
            <a:r>
              <a:rPr lang="en-GB" altLang="zh-TW" dirty="0" err="1"/>
              <a:t>Begg</a:t>
            </a:r>
            <a:r>
              <a:rPr lang="en-GB" altLang="zh-TW" dirty="0"/>
              <a:t>, C (2015), Database Systems: A practical Approach to Design, Implementation, and Management (6th ed.), Boston: Pearson Education.</a:t>
            </a:r>
            <a:endParaRPr lang="zh-TW" altLang="en-US" dirty="0"/>
          </a:p>
          <a:p>
            <a:pPr marL="0" indent="0">
              <a:buNone/>
            </a:pPr>
            <a:endParaRPr lang="zh-HK" altLang="en-US" dirty="0"/>
          </a:p>
        </p:txBody>
      </p:sp>
      <p:sp>
        <p:nvSpPr>
          <p:cNvPr id="4" name="頁尾版面配置區 3"/>
          <p:cNvSpPr>
            <a:spLocks noGrp="1"/>
          </p:cNvSpPr>
          <p:nvPr>
            <p:ph type="ftr" sz="quarter" idx="11"/>
          </p:nvPr>
        </p:nvSpPr>
        <p:spPr/>
        <p:txBody>
          <a:bodyPr/>
          <a:lstStyle/>
          <a:p>
            <a:r>
              <a:rPr lang="en-US" altLang="zh-TW" dirty="0"/>
              <a:t>COMPS320F- Database Management</a:t>
            </a:r>
            <a:endParaRPr lang="zh-TW" altLang="en-US" dirty="0"/>
          </a:p>
        </p:txBody>
      </p:sp>
      <p:sp>
        <p:nvSpPr>
          <p:cNvPr id="5" name="投影片編號版面配置區 4"/>
          <p:cNvSpPr>
            <a:spLocks noGrp="1"/>
          </p:cNvSpPr>
          <p:nvPr>
            <p:ph type="sldNum" sz="quarter" idx="12"/>
          </p:nvPr>
        </p:nvSpPr>
        <p:spPr/>
        <p:txBody>
          <a:bodyPr/>
          <a:lstStyle/>
          <a:p>
            <a:fld id="{4351A1D5-6B61-4EC4-9B02-E5415304AF6D}" type="slidenum">
              <a:rPr lang="zh-TW" altLang="en-US" smtClean="0"/>
              <a:pPr/>
              <a:t>23</a:t>
            </a:fld>
            <a:endParaRPr lang="zh-TW" altLang="en-US"/>
          </a:p>
        </p:txBody>
      </p:sp>
    </p:spTree>
    <p:extLst>
      <p:ext uri="{BB962C8B-B14F-4D97-AF65-F5344CB8AC3E}">
        <p14:creationId xmlns:p14="http://schemas.microsoft.com/office/powerpoint/2010/main" val="2903372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altLang="zh-TW" dirty="0"/>
              <a:t>Relational Model Terminology</a:t>
            </a:r>
          </a:p>
        </p:txBody>
      </p:sp>
      <p:sp>
        <p:nvSpPr>
          <p:cNvPr id="186371" name="Rectangle 3"/>
          <p:cNvSpPr>
            <a:spLocks noGrp="1" noChangeArrowheads="1"/>
          </p:cNvSpPr>
          <p:nvPr>
            <p:ph type="body" idx="1"/>
          </p:nvPr>
        </p:nvSpPr>
        <p:spPr/>
        <p:txBody>
          <a:bodyPr>
            <a:noAutofit/>
          </a:bodyPr>
          <a:lstStyle/>
          <a:p>
            <a:r>
              <a:rPr lang="en-GB" altLang="zh-TW" sz="3200" dirty="0">
                <a:highlight>
                  <a:srgbClr val="FFFF00"/>
                </a:highlight>
              </a:rPr>
              <a:t>A relation is a table with columns and rows.</a:t>
            </a:r>
          </a:p>
          <a:p>
            <a:pPr lvl="1"/>
            <a:r>
              <a:rPr lang="en-GB" altLang="zh-TW" sz="2800" dirty="0"/>
              <a:t>Only applies to logical structure of the database, not the physical structure.</a:t>
            </a:r>
          </a:p>
          <a:p>
            <a:r>
              <a:rPr lang="en-GB" altLang="zh-TW" sz="3200" dirty="0"/>
              <a:t>Attribute is a named column of a relation.</a:t>
            </a:r>
          </a:p>
          <a:p>
            <a:r>
              <a:rPr lang="en-GB" altLang="zh-TW" sz="3200" dirty="0"/>
              <a:t>Domain is the set of allowable values for one or more attributes.</a:t>
            </a:r>
          </a:p>
        </p:txBody>
      </p:sp>
      <p:sp>
        <p:nvSpPr>
          <p:cNvPr id="4" name="頁尾版面配置區 3"/>
          <p:cNvSpPr>
            <a:spLocks noGrp="1"/>
          </p:cNvSpPr>
          <p:nvPr>
            <p:ph type="ftr" sz="quarter" idx="11"/>
          </p:nvPr>
        </p:nvSpPr>
        <p:spPr/>
        <p:txBody>
          <a:bodyPr/>
          <a:lstStyle/>
          <a:p>
            <a:r>
              <a:rPr lang="en-US" altLang="zh-TW" dirty="0"/>
              <a:t>COMPS320F- Database Management</a:t>
            </a:r>
            <a:endParaRPr lang="zh-TW" altLang="en-US" dirty="0"/>
          </a:p>
        </p:txBody>
      </p:sp>
      <p:sp>
        <p:nvSpPr>
          <p:cNvPr id="5" name="投影片編號版面配置區 4"/>
          <p:cNvSpPr>
            <a:spLocks noGrp="1"/>
          </p:cNvSpPr>
          <p:nvPr>
            <p:ph type="sldNum" sz="quarter" idx="12"/>
          </p:nvPr>
        </p:nvSpPr>
        <p:spPr/>
        <p:txBody>
          <a:bodyPr/>
          <a:lstStyle/>
          <a:p>
            <a:fld id="{4351A1D5-6B61-4EC4-9B02-E5415304AF6D}" type="slidenum">
              <a:rPr lang="zh-TW" altLang="en-US" smtClean="0"/>
              <a:pPr/>
              <a:t>3</a:t>
            </a:fld>
            <a:endParaRPr lang="zh-TW" altLang="en-US"/>
          </a:p>
        </p:txBody>
      </p:sp>
    </p:spTree>
    <p:extLst>
      <p:ext uri="{BB962C8B-B14F-4D97-AF65-F5344CB8AC3E}">
        <p14:creationId xmlns:p14="http://schemas.microsoft.com/office/powerpoint/2010/main" val="4005079196"/>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Effect transition="in" filter="wipe(up)">
                                      <p:cBhvr>
                                        <p:cTn id="7" dur="500"/>
                                        <p:tgtEl>
                                          <p:spTgt spid="186371">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86371">
                                            <p:txEl>
                                              <p:pRg st="1" end="1"/>
                                            </p:txEl>
                                          </p:spTgt>
                                        </p:tgtEl>
                                        <p:attrNameLst>
                                          <p:attrName>style.visibility</p:attrName>
                                        </p:attrNameLst>
                                      </p:cBhvr>
                                      <p:to>
                                        <p:strVal val="visible"/>
                                      </p:to>
                                    </p:set>
                                    <p:animEffect transition="in" filter="wipe(up)">
                                      <p:cBhvr>
                                        <p:cTn id="10" dur="500"/>
                                        <p:tgtEl>
                                          <p:spTgt spid="18637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86371">
                                            <p:txEl>
                                              <p:pRg st="2" end="2"/>
                                            </p:txEl>
                                          </p:spTgt>
                                        </p:tgtEl>
                                        <p:attrNameLst>
                                          <p:attrName>style.visibility</p:attrName>
                                        </p:attrNameLst>
                                      </p:cBhvr>
                                      <p:to>
                                        <p:strVal val="visible"/>
                                      </p:to>
                                    </p:set>
                                    <p:animEffect transition="in" filter="wipe(up)">
                                      <p:cBhvr>
                                        <p:cTn id="15" dur="500"/>
                                        <p:tgtEl>
                                          <p:spTgt spid="186371">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86371">
                                            <p:txEl>
                                              <p:pRg st="3" end="3"/>
                                            </p:txEl>
                                          </p:spTgt>
                                        </p:tgtEl>
                                        <p:attrNameLst>
                                          <p:attrName>style.visibility</p:attrName>
                                        </p:attrNameLst>
                                      </p:cBhvr>
                                      <p:to>
                                        <p:strVal val="visible"/>
                                      </p:to>
                                    </p:set>
                                    <p:animEffect transition="in" filter="wipe(up)">
                                      <p:cBhvr>
                                        <p:cTn id="20" dur="500"/>
                                        <p:tgtEl>
                                          <p:spTgt spid="1863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GB" altLang="zh-TW"/>
              <a:t>Relational Model Terminology</a:t>
            </a:r>
          </a:p>
        </p:txBody>
      </p:sp>
      <p:sp>
        <p:nvSpPr>
          <p:cNvPr id="188419" name="Rectangle 3"/>
          <p:cNvSpPr>
            <a:spLocks noGrp="1" noChangeArrowheads="1"/>
          </p:cNvSpPr>
          <p:nvPr>
            <p:ph type="body" idx="1"/>
          </p:nvPr>
        </p:nvSpPr>
        <p:spPr/>
        <p:txBody>
          <a:bodyPr>
            <a:noAutofit/>
          </a:bodyPr>
          <a:lstStyle/>
          <a:p>
            <a:r>
              <a:rPr lang="en-GB" altLang="zh-TW" sz="3200" dirty="0"/>
              <a:t>Tuple is a row of a relation.</a:t>
            </a:r>
          </a:p>
          <a:p>
            <a:r>
              <a:rPr lang="en-GB" altLang="zh-TW" sz="3200" dirty="0"/>
              <a:t>Degree is the number of attributes in a relation.</a:t>
            </a:r>
          </a:p>
          <a:p>
            <a:r>
              <a:rPr lang="en-GB" altLang="zh-TW" sz="3200" dirty="0"/>
              <a:t>Cardinality is the number of tuples in a relation.</a:t>
            </a:r>
          </a:p>
          <a:p>
            <a:r>
              <a:rPr lang="en-GB" altLang="zh-TW" sz="3200" dirty="0"/>
              <a:t>Relational Database is a collection of normalized relations with distinct relation names. </a:t>
            </a:r>
            <a:r>
              <a:rPr lang="en-GB" altLang="zh-TW" sz="3200" dirty="0">
                <a:solidFill>
                  <a:srgbClr val="FF0000"/>
                </a:solidFill>
              </a:rPr>
              <a:t>(Duplicated relation names  not allowed)</a:t>
            </a:r>
            <a:endParaRPr lang="en-GB" altLang="zh-TW" sz="3200" dirty="0"/>
          </a:p>
        </p:txBody>
      </p:sp>
      <p:sp>
        <p:nvSpPr>
          <p:cNvPr id="4" name="頁尾版面配置區 3"/>
          <p:cNvSpPr>
            <a:spLocks noGrp="1"/>
          </p:cNvSpPr>
          <p:nvPr>
            <p:ph type="ftr" sz="quarter" idx="11"/>
          </p:nvPr>
        </p:nvSpPr>
        <p:spPr/>
        <p:txBody>
          <a:bodyPr/>
          <a:lstStyle/>
          <a:p>
            <a:r>
              <a:rPr lang="en-US" altLang="zh-TW" dirty="0"/>
              <a:t>COMPS320F- Database Management</a:t>
            </a:r>
            <a:endParaRPr lang="zh-TW" altLang="en-US" dirty="0"/>
          </a:p>
        </p:txBody>
      </p:sp>
      <p:sp>
        <p:nvSpPr>
          <p:cNvPr id="5" name="投影片編號版面配置區 4"/>
          <p:cNvSpPr>
            <a:spLocks noGrp="1"/>
          </p:cNvSpPr>
          <p:nvPr>
            <p:ph type="sldNum" sz="quarter" idx="12"/>
          </p:nvPr>
        </p:nvSpPr>
        <p:spPr/>
        <p:txBody>
          <a:bodyPr/>
          <a:lstStyle/>
          <a:p>
            <a:fld id="{4351A1D5-6B61-4EC4-9B02-E5415304AF6D}" type="slidenum">
              <a:rPr lang="zh-TW" altLang="en-US" smtClean="0"/>
              <a:pPr/>
              <a:t>4</a:t>
            </a:fld>
            <a:endParaRPr lang="zh-TW" altLang="en-US"/>
          </a:p>
        </p:txBody>
      </p:sp>
    </p:spTree>
    <p:extLst>
      <p:ext uri="{BB962C8B-B14F-4D97-AF65-F5344CB8AC3E}">
        <p14:creationId xmlns:p14="http://schemas.microsoft.com/office/powerpoint/2010/main" val="1102586956"/>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animEffect transition="in" filter="wipe(up)">
                                      <p:cBhvr>
                                        <p:cTn id="7" dur="500"/>
                                        <p:tgtEl>
                                          <p:spTgt spid="188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8419">
                                            <p:txEl>
                                              <p:pRg st="1" end="1"/>
                                            </p:txEl>
                                          </p:spTgt>
                                        </p:tgtEl>
                                        <p:attrNameLst>
                                          <p:attrName>style.visibility</p:attrName>
                                        </p:attrNameLst>
                                      </p:cBhvr>
                                      <p:to>
                                        <p:strVal val="visible"/>
                                      </p:to>
                                    </p:set>
                                    <p:animEffect transition="in" filter="wipe(up)">
                                      <p:cBhvr>
                                        <p:cTn id="12" dur="500"/>
                                        <p:tgtEl>
                                          <p:spTgt spid="1884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8419">
                                            <p:txEl>
                                              <p:pRg st="2" end="2"/>
                                            </p:txEl>
                                          </p:spTgt>
                                        </p:tgtEl>
                                        <p:attrNameLst>
                                          <p:attrName>style.visibility</p:attrName>
                                        </p:attrNameLst>
                                      </p:cBhvr>
                                      <p:to>
                                        <p:strVal val="visible"/>
                                      </p:to>
                                    </p:set>
                                    <p:animEffect transition="in" filter="wipe(up)">
                                      <p:cBhvr>
                                        <p:cTn id="17" dur="500"/>
                                        <p:tgtEl>
                                          <p:spTgt spid="1884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88419">
                                            <p:txEl>
                                              <p:pRg st="3" end="3"/>
                                            </p:txEl>
                                          </p:spTgt>
                                        </p:tgtEl>
                                        <p:attrNameLst>
                                          <p:attrName>style.visibility</p:attrName>
                                        </p:attrNameLst>
                                      </p:cBhvr>
                                      <p:to>
                                        <p:strVal val="visible"/>
                                      </p:to>
                                    </p:set>
                                    <p:animEffect transition="in" filter="wipe(up)">
                                      <p:cBhvr>
                                        <p:cTn id="22" dur="500"/>
                                        <p:tgtEl>
                                          <p:spTgt spid="1884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097280" y="398113"/>
            <a:ext cx="3318603" cy="2646168"/>
          </a:xfrm>
        </p:spPr>
        <p:txBody>
          <a:bodyPr>
            <a:normAutofit/>
          </a:bodyPr>
          <a:lstStyle/>
          <a:p>
            <a:r>
              <a:rPr lang="en-GB" altLang="zh-TW" dirty="0"/>
              <a:t>Instances of  Branch and Staff Relations</a:t>
            </a:r>
          </a:p>
        </p:txBody>
      </p:sp>
      <p:pic>
        <p:nvPicPr>
          <p:cNvPr id="7171" name="Picture 4" descr="C03NF01"/>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4415883" y="260593"/>
            <a:ext cx="7007278" cy="6336811"/>
          </a:xfrm>
        </p:spPr>
      </p:pic>
      <p:sp>
        <p:nvSpPr>
          <p:cNvPr id="4" name="頁尾版面配置區 3"/>
          <p:cNvSpPr>
            <a:spLocks noGrp="1"/>
          </p:cNvSpPr>
          <p:nvPr>
            <p:ph type="ftr" sz="quarter" idx="11"/>
          </p:nvPr>
        </p:nvSpPr>
        <p:spPr/>
        <p:txBody>
          <a:bodyPr/>
          <a:lstStyle/>
          <a:p>
            <a:r>
              <a:rPr lang="en-US" altLang="zh-TW" dirty="0"/>
              <a:t>COMPS320F- Database Management</a:t>
            </a:r>
            <a:endParaRPr lang="zh-TW" altLang="en-US" dirty="0"/>
          </a:p>
        </p:txBody>
      </p:sp>
      <p:sp>
        <p:nvSpPr>
          <p:cNvPr id="5" name="投影片編號版面配置區 4"/>
          <p:cNvSpPr>
            <a:spLocks noGrp="1"/>
          </p:cNvSpPr>
          <p:nvPr>
            <p:ph type="sldNum" sz="quarter" idx="12"/>
          </p:nvPr>
        </p:nvSpPr>
        <p:spPr/>
        <p:txBody>
          <a:bodyPr/>
          <a:lstStyle/>
          <a:p>
            <a:fld id="{4351A1D5-6B61-4EC4-9B02-E5415304AF6D}" type="slidenum">
              <a:rPr lang="zh-TW" altLang="en-US" smtClean="0"/>
              <a:pPr/>
              <a:t>5</a:t>
            </a:fld>
            <a:endParaRPr lang="zh-TW" altLang="en-US"/>
          </a:p>
        </p:txBody>
      </p:sp>
      <p:sp>
        <p:nvSpPr>
          <p:cNvPr id="2" name="TextBox 1">
            <a:extLst>
              <a:ext uri="{FF2B5EF4-FFF2-40B4-BE49-F238E27FC236}">
                <a16:creationId xmlns:a16="http://schemas.microsoft.com/office/drawing/2014/main" id="{3D3A3819-0FB9-CB47-9598-68EC971E5198}"/>
              </a:ext>
            </a:extLst>
          </p:cNvPr>
          <p:cNvSpPr txBox="1"/>
          <p:nvPr/>
        </p:nvSpPr>
        <p:spPr>
          <a:xfrm>
            <a:off x="8268999" y="3364469"/>
            <a:ext cx="2167976" cy="246221"/>
          </a:xfrm>
          <a:prstGeom prst="rect">
            <a:avLst/>
          </a:prstGeom>
          <a:noFill/>
        </p:spPr>
        <p:txBody>
          <a:bodyPr wrap="square" rtlCol="0">
            <a:spAutoFit/>
          </a:bodyPr>
          <a:lstStyle/>
          <a:p>
            <a:r>
              <a:rPr lang="en-US" sz="1000" dirty="0">
                <a:solidFill>
                  <a:srgbClr val="FF0000"/>
                </a:solidFill>
              </a:rPr>
              <a:t>=&gt; Expanding of attributes</a:t>
            </a:r>
          </a:p>
        </p:txBody>
      </p:sp>
      <p:sp>
        <p:nvSpPr>
          <p:cNvPr id="3" name="TextBox 2">
            <a:extLst>
              <a:ext uri="{FF2B5EF4-FFF2-40B4-BE49-F238E27FC236}">
                <a16:creationId xmlns:a16="http://schemas.microsoft.com/office/drawing/2014/main" id="{DA781700-4D50-DC43-B2F1-13DB47DFC365}"/>
              </a:ext>
            </a:extLst>
          </p:cNvPr>
          <p:cNvSpPr txBox="1"/>
          <p:nvPr/>
        </p:nvSpPr>
        <p:spPr>
          <a:xfrm>
            <a:off x="6469380" y="3764280"/>
            <a:ext cx="2499360" cy="246221"/>
          </a:xfrm>
          <a:prstGeom prst="rect">
            <a:avLst/>
          </a:prstGeom>
          <a:noFill/>
        </p:spPr>
        <p:txBody>
          <a:bodyPr wrap="square" rtlCol="0">
            <a:spAutoFit/>
          </a:bodyPr>
          <a:lstStyle/>
          <a:p>
            <a:r>
              <a:rPr lang="en-US" sz="1000" dirty="0">
                <a:solidFill>
                  <a:srgbClr val="FF0000"/>
                </a:solidFill>
              </a:rPr>
              <a:t>=&gt; Each tuple has a unique primary key</a:t>
            </a:r>
          </a:p>
        </p:txBody>
      </p:sp>
      <p:cxnSp>
        <p:nvCxnSpPr>
          <p:cNvPr id="7" name="Straight Arrow Connector 6">
            <a:extLst>
              <a:ext uri="{FF2B5EF4-FFF2-40B4-BE49-F238E27FC236}">
                <a16:creationId xmlns:a16="http://schemas.microsoft.com/office/drawing/2014/main" id="{14F1475E-51AD-2B4C-88C2-441A1DC49B6A}"/>
              </a:ext>
            </a:extLst>
          </p:cNvPr>
          <p:cNvCxnSpPr/>
          <p:nvPr/>
        </p:nvCxnSpPr>
        <p:spPr>
          <a:xfrm flipH="1" flipV="1">
            <a:off x="5577840" y="1583628"/>
            <a:ext cx="891540" cy="1906332"/>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 name="Straight Arrow Connector 8">
            <a:extLst>
              <a:ext uri="{FF2B5EF4-FFF2-40B4-BE49-F238E27FC236}">
                <a16:creationId xmlns:a16="http://schemas.microsoft.com/office/drawing/2014/main" id="{92BD6DDC-1760-8549-A78A-BE53957786CA}"/>
              </a:ext>
            </a:extLst>
          </p:cNvPr>
          <p:cNvCxnSpPr/>
          <p:nvPr/>
        </p:nvCxnSpPr>
        <p:spPr>
          <a:xfrm flipH="1">
            <a:off x="5577840" y="3703320"/>
            <a:ext cx="891540" cy="716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80825BB-A353-8F4B-8856-1725C6D08A8D}"/>
              </a:ext>
            </a:extLst>
          </p:cNvPr>
          <p:cNvCxnSpPr/>
          <p:nvPr/>
        </p:nvCxnSpPr>
        <p:spPr>
          <a:xfrm>
            <a:off x="10317480" y="3703320"/>
            <a:ext cx="238990" cy="7162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D893371-5C48-F64A-AB79-5798941C30B3}"/>
              </a:ext>
            </a:extLst>
          </p:cNvPr>
          <p:cNvSpPr txBox="1"/>
          <p:nvPr/>
        </p:nvSpPr>
        <p:spPr>
          <a:xfrm>
            <a:off x="9227820" y="3764280"/>
            <a:ext cx="2575560" cy="246221"/>
          </a:xfrm>
          <a:prstGeom prst="rect">
            <a:avLst/>
          </a:prstGeom>
          <a:noFill/>
        </p:spPr>
        <p:txBody>
          <a:bodyPr wrap="square" rtlCol="0">
            <a:spAutoFit/>
          </a:bodyPr>
          <a:lstStyle/>
          <a:p>
            <a:r>
              <a:rPr lang="en-US" sz="1000" dirty="0">
                <a:solidFill>
                  <a:srgbClr val="FF0000"/>
                </a:solidFill>
              </a:rPr>
              <a:t>=&gt; Add </a:t>
            </a:r>
            <a:r>
              <a:rPr lang="en-US" sz="1000" dirty="0" err="1">
                <a:solidFill>
                  <a:srgbClr val="FF0000"/>
                </a:solidFill>
              </a:rPr>
              <a:t>branchNo</a:t>
            </a:r>
            <a:r>
              <a:rPr lang="en-US" sz="1000" dirty="0">
                <a:solidFill>
                  <a:srgbClr val="FF0000"/>
                </a:solidFill>
              </a:rPr>
              <a:t> into staff relations as FK</a:t>
            </a:r>
          </a:p>
        </p:txBody>
      </p:sp>
      <p:sp>
        <p:nvSpPr>
          <p:cNvPr id="13" name="TextBox 12">
            <a:extLst>
              <a:ext uri="{FF2B5EF4-FFF2-40B4-BE49-F238E27FC236}">
                <a16:creationId xmlns:a16="http://schemas.microsoft.com/office/drawing/2014/main" id="{3AE14F1D-EAE7-EB47-BDFC-94A15444C790}"/>
              </a:ext>
            </a:extLst>
          </p:cNvPr>
          <p:cNvSpPr txBox="1"/>
          <p:nvPr/>
        </p:nvSpPr>
        <p:spPr>
          <a:xfrm>
            <a:off x="9122228" y="1197429"/>
            <a:ext cx="1627513" cy="369332"/>
          </a:xfrm>
          <a:prstGeom prst="rect">
            <a:avLst/>
          </a:prstGeom>
          <a:noFill/>
        </p:spPr>
        <p:txBody>
          <a:bodyPr wrap="square" rtlCol="0">
            <a:spAutoFit/>
          </a:bodyPr>
          <a:lstStyle/>
          <a:p>
            <a:r>
              <a:rPr lang="en-US" dirty="0" err="1"/>
              <a:t>staffNo</a:t>
            </a:r>
            <a:r>
              <a:rPr lang="en-US" dirty="0"/>
              <a:t> (FK) </a:t>
            </a:r>
            <a:r>
              <a:rPr lang="en-US" dirty="0">
                <a:solidFill>
                  <a:srgbClr val="FF0000"/>
                </a:solidFill>
              </a:rPr>
              <a:t>X</a:t>
            </a:r>
            <a:endParaRPr lang="en-US" dirty="0"/>
          </a:p>
        </p:txBody>
      </p:sp>
      <p:sp>
        <p:nvSpPr>
          <p:cNvPr id="14" name="TextBox 13">
            <a:extLst>
              <a:ext uri="{FF2B5EF4-FFF2-40B4-BE49-F238E27FC236}">
                <a16:creationId xmlns:a16="http://schemas.microsoft.com/office/drawing/2014/main" id="{BF58B14D-4C39-CC46-B4EF-FC0049EF1204}"/>
              </a:ext>
            </a:extLst>
          </p:cNvPr>
          <p:cNvSpPr txBox="1"/>
          <p:nvPr/>
        </p:nvSpPr>
        <p:spPr>
          <a:xfrm>
            <a:off x="10515600" y="1254036"/>
            <a:ext cx="1627513" cy="707886"/>
          </a:xfrm>
          <a:prstGeom prst="rect">
            <a:avLst/>
          </a:prstGeom>
          <a:noFill/>
        </p:spPr>
        <p:txBody>
          <a:bodyPr wrap="square" rtlCol="0">
            <a:spAutoFit/>
          </a:bodyPr>
          <a:lstStyle/>
          <a:p>
            <a:r>
              <a:rPr lang="en-US" sz="1000" dirty="0">
                <a:solidFill>
                  <a:srgbClr val="FF0000"/>
                </a:solidFill>
              </a:rPr>
              <a:t>=&gt; For a cell storing more than one value (not allowed in relational database / relational model.</a:t>
            </a:r>
          </a:p>
        </p:txBody>
      </p:sp>
    </p:spTree>
    <p:extLst>
      <p:ext uri="{BB962C8B-B14F-4D97-AF65-F5344CB8AC3E}">
        <p14:creationId xmlns:p14="http://schemas.microsoft.com/office/powerpoint/2010/main" val="2080629700"/>
      </p:ext>
    </p:extLst>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altLang="zh-TW" dirty="0"/>
              <a:t>Examples of Attribute </a:t>
            </a:r>
            <a:r>
              <a:rPr lang="en-GB" altLang="zh-TW" dirty="0">
                <a:solidFill>
                  <a:srgbClr val="FF0000"/>
                </a:solidFill>
              </a:rPr>
              <a:t>Domains</a:t>
            </a:r>
          </a:p>
        </p:txBody>
      </p:sp>
      <p:pic>
        <p:nvPicPr>
          <p:cNvPr id="8195" name="Picture 5" descr="C03NF0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9571" y="1745661"/>
            <a:ext cx="11820629" cy="4499023"/>
          </a:xfrm>
        </p:spPr>
      </p:pic>
      <p:sp>
        <p:nvSpPr>
          <p:cNvPr id="4" name="頁尾版面配置區 3"/>
          <p:cNvSpPr>
            <a:spLocks noGrp="1"/>
          </p:cNvSpPr>
          <p:nvPr>
            <p:ph type="ftr" sz="quarter" idx="11"/>
          </p:nvPr>
        </p:nvSpPr>
        <p:spPr/>
        <p:txBody>
          <a:bodyPr/>
          <a:lstStyle/>
          <a:p>
            <a:r>
              <a:rPr lang="en-US" altLang="zh-TW" dirty="0"/>
              <a:t>COMPS320F- Database Management</a:t>
            </a:r>
            <a:endParaRPr lang="zh-TW" altLang="en-US" dirty="0"/>
          </a:p>
        </p:txBody>
      </p:sp>
      <p:sp>
        <p:nvSpPr>
          <p:cNvPr id="5" name="投影片編號版面配置區 4"/>
          <p:cNvSpPr>
            <a:spLocks noGrp="1"/>
          </p:cNvSpPr>
          <p:nvPr>
            <p:ph type="sldNum" sz="quarter" idx="12"/>
          </p:nvPr>
        </p:nvSpPr>
        <p:spPr/>
        <p:txBody>
          <a:bodyPr/>
          <a:lstStyle/>
          <a:p>
            <a:fld id="{4351A1D5-6B61-4EC4-9B02-E5415304AF6D}" type="slidenum">
              <a:rPr lang="zh-TW" altLang="en-US" smtClean="0"/>
              <a:pPr/>
              <a:t>6</a:t>
            </a:fld>
            <a:endParaRPr lang="zh-TW" altLang="en-US"/>
          </a:p>
        </p:txBody>
      </p:sp>
      <p:sp>
        <p:nvSpPr>
          <p:cNvPr id="2" name="TextBox 1">
            <a:extLst>
              <a:ext uri="{FF2B5EF4-FFF2-40B4-BE49-F238E27FC236}">
                <a16:creationId xmlns:a16="http://schemas.microsoft.com/office/drawing/2014/main" id="{29B8161F-5CC4-DD48-9BCC-A70299234DC1}"/>
              </a:ext>
            </a:extLst>
          </p:cNvPr>
          <p:cNvSpPr txBox="1"/>
          <p:nvPr/>
        </p:nvSpPr>
        <p:spPr>
          <a:xfrm>
            <a:off x="8508989" y="1190258"/>
            <a:ext cx="2949703" cy="246221"/>
          </a:xfrm>
          <a:prstGeom prst="rect">
            <a:avLst/>
          </a:prstGeom>
          <a:noFill/>
        </p:spPr>
        <p:txBody>
          <a:bodyPr wrap="square" rtlCol="0">
            <a:spAutoFit/>
          </a:bodyPr>
          <a:lstStyle/>
          <a:p>
            <a:r>
              <a:rPr lang="en-US" sz="1000" dirty="0">
                <a:solidFill>
                  <a:srgbClr val="FF0000"/>
                </a:solidFill>
              </a:rPr>
              <a:t>=&gt; How do we represent the attributes</a:t>
            </a:r>
          </a:p>
        </p:txBody>
      </p:sp>
    </p:spTree>
    <p:extLst>
      <p:ext uri="{BB962C8B-B14F-4D97-AF65-F5344CB8AC3E}">
        <p14:creationId xmlns:p14="http://schemas.microsoft.com/office/powerpoint/2010/main" val="3364411033"/>
      </p:ext>
    </p:extLst>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zh-TW" dirty="0"/>
              <a:t>Alternative Terminology for Relational Model (</a:t>
            </a:r>
            <a:r>
              <a:rPr lang="zh-TW" altLang="en-GB" dirty="0">
                <a:solidFill>
                  <a:srgbClr val="FF0000"/>
                </a:solidFill>
              </a:rPr>
              <a:t>别名</a:t>
            </a:r>
            <a:r>
              <a:rPr lang="en-GB" altLang="zh-TW" dirty="0"/>
              <a:t>)</a:t>
            </a:r>
          </a:p>
        </p:txBody>
      </p:sp>
      <p:pic>
        <p:nvPicPr>
          <p:cNvPr id="9220" name="Picture 8" descr="C03NT0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84257" y="1929161"/>
            <a:ext cx="11257977" cy="3848098"/>
          </a:xfrm>
        </p:spPr>
      </p:pic>
      <p:sp>
        <p:nvSpPr>
          <p:cNvPr id="9219" name="Rectangle 4"/>
          <p:cNvSpPr>
            <a:spLocks noChangeArrowheads="1"/>
          </p:cNvSpPr>
          <p:nvPr/>
        </p:nvSpPr>
        <p:spPr bwMode="auto">
          <a:xfrm>
            <a:off x="0" y="1676400"/>
            <a:ext cx="1030393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spcBef>
                <a:spcPct val="20000"/>
              </a:spcBef>
              <a:buClr>
                <a:schemeClr val="accent2"/>
              </a:buClr>
              <a:buSzPct val="75000"/>
              <a:buFont typeface="Monotype Sorts" pitchFamily="2" charset="2"/>
              <a:buChar char="u"/>
            </a:pPr>
            <a:endParaRPr lang="en-US" altLang="zh-TW">
              <a:ea typeface="新細明體" charset="-120"/>
            </a:endParaRPr>
          </a:p>
        </p:txBody>
      </p:sp>
      <p:sp>
        <p:nvSpPr>
          <p:cNvPr id="4" name="頁尾版面配置區 3"/>
          <p:cNvSpPr>
            <a:spLocks noGrp="1"/>
          </p:cNvSpPr>
          <p:nvPr>
            <p:ph type="ftr" sz="quarter" idx="11"/>
          </p:nvPr>
        </p:nvSpPr>
        <p:spPr/>
        <p:txBody>
          <a:bodyPr/>
          <a:lstStyle/>
          <a:p>
            <a:r>
              <a:rPr lang="en-US" altLang="zh-TW" dirty="0"/>
              <a:t>COMPS320F- Database Management</a:t>
            </a:r>
            <a:endParaRPr lang="zh-TW" altLang="en-US" dirty="0"/>
          </a:p>
        </p:txBody>
      </p:sp>
      <p:sp>
        <p:nvSpPr>
          <p:cNvPr id="5" name="投影片編號版面配置區 4"/>
          <p:cNvSpPr>
            <a:spLocks noGrp="1"/>
          </p:cNvSpPr>
          <p:nvPr>
            <p:ph type="sldNum" sz="quarter" idx="12"/>
          </p:nvPr>
        </p:nvSpPr>
        <p:spPr/>
        <p:txBody>
          <a:bodyPr/>
          <a:lstStyle/>
          <a:p>
            <a:fld id="{4351A1D5-6B61-4EC4-9B02-E5415304AF6D}" type="slidenum">
              <a:rPr lang="zh-TW" altLang="en-US" smtClean="0"/>
              <a:pPr/>
              <a:t>7</a:t>
            </a:fld>
            <a:endParaRPr lang="zh-TW" altLang="en-US"/>
          </a:p>
        </p:txBody>
      </p:sp>
    </p:spTree>
    <p:extLst>
      <p:ext uri="{BB962C8B-B14F-4D97-AF65-F5344CB8AC3E}">
        <p14:creationId xmlns:p14="http://schemas.microsoft.com/office/powerpoint/2010/main" val="1917057087"/>
      </p:ext>
    </p:extLst>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050"/>
          <p:cNvSpPr>
            <a:spLocks noGrp="1" noChangeArrowheads="1"/>
          </p:cNvSpPr>
          <p:nvPr>
            <p:ph type="title"/>
          </p:nvPr>
        </p:nvSpPr>
        <p:spPr/>
        <p:txBody>
          <a:bodyPr/>
          <a:lstStyle/>
          <a:p>
            <a:r>
              <a:rPr lang="en-GB" altLang="zh-TW"/>
              <a:t>Database Relations</a:t>
            </a:r>
          </a:p>
        </p:txBody>
      </p:sp>
      <p:sp>
        <p:nvSpPr>
          <p:cNvPr id="163843" name="Rectangle 2051"/>
          <p:cNvSpPr>
            <a:spLocks noGrp="1" noChangeArrowheads="1"/>
          </p:cNvSpPr>
          <p:nvPr>
            <p:ph type="body" idx="1"/>
          </p:nvPr>
        </p:nvSpPr>
        <p:spPr/>
        <p:txBody>
          <a:bodyPr>
            <a:normAutofit/>
          </a:bodyPr>
          <a:lstStyle/>
          <a:p>
            <a:r>
              <a:rPr lang="en-GB" altLang="zh-TW" sz="3600" dirty="0"/>
              <a:t>Relation schema</a:t>
            </a:r>
          </a:p>
          <a:p>
            <a:pPr lvl="1"/>
            <a:r>
              <a:rPr lang="en-GB" altLang="zh-TW" sz="3200" dirty="0"/>
              <a:t>Named relation defined by a set of attribute and domain name pairs.</a:t>
            </a:r>
          </a:p>
          <a:p>
            <a:r>
              <a:rPr lang="en-GB" altLang="zh-TW" sz="3600" dirty="0"/>
              <a:t>Relational database schema</a:t>
            </a:r>
          </a:p>
          <a:p>
            <a:pPr lvl="1"/>
            <a:r>
              <a:rPr lang="en-GB" altLang="zh-TW" sz="3200" dirty="0"/>
              <a:t>Set of relation schemas, each with a distinct name.</a:t>
            </a:r>
          </a:p>
        </p:txBody>
      </p:sp>
      <p:sp>
        <p:nvSpPr>
          <p:cNvPr id="4" name="頁尾版面配置區 3"/>
          <p:cNvSpPr>
            <a:spLocks noGrp="1"/>
          </p:cNvSpPr>
          <p:nvPr>
            <p:ph type="ftr" sz="quarter" idx="11"/>
          </p:nvPr>
        </p:nvSpPr>
        <p:spPr/>
        <p:txBody>
          <a:bodyPr/>
          <a:lstStyle/>
          <a:p>
            <a:r>
              <a:rPr lang="en-US" altLang="zh-TW" dirty="0"/>
              <a:t>COMPS320F- Database Management</a:t>
            </a:r>
            <a:endParaRPr lang="zh-TW" altLang="en-US" dirty="0"/>
          </a:p>
        </p:txBody>
      </p:sp>
      <p:sp>
        <p:nvSpPr>
          <p:cNvPr id="5" name="投影片編號版面配置區 4"/>
          <p:cNvSpPr>
            <a:spLocks noGrp="1"/>
          </p:cNvSpPr>
          <p:nvPr>
            <p:ph type="sldNum" sz="quarter" idx="12"/>
          </p:nvPr>
        </p:nvSpPr>
        <p:spPr/>
        <p:txBody>
          <a:bodyPr/>
          <a:lstStyle/>
          <a:p>
            <a:fld id="{4351A1D5-6B61-4EC4-9B02-E5415304AF6D}" type="slidenum">
              <a:rPr lang="zh-TW" altLang="en-US" smtClean="0"/>
              <a:pPr/>
              <a:t>8</a:t>
            </a:fld>
            <a:endParaRPr lang="zh-TW" altLang="en-US"/>
          </a:p>
        </p:txBody>
      </p:sp>
      <p:sp>
        <p:nvSpPr>
          <p:cNvPr id="2" name="TextBox 1">
            <a:extLst>
              <a:ext uri="{FF2B5EF4-FFF2-40B4-BE49-F238E27FC236}">
                <a16:creationId xmlns:a16="http://schemas.microsoft.com/office/drawing/2014/main" id="{C613AAAE-27B4-F34D-928A-717A0742E7C4}"/>
              </a:ext>
            </a:extLst>
          </p:cNvPr>
          <p:cNvSpPr txBox="1"/>
          <p:nvPr/>
        </p:nvSpPr>
        <p:spPr>
          <a:xfrm>
            <a:off x="1097280" y="4855029"/>
            <a:ext cx="6596743" cy="246221"/>
          </a:xfrm>
          <a:prstGeom prst="rect">
            <a:avLst/>
          </a:prstGeom>
          <a:noFill/>
        </p:spPr>
        <p:txBody>
          <a:bodyPr wrap="square" rtlCol="0">
            <a:spAutoFit/>
          </a:bodyPr>
          <a:lstStyle/>
          <a:p>
            <a:r>
              <a:rPr lang="en-US" sz="1000" dirty="0">
                <a:solidFill>
                  <a:srgbClr val="FF0000"/>
                </a:solidFill>
              </a:rPr>
              <a:t>University (database schema) =&gt; relation schema  i.e., student, staff, course, etc. </a:t>
            </a:r>
          </a:p>
        </p:txBody>
      </p:sp>
    </p:spTree>
    <p:extLst>
      <p:ext uri="{BB962C8B-B14F-4D97-AF65-F5344CB8AC3E}">
        <p14:creationId xmlns:p14="http://schemas.microsoft.com/office/powerpoint/2010/main" val="2640858002"/>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3843">
                                            <p:txEl>
                                              <p:pRg st="0" end="0"/>
                                            </p:txEl>
                                          </p:spTgt>
                                        </p:tgtEl>
                                        <p:attrNameLst>
                                          <p:attrName>style.visibility</p:attrName>
                                        </p:attrNameLst>
                                      </p:cBhvr>
                                      <p:to>
                                        <p:strVal val="visible"/>
                                      </p:to>
                                    </p:set>
                                    <p:animEffect transition="in" filter="wipe(up)">
                                      <p:cBhvr>
                                        <p:cTn id="7" dur="500"/>
                                        <p:tgtEl>
                                          <p:spTgt spid="16384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63843">
                                            <p:txEl>
                                              <p:pRg st="1" end="1"/>
                                            </p:txEl>
                                          </p:spTgt>
                                        </p:tgtEl>
                                        <p:attrNameLst>
                                          <p:attrName>style.visibility</p:attrName>
                                        </p:attrNameLst>
                                      </p:cBhvr>
                                      <p:to>
                                        <p:strVal val="visible"/>
                                      </p:to>
                                    </p:set>
                                    <p:animEffect transition="in" filter="wipe(up)">
                                      <p:cBhvr>
                                        <p:cTn id="10" dur="500"/>
                                        <p:tgtEl>
                                          <p:spTgt spid="16384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63843">
                                            <p:txEl>
                                              <p:pRg st="2" end="2"/>
                                            </p:txEl>
                                          </p:spTgt>
                                        </p:tgtEl>
                                        <p:attrNameLst>
                                          <p:attrName>style.visibility</p:attrName>
                                        </p:attrNameLst>
                                      </p:cBhvr>
                                      <p:to>
                                        <p:strVal val="visible"/>
                                      </p:to>
                                    </p:set>
                                    <p:animEffect transition="in" filter="wipe(up)">
                                      <p:cBhvr>
                                        <p:cTn id="15" dur="500"/>
                                        <p:tgtEl>
                                          <p:spTgt spid="163843">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63843">
                                            <p:txEl>
                                              <p:pRg st="3" end="3"/>
                                            </p:txEl>
                                          </p:spTgt>
                                        </p:tgtEl>
                                        <p:attrNameLst>
                                          <p:attrName>style.visibility</p:attrName>
                                        </p:attrNameLst>
                                      </p:cBhvr>
                                      <p:to>
                                        <p:strVal val="visible"/>
                                      </p:to>
                                    </p:set>
                                    <p:animEffect transition="in" filter="wipe(up)">
                                      <p:cBhvr>
                                        <p:cTn id="18" dur="500"/>
                                        <p:tgtEl>
                                          <p:spTgt spid="1638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altLang="zh-TW" dirty="0"/>
              <a:t>Properties of Relations </a:t>
            </a:r>
            <a:r>
              <a:rPr lang="en-GB" altLang="zh-TW" dirty="0">
                <a:solidFill>
                  <a:srgbClr val="FF0000"/>
                </a:solidFill>
              </a:rPr>
              <a:t>(Table)</a:t>
            </a:r>
            <a:endParaRPr lang="en-GB" altLang="zh-TW" dirty="0"/>
          </a:p>
        </p:txBody>
      </p:sp>
      <p:sp>
        <p:nvSpPr>
          <p:cNvPr id="185347" name="Rectangle 3"/>
          <p:cNvSpPr>
            <a:spLocks noGrp="1" noChangeArrowheads="1"/>
          </p:cNvSpPr>
          <p:nvPr>
            <p:ph type="body" idx="1"/>
          </p:nvPr>
        </p:nvSpPr>
        <p:spPr/>
        <p:txBody>
          <a:bodyPr>
            <a:noAutofit/>
          </a:bodyPr>
          <a:lstStyle/>
          <a:p>
            <a:r>
              <a:rPr lang="en-GB" altLang="zh-TW" sz="3600" dirty="0"/>
              <a:t>Relation name is distinct from all other relation names in relational schema.</a:t>
            </a:r>
          </a:p>
          <a:p>
            <a:r>
              <a:rPr lang="en-GB" altLang="zh-TW" sz="3600" dirty="0"/>
              <a:t>Each cell of relation contains exactly one atomic (single) value.</a:t>
            </a:r>
          </a:p>
          <a:p>
            <a:r>
              <a:rPr lang="en-GB" altLang="zh-TW" sz="3600" dirty="0"/>
              <a:t>Each attribute has a distinct name.</a:t>
            </a:r>
          </a:p>
          <a:p>
            <a:r>
              <a:rPr lang="en-GB" altLang="zh-TW" sz="3600" dirty="0"/>
              <a:t>Values of an attribute are all from the same </a:t>
            </a:r>
            <a:r>
              <a:rPr lang="en-GB" altLang="zh-TW" sz="3600" dirty="0">
                <a:solidFill>
                  <a:srgbClr val="FF0000"/>
                </a:solidFill>
              </a:rPr>
              <a:t>domain</a:t>
            </a:r>
            <a:r>
              <a:rPr lang="en-GB" altLang="zh-TW" sz="3600" dirty="0"/>
              <a:t>.</a:t>
            </a:r>
          </a:p>
        </p:txBody>
      </p:sp>
      <p:sp>
        <p:nvSpPr>
          <p:cNvPr id="4" name="頁尾版面配置區 3"/>
          <p:cNvSpPr>
            <a:spLocks noGrp="1"/>
          </p:cNvSpPr>
          <p:nvPr>
            <p:ph type="ftr" sz="quarter" idx="11"/>
          </p:nvPr>
        </p:nvSpPr>
        <p:spPr/>
        <p:txBody>
          <a:bodyPr/>
          <a:lstStyle/>
          <a:p>
            <a:r>
              <a:rPr lang="en-US" altLang="zh-TW" dirty="0"/>
              <a:t>COMPS320F- Database Management</a:t>
            </a:r>
            <a:endParaRPr lang="zh-TW" altLang="en-US" dirty="0"/>
          </a:p>
        </p:txBody>
      </p:sp>
      <p:sp>
        <p:nvSpPr>
          <p:cNvPr id="5" name="投影片編號版面配置區 4"/>
          <p:cNvSpPr>
            <a:spLocks noGrp="1"/>
          </p:cNvSpPr>
          <p:nvPr>
            <p:ph type="sldNum" sz="quarter" idx="12"/>
          </p:nvPr>
        </p:nvSpPr>
        <p:spPr/>
        <p:txBody>
          <a:bodyPr/>
          <a:lstStyle/>
          <a:p>
            <a:fld id="{4351A1D5-6B61-4EC4-9B02-E5415304AF6D}" type="slidenum">
              <a:rPr lang="zh-TW" altLang="en-US" smtClean="0"/>
              <a:pPr/>
              <a:t>9</a:t>
            </a:fld>
            <a:endParaRPr lang="zh-TW" altLang="en-US"/>
          </a:p>
        </p:txBody>
      </p:sp>
      <p:sp>
        <p:nvSpPr>
          <p:cNvPr id="2" name="TextBox 1">
            <a:extLst>
              <a:ext uri="{FF2B5EF4-FFF2-40B4-BE49-F238E27FC236}">
                <a16:creationId xmlns:a16="http://schemas.microsoft.com/office/drawing/2014/main" id="{B6B6B0BB-5D87-4F49-AAA3-E755E9FA74C2}"/>
              </a:ext>
            </a:extLst>
          </p:cNvPr>
          <p:cNvSpPr txBox="1"/>
          <p:nvPr/>
        </p:nvSpPr>
        <p:spPr>
          <a:xfrm>
            <a:off x="3886200" y="5622873"/>
            <a:ext cx="3439886" cy="246221"/>
          </a:xfrm>
          <a:prstGeom prst="rect">
            <a:avLst/>
          </a:prstGeom>
          <a:noFill/>
        </p:spPr>
        <p:txBody>
          <a:bodyPr wrap="square" rtlCol="0">
            <a:spAutoFit/>
          </a:bodyPr>
          <a:lstStyle/>
          <a:p>
            <a:r>
              <a:rPr lang="en-US" sz="1000" dirty="0">
                <a:solidFill>
                  <a:srgbClr val="FF0000"/>
                </a:solidFill>
              </a:rPr>
              <a:t>=&gt; i.e., HKMU only stores students details from HKMU only</a:t>
            </a:r>
          </a:p>
        </p:txBody>
      </p:sp>
    </p:spTree>
    <p:extLst>
      <p:ext uri="{BB962C8B-B14F-4D97-AF65-F5344CB8AC3E}">
        <p14:creationId xmlns:p14="http://schemas.microsoft.com/office/powerpoint/2010/main" val="4089277415"/>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animEffect transition="in" filter="wipe(up)">
                                      <p:cBhvr>
                                        <p:cTn id="7" dur="500"/>
                                        <p:tgtEl>
                                          <p:spTgt spid="185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5347">
                                            <p:txEl>
                                              <p:pRg st="1" end="1"/>
                                            </p:txEl>
                                          </p:spTgt>
                                        </p:tgtEl>
                                        <p:attrNameLst>
                                          <p:attrName>style.visibility</p:attrName>
                                        </p:attrNameLst>
                                      </p:cBhvr>
                                      <p:to>
                                        <p:strVal val="visible"/>
                                      </p:to>
                                    </p:set>
                                    <p:animEffect transition="in" filter="wipe(up)">
                                      <p:cBhvr>
                                        <p:cTn id="12" dur="500"/>
                                        <p:tgtEl>
                                          <p:spTgt spid="1853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5347">
                                            <p:txEl>
                                              <p:pRg st="2" end="2"/>
                                            </p:txEl>
                                          </p:spTgt>
                                        </p:tgtEl>
                                        <p:attrNameLst>
                                          <p:attrName>style.visibility</p:attrName>
                                        </p:attrNameLst>
                                      </p:cBhvr>
                                      <p:to>
                                        <p:strVal val="visible"/>
                                      </p:to>
                                    </p:set>
                                    <p:animEffect transition="in" filter="wipe(up)">
                                      <p:cBhvr>
                                        <p:cTn id="17" dur="500"/>
                                        <p:tgtEl>
                                          <p:spTgt spid="1853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85347">
                                            <p:txEl>
                                              <p:pRg st="3" end="3"/>
                                            </p:txEl>
                                          </p:spTgt>
                                        </p:tgtEl>
                                        <p:attrNameLst>
                                          <p:attrName>style.visibility</p:attrName>
                                        </p:attrNameLst>
                                      </p:cBhvr>
                                      <p:to>
                                        <p:strVal val="visible"/>
                                      </p:to>
                                    </p:set>
                                    <p:animEffect transition="in" filter="wipe(up)">
                                      <p:cBhvr>
                                        <p:cTn id="22" dur="500"/>
                                        <p:tgtEl>
                                          <p:spTgt spid="1853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p:bldLst>
  </p:timing>
</p:sld>
</file>

<file path=ppt/theme/theme1.xml><?xml version="1.0" encoding="utf-8"?>
<a:theme xmlns:a="http://schemas.openxmlformats.org/drawingml/2006/main" name="回顧">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896</TotalTime>
  <Words>1352</Words>
  <Application>Microsoft Macintosh PowerPoint</Application>
  <PresentationFormat>Widescreen</PresentationFormat>
  <Paragraphs>185</Paragraphs>
  <Slides>23</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Calibri Light</vt:lpstr>
      <vt:lpstr>Monotype Sorts</vt:lpstr>
      <vt:lpstr>Times New Roman</vt:lpstr>
      <vt:lpstr>回顧</vt:lpstr>
      <vt:lpstr>Lecture 2</vt:lpstr>
      <vt:lpstr>Content</vt:lpstr>
      <vt:lpstr>Relational Model Terminology</vt:lpstr>
      <vt:lpstr>Relational Model Terminology</vt:lpstr>
      <vt:lpstr>Instances of  Branch and Staff Relations</vt:lpstr>
      <vt:lpstr>Examples of Attribute Domains</vt:lpstr>
      <vt:lpstr>Alternative Terminology for Relational Model (别名)</vt:lpstr>
      <vt:lpstr>Database Relations</vt:lpstr>
      <vt:lpstr>Properties of Relations (Table)</vt:lpstr>
      <vt:lpstr>Properties of Relations</vt:lpstr>
      <vt:lpstr>Relational Keys</vt:lpstr>
      <vt:lpstr>Relational Keys</vt:lpstr>
      <vt:lpstr>Relational Keys</vt:lpstr>
      <vt:lpstr>Relational Keys</vt:lpstr>
      <vt:lpstr>Relationship between the keys</vt:lpstr>
      <vt:lpstr>Integrity Constraints</vt:lpstr>
      <vt:lpstr>Integrity Constraints</vt:lpstr>
      <vt:lpstr>Integrity Constraints</vt:lpstr>
      <vt:lpstr>Views</vt:lpstr>
      <vt:lpstr>Views</vt:lpstr>
      <vt:lpstr>Purpose of Views</vt:lpstr>
      <vt:lpstr>Updating Views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3</dc:title>
  <cp:lastModifiedBy>office</cp:lastModifiedBy>
  <cp:revision>6</cp:revision>
  <cp:lastPrinted>2018-09-10T02:07:31Z</cp:lastPrinted>
  <dcterms:created xsi:type="dcterms:W3CDTF">2018-09-01T16:57:46Z</dcterms:created>
  <dcterms:modified xsi:type="dcterms:W3CDTF">2021-09-27T11:46:16Z</dcterms:modified>
</cp:coreProperties>
</file>