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8" r:id="rId1"/>
  </p:sldMasterIdLst>
  <p:notesMasterIdLst>
    <p:notesMasterId r:id="rId57"/>
  </p:notesMasterIdLst>
  <p:handoutMasterIdLst>
    <p:handoutMasterId r:id="rId58"/>
  </p:handoutMasterIdLst>
  <p:sldIdLst>
    <p:sldId id="521" r:id="rId2"/>
    <p:sldId id="394" r:id="rId3"/>
    <p:sldId id="395" r:id="rId4"/>
    <p:sldId id="396" r:id="rId5"/>
    <p:sldId id="397" r:id="rId6"/>
    <p:sldId id="399" r:id="rId7"/>
    <p:sldId id="406" r:id="rId8"/>
    <p:sldId id="408" r:id="rId9"/>
    <p:sldId id="522" r:id="rId10"/>
    <p:sldId id="531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523" r:id="rId23"/>
    <p:sldId id="524" r:id="rId24"/>
    <p:sldId id="421" r:id="rId25"/>
    <p:sldId id="422" r:id="rId26"/>
    <p:sldId id="423" r:id="rId27"/>
    <p:sldId id="424" r:id="rId28"/>
    <p:sldId id="425" r:id="rId29"/>
    <p:sldId id="528" r:id="rId30"/>
    <p:sldId id="426" r:id="rId31"/>
    <p:sldId id="525" r:id="rId32"/>
    <p:sldId id="526" r:id="rId33"/>
    <p:sldId id="532" r:id="rId34"/>
    <p:sldId id="533" r:id="rId35"/>
    <p:sldId id="534" r:id="rId36"/>
    <p:sldId id="535" r:id="rId37"/>
    <p:sldId id="428" r:id="rId38"/>
    <p:sldId id="429" r:id="rId39"/>
    <p:sldId id="430" r:id="rId40"/>
    <p:sldId id="530" r:id="rId41"/>
    <p:sldId id="432" r:id="rId42"/>
    <p:sldId id="433" r:id="rId43"/>
    <p:sldId id="434" r:id="rId44"/>
    <p:sldId id="435" r:id="rId45"/>
    <p:sldId id="436" r:id="rId46"/>
    <p:sldId id="437" r:id="rId47"/>
    <p:sldId id="438" r:id="rId48"/>
    <p:sldId id="439" r:id="rId49"/>
    <p:sldId id="440" r:id="rId50"/>
    <p:sldId id="537" r:id="rId51"/>
    <p:sldId id="536" r:id="rId52"/>
    <p:sldId id="441" r:id="rId53"/>
    <p:sldId id="442" r:id="rId54"/>
    <p:sldId id="443" r:id="rId55"/>
    <p:sldId id="520" r:id="rId56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3A357-3526-43DF-8914-6126EB88169B}" type="datetimeFigureOut">
              <a:rPr lang="zh-HK" altLang="en-US" smtClean="0"/>
              <a:t>04/10/21</a:t>
            </a:fld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DBCFD-6169-47B6-BCD9-BDC79658678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90336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08:54:35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24575,'5'61'0,"21"22"0,4-17 0,6 5-1976,8 10 0,3-1 1976,-2-6 0,1-1 0,-9-17 0,1 1 0,-2-2 0,3 10 0,0-1 0,17 14 0,-1-2 0,-21-23 0,0-2 418,7 2 0,-2-6-418,-4 5 731,11 6-731,-12-4 0,-12-29 0,-2 4 2047,-12-25-2047,0 4 338,-4-1-338,-17-3 0,9 0 0,-11-4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08:54:36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1230 1 24575,'-6'-1'0,"-16"25"0,2 3 0,-40 47 0,18 1-826,2-21 1,-3 1 825,12-6 0,0 3 0,-4 5 0,-2 5 0,3-7 0,-17 21 0,20-15 0,2-2 400,-2-9-400,22-29 0,-19 29 0,23-42 0,2 7 0,-6 2 1251,-7 16-1251,-12 24 0,-4-11 0,-2 20 0,8-23 0,-4 0 0,8 2 0,-1-20 0,9 2 0,6-15 0,1 0 0,6-5 0,-6-3 0,3 3 0,-16 25 0,-9 12 0,-21 36 0,6-13 0,-11 13 0,15-22 0,-2 0 0,9-10 0,9-12 0,5-11 0,6-9 0,5-8 0,4 0 0,4-4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258FE-4E99-4127-A1BC-A986DCCF9E81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D72C2-4FC4-41DC-861B-A20F40ACC8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100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C126845-A569-4197-B757-8AB667F0B3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87425" y="812800"/>
            <a:ext cx="6929438" cy="389731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838D1B1-362A-495D-9E2E-B0269FBE9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42485" y="4955381"/>
            <a:ext cx="6521449" cy="47101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78" tIns="48239" rIns="96478" bIns="48239"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431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F41E-3950-448F-98C9-8A9B831972E9}" type="datetime1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89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3EC3-4C5C-42EC-9E86-BCC2914CB5C9}" type="datetime1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0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7A1B-FF73-4CAA-A169-F946CFEE3FC8}" type="datetime1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10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66700"/>
            <a:ext cx="1036320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80067" y="1676400"/>
            <a:ext cx="505036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634" y="1676400"/>
            <a:ext cx="505036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2C01F-F18B-4D49-95DD-0D84C202A262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89666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6C7CFAD6-881B-4E78-8BA3-2E104C368808}" type="datetime1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351A1D5-6B61-4EC4-9B02-E5415304AF6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8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496A-CDA7-410F-B474-F47F189BE7D1}" type="datetime1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97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D121-772C-4D0B-A3E1-920E55388625}" type="datetime1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58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8612-EC82-4D22-ABC5-9450FEFB7B83}" type="datetime1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72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4DD9-C495-4F9C-AB41-B61161126D7A}" type="datetime1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70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0044-79B8-41E0-B831-58A1374365FB}" type="datetime1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69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7577E83-34E9-4E31-A8A2-682E6EEF28BB}" type="datetime1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51A1D5-6B61-4EC4-9B02-E5415304A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88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BD28-9579-4628-9DF5-031A8638CD04}" type="datetime1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7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2276818-A29D-4F00-8FD6-291C86F910AF}" type="datetime1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51A1D5-6B61-4EC4-9B02-E5415304AF6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51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ouhk.edu.hk/~t810870/320f/lectur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CFF3264F-A261-4CA9-A083-457AA46300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altLang="zh-TW" sz="6600" dirty="0"/>
              <a:t>Lecture 3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6E514867-858B-41C9-8677-C7089D735D1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zh-TW" dirty="0"/>
              <a:t>SQL: Data Manipulation Part I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D27AF0C-A089-4730-B107-DBDCF5F9E211}"/>
              </a:ext>
            </a:extLst>
          </p:cNvPr>
          <p:cNvSpPr txBox="1"/>
          <p:nvPr/>
        </p:nvSpPr>
        <p:spPr>
          <a:xfrm>
            <a:off x="1674663" y="628444"/>
            <a:ext cx="8615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zh-TW" sz="4400" b="1" dirty="0"/>
              <a:t>COMPS320F Database Management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B932B2B-5CBF-476B-86AA-07ABCE783FA8}"/>
              </a:ext>
            </a:extLst>
          </p:cNvPr>
          <p:cNvSpPr txBox="1"/>
          <p:nvPr/>
        </p:nvSpPr>
        <p:spPr>
          <a:xfrm>
            <a:off x="3602996" y="5151400"/>
            <a:ext cx="8589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b="1" dirty="0"/>
              <a:t>Terri Wong</a:t>
            </a:r>
          </a:p>
          <a:p>
            <a:pPr algn="r"/>
            <a:r>
              <a:rPr lang="en-US" altLang="zh-TW" sz="2000" i="1" dirty="0"/>
              <a:t>School of Science </a:t>
            </a:r>
            <a:r>
              <a:rPr lang="en-US" altLang="zh-TW" sz="2000" i="1"/>
              <a:t>and Technology</a:t>
            </a:r>
            <a:endParaRPr lang="en-US" altLang="zh-TW" sz="20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E25CBD-37C3-7746-B0D1-460313657B0C}"/>
              </a:ext>
            </a:extLst>
          </p:cNvPr>
          <p:cNvSpPr txBox="1"/>
          <p:nvPr/>
        </p:nvSpPr>
        <p:spPr>
          <a:xfrm>
            <a:off x="6421821" y="2701159"/>
            <a:ext cx="309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2021.10.4 Jiawei Wang</a:t>
            </a:r>
          </a:p>
        </p:txBody>
      </p:sp>
    </p:spTree>
    <p:extLst>
      <p:ext uri="{BB962C8B-B14F-4D97-AF65-F5344CB8AC3E}">
        <p14:creationId xmlns:p14="http://schemas.microsoft.com/office/powerpoint/2010/main" val="541187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6" y="63272"/>
            <a:ext cx="9680755" cy="649732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27558" y="4549566"/>
            <a:ext cx="4954331" cy="201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88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SELECT Statement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FROM		Specifies table(s) to be used.</a:t>
            </a:r>
          </a:p>
          <a:p>
            <a:r>
              <a:rPr lang="en-US" altLang="zh-TW" dirty="0"/>
              <a:t>WHERE		Filters rows.</a:t>
            </a:r>
          </a:p>
          <a:p>
            <a:r>
              <a:rPr lang="en-US" altLang="zh-TW" dirty="0"/>
              <a:t>GROUP BY		Forms groups of rows with same column value.</a:t>
            </a:r>
          </a:p>
          <a:p>
            <a:r>
              <a:rPr lang="en-US" altLang="zh-TW" dirty="0"/>
              <a:t>HAVING		Filters groups subject to some condition.</a:t>
            </a:r>
          </a:p>
          <a:p>
            <a:r>
              <a:rPr lang="en-US" altLang="zh-TW" dirty="0"/>
              <a:t>SELECT		Specifies which columns are to appear in output.</a:t>
            </a:r>
          </a:p>
          <a:p>
            <a:r>
              <a:rPr lang="en-US" altLang="zh-TW" dirty="0"/>
              <a:t>ORDER BY 		Specifies the order of the output.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CCB924-216C-E14F-BB07-A0CD7994FF21}"/>
              </a:ext>
            </a:extLst>
          </p:cNvPr>
          <p:cNvSpPr txBox="1"/>
          <p:nvPr/>
        </p:nvSpPr>
        <p:spPr>
          <a:xfrm>
            <a:off x="2112580" y="1992879"/>
            <a:ext cx="1733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Must Exist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0FC5DE-FEAB-3C41-BE66-A45B88073343}"/>
              </a:ext>
            </a:extLst>
          </p:cNvPr>
          <p:cNvCxnSpPr>
            <a:cxnSpLocks/>
          </p:cNvCxnSpPr>
          <p:nvPr/>
        </p:nvCxnSpPr>
        <p:spPr>
          <a:xfrm>
            <a:off x="1097280" y="2501462"/>
            <a:ext cx="0" cy="2900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DD513C-EC62-584C-A65D-F04A2ECB8353}"/>
              </a:ext>
            </a:extLst>
          </p:cNvPr>
          <p:cNvCxnSpPr/>
          <p:nvPr/>
        </p:nvCxnSpPr>
        <p:spPr>
          <a:xfrm>
            <a:off x="1097280" y="19928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8D1659-0687-5C4C-A24A-79D7461D38F2}"/>
              </a:ext>
            </a:extLst>
          </p:cNvPr>
          <p:cNvCxnSpPr/>
          <p:nvPr/>
        </p:nvCxnSpPr>
        <p:spPr>
          <a:xfrm>
            <a:off x="1097280" y="2501462"/>
            <a:ext cx="17194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33949C-A8BB-B742-B92E-72E93DC083E5}"/>
              </a:ext>
            </a:extLst>
          </p:cNvPr>
          <p:cNvCxnSpPr/>
          <p:nvPr/>
        </p:nvCxnSpPr>
        <p:spPr>
          <a:xfrm>
            <a:off x="2858814" y="2511972"/>
            <a:ext cx="0" cy="28798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1AA579-4104-C249-8CC7-3164D3764C45}"/>
              </a:ext>
            </a:extLst>
          </p:cNvPr>
          <p:cNvCxnSpPr/>
          <p:nvPr/>
        </p:nvCxnSpPr>
        <p:spPr>
          <a:xfrm>
            <a:off x="1097280" y="5402317"/>
            <a:ext cx="17930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526348-5BBB-0640-A032-1BFB0B1EA41B}"/>
              </a:ext>
            </a:extLst>
          </p:cNvPr>
          <p:cNvCxnSpPr/>
          <p:nvPr/>
        </p:nvCxnSpPr>
        <p:spPr>
          <a:xfrm>
            <a:off x="1957026" y="5402317"/>
            <a:ext cx="880767" cy="294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57B8308-DA62-3748-9803-4264608D9786}"/>
              </a:ext>
            </a:extLst>
          </p:cNvPr>
          <p:cNvSpPr txBox="1"/>
          <p:nvPr/>
        </p:nvSpPr>
        <p:spPr>
          <a:xfrm>
            <a:off x="2890346" y="5510693"/>
            <a:ext cx="79583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363993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1  All Columns, All Rows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845733"/>
            <a:ext cx="10058400" cy="4665134"/>
          </a:xfrm>
        </p:spPr>
        <p:txBody>
          <a:bodyPr>
            <a:normAutofit fontScale="32500" lnSpcReduction="20000"/>
          </a:bodyPr>
          <a:lstStyle/>
          <a:p>
            <a:r>
              <a:rPr lang="en-US" altLang="zh-TW" sz="7400" dirty="0"/>
              <a:t>List full details of all staff.</a:t>
            </a:r>
          </a:p>
          <a:p>
            <a:endParaRPr lang="en-US" altLang="zh-TW" sz="1500" dirty="0"/>
          </a:p>
          <a:p>
            <a:pPr marL="0" indent="0">
              <a:buNone/>
            </a:pPr>
            <a:r>
              <a:rPr lang="en-US" altLang="zh-TW" sz="7400" dirty="0"/>
              <a:t>		</a:t>
            </a:r>
            <a:r>
              <a:rPr lang="en-US" altLang="zh-TW" sz="8600" dirty="0"/>
              <a:t>SELECT </a:t>
            </a:r>
            <a:r>
              <a:rPr lang="en-US" altLang="zh-TW" sz="8600" dirty="0" err="1"/>
              <a:t>staffNo</a:t>
            </a:r>
            <a:r>
              <a:rPr lang="en-US" altLang="zh-TW" sz="8600" dirty="0"/>
              <a:t>, </a:t>
            </a:r>
            <a:r>
              <a:rPr lang="en-US" altLang="zh-TW" sz="8600" dirty="0" err="1"/>
              <a:t>fName</a:t>
            </a:r>
            <a:r>
              <a:rPr lang="en-US" altLang="zh-TW" sz="8600" dirty="0"/>
              <a:t>, </a:t>
            </a:r>
            <a:r>
              <a:rPr lang="en-US" altLang="zh-TW" sz="8600" dirty="0" err="1"/>
              <a:t>lName</a:t>
            </a:r>
            <a:r>
              <a:rPr lang="en-US" altLang="zh-TW" sz="8600" dirty="0"/>
              <a:t>, address, </a:t>
            </a:r>
          </a:p>
          <a:p>
            <a:pPr marL="201168" lvl="1" indent="0">
              <a:buNone/>
            </a:pPr>
            <a:r>
              <a:rPr lang="en-US" altLang="zh-TW" sz="8600" dirty="0"/>
              <a:t>			 position, sex, DOB, salary, </a:t>
            </a:r>
            <a:r>
              <a:rPr lang="en-US" altLang="zh-TW" sz="8600" dirty="0" err="1"/>
              <a:t>branchNo</a:t>
            </a:r>
            <a:endParaRPr lang="en-US" altLang="zh-TW" sz="8600" dirty="0"/>
          </a:p>
          <a:p>
            <a:pPr marL="201168" lvl="1" indent="0">
              <a:buNone/>
            </a:pPr>
            <a:r>
              <a:rPr lang="en-US" altLang="zh-TW" sz="8600" dirty="0"/>
              <a:t>		FROM Staff;</a:t>
            </a:r>
          </a:p>
          <a:p>
            <a:pPr marL="0" indent="0">
              <a:buNone/>
            </a:pPr>
            <a:endParaRPr lang="en-US" altLang="zh-TW" sz="7400" dirty="0"/>
          </a:p>
          <a:p>
            <a:r>
              <a:rPr lang="en-US" altLang="zh-TW" sz="7400" dirty="0"/>
              <a:t>Can use</a:t>
            </a:r>
            <a:r>
              <a:rPr lang="en-US" altLang="zh-TW" sz="7400" b="1" dirty="0">
                <a:solidFill>
                  <a:srgbClr val="FF0000"/>
                </a:solidFill>
              </a:rPr>
              <a:t> * </a:t>
            </a:r>
            <a:r>
              <a:rPr lang="en-US" altLang="zh-TW" sz="7400" dirty="0"/>
              <a:t>as an abbreviation for ‘</a:t>
            </a:r>
            <a:r>
              <a:rPr lang="en-US" altLang="zh-TW" sz="7400" b="1" dirty="0">
                <a:solidFill>
                  <a:srgbClr val="FF0000"/>
                </a:solidFill>
              </a:rPr>
              <a:t>all columns</a:t>
            </a:r>
            <a:r>
              <a:rPr lang="en-US" altLang="zh-TW" sz="7400" dirty="0"/>
              <a:t>’:</a:t>
            </a:r>
          </a:p>
          <a:p>
            <a:endParaRPr lang="en-US" altLang="zh-TW" sz="2500" dirty="0"/>
          </a:p>
          <a:p>
            <a:pPr marL="201168" lvl="1" indent="0">
              <a:buNone/>
            </a:pPr>
            <a:r>
              <a:rPr lang="en-US" altLang="zh-TW" sz="7400" dirty="0"/>
              <a:t>		</a:t>
            </a:r>
            <a:r>
              <a:rPr lang="en-US" altLang="zh-TW" sz="8600" dirty="0"/>
              <a:t>SELECT *</a:t>
            </a:r>
          </a:p>
          <a:p>
            <a:pPr marL="201168" lvl="1" indent="0">
              <a:buNone/>
            </a:pPr>
            <a:r>
              <a:rPr lang="en-US" altLang="zh-TW" sz="8600" dirty="0"/>
              <a:t>		FROM Staff;</a:t>
            </a:r>
          </a:p>
          <a:p>
            <a:pPr lvl="1"/>
            <a:endParaRPr lang="en-US" alt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C50810-D938-2F42-AF40-FA9C336802C3}"/>
              </a:ext>
            </a:extLst>
          </p:cNvPr>
          <p:cNvSpPr txBox="1"/>
          <p:nvPr/>
        </p:nvSpPr>
        <p:spPr>
          <a:xfrm>
            <a:off x="9312165" y="2669628"/>
            <a:ext cx="19003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Which columns to be selected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080ACA-BA1E-654B-A81E-A451CFC83791}"/>
              </a:ext>
            </a:extLst>
          </p:cNvPr>
          <p:cNvSpPr txBox="1"/>
          <p:nvPr/>
        </p:nvSpPr>
        <p:spPr>
          <a:xfrm>
            <a:off x="4866290" y="3689131"/>
            <a:ext cx="1587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Which Table to be selected</a:t>
            </a:r>
          </a:p>
        </p:txBody>
      </p:sp>
    </p:spTree>
    <p:extLst>
      <p:ext uri="{BB962C8B-B14F-4D97-AF65-F5344CB8AC3E}">
        <p14:creationId xmlns:p14="http://schemas.microsoft.com/office/powerpoint/2010/main" val="164692471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1  All Columns, All Rows</a:t>
            </a:r>
          </a:p>
        </p:txBody>
      </p:sp>
      <p:pic>
        <p:nvPicPr>
          <p:cNvPr id="22532" name="Picture 12" descr="DS3-Table 05-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133600"/>
            <a:ext cx="11695289" cy="37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756552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2  Specific Columns, All Rows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Produce a list of salaries for all staff, showing only  staff number, first and last names, and salary.</a:t>
            </a:r>
          </a:p>
          <a:p>
            <a:endParaRPr lang="en-US" altLang="zh-TW" sz="3200" dirty="0"/>
          </a:p>
          <a:p>
            <a:pPr marL="201168" lvl="1" indent="0">
              <a:buNone/>
            </a:pPr>
            <a:r>
              <a:rPr lang="en-US" altLang="zh-TW" sz="2800" dirty="0"/>
              <a:t>	</a:t>
            </a:r>
            <a:r>
              <a:rPr lang="en-US" altLang="zh-TW" sz="3600" dirty="0"/>
              <a:t>SELECT </a:t>
            </a:r>
            <a:r>
              <a:rPr lang="en-US" altLang="zh-TW" sz="3600" dirty="0" err="1"/>
              <a:t>staffNo</a:t>
            </a:r>
            <a:r>
              <a:rPr lang="en-US" altLang="zh-TW" sz="3600" dirty="0"/>
              <a:t>, </a:t>
            </a:r>
            <a:r>
              <a:rPr lang="en-US" altLang="zh-TW" sz="3600" dirty="0" err="1"/>
              <a:t>fName</a:t>
            </a:r>
            <a:r>
              <a:rPr lang="en-US" altLang="zh-TW" sz="3600" dirty="0"/>
              <a:t>, </a:t>
            </a:r>
            <a:r>
              <a:rPr lang="en-US" altLang="zh-TW" sz="3600" dirty="0" err="1"/>
              <a:t>lName</a:t>
            </a:r>
            <a:r>
              <a:rPr lang="en-US" altLang="zh-TW" sz="3600" dirty="0"/>
              <a:t>, salary</a:t>
            </a:r>
          </a:p>
          <a:p>
            <a:pPr marL="201168" lvl="1" indent="0">
              <a:buNone/>
            </a:pPr>
            <a:r>
              <a:rPr lang="en-US" altLang="zh-TW" sz="3600" dirty="0"/>
              <a:t>	FROM Staff;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14924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2  Specific Columns, All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80" name="Picture 6" descr="DS3-Table 05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1947334"/>
            <a:ext cx="7170280" cy="4275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737955"/>
      </p:ext>
    </p:extLst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3  Use of DISTINCT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List the property numbers of all properties that have been viewed.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sz="3400" dirty="0"/>
              <a:t>	SELECT </a:t>
            </a:r>
            <a:r>
              <a:rPr lang="en-US" altLang="zh-TW" sz="3400" dirty="0" err="1"/>
              <a:t>propertyNo</a:t>
            </a:r>
            <a:endParaRPr lang="en-US" altLang="zh-TW" sz="3400" dirty="0"/>
          </a:p>
          <a:p>
            <a:pPr marL="201168" lvl="1" indent="0">
              <a:buNone/>
            </a:pPr>
            <a:r>
              <a:rPr lang="en-US" altLang="zh-TW" sz="3400" dirty="0"/>
              <a:t>	FROM Viewing;</a:t>
            </a:r>
          </a:p>
        </p:txBody>
      </p:sp>
      <p:pic>
        <p:nvPicPr>
          <p:cNvPr id="182279" name="Picture 7" descr="DS3-Table 05-0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2692400"/>
            <a:ext cx="3259667" cy="3542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22820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3  Use of DISTINCT</a:t>
            </a:r>
          </a:p>
        </p:txBody>
      </p:sp>
      <p:sp>
        <p:nvSpPr>
          <p:cNvPr id="4024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97280" y="1845734"/>
            <a:ext cx="7411709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600" dirty="0"/>
              <a:t>Use DISTINCT to eliminate duplicates:</a:t>
            </a:r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	SELECT DISTINCT </a:t>
            </a:r>
            <a:r>
              <a:rPr lang="en-US" altLang="zh-TW" sz="3600" dirty="0" err="1"/>
              <a:t>propertyNo</a:t>
            </a:r>
            <a:endParaRPr lang="en-US" altLang="zh-TW" sz="3600" dirty="0"/>
          </a:p>
          <a:p>
            <a:pPr marL="201168" lvl="1" indent="0">
              <a:buNone/>
            </a:pPr>
            <a:r>
              <a:rPr lang="en-US" altLang="zh-TW" sz="3600" dirty="0"/>
              <a:t>	FROM Viewing;</a:t>
            </a:r>
          </a:p>
          <a:p>
            <a:pPr marL="201168" lvl="1" indent="0">
              <a:buNone/>
            </a:pPr>
            <a:endParaRPr lang="en-US" altLang="zh-TW" sz="3600" dirty="0"/>
          </a:p>
          <a:p>
            <a:pPr marL="201168" lvl="1" indent="0">
              <a:buNone/>
            </a:pPr>
            <a:r>
              <a:rPr lang="en-US" altLang="zh-TW" sz="3600" dirty="0"/>
              <a:t>	</a:t>
            </a:r>
            <a:r>
              <a:rPr lang="en-US" altLang="zh-TW" i="1" dirty="0"/>
              <a:t>Note no duplicate values of ‘PA14’ and ‘PG4’ in the 	result set</a:t>
            </a:r>
            <a:endParaRPr lang="en-US" altLang="zh-TW" sz="3600" i="1" dirty="0"/>
          </a:p>
          <a:p>
            <a:endParaRPr lang="en-US" altLang="zh-TW" sz="3600" dirty="0"/>
          </a:p>
        </p:txBody>
      </p:sp>
      <p:pic>
        <p:nvPicPr>
          <p:cNvPr id="402437" name="Picture 1029" descr="DS3-Table 05-0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296" y="2105322"/>
            <a:ext cx="2998936" cy="3081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02330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4  Calculated Fields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Produce list of monthly salaries for all staff, showing staff number, first/last name, and  salary.</a:t>
            </a:r>
          </a:p>
          <a:p>
            <a:pPr lvl="1"/>
            <a:endParaRPr lang="en-US" altLang="zh-TW" sz="600" dirty="0"/>
          </a:p>
          <a:p>
            <a:pPr marL="0" indent="0">
              <a:buNone/>
            </a:pPr>
            <a:r>
              <a:rPr lang="en-US" altLang="zh-TW" dirty="0"/>
              <a:t>	SELECT </a:t>
            </a:r>
            <a:r>
              <a:rPr lang="en-US" altLang="zh-TW" dirty="0" err="1"/>
              <a:t>staffNo</a:t>
            </a:r>
            <a:r>
              <a:rPr lang="en-US" altLang="zh-TW" dirty="0"/>
              <a:t>, </a:t>
            </a:r>
            <a:r>
              <a:rPr lang="en-US" altLang="zh-TW" dirty="0" err="1"/>
              <a:t>fName</a:t>
            </a:r>
            <a:r>
              <a:rPr lang="en-US" altLang="zh-TW" dirty="0"/>
              <a:t>, </a:t>
            </a:r>
            <a:r>
              <a:rPr lang="en-US" altLang="zh-TW" dirty="0" err="1"/>
              <a:t>lName</a:t>
            </a:r>
            <a:r>
              <a:rPr lang="en-US" altLang="zh-TW" dirty="0"/>
              <a:t>, salary/12</a:t>
            </a:r>
          </a:p>
          <a:p>
            <a:pPr marL="201168" lvl="1" indent="0">
              <a:buNone/>
            </a:pPr>
            <a:r>
              <a:rPr lang="en-US" altLang="zh-TW" sz="2800" dirty="0"/>
              <a:t>	FROM Staff;</a:t>
            </a:r>
          </a:p>
          <a:p>
            <a:pPr lvl="1"/>
            <a:endParaRPr lang="en-US" alt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715" y="3857414"/>
            <a:ext cx="6723131" cy="241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9235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4  Calculated Fields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600" dirty="0"/>
              <a:t>To name column, use AS clause:</a:t>
            </a:r>
          </a:p>
          <a:p>
            <a:pPr marL="0" indent="0">
              <a:buNone/>
            </a:pPr>
            <a:r>
              <a:rPr lang="en-US" altLang="zh-TW" sz="3200" dirty="0"/>
              <a:t>   	SELECT </a:t>
            </a:r>
            <a:r>
              <a:rPr lang="en-US" altLang="zh-TW" sz="3200" dirty="0" err="1"/>
              <a:t>staffNo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fName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lName</a:t>
            </a:r>
            <a:r>
              <a:rPr lang="en-US" altLang="zh-TW" sz="3200" dirty="0"/>
              <a:t>, </a:t>
            </a:r>
          </a:p>
          <a:p>
            <a:pPr marL="0" indent="0">
              <a:buNone/>
            </a:pPr>
            <a:r>
              <a:rPr lang="en-US" altLang="zh-TW" sz="3200" dirty="0"/>
              <a:t>		    salary/12 </a:t>
            </a:r>
            <a:r>
              <a:rPr lang="en-US" altLang="zh-TW" sz="3200" dirty="0">
                <a:highlight>
                  <a:srgbClr val="FFFF00"/>
                </a:highlight>
              </a:rPr>
              <a:t>AS</a:t>
            </a:r>
            <a:r>
              <a:rPr lang="en-US" altLang="zh-TW" sz="3200" dirty="0"/>
              <a:t> </a:t>
            </a:r>
            <a:r>
              <a:rPr lang="en-US" altLang="zh-TW" sz="3200" dirty="0" err="1"/>
              <a:t>monthlySalary</a:t>
            </a:r>
            <a:endParaRPr lang="en-US" altLang="zh-TW" sz="3200" dirty="0"/>
          </a:p>
          <a:p>
            <a:pPr marL="201168" lvl="1" indent="0">
              <a:buNone/>
            </a:pPr>
            <a:r>
              <a:rPr lang="en-US" altLang="zh-TW" sz="3200" dirty="0"/>
              <a:t>	FROM Staff;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120" y="4108784"/>
            <a:ext cx="6817880" cy="22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5647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Purpose and importance of SQL.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How to retrieve data from database using SELECT and: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800" dirty="0"/>
              <a:t>Use compound WHERE conditions.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800" dirty="0"/>
              <a:t>Sort query results using ORDER BY.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800" dirty="0"/>
              <a:t>Use aggregate functions.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800" dirty="0"/>
              <a:t>Group data using GROUP BY and HAVING.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800" dirty="0"/>
              <a:t>Use subqueries.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22613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5  Comparison Search Condition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List all staff with a salary greater than 10,000.</a:t>
            </a:r>
          </a:p>
          <a:p>
            <a:endParaRPr lang="en-US" altLang="zh-TW" sz="100" dirty="0"/>
          </a:p>
          <a:p>
            <a:pPr marL="0" indent="0">
              <a:buNone/>
            </a:pPr>
            <a:r>
              <a:rPr lang="en-US" altLang="zh-TW" dirty="0"/>
              <a:t>	SELECT </a:t>
            </a:r>
            <a:r>
              <a:rPr lang="en-US" altLang="zh-TW" dirty="0" err="1"/>
              <a:t>staffNo</a:t>
            </a:r>
            <a:r>
              <a:rPr lang="en-US" altLang="zh-TW" dirty="0"/>
              <a:t>, </a:t>
            </a:r>
            <a:r>
              <a:rPr lang="en-US" altLang="zh-TW" dirty="0" err="1"/>
              <a:t>fName</a:t>
            </a:r>
            <a:r>
              <a:rPr lang="en-US" altLang="zh-TW" dirty="0"/>
              <a:t>, </a:t>
            </a:r>
            <a:r>
              <a:rPr lang="en-US" altLang="zh-TW" dirty="0" err="1"/>
              <a:t>lName</a:t>
            </a:r>
            <a:r>
              <a:rPr lang="en-US" altLang="zh-TW" dirty="0"/>
              <a:t>, position, salary</a:t>
            </a:r>
          </a:p>
          <a:p>
            <a:pPr marL="201168" lvl="1" indent="0">
              <a:buNone/>
            </a:pPr>
            <a:r>
              <a:rPr lang="en-US" altLang="zh-TW" sz="2800" dirty="0"/>
              <a:t>	FROM Staff</a:t>
            </a:r>
          </a:p>
          <a:p>
            <a:pPr marL="201168" lvl="1" indent="0">
              <a:buNone/>
            </a:pPr>
            <a:r>
              <a:rPr lang="en-US" altLang="zh-TW" sz="2800" dirty="0"/>
              <a:t>	WHERE salary &gt; 10000;</a:t>
            </a:r>
          </a:p>
          <a:p>
            <a:endParaRPr lang="en-US" altLang="zh-TW" dirty="0"/>
          </a:p>
        </p:txBody>
      </p:sp>
      <p:pic>
        <p:nvPicPr>
          <p:cNvPr id="189444" name="Picture 4" descr="DS3-Table 05-0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811" y="4655591"/>
            <a:ext cx="7713134" cy="21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94120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6.1  Compound Comparison Search Condition 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List addresses of all branch offices in London or Glasgow.</a:t>
            </a:r>
          </a:p>
          <a:p>
            <a:pPr marL="0" indent="0">
              <a:buNone/>
            </a:pPr>
            <a:r>
              <a:rPr lang="en-US" altLang="zh-TW" dirty="0"/>
              <a:t>		SELECT *</a:t>
            </a:r>
          </a:p>
          <a:p>
            <a:pPr marL="201168" lvl="1" indent="0">
              <a:buNone/>
            </a:pPr>
            <a:r>
              <a:rPr lang="en-US" altLang="zh-TW" sz="2800" dirty="0"/>
              <a:t>		FROM Branch</a:t>
            </a:r>
          </a:p>
          <a:p>
            <a:pPr marL="201168" lvl="1" indent="0">
              <a:buNone/>
            </a:pPr>
            <a:r>
              <a:rPr lang="en-US" altLang="zh-TW" sz="2800" dirty="0"/>
              <a:t>		WHERE city = ‘London’ </a:t>
            </a:r>
            <a:r>
              <a:rPr lang="en-US" altLang="zh-TW" sz="2800" b="1" dirty="0"/>
              <a:t>OR</a:t>
            </a:r>
            <a:r>
              <a:rPr lang="en-US" altLang="zh-TW" sz="2800" dirty="0"/>
              <a:t> city = ‘Glasgow’;</a:t>
            </a:r>
          </a:p>
          <a:p>
            <a:endParaRPr lang="en-US" alt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598" y="4414668"/>
            <a:ext cx="9091207" cy="174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0004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6.2  Compound Comparison Search Condition 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lvl="0">
              <a:buClr>
                <a:srgbClr val="3494BA"/>
              </a:buClr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List all staff with a salary greater less than 20,000 or greater than  30,000.</a:t>
            </a:r>
          </a:p>
          <a:p>
            <a:r>
              <a:rPr lang="en-US" altLang="zh-TW" dirty="0"/>
              <a:t>	SELECT </a:t>
            </a:r>
            <a:r>
              <a:rPr lang="en-US" altLang="zh-TW" dirty="0" err="1"/>
              <a:t>staffNo</a:t>
            </a:r>
            <a:r>
              <a:rPr lang="en-US" altLang="zh-TW" dirty="0"/>
              <a:t>, </a:t>
            </a:r>
            <a:r>
              <a:rPr lang="en-US" altLang="zh-TW" dirty="0" err="1"/>
              <a:t>fName</a:t>
            </a:r>
            <a:r>
              <a:rPr lang="en-US" altLang="zh-TW" dirty="0"/>
              <a:t>, </a:t>
            </a:r>
            <a:r>
              <a:rPr lang="en-US" altLang="zh-TW" dirty="0" err="1"/>
              <a:t>lName</a:t>
            </a:r>
            <a:r>
              <a:rPr lang="en-US" altLang="zh-TW" dirty="0"/>
              <a:t>, position, salary</a:t>
            </a:r>
          </a:p>
          <a:p>
            <a:pPr marL="201168" lvl="1" indent="0">
              <a:buNone/>
            </a:pPr>
            <a:r>
              <a:rPr lang="en-US" altLang="zh-TW" sz="2800" dirty="0"/>
              <a:t>	FROM Staff</a:t>
            </a:r>
          </a:p>
          <a:p>
            <a:pPr marL="201168" lvl="1" indent="0">
              <a:buNone/>
            </a:pPr>
            <a:r>
              <a:rPr lang="en-US" altLang="zh-TW" sz="2800" dirty="0"/>
              <a:t>	WHERE salary &lt; 20000 </a:t>
            </a:r>
            <a:r>
              <a:rPr lang="en-US" altLang="zh-TW" sz="2800" b="1" dirty="0"/>
              <a:t>OR</a:t>
            </a:r>
            <a:r>
              <a:rPr lang="en-US" altLang="zh-TW" sz="2800" dirty="0"/>
              <a:t> salary &gt; 30000;</a:t>
            </a:r>
          </a:p>
          <a:p>
            <a:pPr lvl="1"/>
            <a:endParaRPr lang="en-US" altLang="zh-TW" sz="10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674" y="4837051"/>
            <a:ext cx="9397006" cy="19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1656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Why the following query returns no result set?</a:t>
            </a:r>
          </a:p>
          <a:p>
            <a:r>
              <a:rPr lang="en-US" altLang="zh-TW" dirty="0"/>
              <a:t>	SELECT </a:t>
            </a:r>
            <a:r>
              <a:rPr lang="en-US" altLang="zh-TW" dirty="0" err="1"/>
              <a:t>staffNo</a:t>
            </a:r>
            <a:r>
              <a:rPr lang="en-US" altLang="zh-TW" dirty="0"/>
              <a:t>, </a:t>
            </a:r>
            <a:r>
              <a:rPr lang="en-US" altLang="zh-TW" dirty="0" err="1"/>
              <a:t>fName</a:t>
            </a:r>
            <a:r>
              <a:rPr lang="en-US" altLang="zh-TW" dirty="0"/>
              <a:t>, </a:t>
            </a:r>
            <a:r>
              <a:rPr lang="en-US" altLang="zh-TW" dirty="0" err="1"/>
              <a:t>lName</a:t>
            </a:r>
            <a:r>
              <a:rPr lang="en-US" altLang="zh-TW" dirty="0"/>
              <a:t>, position, salary</a:t>
            </a:r>
          </a:p>
          <a:p>
            <a:pPr marL="201168" lvl="1" indent="0">
              <a:buNone/>
            </a:pPr>
            <a:r>
              <a:rPr lang="en-US" altLang="zh-TW" sz="2800" dirty="0"/>
              <a:t>	FROM Staff</a:t>
            </a:r>
          </a:p>
          <a:p>
            <a:pPr marL="201168" lvl="1" indent="0">
              <a:buNone/>
            </a:pPr>
            <a:r>
              <a:rPr lang="en-US" altLang="zh-TW" sz="2800" dirty="0"/>
              <a:t>	WHERE salary &lt; 20000 </a:t>
            </a:r>
            <a:r>
              <a:rPr lang="en-US" altLang="zh-TW" sz="2800" b="1" dirty="0"/>
              <a:t>AND</a:t>
            </a:r>
            <a:r>
              <a:rPr lang="en-US" altLang="zh-TW" sz="2800" dirty="0"/>
              <a:t> salary &gt; 30000;</a:t>
            </a:r>
          </a:p>
          <a:p>
            <a:pPr lvl="1"/>
            <a:endParaRPr lang="en-US" altLang="zh-TW" sz="10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272" y="4124671"/>
            <a:ext cx="5942857" cy="2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6131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7.1  Range Search Condition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List all staff with a salary between 20,000 and 30,000.</a:t>
            </a:r>
          </a:p>
          <a:p>
            <a:endParaRPr lang="en-US" altLang="zh-TW" sz="1600" dirty="0"/>
          </a:p>
          <a:p>
            <a:r>
              <a:rPr lang="en-US" altLang="zh-TW" sz="3200" dirty="0"/>
              <a:t>	SELECT </a:t>
            </a:r>
            <a:r>
              <a:rPr lang="en-US" altLang="zh-TW" sz="3200" dirty="0" err="1"/>
              <a:t>staffNo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fName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lName</a:t>
            </a:r>
            <a:r>
              <a:rPr lang="en-US" altLang="zh-TW" sz="3200" dirty="0"/>
              <a:t>, position, salary</a:t>
            </a:r>
          </a:p>
          <a:p>
            <a:pPr marL="201168" lvl="1" indent="0">
              <a:buNone/>
            </a:pPr>
            <a:r>
              <a:rPr lang="en-US" altLang="zh-TW" sz="3200" dirty="0"/>
              <a:t>	FROM Staff</a:t>
            </a:r>
          </a:p>
          <a:p>
            <a:pPr marL="201168" lvl="1" indent="0">
              <a:buNone/>
            </a:pPr>
            <a:r>
              <a:rPr lang="en-US" altLang="zh-TW" sz="3200" dirty="0"/>
              <a:t>	WHERE salary </a:t>
            </a:r>
            <a:r>
              <a:rPr lang="en-US" altLang="zh-TW" sz="3200" b="1" dirty="0"/>
              <a:t>BETWEEN</a:t>
            </a:r>
            <a:r>
              <a:rPr lang="en-US" altLang="zh-TW" sz="3200" dirty="0"/>
              <a:t> 20000 </a:t>
            </a:r>
            <a:r>
              <a:rPr lang="en-US" altLang="zh-TW" sz="3200" b="1" dirty="0"/>
              <a:t>AND</a:t>
            </a:r>
            <a:r>
              <a:rPr lang="en-US" altLang="zh-TW" sz="3200" dirty="0"/>
              <a:t> 30000;</a:t>
            </a:r>
          </a:p>
          <a:p>
            <a:pPr lvl="1"/>
            <a:endParaRPr lang="en-US" altLang="zh-TW" sz="2800" dirty="0"/>
          </a:p>
          <a:p>
            <a:pPr lvl="4"/>
            <a:r>
              <a:rPr lang="en-US" altLang="zh-TW" sz="2200" i="1" dirty="0"/>
              <a:t>Note: BETWEEN test includes the endpoints of range.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50024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7  Range Search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2" name="Picture 1029" descr="DS3-Table 05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92" y="2362200"/>
            <a:ext cx="9702442" cy="28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855123"/>
      </p:ext>
    </p:extLst>
  </p:cSld>
  <p:clrMapOvr>
    <a:masterClrMapping/>
  </p:clrMapOvr>
  <p:transition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7.2  Range Search Condition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Also a negated version NOT BETWEEN.</a:t>
            </a:r>
          </a:p>
          <a:p>
            <a:endParaRPr lang="en-US" altLang="zh-TW" sz="400" dirty="0"/>
          </a:p>
          <a:p>
            <a:r>
              <a:rPr lang="en-US" altLang="zh-TW" dirty="0"/>
              <a:t>	SELECT </a:t>
            </a:r>
            <a:r>
              <a:rPr lang="en-US" altLang="zh-TW" dirty="0" err="1"/>
              <a:t>staffNo</a:t>
            </a:r>
            <a:r>
              <a:rPr lang="en-US" altLang="zh-TW" dirty="0"/>
              <a:t>, </a:t>
            </a:r>
            <a:r>
              <a:rPr lang="en-US" altLang="zh-TW" dirty="0" err="1"/>
              <a:t>fName</a:t>
            </a:r>
            <a:r>
              <a:rPr lang="en-US" altLang="zh-TW" dirty="0"/>
              <a:t>, </a:t>
            </a:r>
            <a:r>
              <a:rPr lang="en-US" altLang="zh-TW" dirty="0" err="1"/>
              <a:t>lName</a:t>
            </a:r>
            <a:r>
              <a:rPr lang="en-US" altLang="zh-TW" dirty="0"/>
              <a:t>, position, salary</a:t>
            </a:r>
          </a:p>
          <a:p>
            <a:pPr marL="201168" lvl="1" indent="0">
              <a:buNone/>
            </a:pPr>
            <a:r>
              <a:rPr lang="en-US" altLang="zh-TW" sz="2800" dirty="0"/>
              <a:t>	FROM Staff</a:t>
            </a:r>
          </a:p>
          <a:p>
            <a:pPr marL="201168" lvl="1" indent="0">
              <a:buNone/>
            </a:pPr>
            <a:r>
              <a:rPr lang="en-US" altLang="zh-TW" sz="2800" dirty="0"/>
              <a:t>	WHERE salary&gt;=20000 AND salary &lt;= 30000;</a:t>
            </a:r>
          </a:p>
          <a:p>
            <a:pPr lvl="1"/>
            <a:endParaRPr lang="en-US" altLang="zh-TW" sz="10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26</a:t>
            </a:fld>
            <a:endParaRPr lang="zh-TW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36557B-1C14-B74E-BE54-BB1E941992AC}"/>
              </a:ext>
            </a:extLst>
          </p:cNvPr>
          <p:cNvGrpSpPr/>
          <p:nvPr/>
        </p:nvGrpSpPr>
        <p:grpSpPr>
          <a:xfrm>
            <a:off x="8144578" y="2702404"/>
            <a:ext cx="443160" cy="696960"/>
            <a:chOff x="8144578" y="2702404"/>
            <a:chExt cx="443160" cy="69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744031B-22D5-DC49-A8BE-CDEE96E5B7D4}"/>
                    </a:ext>
                  </a:extLst>
                </p14:cNvPr>
                <p14:cNvContentPartPr/>
                <p14:nvPr/>
              </p14:nvContentPartPr>
              <p14:xfrm>
                <a:off x="8158258" y="2806444"/>
                <a:ext cx="325800" cy="536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744031B-22D5-DC49-A8BE-CDEE96E5B7D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149618" y="2797804"/>
                  <a:ext cx="34344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123B189-CBE3-D345-B4C7-833AC8426DA3}"/>
                    </a:ext>
                  </a:extLst>
                </p14:cNvPr>
                <p14:cNvContentPartPr/>
                <p14:nvPr/>
              </p14:nvContentPartPr>
              <p14:xfrm>
                <a:off x="8144578" y="2702404"/>
                <a:ext cx="443160" cy="696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123B189-CBE3-D345-B4C7-833AC8426DA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35578" y="2693404"/>
                  <a:ext cx="460800" cy="714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8ED4E8E-EF0B-394D-BE91-3F3C2CB31DBF}"/>
              </a:ext>
            </a:extLst>
          </p:cNvPr>
          <p:cNvSpPr txBox="1"/>
          <p:nvPr/>
        </p:nvSpPr>
        <p:spPr>
          <a:xfrm>
            <a:off x="8800898" y="2567226"/>
            <a:ext cx="2425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It is possible not selecting </a:t>
            </a:r>
            <a:r>
              <a:rPr lang="en-US" sz="1000" dirty="0" err="1">
                <a:solidFill>
                  <a:srgbClr val="FF0000"/>
                </a:solidFill>
              </a:rPr>
              <a:t>colume</a:t>
            </a:r>
            <a:r>
              <a:rPr lang="en-US" sz="1000" dirty="0">
                <a:solidFill>
                  <a:srgbClr val="FF0000"/>
                </a:solidFill>
              </a:rPr>
              <a:t> salary in select statement</a:t>
            </a:r>
          </a:p>
          <a:p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=&gt; The reason to include it is to provide a better way for checking in output</a:t>
            </a:r>
          </a:p>
        </p:txBody>
      </p:sp>
    </p:spTree>
    <p:extLst>
      <p:ext uri="{BB962C8B-B14F-4D97-AF65-F5344CB8AC3E}">
        <p14:creationId xmlns:p14="http://schemas.microsoft.com/office/powerpoint/2010/main" val="45570296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8  Set Membership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List all managers and supervisors.</a:t>
            </a:r>
          </a:p>
          <a:p>
            <a:endParaRPr lang="en-US" altLang="zh-TW" sz="500" dirty="0"/>
          </a:p>
          <a:p>
            <a:pPr marL="201168" lvl="1" indent="0">
              <a:buNone/>
            </a:pPr>
            <a:r>
              <a:rPr lang="en-US" altLang="zh-TW" dirty="0"/>
              <a:t>SELECT </a:t>
            </a:r>
            <a:r>
              <a:rPr lang="en-US" altLang="zh-TW" dirty="0" err="1"/>
              <a:t>staffNo</a:t>
            </a:r>
            <a:r>
              <a:rPr lang="en-US" altLang="zh-TW" dirty="0"/>
              <a:t>, </a:t>
            </a:r>
            <a:r>
              <a:rPr lang="en-US" altLang="zh-TW" dirty="0" err="1"/>
              <a:t>fName</a:t>
            </a:r>
            <a:r>
              <a:rPr lang="en-US" altLang="zh-TW" dirty="0"/>
              <a:t>, </a:t>
            </a:r>
            <a:r>
              <a:rPr lang="en-US" altLang="zh-TW" dirty="0" err="1"/>
              <a:t>lName</a:t>
            </a:r>
            <a:r>
              <a:rPr lang="en-US" altLang="zh-TW" dirty="0"/>
              <a:t>, position</a:t>
            </a:r>
          </a:p>
          <a:p>
            <a:pPr marL="201168" lvl="1" indent="0">
              <a:buNone/>
            </a:pPr>
            <a:r>
              <a:rPr lang="en-US" altLang="zh-TW" dirty="0"/>
              <a:t>FROM Staff</a:t>
            </a:r>
          </a:p>
          <a:p>
            <a:pPr marL="201168" lvl="1" indent="0">
              <a:buNone/>
            </a:pPr>
            <a:r>
              <a:rPr lang="en-US" altLang="zh-TW" dirty="0"/>
              <a:t>WHERE position IN (‘Manager’, ‘Supervisor’);</a:t>
            </a:r>
          </a:p>
        </p:txBody>
      </p:sp>
      <p:pic>
        <p:nvPicPr>
          <p:cNvPr id="203781" name="Picture 5" descr="DS3-Table 05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37" y="4550822"/>
            <a:ext cx="7095066" cy="230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46520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8  Set Membership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 There is a negated version (NOT IN).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 IN does not add much to SQL’s expressive power. Could have expressed this as:</a:t>
            </a:r>
          </a:p>
          <a:p>
            <a:pPr marL="201168" lvl="1" indent="0">
              <a:buNone/>
            </a:pPr>
            <a:endParaRPr lang="en-US" altLang="zh-TW" sz="900" dirty="0"/>
          </a:p>
          <a:p>
            <a:pPr marL="201168" lvl="1" indent="0">
              <a:buNone/>
            </a:pPr>
            <a:r>
              <a:rPr lang="en-US" altLang="zh-TW" dirty="0"/>
              <a:t>    SELECT </a:t>
            </a:r>
            <a:r>
              <a:rPr lang="en-US" altLang="zh-TW" dirty="0" err="1"/>
              <a:t>staffNo</a:t>
            </a:r>
            <a:r>
              <a:rPr lang="en-US" altLang="zh-TW" dirty="0"/>
              <a:t>, </a:t>
            </a:r>
            <a:r>
              <a:rPr lang="en-US" altLang="zh-TW" dirty="0" err="1"/>
              <a:t>fName</a:t>
            </a:r>
            <a:r>
              <a:rPr lang="en-US" altLang="zh-TW" dirty="0"/>
              <a:t>, </a:t>
            </a:r>
            <a:r>
              <a:rPr lang="en-US" altLang="zh-TW" dirty="0" err="1"/>
              <a:t>lName</a:t>
            </a:r>
            <a:r>
              <a:rPr lang="en-US" altLang="zh-TW" dirty="0"/>
              <a:t>, position</a:t>
            </a:r>
          </a:p>
          <a:p>
            <a:pPr marL="201168" lvl="1" indent="0">
              <a:buNone/>
            </a:pPr>
            <a:r>
              <a:rPr lang="en-US" altLang="zh-TW" dirty="0"/>
              <a:t>	 FROM Staff</a:t>
            </a:r>
          </a:p>
          <a:p>
            <a:pPr marL="201168" lvl="1" indent="0">
              <a:buNone/>
            </a:pPr>
            <a:r>
              <a:rPr lang="en-US" altLang="zh-TW" dirty="0"/>
              <a:t>   WHERE position=‘Manager’ </a:t>
            </a:r>
            <a:r>
              <a:rPr lang="en-US" altLang="zh-TW" b="1" dirty="0"/>
              <a:t>OR</a:t>
            </a:r>
          </a:p>
          <a:p>
            <a:pPr marL="201168" lvl="1" indent="0">
              <a:buNone/>
            </a:pPr>
            <a:r>
              <a:rPr lang="en-US" altLang="zh-TW" dirty="0"/>
              <a:t>                   position=‘Supervisor’;</a:t>
            </a:r>
          </a:p>
          <a:p>
            <a:endParaRPr lang="en-US" altLang="zh-TW" sz="100" dirty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sz="2000" i="1" dirty="0"/>
              <a:t>Note: IN is more efficient when set contains many values.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31750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9  Pattern Matching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SQL has two special pattern matching symbols: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800" dirty="0"/>
              <a:t>%: sequence of </a:t>
            </a:r>
            <a:r>
              <a:rPr lang="en-US" altLang="zh-TW" sz="2800" b="1" i="1" dirty="0"/>
              <a:t>zero or more </a:t>
            </a:r>
            <a:r>
              <a:rPr lang="en-US" altLang="zh-TW" sz="2800" dirty="0"/>
              <a:t>characters;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800" dirty="0"/>
              <a:t>_ (underscore): any </a:t>
            </a:r>
            <a:r>
              <a:rPr lang="en-US" altLang="zh-TW" sz="2800" b="1" i="1" dirty="0"/>
              <a:t>single character.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LIKE ‘%Glasgow%’ means a sequence of characters of any length containing ‘Glasgow’.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07503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Content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800" dirty="0"/>
              <a:t>Join tables together.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800" dirty="0"/>
              <a:t>Perform set operations (UNION, INTERSECT, EXCEPT).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How to update database using INSERT, UPDATE, and DELETE.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84698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9.1  Pattern Matching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Find all owners with the string ‘Glasgow’ in their address.</a:t>
            </a:r>
          </a:p>
          <a:p>
            <a:endParaRPr lang="en-US" altLang="zh-TW" sz="100" dirty="0"/>
          </a:p>
          <a:p>
            <a:pPr marL="0" indent="0">
              <a:buNone/>
            </a:pPr>
            <a:r>
              <a:rPr lang="en-US" altLang="zh-TW" sz="2400" dirty="0"/>
              <a:t>	SELECT </a:t>
            </a:r>
            <a:r>
              <a:rPr lang="en-US" altLang="zh-TW" sz="2400" dirty="0" err="1"/>
              <a:t>ownerNo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fName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lName</a:t>
            </a:r>
            <a:r>
              <a:rPr lang="en-US" altLang="zh-TW" sz="2400" dirty="0"/>
              <a:t>, address, </a:t>
            </a:r>
            <a:r>
              <a:rPr lang="en-US" altLang="zh-TW" sz="2400" dirty="0" err="1"/>
              <a:t>telNo</a:t>
            </a:r>
            <a:endParaRPr lang="en-US" altLang="zh-TW" sz="2400" dirty="0"/>
          </a:p>
          <a:p>
            <a:pPr marL="201168" lvl="1" indent="0">
              <a:buNone/>
            </a:pPr>
            <a:r>
              <a:rPr lang="en-US" altLang="zh-TW" dirty="0"/>
              <a:t>	FROM </a:t>
            </a:r>
            <a:r>
              <a:rPr lang="en-US" altLang="zh-TW" dirty="0" err="1"/>
              <a:t>PrivateOwner</a:t>
            </a:r>
            <a:endParaRPr lang="en-US" altLang="zh-TW" dirty="0"/>
          </a:p>
          <a:p>
            <a:pPr marL="201168" lvl="1" indent="0">
              <a:buNone/>
            </a:pPr>
            <a:r>
              <a:rPr lang="en-US" altLang="zh-TW" dirty="0"/>
              <a:t>	WHERE address LIKE ‘%Glasgow%’;</a:t>
            </a:r>
          </a:p>
        </p:txBody>
      </p:sp>
      <p:pic>
        <p:nvPicPr>
          <p:cNvPr id="208900" name="Picture 4" descr="DS3-Table 05-0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266" y="4097866"/>
            <a:ext cx="9042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73932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9.2  Pattern Matching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Find all staff having the character ‘n’ as the last character in their first names.</a:t>
            </a:r>
          </a:p>
          <a:p>
            <a:endParaRPr lang="en-US" altLang="zh-TW" sz="100" dirty="0"/>
          </a:p>
          <a:p>
            <a:pPr marL="0" indent="0">
              <a:buNone/>
            </a:pPr>
            <a:r>
              <a:rPr lang="en-US" altLang="zh-TW" sz="2400" dirty="0"/>
              <a:t>	SELECT </a:t>
            </a:r>
            <a:r>
              <a:rPr lang="en-US" altLang="zh-TW" sz="2400" dirty="0" err="1"/>
              <a:t>staffNo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fName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lName</a:t>
            </a:r>
            <a:r>
              <a:rPr lang="en-US" altLang="zh-TW" sz="2400" dirty="0"/>
              <a:t>, position, salary</a:t>
            </a:r>
          </a:p>
          <a:p>
            <a:pPr marL="0" indent="0">
              <a:buNone/>
            </a:pPr>
            <a:r>
              <a:rPr lang="en-US" altLang="zh-TW" sz="2400" dirty="0"/>
              <a:t>	FROM Staff</a:t>
            </a:r>
          </a:p>
          <a:p>
            <a:pPr marL="0" indent="0">
              <a:buNone/>
            </a:pPr>
            <a:r>
              <a:rPr lang="en-US" altLang="zh-TW" sz="2400" dirty="0"/>
              <a:t>	WHERE </a:t>
            </a:r>
            <a:r>
              <a:rPr lang="en-US" altLang="zh-TW" sz="2400" dirty="0" err="1"/>
              <a:t>fname</a:t>
            </a:r>
            <a:r>
              <a:rPr lang="en-US" altLang="zh-TW" sz="2400" dirty="0"/>
              <a:t> like '%n';</a:t>
            </a:r>
            <a:endParaRPr lang="en-US" alt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31" y="4977392"/>
            <a:ext cx="9960497" cy="178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6594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9.3  Pattern Matching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Find all staff having one single character ending with the string ‘</a:t>
            </a:r>
            <a:r>
              <a:rPr lang="en-US" altLang="zh-TW" dirty="0" err="1"/>
              <a:t>nn</a:t>
            </a:r>
            <a:r>
              <a:rPr lang="en-US" altLang="zh-TW" dirty="0"/>
              <a:t>’ as the last two characters in their first names.</a:t>
            </a:r>
          </a:p>
          <a:p>
            <a:endParaRPr lang="en-US" altLang="zh-TW" sz="100" dirty="0"/>
          </a:p>
          <a:p>
            <a:pPr marL="0" indent="0">
              <a:buNone/>
            </a:pPr>
            <a:r>
              <a:rPr lang="en-US" altLang="zh-TW" sz="2400" dirty="0"/>
              <a:t>	SELECT </a:t>
            </a:r>
            <a:r>
              <a:rPr lang="en-US" altLang="zh-TW" sz="2400" dirty="0" err="1"/>
              <a:t>staffNo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fName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lName</a:t>
            </a:r>
            <a:r>
              <a:rPr lang="en-US" altLang="zh-TW" sz="2400" dirty="0"/>
              <a:t>, position, salary</a:t>
            </a:r>
          </a:p>
          <a:p>
            <a:pPr marL="0" indent="0">
              <a:buNone/>
            </a:pPr>
            <a:r>
              <a:rPr lang="en-US" altLang="zh-TW" sz="2400" dirty="0"/>
              <a:t>	FROM Staff</a:t>
            </a:r>
          </a:p>
          <a:p>
            <a:pPr marL="0" indent="0">
              <a:buNone/>
            </a:pPr>
            <a:r>
              <a:rPr lang="en-US" altLang="zh-TW" sz="2400" dirty="0"/>
              <a:t>	WHERE </a:t>
            </a:r>
            <a:r>
              <a:rPr lang="en-US" altLang="zh-TW" sz="2400" dirty="0" err="1"/>
              <a:t>fname</a:t>
            </a:r>
            <a:r>
              <a:rPr lang="en-US" altLang="zh-TW" sz="2400" dirty="0"/>
              <a:t> like ‘_</a:t>
            </a:r>
            <a:r>
              <a:rPr lang="en-US" altLang="zh-TW" sz="2400" dirty="0" err="1"/>
              <a:t>nn</a:t>
            </a:r>
            <a:r>
              <a:rPr lang="en-US" altLang="zh-TW" sz="2400" dirty="0"/>
              <a:t>';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57" y="4981581"/>
            <a:ext cx="9827335" cy="99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83511"/>
      </p:ext>
    </p:extLst>
  </p:cSld>
  <p:clrMapOvr>
    <a:masterClrMapping/>
  </p:clrMapOvr>
  <p:transition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dirty="0" err="1"/>
              <a:t>clientNo</a:t>
            </a:r>
            <a:r>
              <a:rPr lang="en-US" dirty="0"/>
              <a:t>, </a:t>
            </a:r>
            <a:r>
              <a:rPr lang="en-US" dirty="0" err="1"/>
              <a:t>fname</a:t>
            </a:r>
            <a:r>
              <a:rPr lang="en-US" dirty="0"/>
              <a:t>, email of clients whose email addresses are from Hotmail accounts.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FROM</a:t>
            </a:r>
          </a:p>
          <a:p>
            <a:r>
              <a:rPr lang="en-US" dirty="0"/>
              <a:t>WHERE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698" y="5195566"/>
            <a:ext cx="7500152" cy="162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15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Show </a:t>
            </a:r>
            <a:r>
              <a:rPr lang="en-US" dirty="0" err="1"/>
              <a:t>clientNo</a:t>
            </a:r>
            <a:r>
              <a:rPr lang="en-US" dirty="0"/>
              <a:t>, </a:t>
            </a:r>
            <a:r>
              <a:rPr lang="en-US" dirty="0" err="1"/>
              <a:t>fname</a:t>
            </a:r>
            <a:r>
              <a:rPr lang="en-US" dirty="0"/>
              <a:t>, email of clients whose email addresses are from Hotmail accounts.</a:t>
            </a:r>
          </a:p>
          <a:p>
            <a:pPr marL="0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select </a:t>
            </a:r>
            <a:r>
              <a:rPr lang="en-US" dirty="0" err="1"/>
              <a:t>clientNo</a:t>
            </a:r>
            <a:r>
              <a:rPr lang="en-US" dirty="0"/>
              <a:t>, </a:t>
            </a:r>
            <a:r>
              <a:rPr lang="en-US" dirty="0" err="1"/>
              <a:t>fname</a:t>
            </a:r>
            <a:r>
              <a:rPr lang="en-US" dirty="0"/>
              <a:t>, email </a:t>
            </a:r>
          </a:p>
          <a:p>
            <a:pPr marL="201168" lvl="1" indent="0">
              <a:buNone/>
            </a:pPr>
            <a:r>
              <a:rPr lang="en-US" dirty="0"/>
              <a:t>from client </a:t>
            </a:r>
          </a:p>
          <a:p>
            <a:pPr marL="201168" lvl="1" indent="0">
              <a:buNone/>
            </a:pPr>
            <a:r>
              <a:rPr lang="en-US" dirty="0"/>
              <a:t>where email like '%@</a:t>
            </a:r>
            <a:r>
              <a:rPr lang="en-US" dirty="0" err="1"/>
              <a:t>hotmail</a:t>
            </a:r>
            <a:r>
              <a:rPr lang="en-US" dirty="0"/>
              <a:t>%';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698" y="5195566"/>
            <a:ext cx="7500152" cy="162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34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dirty="0" err="1"/>
              <a:t>clientNo</a:t>
            </a:r>
            <a:r>
              <a:rPr lang="en-US" dirty="0"/>
              <a:t>, </a:t>
            </a:r>
            <a:r>
              <a:rPr lang="en-US" dirty="0" err="1"/>
              <a:t>fname</a:t>
            </a:r>
            <a:r>
              <a:rPr lang="en-US" dirty="0"/>
              <a:t>, email of clients whose email addresses are from Hotmail accounts </a:t>
            </a:r>
            <a:r>
              <a:rPr lang="en-US" b="1" i="1" dirty="0"/>
              <a:t>in UK only.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FROM</a:t>
            </a:r>
          </a:p>
          <a:p>
            <a:r>
              <a:rPr lang="en-US" dirty="0"/>
              <a:t>WHERE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059" y="5077085"/>
            <a:ext cx="6576842" cy="117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09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Show </a:t>
            </a:r>
            <a:r>
              <a:rPr lang="en-US" dirty="0" err="1"/>
              <a:t>clientNo</a:t>
            </a:r>
            <a:r>
              <a:rPr lang="en-US" dirty="0"/>
              <a:t>, </a:t>
            </a:r>
            <a:r>
              <a:rPr lang="en-US" dirty="0" err="1"/>
              <a:t>fname</a:t>
            </a:r>
            <a:r>
              <a:rPr lang="en-US" dirty="0"/>
              <a:t>, email of clients whose email addresses are from Hotmail accounts </a:t>
            </a:r>
            <a:r>
              <a:rPr lang="en-US" b="1" i="1" dirty="0"/>
              <a:t>in UK only.</a:t>
            </a:r>
          </a:p>
          <a:p>
            <a:pPr marL="0" indent="0">
              <a:buNone/>
            </a:pPr>
            <a:endParaRPr lang="en-US" b="1" i="1" dirty="0"/>
          </a:p>
          <a:p>
            <a:pPr marL="201168" lvl="1" indent="0">
              <a:buNone/>
            </a:pPr>
            <a:r>
              <a:rPr lang="en-US" dirty="0"/>
              <a:t>select </a:t>
            </a:r>
            <a:r>
              <a:rPr lang="en-US" dirty="0" err="1"/>
              <a:t>clientNo</a:t>
            </a:r>
            <a:r>
              <a:rPr lang="en-US" dirty="0"/>
              <a:t>, </a:t>
            </a:r>
            <a:r>
              <a:rPr lang="en-US" dirty="0" err="1"/>
              <a:t>fname</a:t>
            </a:r>
            <a:r>
              <a:rPr lang="en-US" dirty="0"/>
              <a:t>, email </a:t>
            </a:r>
          </a:p>
          <a:p>
            <a:pPr marL="201168" lvl="1" indent="0">
              <a:buNone/>
            </a:pPr>
            <a:r>
              <a:rPr lang="en-US" dirty="0"/>
              <a:t>from client </a:t>
            </a:r>
          </a:p>
          <a:p>
            <a:pPr marL="201168" lvl="1" indent="0">
              <a:buNone/>
            </a:pPr>
            <a:r>
              <a:rPr lang="en-US" dirty="0"/>
              <a:t>where email like '%@</a:t>
            </a:r>
            <a:r>
              <a:rPr lang="en-US" dirty="0" err="1"/>
              <a:t>hotmail%uk</a:t>
            </a:r>
            <a:r>
              <a:rPr lang="en-US" dirty="0"/>
              <a:t>';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059" y="5077085"/>
            <a:ext cx="6576842" cy="117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2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10  NULL Search Condition</a:t>
            </a:r>
          </a:p>
        </p:txBody>
      </p:sp>
      <p:sp>
        <p:nvSpPr>
          <p:cNvPr id="2150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97280" y="1845733"/>
            <a:ext cx="4895147" cy="45889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/>
              <a:t>List details of all viewings on property PG4 where a comment has not been supplied.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/>
              <a:t>There are 2 viewings for property PG4, one with and one without a comment. </a:t>
            </a:r>
          </a:p>
          <a:p>
            <a:pPr marL="0" indent="0">
              <a:buNone/>
            </a:pPr>
            <a:r>
              <a:rPr lang="en-US" altLang="zh-TW" sz="2000" dirty="0"/>
              <a:t>SELECT </a:t>
            </a:r>
            <a:r>
              <a:rPr lang="en-US" altLang="zh-TW" sz="2000" dirty="0" err="1"/>
              <a:t>clientNo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viewDate</a:t>
            </a:r>
            <a:r>
              <a:rPr lang="en-US" altLang="zh-TW" sz="2000" dirty="0"/>
              <a:t>, remark</a:t>
            </a:r>
          </a:p>
          <a:p>
            <a:pPr marL="0" indent="0">
              <a:buNone/>
            </a:pPr>
            <a:r>
              <a:rPr lang="en-US" altLang="zh-TW" sz="2000" dirty="0"/>
              <a:t>FROM Viewing</a:t>
            </a:r>
          </a:p>
          <a:p>
            <a:pPr marL="0" indent="0">
              <a:buNone/>
            </a:pPr>
            <a:r>
              <a:rPr lang="en-US" altLang="zh-TW" sz="2000" dirty="0"/>
              <a:t>WHERE </a:t>
            </a:r>
            <a:r>
              <a:rPr lang="en-US" altLang="zh-TW" sz="2000" dirty="0" err="1"/>
              <a:t>propertyNo</a:t>
            </a:r>
            <a:r>
              <a:rPr lang="en-US" altLang="zh-TW" sz="2000" dirty="0"/>
              <a:t> = 'PG4' 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37</a:t>
            </a:fld>
            <a:endParaRPr lang="zh-TW" altLang="en-US"/>
          </a:p>
        </p:txBody>
      </p:sp>
      <p:sp>
        <p:nvSpPr>
          <p:cNvPr id="7" name="Rectangle 1027"/>
          <p:cNvSpPr txBox="1">
            <a:spLocks noChangeArrowheads="1"/>
          </p:cNvSpPr>
          <p:nvPr/>
        </p:nvSpPr>
        <p:spPr>
          <a:xfrm>
            <a:off x="6389851" y="1870851"/>
            <a:ext cx="4895147" cy="45889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/>
              <a:t>Have to test for null explicitly using special keyword IS NULL: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2000" dirty="0"/>
              <a:t>SELECT </a:t>
            </a:r>
            <a:r>
              <a:rPr lang="en-US" altLang="zh-TW" sz="2000" dirty="0" err="1"/>
              <a:t>clientNo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viewDate</a:t>
            </a:r>
            <a:r>
              <a:rPr lang="en-US" altLang="zh-TW" sz="2000" dirty="0"/>
              <a:t>, remark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2000" dirty="0"/>
              <a:t>FROM Viewing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2000" dirty="0"/>
              <a:t>WHERE </a:t>
            </a:r>
            <a:r>
              <a:rPr lang="en-US" altLang="zh-TW" sz="2000" dirty="0" err="1"/>
              <a:t>propertyNo</a:t>
            </a:r>
            <a:r>
              <a:rPr lang="en-US" altLang="zh-TW" sz="2000" dirty="0"/>
              <a:t> = 'PG4' 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2000" dirty="0"/>
              <a:t>AND remark </a:t>
            </a:r>
            <a:r>
              <a:rPr lang="en-US" altLang="zh-TW" sz="2000" b="1" i="1" dirty="0"/>
              <a:t>IS NULL</a:t>
            </a:r>
            <a:r>
              <a:rPr lang="en-US" altLang="zh-TW" sz="2000" dirty="0"/>
              <a:t>;</a:t>
            </a:r>
            <a:endParaRPr lang="en-US" altLang="zh-TW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2" y="5104660"/>
            <a:ext cx="5033722" cy="1223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126" y="5104660"/>
            <a:ext cx="6338874" cy="115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0943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  <p:bldP spid="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58417" y="630681"/>
            <a:ext cx="10363200" cy="1104900"/>
          </a:xfrm>
        </p:spPr>
        <p:txBody>
          <a:bodyPr/>
          <a:lstStyle/>
          <a:p>
            <a:r>
              <a:rPr lang="en-US" altLang="zh-TW" dirty="0"/>
              <a:t>Example 10  NULL Search Condition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67002" y="1827322"/>
            <a:ext cx="8216694" cy="411480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Negated version (IS NOT NULL) can test for non-null values.</a:t>
            </a:r>
          </a:p>
          <a:p>
            <a:r>
              <a:rPr lang="en-US" altLang="zh-TW" sz="2800" dirty="0"/>
              <a:t>		SELECT </a:t>
            </a:r>
            <a:r>
              <a:rPr lang="en-US" altLang="zh-TW" sz="2800" dirty="0" err="1"/>
              <a:t>clientNo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viewDate</a:t>
            </a:r>
            <a:r>
              <a:rPr lang="en-US" altLang="zh-TW" sz="2800" dirty="0"/>
              <a:t>, remark</a:t>
            </a:r>
          </a:p>
          <a:p>
            <a:r>
              <a:rPr lang="en-US" altLang="zh-TW" sz="2800" dirty="0"/>
              <a:t>		FROM Viewing</a:t>
            </a:r>
          </a:p>
          <a:p>
            <a:r>
              <a:rPr lang="en-US" altLang="zh-TW" sz="2800" dirty="0"/>
              <a:t>		WHERE </a:t>
            </a:r>
            <a:r>
              <a:rPr lang="en-US" altLang="zh-TW" sz="2800" dirty="0" err="1"/>
              <a:t>propertyNo</a:t>
            </a:r>
            <a:r>
              <a:rPr lang="en-US" altLang="zh-TW" sz="2800" dirty="0"/>
              <a:t> = 'PG4' </a:t>
            </a:r>
          </a:p>
          <a:p>
            <a:r>
              <a:rPr lang="en-US" altLang="zh-TW" sz="2800" dirty="0"/>
              <a:t>		AND remark </a:t>
            </a:r>
            <a:r>
              <a:rPr lang="en-US" altLang="zh-TW" sz="2800" b="1" i="1" dirty="0"/>
              <a:t>IS NOT NULL</a:t>
            </a:r>
            <a:r>
              <a:rPr lang="en-US" altLang="zh-TW" sz="2800" dirty="0"/>
              <a:t>;</a:t>
            </a:r>
          </a:p>
          <a:p>
            <a:endParaRPr lang="en-US" altLang="zh-TW" sz="3200" dirty="0"/>
          </a:p>
          <a:p>
            <a:endParaRPr lang="en-US" altLang="zh-TW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02C01F-F18B-4D49-95DD-0D84C202A262}" type="slidenum">
              <a:rPr lang="en-GB" altLang="zh-TW" smtClean="0"/>
              <a:pPr>
                <a:defRPr/>
              </a:pPr>
              <a:t>38</a:t>
            </a:fld>
            <a:endParaRPr lang="en-GB" altLang="zh-TW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947" y="5368510"/>
            <a:ext cx="5690228" cy="109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5032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11  Single Column Ordering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845734"/>
            <a:ext cx="684823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List salaries for all staff, arranged in </a:t>
            </a:r>
            <a:r>
              <a:rPr lang="en-US" altLang="zh-TW" sz="3200" b="1" i="1" dirty="0"/>
              <a:t>ascending </a:t>
            </a:r>
            <a:r>
              <a:rPr lang="en-US" altLang="zh-TW" sz="3200" dirty="0"/>
              <a:t>order of salary.</a:t>
            </a:r>
          </a:p>
          <a:p>
            <a:pPr marL="0" indent="0">
              <a:buNone/>
            </a:pPr>
            <a:endParaRPr lang="en-US" altLang="zh-TW" sz="1400" dirty="0"/>
          </a:p>
          <a:p>
            <a:pPr marL="0" indent="0">
              <a:buNone/>
            </a:pPr>
            <a:r>
              <a:rPr lang="en-US" altLang="zh-TW" dirty="0"/>
              <a:t>SELECT </a:t>
            </a:r>
            <a:r>
              <a:rPr lang="en-US" altLang="zh-TW" dirty="0" err="1"/>
              <a:t>staffNo</a:t>
            </a:r>
            <a:r>
              <a:rPr lang="en-US" altLang="zh-TW" dirty="0"/>
              <a:t>, </a:t>
            </a:r>
            <a:r>
              <a:rPr lang="en-US" altLang="zh-TW" dirty="0" err="1"/>
              <a:t>fName</a:t>
            </a:r>
            <a:r>
              <a:rPr lang="en-US" altLang="zh-TW" dirty="0"/>
              <a:t>, </a:t>
            </a:r>
            <a:r>
              <a:rPr lang="en-US" altLang="zh-TW" dirty="0" err="1"/>
              <a:t>lName</a:t>
            </a:r>
            <a:r>
              <a:rPr lang="en-US" altLang="zh-TW" dirty="0"/>
              <a:t>, salary</a:t>
            </a:r>
          </a:p>
          <a:p>
            <a:pPr marL="0" indent="0">
              <a:buNone/>
            </a:pPr>
            <a:r>
              <a:rPr lang="en-US" altLang="zh-TW" dirty="0"/>
              <a:t>FROM Staff</a:t>
            </a:r>
          </a:p>
          <a:p>
            <a:pPr marL="0" indent="0">
              <a:buNone/>
            </a:pPr>
            <a:r>
              <a:rPr lang="en-US" altLang="zh-TW" dirty="0"/>
              <a:t>ORDER BY salary;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39</a:t>
            </a:fld>
            <a:endParaRPr lang="zh-TW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101" y="4163628"/>
            <a:ext cx="7327900" cy="266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6337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Database Language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Ideally, database language should allow user to: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800" dirty="0"/>
              <a:t>create the database and relation structures;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800" dirty="0"/>
              <a:t>perform insertion, modification, deletion of data from relations;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800" dirty="0"/>
              <a:t>perform simple and complex queries.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Must perform these tasks with minimal user effort and command structure/syntax must be easy to learn.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It must be portable.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96676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11  Single Column Ordering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845734"/>
            <a:ext cx="684823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List salaries for all staff, arranged in </a:t>
            </a:r>
            <a:r>
              <a:rPr lang="en-US" altLang="zh-TW" sz="3200" b="1" i="1" dirty="0"/>
              <a:t>descending </a:t>
            </a:r>
            <a:r>
              <a:rPr lang="en-US" altLang="zh-TW" sz="3200" dirty="0"/>
              <a:t>order of salary.</a:t>
            </a:r>
          </a:p>
          <a:p>
            <a:pPr marL="0" indent="0">
              <a:buNone/>
            </a:pPr>
            <a:endParaRPr lang="en-US" altLang="zh-TW" sz="1400" dirty="0"/>
          </a:p>
          <a:p>
            <a:pPr marL="0" indent="0">
              <a:buNone/>
            </a:pPr>
            <a:r>
              <a:rPr lang="en-US" altLang="zh-TW" dirty="0"/>
              <a:t>SELECT </a:t>
            </a:r>
            <a:r>
              <a:rPr lang="en-US" altLang="zh-TW" dirty="0" err="1"/>
              <a:t>staffNo</a:t>
            </a:r>
            <a:r>
              <a:rPr lang="en-US" altLang="zh-TW" dirty="0"/>
              <a:t>, </a:t>
            </a:r>
            <a:r>
              <a:rPr lang="en-US" altLang="zh-TW" dirty="0" err="1"/>
              <a:t>fName</a:t>
            </a:r>
            <a:r>
              <a:rPr lang="en-US" altLang="zh-TW" dirty="0"/>
              <a:t>, </a:t>
            </a:r>
            <a:r>
              <a:rPr lang="en-US" altLang="zh-TW" dirty="0" err="1"/>
              <a:t>lName</a:t>
            </a:r>
            <a:r>
              <a:rPr lang="en-US" altLang="zh-TW" dirty="0"/>
              <a:t>, salary</a:t>
            </a:r>
          </a:p>
          <a:p>
            <a:pPr marL="0" indent="0">
              <a:buNone/>
            </a:pPr>
            <a:r>
              <a:rPr lang="en-US" altLang="zh-TW" dirty="0"/>
              <a:t>FROM Staff</a:t>
            </a:r>
          </a:p>
          <a:p>
            <a:pPr marL="0" indent="0">
              <a:buNone/>
            </a:pPr>
            <a:r>
              <a:rPr lang="en-US" altLang="zh-TW" dirty="0"/>
              <a:t>ORDER BY salary </a:t>
            </a:r>
            <a:r>
              <a:rPr lang="en-US" altLang="zh-TW" b="1" i="1" dirty="0" err="1"/>
              <a:t>desc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538" y="4128117"/>
            <a:ext cx="7341267" cy="269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8358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12  Multiple Column Ordering</a:t>
            </a:r>
          </a:p>
        </p:txBody>
      </p:sp>
      <p:sp>
        <p:nvSpPr>
          <p:cNvPr id="2201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Produce abbreviated list of properties in order of property type.</a:t>
            </a:r>
          </a:p>
          <a:p>
            <a:endParaRPr lang="en-US" altLang="zh-TW" sz="1000" dirty="0"/>
          </a:p>
          <a:p>
            <a:pPr marL="0" indent="0">
              <a:buNone/>
            </a:pPr>
            <a:r>
              <a:rPr lang="en-US" altLang="zh-TW" sz="3200" dirty="0"/>
              <a:t>		SELECT </a:t>
            </a:r>
            <a:r>
              <a:rPr lang="en-US" altLang="zh-TW" sz="3200" dirty="0" err="1"/>
              <a:t>propertyNo</a:t>
            </a:r>
            <a:r>
              <a:rPr lang="en-US" altLang="zh-TW" sz="3200" dirty="0"/>
              <a:t>, type, rooms, rent</a:t>
            </a:r>
          </a:p>
          <a:p>
            <a:pPr marL="201168" lvl="1" indent="0">
              <a:buNone/>
            </a:pPr>
            <a:r>
              <a:rPr lang="en-US" altLang="zh-TW" sz="2800" dirty="0"/>
              <a:t>		FROM </a:t>
            </a:r>
            <a:r>
              <a:rPr lang="en-US" altLang="zh-TW" sz="2800" dirty="0" err="1"/>
              <a:t>PropertyForRent</a:t>
            </a:r>
            <a:endParaRPr lang="en-US" altLang="zh-TW" sz="2800" dirty="0"/>
          </a:p>
          <a:p>
            <a:pPr marL="201168" lvl="1" indent="0">
              <a:buNone/>
            </a:pPr>
            <a:r>
              <a:rPr lang="en-US" altLang="zh-TW" sz="2800" dirty="0"/>
              <a:t>		ORDER BY type;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57023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12  Multiple Column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8341" name="Picture 1029" descr="DS3-Table 05-12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1879600"/>
            <a:ext cx="6709200" cy="4224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56085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12  Multiple Column Ordering</a:t>
            </a:r>
          </a:p>
        </p:txBody>
      </p:sp>
      <p:sp>
        <p:nvSpPr>
          <p:cNvPr id="3962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Four flats in this list - as no minor sort key specified, system arranges these rows in any order it chooses.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To arrange in order of rent, specify minor order:</a:t>
            </a:r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r>
              <a:rPr lang="en-US" altLang="zh-TW" sz="3200" dirty="0"/>
              <a:t>		SELECT </a:t>
            </a:r>
            <a:r>
              <a:rPr lang="en-US" altLang="zh-TW" sz="3200" dirty="0" err="1"/>
              <a:t>propertyNo</a:t>
            </a:r>
            <a:r>
              <a:rPr lang="en-US" altLang="zh-TW" sz="3200" dirty="0"/>
              <a:t>, type, rooms, rent</a:t>
            </a:r>
          </a:p>
          <a:p>
            <a:pPr marL="201168" lvl="1" indent="0">
              <a:buNone/>
            </a:pPr>
            <a:r>
              <a:rPr lang="en-US" altLang="zh-TW" sz="2800" dirty="0"/>
              <a:t>		FROM </a:t>
            </a:r>
            <a:r>
              <a:rPr lang="en-US" altLang="zh-TW" sz="2800" dirty="0" err="1"/>
              <a:t>PropertyForRent</a:t>
            </a:r>
            <a:endParaRPr lang="en-US" altLang="zh-TW" sz="2800" dirty="0"/>
          </a:p>
          <a:p>
            <a:pPr marL="201168" lvl="1" indent="0">
              <a:buNone/>
            </a:pPr>
            <a:r>
              <a:rPr lang="en-US" altLang="zh-TW" sz="2800" dirty="0"/>
              <a:t>		ORDER BY type, rent DESC;</a:t>
            </a:r>
          </a:p>
          <a:p>
            <a:endParaRPr lang="en-US" altLang="zh-TW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24770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12  Multiple Column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1190" name="Picture 6" descr="DS3-Table 05-12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1998133"/>
            <a:ext cx="64008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85060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SELECT Statement - Aggregates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ISO standard defines five aggregate functions: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r>
              <a:rPr lang="en-US" altLang="zh-TW" dirty="0"/>
              <a:t>COUNT returns number of values in specified column.</a:t>
            </a:r>
          </a:p>
          <a:p>
            <a:r>
              <a:rPr lang="en-US" altLang="zh-TW" dirty="0"/>
              <a:t>SUM	returns sum of values in specified column.</a:t>
            </a:r>
          </a:p>
          <a:p>
            <a:r>
              <a:rPr lang="en-US" altLang="zh-TW" dirty="0"/>
              <a:t>AVG	returns average of values in specified column.</a:t>
            </a:r>
          </a:p>
          <a:p>
            <a:r>
              <a:rPr lang="en-US" altLang="zh-TW" dirty="0"/>
              <a:t>MIN	returns smallest value in specified column.</a:t>
            </a:r>
          </a:p>
          <a:p>
            <a:r>
              <a:rPr lang="en-US" altLang="zh-TW" dirty="0"/>
              <a:t>MAX	returns largest value in specified column.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45</a:t>
            </a:fld>
            <a:endParaRPr lang="zh-TW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66FFF2-964A-0848-82D4-B5CADB8D129C}"/>
              </a:ext>
            </a:extLst>
          </p:cNvPr>
          <p:cNvSpPr txBox="1"/>
          <p:nvPr/>
        </p:nvSpPr>
        <p:spPr>
          <a:xfrm>
            <a:off x="8103356" y="2606565"/>
            <a:ext cx="2453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Output: One Line</a:t>
            </a:r>
          </a:p>
        </p:txBody>
      </p:sp>
    </p:spTree>
    <p:extLst>
      <p:ext uri="{BB962C8B-B14F-4D97-AF65-F5344CB8AC3E}">
        <p14:creationId xmlns:p14="http://schemas.microsoft.com/office/powerpoint/2010/main" val="395835172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SELECT Statement - Aggregates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Each operates on a single column of a table and returns a single value.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COUNT, MIN, and MAX apply to numeric and non-numeric fields, but SUM and AVG may be used on numeric fields only.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Apart from COUNT(*), each function eliminates nulls first and operates only on remaining non-null values.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27825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SELECT Statement - Aggregates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COUNT(*) counts all rows of a table, regardless of whether nulls or duplicate values occur.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Can use DISTINCT before column name to eliminate duplicates.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DISTINCT has no effect with MIN/MAX, but may have with SUM/AVG.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03975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SELECT Statement - Aggregates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845734"/>
            <a:ext cx="10736653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/>
              <a:t>Aggregate functions can be used only in SELECT list and in HAVING clause.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/>
              <a:t>If SELECT list includes an aggregate function and there is no GROUP BY clause, SELECT list cannot reference a column without an aggregate function. For example, the following is illegal:</a:t>
            </a:r>
          </a:p>
          <a:p>
            <a:endParaRPr lang="en-US" altLang="zh-TW" sz="300" dirty="0"/>
          </a:p>
          <a:p>
            <a:r>
              <a:rPr lang="en-US" altLang="zh-TW" sz="2000" dirty="0"/>
              <a:t>	SELECT </a:t>
            </a:r>
            <a:r>
              <a:rPr lang="en-US" altLang="zh-TW" sz="2000" dirty="0" err="1"/>
              <a:t>staffNo</a:t>
            </a:r>
            <a:r>
              <a:rPr lang="en-US" altLang="zh-TW" sz="2000" dirty="0"/>
              <a:t>, COUNT(salary)</a:t>
            </a:r>
          </a:p>
          <a:p>
            <a:pPr marL="201168" lvl="1" indent="0">
              <a:buNone/>
            </a:pPr>
            <a:r>
              <a:rPr lang="en-US" altLang="zh-TW" sz="2000" dirty="0"/>
              <a:t>	FROM Staff;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48</a:t>
            </a:fld>
            <a:endParaRPr lang="zh-TW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619" y="3877048"/>
            <a:ext cx="6952381" cy="2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4053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0661" y="524153"/>
            <a:ext cx="10363200" cy="1104900"/>
          </a:xfrm>
        </p:spPr>
        <p:txBody>
          <a:bodyPr/>
          <a:lstStyle/>
          <a:p>
            <a:r>
              <a:rPr lang="en-US" altLang="zh-TW" dirty="0"/>
              <a:t>Question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80068" y="1782932"/>
            <a:ext cx="5180530" cy="4114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/>
              <a:t>What is the outputs of the following statements:</a:t>
            </a:r>
          </a:p>
          <a:p>
            <a:endParaRPr lang="en-US" altLang="zh-TW" sz="2800" dirty="0"/>
          </a:p>
          <a:p>
            <a:r>
              <a:rPr lang="en-US" altLang="zh-TW" sz="2400" dirty="0"/>
              <a:t>select count(*) from viewing;</a:t>
            </a:r>
          </a:p>
          <a:p>
            <a:endParaRPr lang="en-US" altLang="zh-TW" sz="2400" dirty="0"/>
          </a:p>
          <a:p>
            <a:r>
              <a:rPr lang="en-US" altLang="zh-TW" sz="2400" dirty="0"/>
              <a:t>select count(remark) from viewing;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02C01F-F18B-4D49-95DD-0D84C202A262}" type="slidenum">
              <a:rPr lang="en-GB" altLang="zh-TW" smtClean="0"/>
              <a:pPr>
                <a:defRPr/>
              </a:pPr>
              <a:t>49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31028798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SQL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SQL is a transform-oriented language with 2 major components: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800" dirty="0"/>
              <a:t>A DML for retrieving and updating data. </a:t>
            </a:r>
            <a:r>
              <a:rPr lang="en-US" altLang="zh-TW" sz="1800" dirty="0">
                <a:solidFill>
                  <a:srgbClr val="FF0000"/>
                </a:solidFill>
              </a:rPr>
              <a:t>Manipulating Language (</a:t>
            </a:r>
            <a:r>
              <a:rPr lang="zh-TW" altLang="en-US" sz="1800" dirty="0">
                <a:solidFill>
                  <a:srgbClr val="FF0000"/>
                </a:solidFill>
              </a:rPr>
              <a:t>操控</a:t>
            </a:r>
            <a:r>
              <a:rPr lang="en-US" altLang="zh-TW" sz="1800" dirty="0">
                <a:solidFill>
                  <a:srgbClr val="FF0000"/>
                </a:solidFill>
              </a:rPr>
              <a:t>)</a:t>
            </a:r>
            <a:endParaRPr lang="en-US" altLang="zh-TW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800" dirty="0"/>
              <a:t>A DDL for defining database structure.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78E29E-18C2-9843-9655-2590CCDFBA02}"/>
              </a:ext>
            </a:extLst>
          </p:cNvPr>
          <p:cNvSpPr txBox="1"/>
          <p:nvPr/>
        </p:nvSpPr>
        <p:spPr>
          <a:xfrm>
            <a:off x="3804745" y="3857414"/>
            <a:ext cx="2848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Create Table Statement </a:t>
            </a:r>
          </a:p>
          <a:p>
            <a:r>
              <a:rPr lang="en-US" sz="1000" dirty="0">
                <a:solidFill>
                  <a:srgbClr val="FF0000"/>
                </a:solidFill>
              </a:rPr>
              <a:t>Create Table / View</a:t>
            </a:r>
          </a:p>
          <a:p>
            <a:r>
              <a:rPr lang="en-US" sz="1000" dirty="0">
                <a:solidFill>
                  <a:srgbClr val="FF0000"/>
                </a:solidFill>
              </a:rPr>
              <a:t>Alter  Table / view</a:t>
            </a:r>
          </a:p>
        </p:txBody>
      </p:sp>
    </p:spTree>
    <p:extLst>
      <p:ext uri="{BB962C8B-B14F-4D97-AF65-F5344CB8AC3E}">
        <p14:creationId xmlns:p14="http://schemas.microsoft.com/office/powerpoint/2010/main" val="21145544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0661" y="524153"/>
            <a:ext cx="10363200" cy="1104900"/>
          </a:xfrm>
        </p:spPr>
        <p:txBody>
          <a:bodyPr/>
          <a:lstStyle/>
          <a:p>
            <a:r>
              <a:rPr lang="en-US" altLang="zh-TW" dirty="0"/>
              <a:t>Answer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80068" y="1782931"/>
            <a:ext cx="5180530" cy="449358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/>
              <a:t>What is the outputs of the following statements:</a:t>
            </a:r>
          </a:p>
          <a:p>
            <a:pPr marL="0" indent="0">
              <a:buNone/>
            </a:pPr>
            <a:endParaRPr lang="en-US" altLang="zh-TW" sz="2800" dirty="0"/>
          </a:p>
          <a:p>
            <a:r>
              <a:rPr lang="en-US" altLang="zh-TW" sz="2400" dirty="0"/>
              <a:t>select count(*) from viewing;</a:t>
            </a:r>
          </a:p>
          <a:p>
            <a:r>
              <a:rPr lang="en-US" altLang="zh-TW" sz="1600" i="1" dirty="0">
                <a:solidFill>
                  <a:srgbClr val="FF0000"/>
                </a:solidFill>
              </a:rPr>
              <a:t>Note: COUNT(*) counts all rows of a table, regardless of whether nulls or duplicate values occur.</a:t>
            </a:r>
          </a:p>
          <a:p>
            <a:endParaRPr lang="en-US" altLang="zh-TW" sz="2400" dirty="0"/>
          </a:p>
          <a:p>
            <a:r>
              <a:rPr lang="en-US" altLang="zh-TW" sz="2400" dirty="0"/>
              <a:t>select count(remark) from viewing;</a:t>
            </a:r>
          </a:p>
          <a:p>
            <a:r>
              <a:rPr lang="en-US" altLang="zh-TW" sz="1600" i="1" dirty="0">
                <a:solidFill>
                  <a:srgbClr val="FF0000"/>
                </a:solidFill>
              </a:rPr>
              <a:t>Note: the NULL values are eliminated in aggregate functions</a:t>
            </a:r>
            <a:endParaRPr lang="en-US" altLang="zh-TW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02C01F-F18B-4D49-95DD-0D84C202A262}" type="slidenum">
              <a:rPr lang="en-GB" altLang="zh-TW" smtClean="0"/>
              <a:pPr>
                <a:defRPr/>
              </a:pPr>
              <a:t>50</a:t>
            </a:fld>
            <a:endParaRPr lang="en-GB" altLang="zh-TW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161" y="2950525"/>
            <a:ext cx="1909983" cy="10976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162" y="4796710"/>
            <a:ext cx="2637864" cy="110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3341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13  Use of COUNT(*)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80068" y="1782932"/>
            <a:ext cx="4550216" cy="4114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/>
              <a:t>How many properties cost more than £350 per month to rent?</a:t>
            </a:r>
          </a:p>
          <a:p>
            <a:endParaRPr lang="en-US" altLang="zh-TW" sz="2800" dirty="0"/>
          </a:p>
          <a:p>
            <a:r>
              <a:rPr lang="en-US" altLang="zh-TW" sz="2400" dirty="0"/>
              <a:t>SELECT COUNT(*) AS </a:t>
            </a:r>
            <a:r>
              <a:rPr lang="en-US" altLang="zh-TW" sz="2400" dirty="0" err="1"/>
              <a:t>myCount</a:t>
            </a:r>
            <a:endParaRPr lang="en-US" altLang="zh-TW" sz="2400" dirty="0"/>
          </a:p>
          <a:p>
            <a:r>
              <a:rPr lang="en-US" altLang="zh-TW" sz="2400" dirty="0"/>
              <a:t>FROM </a:t>
            </a:r>
            <a:r>
              <a:rPr lang="en-US" altLang="zh-TW" sz="2400" dirty="0" err="1"/>
              <a:t>PropertyForRent</a:t>
            </a:r>
            <a:endParaRPr lang="en-US" altLang="zh-TW" sz="2400" dirty="0"/>
          </a:p>
          <a:p>
            <a:r>
              <a:rPr lang="en-US" altLang="zh-TW" sz="2400" dirty="0"/>
              <a:t>WHERE rent &gt; 350;</a:t>
            </a:r>
          </a:p>
        </p:txBody>
      </p:sp>
      <p:pic>
        <p:nvPicPr>
          <p:cNvPr id="223243" name="Picture 11" descr="C05NT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5533" y="5093536"/>
            <a:ext cx="1910223" cy="17644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02C01F-F18B-4D49-95DD-0D84C202A262}" type="slidenum">
              <a:rPr lang="en-GB" altLang="zh-TW" smtClean="0"/>
              <a:pPr>
                <a:defRPr/>
              </a:pPr>
              <a:t>51</a:t>
            </a:fld>
            <a:endParaRPr lang="en-GB" altLang="zh-TW"/>
          </a:p>
        </p:txBody>
      </p:sp>
      <p:sp>
        <p:nvSpPr>
          <p:cNvPr id="2" name="Rectangle 1"/>
          <p:cNvSpPr/>
          <p:nvPr/>
        </p:nvSpPr>
        <p:spPr>
          <a:xfrm>
            <a:off x="7264400" y="1771079"/>
            <a:ext cx="50343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select </a:t>
            </a:r>
            <a:r>
              <a:rPr lang="en-US" sz="2000" i="1" dirty="0" err="1"/>
              <a:t>propertyNo</a:t>
            </a:r>
            <a:r>
              <a:rPr lang="en-US" sz="2000" i="1" dirty="0"/>
              <a:t>, rent from </a:t>
            </a:r>
            <a:r>
              <a:rPr lang="en-US" sz="2000" i="1" dirty="0" err="1"/>
              <a:t>propertyForRent</a:t>
            </a:r>
            <a:r>
              <a:rPr lang="en-US" sz="2000" i="1" dirty="0"/>
              <a:t>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90" y="2171189"/>
            <a:ext cx="3835345" cy="419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8264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905" y="541908"/>
            <a:ext cx="10363200" cy="1104900"/>
          </a:xfrm>
        </p:spPr>
        <p:txBody>
          <a:bodyPr/>
          <a:lstStyle/>
          <a:p>
            <a:r>
              <a:rPr lang="en-US" altLang="zh-TW" dirty="0"/>
              <a:t>Example 14  Use of COUNT(DISTINCT)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43220" y="1791813"/>
            <a:ext cx="5050367" cy="4114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/>
              <a:t>How many </a:t>
            </a:r>
            <a:r>
              <a:rPr lang="en-US" altLang="zh-TW" sz="2400" b="1" i="1" dirty="0"/>
              <a:t>different</a:t>
            </a:r>
            <a:r>
              <a:rPr lang="en-US" altLang="zh-TW" sz="2400" dirty="0"/>
              <a:t> properties viewed in May 19?</a:t>
            </a:r>
          </a:p>
          <a:p>
            <a:endParaRPr lang="en-US" altLang="zh-TW" sz="1000" dirty="0"/>
          </a:p>
          <a:p>
            <a:pPr marL="0" indent="0">
              <a:buNone/>
            </a:pPr>
            <a:r>
              <a:rPr lang="en-US" altLang="zh-TW" dirty="0"/>
              <a:t>SELECT COUNT(</a:t>
            </a:r>
            <a:r>
              <a:rPr lang="en-US" altLang="zh-TW" b="1" i="1" dirty="0"/>
              <a:t>DISTINCT</a:t>
            </a:r>
            <a:r>
              <a:rPr lang="en-US" altLang="zh-TW" dirty="0"/>
              <a:t> </a:t>
            </a:r>
            <a:r>
              <a:rPr lang="en-US" altLang="zh-TW" dirty="0" err="1"/>
              <a:t>propertyNo</a:t>
            </a:r>
            <a:r>
              <a:rPr lang="en-US" altLang="zh-TW" dirty="0"/>
              <a:t>) AS </a:t>
            </a:r>
            <a:r>
              <a:rPr lang="en-US" altLang="zh-TW" dirty="0" err="1"/>
              <a:t>myCount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FROM Viewing</a:t>
            </a:r>
          </a:p>
          <a:p>
            <a:pPr marL="0" indent="0">
              <a:buNone/>
            </a:pPr>
            <a:r>
              <a:rPr lang="en-US" altLang="zh-TW" dirty="0"/>
              <a:t>WHERE </a:t>
            </a:r>
            <a:r>
              <a:rPr lang="en-US" altLang="zh-TW" dirty="0" err="1"/>
              <a:t>viewDate</a:t>
            </a:r>
            <a:r>
              <a:rPr lang="en-US" altLang="zh-TW" dirty="0"/>
              <a:t> BETWEEN '1-May-19' AND '31-May-19';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02C01F-F18B-4D49-95DD-0D84C202A262}" type="slidenum">
              <a:rPr lang="en-GB" altLang="zh-TW" smtClean="0"/>
              <a:pPr>
                <a:defRPr/>
              </a:pPr>
              <a:t>52</a:t>
            </a:fld>
            <a:endParaRPr lang="en-GB" altLang="zh-TW"/>
          </a:p>
        </p:txBody>
      </p:sp>
      <p:sp>
        <p:nvSpPr>
          <p:cNvPr id="2" name="Rectangle 1"/>
          <p:cNvSpPr/>
          <p:nvPr/>
        </p:nvSpPr>
        <p:spPr>
          <a:xfrm>
            <a:off x="6723355" y="184874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Note: without keyword distinct</a:t>
            </a:r>
          </a:p>
          <a:p>
            <a:endParaRPr lang="en-US" i="1" dirty="0"/>
          </a:p>
          <a:p>
            <a:r>
              <a:rPr lang="en-US" i="1" dirty="0"/>
              <a:t>SELECT COUNT(</a:t>
            </a:r>
            <a:r>
              <a:rPr lang="en-US" i="1" dirty="0" err="1"/>
              <a:t>propertyNo</a:t>
            </a:r>
            <a:r>
              <a:rPr lang="en-US" i="1" dirty="0"/>
              <a:t>) AS </a:t>
            </a:r>
            <a:r>
              <a:rPr lang="en-US" i="1" dirty="0" err="1"/>
              <a:t>myCount</a:t>
            </a:r>
            <a:endParaRPr lang="en-US" i="1" dirty="0"/>
          </a:p>
          <a:p>
            <a:r>
              <a:rPr lang="en-US" i="1" dirty="0"/>
              <a:t>FROM Viewing</a:t>
            </a:r>
          </a:p>
          <a:p>
            <a:r>
              <a:rPr lang="en-US" i="1" dirty="0"/>
              <a:t>WHERE </a:t>
            </a:r>
            <a:r>
              <a:rPr lang="en-US" i="1" dirty="0" err="1"/>
              <a:t>viewDate</a:t>
            </a:r>
            <a:r>
              <a:rPr lang="en-US" i="1" dirty="0"/>
              <a:t> BETWEEN '1-May-19' AND '31-May-19';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623" y="3528018"/>
            <a:ext cx="2423604" cy="21927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414" y="4860050"/>
            <a:ext cx="2100367" cy="19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3438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1248834" y="571500"/>
            <a:ext cx="10363200" cy="1104900"/>
          </a:xfrm>
        </p:spPr>
        <p:txBody>
          <a:bodyPr/>
          <a:lstStyle/>
          <a:p>
            <a:r>
              <a:rPr lang="en-US" altLang="zh-TW" dirty="0"/>
              <a:t>Example 15  Use of COUNT and SUM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4758" y="1907219"/>
            <a:ext cx="6441160" cy="4114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/>
              <a:t>Find number of Managers and sum of their salaries.</a:t>
            </a:r>
          </a:p>
          <a:p>
            <a:endParaRPr lang="en-US" altLang="zh-TW" sz="900" dirty="0"/>
          </a:p>
          <a:p>
            <a:pPr marL="0" indent="0">
              <a:buNone/>
            </a:pPr>
            <a:r>
              <a:rPr lang="en-US" altLang="zh-TW" sz="2600" dirty="0"/>
              <a:t>SELECT COUNT(</a:t>
            </a:r>
            <a:r>
              <a:rPr lang="en-US" altLang="zh-TW" sz="2600" dirty="0" err="1"/>
              <a:t>staffNo</a:t>
            </a:r>
            <a:r>
              <a:rPr lang="en-US" altLang="zh-TW" sz="2600" dirty="0"/>
              <a:t>) AS </a:t>
            </a:r>
            <a:r>
              <a:rPr lang="en-US" altLang="zh-TW" sz="2600" dirty="0" err="1"/>
              <a:t>myCount</a:t>
            </a:r>
            <a:r>
              <a:rPr lang="en-US" altLang="zh-TW" sz="2600" dirty="0"/>
              <a:t>, 	 	  	SUM(salary) AS </a:t>
            </a:r>
            <a:r>
              <a:rPr lang="en-US" altLang="zh-TW" sz="2600" dirty="0" err="1"/>
              <a:t>mySum</a:t>
            </a:r>
            <a:endParaRPr lang="en-US" altLang="zh-TW" sz="2600" dirty="0"/>
          </a:p>
          <a:p>
            <a:pPr marL="0" indent="0">
              <a:buNone/>
            </a:pPr>
            <a:r>
              <a:rPr lang="en-US" altLang="zh-TW" sz="2600" dirty="0"/>
              <a:t>FROM Staff</a:t>
            </a:r>
          </a:p>
          <a:p>
            <a:pPr marL="0" indent="0">
              <a:buNone/>
            </a:pPr>
            <a:r>
              <a:rPr lang="en-US" altLang="zh-TW" sz="2600" dirty="0"/>
              <a:t>WHERE position = ‘Manager’;</a:t>
            </a:r>
          </a:p>
        </p:txBody>
      </p:sp>
      <p:pic>
        <p:nvPicPr>
          <p:cNvPr id="225292" name="Picture 12" descr="C05NT1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36911" y="2842683"/>
            <a:ext cx="3848354" cy="20764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02C01F-F18B-4D49-95DD-0D84C202A262}" type="slidenum">
              <a:rPr lang="en-GB" altLang="zh-TW" smtClean="0"/>
              <a:pPr>
                <a:defRPr/>
              </a:pPr>
              <a:t>53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63927249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16  Use of MIN, MAX, AVG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80067" y="1820332"/>
            <a:ext cx="5050367" cy="39708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/>
              <a:t>Find minimum, maximum, and average staff salary.</a:t>
            </a:r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en-US" altLang="zh-TW" sz="2600" dirty="0"/>
              <a:t>  SELECT MIN(salary) AS </a:t>
            </a:r>
            <a:r>
              <a:rPr lang="en-US" altLang="zh-TW" sz="2600" dirty="0" err="1"/>
              <a:t>myMin</a:t>
            </a:r>
            <a:r>
              <a:rPr lang="en-US" altLang="zh-TW" sz="2600" dirty="0"/>
              <a:t>, </a:t>
            </a:r>
          </a:p>
          <a:p>
            <a:pPr marL="201168" lvl="1" indent="0">
              <a:buNone/>
            </a:pPr>
            <a:r>
              <a:rPr lang="en-US" altLang="zh-TW" sz="2600" dirty="0"/>
              <a:t>	   MAX(salary) AS </a:t>
            </a:r>
            <a:r>
              <a:rPr lang="en-US" altLang="zh-TW" sz="2600" dirty="0" err="1"/>
              <a:t>myMax</a:t>
            </a:r>
            <a:r>
              <a:rPr lang="en-US" altLang="zh-TW" sz="2600" dirty="0"/>
              <a:t>,</a:t>
            </a:r>
          </a:p>
          <a:p>
            <a:pPr marL="201168" lvl="1" indent="0">
              <a:buNone/>
            </a:pPr>
            <a:r>
              <a:rPr lang="en-US" altLang="zh-TW" sz="2600" dirty="0"/>
              <a:t>             AVG(salary) AS </a:t>
            </a:r>
            <a:r>
              <a:rPr lang="en-US" altLang="zh-TW" sz="2600" dirty="0" err="1"/>
              <a:t>myAvg</a:t>
            </a:r>
            <a:endParaRPr lang="en-US" altLang="zh-TW" sz="2600" dirty="0"/>
          </a:p>
          <a:p>
            <a:pPr marL="201168" lvl="1" indent="0">
              <a:buNone/>
            </a:pPr>
            <a:r>
              <a:rPr lang="en-US" altLang="zh-TW" sz="2600" dirty="0"/>
              <a:t>FROM Staff;</a:t>
            </a:r>
          </a:p>
        </p:txBody>
      </p:sp>
      <p:pic>
        <p:nvPicPr>
          <p:cNvPr id="226317" name="Picture 13" descr="C05NT1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9589" y="3272788"/>
            <a:ext cx="4875906" cy="183261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02C01F-F18B-4D49-95DD-0D84C202A262}" type="slidenum">
              <a:rPr lang="en-GB" altLang="zh-TW" smtClean="0"/>
              <a:pPr>
                <a:defRPr/>
              </a:pPr>
              <a:t>54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34105735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Reference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GB" altLang="zh-TW" dirty="0"/>
              <a:t>Chapter 6 of Connolly, T and </a:t>
            </a:r>
            <a:r>
              <a:rPr lang="en-GB" altLang="zh-TW" dirty="0" err="1"/>
              <a:t>Begg</a:t>
            </a:r>
            <a:r>
              <a:rPr lang="en-GB" altLang="zh-TW" dirty="0"/>
              <a:t>, C, Database Systems: A practical Approach to Design, Implementation, and Management (6th ed.), Boston: Pearson Education.</a:t>
            </a:r>
            <a:endParaRPr lang="zh-TW" altLang="en-US" dirty="0"/>
          </a:p>
          <a:p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94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SQL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Consists of standard English words:</a:t>
            </a:r>
          </a:p>
          <a:p>
            <a:endParaRPr lang="en-US" altLang="zh-TW" sz="1400" dirty="0"/>
          </a:p>
          <a:p>
            <a:r>
              <a:rPr lang="en-US" altLang="zh-TW" dirty="0"/>
              <a:t>1) CREATE TABLE Staff(</a:t>
            </a:r>
            <a:r>
              <a:rPr lang="en-US" altLang="zh-TW" dirty="0" err="1"/>
              <a:t>staffNo</a:t>
            </a:r>
            <a:r>
              <a:rPr lang="en-US" altLang="zh-TW" dirty="0"/>
              <a:t> VARCHAR(5), </a:t>
            </a:r>
          </a:p>
          <a:p>
            <a:pPr marL="201168" lvl="1" indent="0">
              <a:buNone/>
            </a:pPr>
            <a:r>
              <a:rPr lang="en-US" altLang="zh-TW" dirty="0"/>
              <a:t>			</a:t>
            </a:r>
            <a:r>
              <a:rPr lang="en-US" altLang="zh-TW" dirty="0" err="1"/>
              <a:t>lName</a:t>
            </a:r>
            <a:r>
              <a:rPr lang="en-US" altLang="zh-TW" dirty="0"/>
              <a:t> VARCHAR(15), </a:t>
            </a:r>
          </a:p>
          <a:p>
            <a:pPr marL="201168" lvl="1" indent="0">
              <a:buNone/>
            </a:pPr>
            <a:r>
              <a:rPr lang="en-US" altLang="zh-TW" dirty="0"/>
              <a:t>			salary DECIMAL(7,2));</a:t>
            </a:r>
          </a:p>
          <a:p>
            <a:pPr lvl="1"/>
            <a:endParaRPr lang="en-US" altLang="zh-TW" sz="1100" dirty="0"/>
          </a:p>
          <a:p>
            <a:r>
              <a:rPr lang="en-US" altLang="zh-TW" dirty="0"/>
              <a:t>2) </a:t>
            </a:r>
            <a:r>
              <a:rPr lang="en-US" altLang="zh-TW" dirty="0">
                <a:highlight>
                  <a:srgbClr val="FFFF00"/>
                </a:highlight>
              </a:rPr>
              <a:t>INSERT INTO Staff VALUES</a:t>
            </a:r>
            <a:r>
              <a:rPr lang="en-US" altLang="zh-TW" dirty="0"/>
              <a:t> (‘SG16’, ‘Brown’, 8300);</a:t>
            </a:r>
          </a:p>
          <a:p>
            <a:endParaRPr lang="en-US" altLang="zh-TW" sz="1200" dirty="0"/>
          </a:p>
          <a:p>
            <a:r>
              <a:rPr lang="en-US" altLang="zh-TW" dirty="0"/>
              <a:t>3) SELECT </a:t>
            </a:r>
            <a:r>
              <a:rPr lang="en-US" altLang="zh-TW" dirty="0" err="1"/>
              <a:t>staffNo</a:t>
            </a:r>
            <a:r>
              <a:rPr lang="en-US" altLang="zh-TW" dirty="0"/>
              <a:t>, </a:t>
            </a:r>
            <a:r>
              <a:rPr lang="en-US" altLang="zh-TW" dirty="0" err="1"/>
              <a:t>lName</a:t>
            </a:r>
            <a:r>
              <a:rPr lang="en-US" altLang="zh-TW" dirty="0"/>
              <a:t>, salary</a:t>
            </a:r>
          </a:p>
          <a:p>
            <a:r>
              <a:rPr lang="en-US" altLang="zh-TW" dirty="0"/>
              <a:t>    FROM Staff</a:t>
            </a:r>
          </a:p>
          <a:p>
            <a:r>
              <a:rPr lang="en-US" altLang="zh-TW" dirty="0"/>
              <a:t>    WHERE salary &gt; 10000;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AF21C-B6E9-184E-8B34-4B1EA0C5627E}"/>
              </a:ext>
            </a:extLst>
          </p:cNvPr>
          <p:cNvSpPr txBox="1"/>
          <p:nvPr/>
        </p:nvSpPr>
        <p:spPr>
          <a:xfrm rot="10800000" flipH="1" flipV="1">
            <a:off x="3412471" y="4133691"/>
            <a:ext cx="10669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Case Insensitive</a:t>
            </a:r>
          </a:p>
        </p:txBody>
      </p:sp>
    </p:spTree>
    <p:extLst>
      <p:ext uri="{BB962C8B-B14F-4D97-AF65-F5344CB8AC3E}">
        <p14:creationId xmlns:p14="http://schemas.microsoft.com/office/powerpoint/2010/main" val="74628662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Writing SQL Commands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Most components of an SQL statement are </a:t>
            </a:r>
            <a:r>
              <a:rPr lang="en-US" altLang="zh-TW" sz="3200" b="1" i="1" dirty="0">
                <a:solidFill>
                  <a:srgbClr val="FF0000"/>
                </a:solidFill>
              </a:rPr>
              <a:t>case insensitive</a:t>
            </a:r>
            <a:r>
              <a:rPr lang="en-US" altLang="zh-TW" sz="3200" dirty="0"/>
              <a:t>, except for literal character data.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More readable with indentation and lineation: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800" dirty="0"/>
              <a:t>Each clause should begin on a new line.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800" dirty="0"/>
              <a:t>Start of a clause should line up with start of other clauses.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800" dirty="0"/>
              <a:t>If clause has several parts, should each appear on a separate line and be indented under start of clause.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15554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Literals</a:t>
            </a:r>
          </a:p>
        </p:txBody>
      </p:sp>
      <p:sp>
        <p:nvSpPr>
          <p:cNvPr id="4034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Literals are constants used in SQL statements.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All non-numeric literals must be enclosed in </a:t>
            </a:r>
            <a:r>
              <a:rPr lang="en-US" altLang="zh-TW" sz="3200" b="1" i="1" dirty="0">
                <a:highlight>
                  <a:srgbClr val="FFFF00"/>
                </a:highlight>
              </a:rPr>
              <a:t>single quotes </a:t>
            </a:r>
            <a:r>
              <a:rPr lang="en-US" altLang="zh-TW" sz="3200" b="1" i="1" dirty="0"/>
              <a:t>	</a:t>
            </a:r>
            <a:r>
              <a:rPr lang="en-US" altLang="zh-TW" sz="3200" dirty="0"/>
              <a:t>e.g. ‘L’, or ‘London’, etc.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All numeric literals must not be enclosed in quotes </a:t>
            </a:r>
          </a:p>
          <a:p>
            <a:pPr marL="0" indent="0">
              <a:buNone/>
            </a:pPr>
            <a:r>
              <a:rPr lang="en-US" altLang="zh-TW" sz="3200" dirty="0"/>
              <a:t>	e.g. 6, or 650, or 650.5,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65553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646" y="123300"/>
            <a:ext cx="10058400" cy="859453"/>
          </a:xfrm>
        </p:spPr>
        <p:txBody>
          <a:bodyPr>
            <a:normAutofit fontScale="90000"/>
          </a:bodyPr>
          <a:lstStyle/>
          <a:p>
            <a:r>
              <a:rPr lang="en-GB" altLang="zh-TW" dirty="0"/>
              <a:t>Sample Schema: </a:t>
            </a:r>
            <a:r>
              <a:rPr lang="en-GB" altLang="zh-TW" dirty="0" err="1"/>
              <a:t>DreamHome</a:t>
            </a:r>
            <a:r>
              <a:rPr lang="en-GB" altLang="zh-TW" dirty="0"/>
              <a:t> (property agent)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 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220" y="886859"/>
            <a:ext cx="8194718" cy="59664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02579" y="936140"/>
            <a:ext cx="54319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hlinkClick r:id="rId3"/>
            </a:endParaRPr>
          </a:p>
          <a:p>
            <a:r>
              <a:rPr lang="en-US" sz="2000" dirty="0">
                <a:hlinkClick r:id="rId3"/>
              </a:rPr>
              <a:t>http://learn.ouhk.edu.hk/~t810870/320f/lecture/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825996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</TotalTime>
  <Words>2418</Words>
  <Application>Microsoft Macintosh PowerPoint</Application>
  <PresentationFormat>Widescreen</PresentationFormat>
  <Paragraphs>425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Calibri</vt:lpstr>
      <vt:lpstr>Calibri Light</vt:lpstr>
      <vt:lpstr>Wingdings</vt:lpstr>
      <vt:lpstr>回顧</vt:lpstr>
      <vt:lpstr>Lecture 3</vt:lpstr>
      <vt:lpstr>Content</vt:lpstr>
      <vt:lpstr>Content</vt:lpstr>
      <vt:lpstr>Database Language</vt:lpstr>
      <vt:lpstr>SQL</vt:lpstr>
      <vt:lpstr>SQL</vt:lpstr>
      <vt:lpstr>Writing SQL Commands</vt:lpstr>
      <vt:lpstr>Literals</vt:lpstr>
      <vt:lpstr>Sample Schema: DreamHome (property agent)</vt:lpstr>
      <vt:lpstr>PowerPoint Presentation</vt:lpstr>
      <vt:lpstr>SELECT Statement</vt:lpstr>
      <vt:lpstr>Example 1  All Columns, All Rows</vt:lpstr>
      <vt:lpstr>Example 1  All Columns, All Rows</vt:lpstr>
      <vt:lpstr>Example 2  Specific Columns, All Rows</vt:lpstr>
      <vt:lpstr>Example 2  Specific Columns, All Rows</vt:lpstr>
      <vt:lpstr>Example 3  Use of DISTINCT</vt:lpstr>
      <vt:lpstr>Example 3  Use of DISTINCT</vt:lpstr>
      <vt:lpstr>Example 4  Calculated Fields</vt:lpstr>
      <vt:lpstr>Example 4  Calculated Fields</vt:lpstr>
      <vt:lpstr>Example 5  Comparison Search Condition</vt:lpstr>
      <vt:lpstr>Example 6.1  Compound Comparison Search Condition </vt:lpstr>
      <vt:lpstr>Example 6.2  Compound Comparison Search Condition </vt:lpstr>
      <vt:lpstr>Question</vt:lpstr>
      <vt:lpstr>Example 7.1  Range Search Condition</vt:lpstr>
      <vt:lpstr>Example 7  Range Search Condition</vt:lpstr>
      <vt:lpstr>Example 7.2  Range Search Condition</vt:lpstr>
      <vt:lpstr>Example 8  Set Membership</vt:lpstr>
      <vt:lpstr>Example 8  Set Membership</vt:lpstr>
      <vt:lpstr>Example 9  Pattern Matching</vt:lpstr>
      <vt:lpstr>Example 9.1  Pattern Matching</vt:lpstr>
      <vt:lpstr>Example 9.2  Pattern Matching</vt:lpstr>
      <vt:lpstr>Example 9.3  Pattern Matching</vt:lpstr>
      <vt:lpstr>Question</vt:lpstr>
      <vt:lpstr>Answer</vt:lpstr>
      <vt:lpstr>Question</vt:lpstr>
      <vt:lpstr>Answer</vt:lpstr>
      <vt:lpstr>Example 10  NULL Search Condition</vt:lpstr>
      <vt:lpstr>Example 10  NULL Search Condition</vt:lpstr>
      <vt:lpstr>Example 11  Single Column Ordering</vt:lpstr>
      <vt:lpstr>Example 11  Single Column Ordering</vt:lpstr>
      <vt:lpstr>Example 12  Multiple Column Ordering</vt:lpstr>
      <vt:lpstr>Example 12  Multiple Column Ordering</vt:lpstr>
      <vt:lpstr>Example 12  Multiple Column Ordering</vt:lpstr>
      <vt:lpstr>Example 12  Multiple Column Ordering</vt:lpstr>
      <vt:lpstr>SELECT Statement - Aggregates</vt:lpstr>
      <vt:lpstr>SELECT Statement - Aggregates</vt:lpstr>
      <vt:lpstr>SELECT Statement - Aggregates</vt:lpstr>
      <vt:lpstr>SELECT Statement - Aggregates</vt:lpstr>
      <vt:lpstr>Question</vt:lpstr>
      <vt:lpstr>Answer</vt:lpstr>
      <vt:lpstr>Example 13  Use of COUNT(*)</vt:lpstr>
      <vt:lpstr>Example 14  Use of COUNT(DISTINCT)</vt:lpstr>
      <vt:lpstr>Example 15  Use of COUNT and SUM</vt:lpstr>
      <vt:lpstr>Example 16  Use of MIN, MAX, AVG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cp:lastModifiedBy>office</cp:lastModifiedBy>
  <cp:revision>5</cp:revision>
  <cp:lastPrinted>2018-09-10T02:07:31Z</cp:lastPrinted>
  <dcterms:created xsi:type="dcterms:W3CDTF">2018-09-01T16:57:46Z</dcterms:created>
  <dcterms:modified xsi:type="dcterms:W3CDTF">2021-10-04T10:02:14Z</dcterms:modified>
</cp:coreProperties>
</file>