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42"/>
  </p:notesMasterIdLst>
  <p:handoutMasterIdLst>
    <p:handoutMasterId r:id="rId43"/>
  </p:handoutMasterIdLst>
  <p:sldIdLst>
    <p:sldId id="521" r:id="rId2"/>
    <p:sldId id="469" r:id="rId3"/>
    <p:sldId id="522" r:id="rId4"/>
    <p:sldId id="523" r:id="rId5"/>
    <p:sldId id="524" r:id="rId6"/>
    <p:sldId id="482" r:id="rId7"/>
    <p:sldId id="483" r:id="rId8"/>
    <p:sldId id="485" r:id="rId9"/>
    <p:sldId id="487" r:id="rId10"/>
    <p:sldId id="488" r:id="rId11"/>
    <p:sldId id="489" r:id="rId12"/>
    <p:sldId id="490" r:id="rId13"/>
    <p:sldId id="491" r:id="rId14"/>
    <p:sldId id="494" r:id="rId15"/>
    <p:sldId id="492" r:id="rId16"/>
    <p:sldId id="525" r:id="rId17"/>
    <p:sldId id="493" r:id="rId18"/>
    <p:sldId id="495" r:id="rId19"/>
    <p:sldId id="497" r:id="rId20"/>
    <p:sldId id="498" r:id="rId21"/>
    <p:sldId id="500" r:id="rId22"/>
    <p:sldId id="501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26" r:id="rId33"/>
    <p:sldId id="512" r:id="rId34"/>
    <p:sldId id="514" r:id="rId35"/>
    <p:sldId id="515" r:id="rId36"/>
    <p:sldId id="516" r:id="rId37"/>
    <p:sldId id="517" r:id="rId38"/>
    <p:sldId id="518" r:id="rId39"/>
    <p:sldId id="519" r:id="rId40"/>
    <p:sldId id="520" r:id="rId4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09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A357-3526-43DF-8914-6126EB88169B}" type="datetimeFigureOut">
              <a:rPr lang="zh-HK" altLang="en-US" smtClean="0"/>
              <a:t>9/9/2021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BCFD-6169-47B6-BCD9-BDC7965867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0336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58FE-4E99-4127-A1BC-A986DCCF9E81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72C2-4FC4-41DC-861B-A20F40ACC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0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C126845-A569-4197-B757-8AB667F0B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7425" y="812800"/>
            <a:ext cx="6929438" cy="38973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38D1B1-362A-495D-9E2E-B0269FBE9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2485" y="4955381"/>
            <a:ext cx="6521449" cy="4710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78" tIns="48239" rIns="96478" bIns="48239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43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F41E-3950-448F-98C9-8A9B831972E9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3EC3-4C5C-42EC-9E86-BCC2914CB5C9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A1B-FF73-4CAA-A169-F946CFEE3FC8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C7CFAD6-881B-4E78-8BA3-2E104C368808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351A1D5-6B61-4EC4-9B02-E5415304AF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8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496A-CDA7-410F-B474-F47F189BE7D1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D121-772C-4D0B-A3E1-920E55388625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5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612-EC82-4D22-ABC5-9450FEFB7B83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2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4DD9-C495-4F9C-AB41-B61161126D7A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7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044-79B8-41E0-B831-58A1374365FB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577E83-34E9-4E31-A8A2-682E6EEF28BB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BD28-9579-4628-9DF5-031A8638CD04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276818-A29D-4F00-8FD6-291C86F910AF}" type="datetime1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51A1D5-6B61-4EC4-9B02-E5415304AF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FF3264F-A261-4CA9-A083-457AA46300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TW" sz="6600"/>
              <a:t>Lecture 5</a:t>
            </a:r>
            <a:endParaRPr lang="en-GB" altLang="zh-TW" sz="66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E514867-858B-41C9-8677-C7089D735D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dirty="0"/>
              <a:t>SQL: Data Manipulation Part III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27AF0C-A089-4730-B107-DBDCF5F9E211}"/>
              </a:ext>
            </a:extLst>
          </p:cNvPr>
          <p:cNvSpPr txBox="1"/>
          <p:nvPr/>
        </p:nvSpPr>
        <p:spPr>
          <a:xfrm>
            <a:off x="1674663" y="628444"/>
            <a:ext cx="8615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TW" sz="4400" b="1"/>
              <a:t>COMPS320F </a:t>
            </a:r>
            <a:r>
              <a:rPr lang="en-GB" altLang="zh-TW" sz="4400" b="1" dirty="0"/>
              <a:t>Database Management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932B2B-5CBF-476B-86AA-07ABCE783FA8}"/>
              </a:ext>
            </a:extLst>
          </p:cNvPr>
          <p:cNvSpPr txBox="1"/>
          <p:nvPr/>
        </p:nvSpPr>
        <p:spPr>
          <a:xfrm>
            <a:off x="3602996" y="5151400"/>
            <a:ext cx="858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/>
              <a:t>Terri Wong</a:t>
            </a:r>
          </a:p>
          <a:p>
            <a:pPr algn="r"/>
            <a:r>
              <a:rPr lang="en-US" altLang="zh-TW" sz="2000" i="1" dirty="0"/>
              <a:t>School of Science </a:t>
            </a:r>
            <a:r>
              <a:rPr lang="en-US" altLang="zh-TW" sz="2000" i="1"/>
              <a:t>and Technology</a:t>
            </a:r>
            <a:endParaRPr lang="en-US" altLang="zh-TW" sz="2000" i="1" dirty="0"/>
          </a:p>
        </p:txBody>
      </p:sp>
    </p:spTree>
    <p:extLst>
      <p:ext uri="{BB962C8B-B14F-4D97-AF65-F5344CB8AC3E}">
        <p14:creationId xmlns:p14="http://schemas.microsoft.com/office/powerpoint/2010/main" val="54118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30  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Includes rows that are unmatched in both tables.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Unmatched columns are filled with NULLs. </a:t>
            </a:r>
          </a:p>
        </p:txBody>
      </p:sp>
      <p:pic>
        <p:nvPicPr>
          <p:cNvPr id="306181" name="Picture 5" descr="DS3-Table 05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2971800"/>
            <a:ext cx="79375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619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EXISTS and NOT EXISTS are for use only with subqueries.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Produce a simple true/false result.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True if and only if there exists at least one row in result table returned by subquery.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False if subquery returns an empty result table.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NOT EXISTS is the opposite of EXISTS.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010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As (NOT) EXISTS check only for existence or non-existence of rows in subquery result table, subquery can contain any number of columns.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Common for subqueries following (NOT) EXISTS to be of form:</a:t>
            </a:r>
          </a:p>
          <a:p>
            <a:pPr marL="201168" lvl="1" indent="0">
              <a:buNone/>
            </a:pPr>
            <a:endParaRPr lang="en-US" altLang="zh-TW" sz="1100" dirty="0"/>
          </a:p>
          <a:p>
            <a:pPr marL="201168" lvl="1" indent="0">
              <a:buNone/>
            </a:pPr>
            <a:r>
              <a:rPr lang="en-US" altLang="zh-TW" sz="2800" dirty="0"/>
              <a:t>	</a:t>
            </a:r>
            <a:r>
              <a:rPr lang="en-US" altLang="zh-TW" sz="3600" dirty="0"/>
              <a:t>	(SELECT * ...)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497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31  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3465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Find all staff who work in a London branch.</a:t>
            </a:r>
          </a:p>
          <a:p>
            <a:pPr marL="0" indent="0">
              <a:buNone/>
            </a:pPr>
            <a:endParaRPr lang="en-US" altLang="zh-TW" sz="100" dirty="0"/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</a:t>
            </a:r>
          </a:p>
          <a:p>
            <a:pPr marL="0" indent="0">
              <a:buNone/>
            </a:pPr>
            <a:r>
              <a:rPr lang="en-US" altLang="zh-TW" sz="2800" dirty="0"/>
              <a:t>FROM Staff </a:t>
            </a:r>
            <a:r>
              <a:rPr lang="en-US" altLang="zh-TW" sz="2800" b="1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zh-TW" sz="2800" dirty="0"/>
              <a:t>WHERE</a:t>
            </a:r>
            <a:r>
              <a:rPr lang="en-US" altLang="zh-TW" sz="2800" b="1" i="1" dirty="0"/>
              <a:t> EXISTS</a:t>
            </a:r>
          </a:p>
          <a:p>
            <a:pPr marL="201168" lvl="1" indent="0">
              <a:buNone/>
            </a:pPr>
            <a:r>
              <a:rPr lang="en-US" altLang="zh-TW" sz="2800" dirty="0"/>
              <a:t>	(SELECT *</a:t>
            </a:r>
          </a:p>
          <a:p>
            <a:pPr marL="201168" lvl="1" indent="0">
              <a:buNone/>
            </a:pPr>
            <a:r>
              <a:rPr lang="en-US" altLang="zh-TW" sz="2800" dirty="0"/>
              <a:t>	 FROM Branch </a:t>
            </a:r>
            <a:r>
              <a:rPr lang="en-US" altLang="zh-TW" sz="2800" b="1" dirty="0">
                <a:solidFill>
                  <a:srgbClr val="0070C0"/>
                </a:solidFill>
              </a:rPr>
              <a:t>b</a:t>
            </a:r>
          </a:p>
          <a:p>
            <a:pPr marL="201168" lvl="1" indent="0">
              <a:buNone/>
            </a:pPr>
            <a:r>
              <a:rPr lang="en-US" altLang="zh-TW" sz="2800" dirty="0"/>
              <a:t>	 WHERE </a:t>
            </a:r>
            <a:r>
              <a:rPr lang="en-US" altLang="zh-TW" sz="2800" b="1" dirty="0" err="1">
                <a:solidFill>
                  <a:srgbClr val="FF0000"/>
                </a:solidFill>
              </a:rPr>
              <a:t>s</a:t>
            </a:r>
            <a:r>
              <a:rPr lang="en-US" altLang="zh-TW" sz="2800" b="1" dirty="0" err="1"/>
              <a:t>.branchNo</a:t>
            </a:r>
            <a:r>
              <a:rPr lang="en-US" altLang="zh-TW" sz="2800" b="1" dirty="0"/>
              <a:t> = </a:t>
            </a:r>
            <a:r>
              <a:rPr lang="en-US" altLang="zh-TW" sz="2800" b="1" dirty="0" err="1">
                <a:solidFill>
                  <a:srgbClr val="0070C0"/>
                </a:solidFill>
              </a:rPr>
              <a:t>b</a:t>
            </a:r>
            <a:r>
              <a:rPr lang="en-US" altLang="zh-TW" sz="2800" b="1" dirty="0" err="1"/>
              <a:t>.branchNo</a:t>
            </a:r>
            <a:r>
              <a:rPr lang="en-US" altLang="zh-TW" sz="2800" b="1" dirty="0"/>
              <a:t> </a:t>
            </a:r>
          </a:p>
          <a:p>
            <a:pPr marL="201168" lvl="1" indent="0">
              <a:buNone/>
            </a:pPr>
            <a:r>
              <a:rPr lang="en-US" altLang="zh-TW" sz="2800" b="1" dirty="0"/>
              <a:t>	 </a:t>
            </a:r>
            <a:r>
              <a:rPr lang="en-US" altLang="zh-TW" sz="2800" dirty="0"/>
              <a:t>AND city = 'London');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27C2E0-0FAF-4D83-AD7E-5C23AC8D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79563" cy="17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02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31  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/>
              <a:t>Could also write this query using</a:t>
            </a:r>
            <a:r>
              <a:rPr lang="en-US" altLang="zh-TW" sz="3600" u="sng" dirty="0"/>
              <a:t> </a:t>
            </a:r>
            <a:r>
              <a:rPr lang="en-US" altLang="zh-TW" sz="3600" b="1" u="sng" dirty="0"/>
              <a:t>join</a:t>
            </a:r>
            <a:r>
              <a:rPr lang="en-US" altLang="zh-TW" sz="3600" u="sng" dirty="0"/>
              <a:t> </a:t>
            </a:r>
            <a:r>
              <a:rPr lang="en-US" altLang="zh-TW" sz="3600" dirty="0"/>
              <a:t>construct:</a:t>
            </a:r>
          </a:p>
          <a:p>
            <a:pPr marL="201168" lvl="1" indent="0">
              <a:buNone/>
            </a:pPr>
            <a:endParaRPr lang="en-US" altLang="zh-TW" sz="3200" dirty="0"/>
          </a:p>
          <a:p>
            <a:pPr marL="201168" lvl="1" indent="0">
              <a:buNone/>
            </a:pPr>
            <a:r>
              <a:rPr lang="en-US" altLang="zh-TW" sz="3200" dirty="0"/>
              <a:t>SELECT </a:t>
            </a:r>
            <a:r>
              <a:rPr lang="en-US" altLang="zh-TW" sz="3200" dirty="0" err="1"/>
              <a:t>staffNo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fName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lName</a:t>
            </a:r>
            <a:r>
              <a:rPr lang="en-US" altLang="zh-TW" sz="3200" dirty="0"/>
              <a:t>, position</a:t>
            </a:r>
          </a:p>
          <a:p>
            <a:pPr marL="201168" lvl="1" indent="0">
              <a:buNone/>
            </a:pPr>
            <a:r>
              <a:rPr lang="en-US" altLang="zh-TW" sz="3200" dirty="0"/>
              <a:t>FROM Staff </a:t>
            </a:r>
            <a:r>
              <a:rPr lang="en-US" altLang="zh-TW" sz="3200" b="1" dirty="0">
                <a:solidFill>
                  <a:srgbClr val="FF0000"/>
                </a:solidFill>
              </a:rPr>
              <a:t>s</a:t>
            </a:r>
            <a:r>
              <a:rPr lang="en-US" altLang="zh-TW" sz="3200" dirty="0"/>
              <a:t>, Branch </a:t>
            </a:r>
            <a:r>
              <a:rPr lang="en-US" altLang="zh-TW" sz="3200" b="1" dirty="0">
                <a:solidFill>
                  <a:srgbClr val="0070C0"/>
                </a:solidFill>
              </a:rPr>
              <a:t>b</a:t>
            </a:r>
          </a:p>
          <a:p>
            <a:pPr marL="201168" lvl="1" indent="0">
              <a:buNone/>
            </a:pPr>
            <a:r>
              <a:rPr lang="en-US" altLang="zh-TW" sz="3200" dirty="0"/>
              <a:t>WHERE </a:t>
            </a:r>
            <a:r>
              <a:rPr lang="en-US" altLang="zh-TW" sz="3200" b="1" u="sng" dirty="0" err="1">
                <a:solidFill>
                  <a:srgbClr val="FF0000"/>
                </a:solidFill>
              </a:rPr>
              <a:t>s</a:t>
            </a:r>
            <a:r>
              <a:rPr lang="en-US" altLang="zh-TW" sz="3200" b="1" u="sng" dirty="0" err="1"/>
              <a:t>.branchNo</a:t>
            </a:r>
            <a:r>
              <a:rPr lang="en-US" altLang="zh-TW" sz="3200" b="1" u="sng" dirty="0"/>
              <a:t> = </a:t>
            </a:r>
            <a:r>
              <a:rPr lang="en-US" altLang="zh-TW" sz="3200" b="1" u="sng" dirty="0" err="1">
                <a:solidFill>
                  <a:srgbClr val="0070C0"/>
                </a:solidFill>
              </a:rPr>
              <a:t>b</a:t>
            </a:r>
            <a:r>
              <a:rPr lang="en-US" altLang="zh-TW" sz="3200" b="1" u="sng" dirty="0" err="1"/>
              <a:t>.branchNo</a:t>
            </a:r>
            <a:r>
              <a:rPr lang="en-US" altLang="zh-TW" sz="3200" b="1" u="sng" dirty="0"/>
              <a:t> </a:t>
            </a:r>
          </a:p>
          <a:p>
            <a:pPr marL="201168" lvl="1" indent="0">
              <a:buNone/>
            </a:pPr>
            <a:r>
              <a:rPr lang="en-US" altLang="zh-TW" sz="3200" dirty="0"/>
              <a:t>AND city = 'London';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540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result set if the previous statement using Exists changed to: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position</a:t>
            </a:r>
          </a:p>
          <a:p>
            <a:pPr marL="0" indent="0">
              <a:buNone/>
            </a:pPr>
            <a:r>
              <a:rPr lang="en-US" altLang="zh-TW" dirty="0"/>
              <a:t>FROM Staff 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zh-TW" dirty="0"/>
              <a:t>WHERE</a:t>
            </a:r>
            <a:r>
              <a:rPr lang="en-US" altLang="zh-TW" b="1" i="1" dirty="0"/>
              <a:t> EXISTS</a:t>
            </a:r>
          </a:p>
          <a:p>
            <a:pPr marL="201168" lvl="1" indent="0">
              <a:buNone/>
            </a:pPr>
            <a:r>
              <a:rPr lang="en-US" altLang="zh-TW" sz="2800" dirty="0"/>
              <a:t>	(SELECT *</a:t>
            </a:r>
          </a:p>
          <a:p>
            <a:pPr marL="201168" lvl="1" indent="0">
              <a:buNone/>
            </a:pPr>
            <a:r>
              <a:rPr lang="en-US" altLang="zh-TW" sz="2800" dirty="0"/>
              <a:t>	 FROM Branch </a:t>
            </a:r>
            <a:r>
              <a:rPr lang="en-US" altLang="zh-TW" sz="2800" b="1" dirty="0">
                <a:solidFill>
                  <a:srgbClr val="0070C0"/>
                </a:solidFill>
              </a:rPr>
              <a:t>b</a:t>
            </a:r>
          </a:p>
          <a:p>
            <a:pPr marL="201168" lvl="1" indent="0">
              <a:buNone/>
            </a:pPr>
            <a:r>
              <a:rPr lang="en-US" altLang="zh-TW" sz="2800" dirty="0"/>
              <a:t>	 WHERE city = 'London');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89909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3D8FA-C752-43C4-98B9-83D2475D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Answer - Result Set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DE37A2C-8B69-42A6-BC65-A3E959EF7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76" y="2130118"/>
            <a:ext cx="6024948" cy="3500661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ECE621-542C-4A4A-A5BA-00C1550D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EAF7DC-F38D-4013-B163-D7D95D78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Explanation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Note, search condition </a:t>
            </a:r>
            <a:r>
              <a:rPr lang="en-US" altLang="zh-TW" dirty="0" err="1"/>
              <a:t>s.branchNo</a:t>
            </a:r>
            <a:r>
              <a:rPr lang="en-US" altLang="zh-TW" dirty="0"/>
              <a:t> = </a:t>
            </a:r>
            <a:r>
              <a:rPr lang="en-US" altLang="zh-TW" dirty="0" err="1"/>
              <a:t>b.branchNo</a:t>
            </a:r>
            <a:r>
              <a:rPr lang="en-US" altLang="zh-TW" dirty="0"/>
              <a:t> is necessary to consider correct branch record for each member of staff.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If omitted, would get all staff records listed out because subquery:</a:t>
            </a:r>
          </a:p>
          <a:p>
            <a:pPr marL="0" indent="0">
              <a:buNone/>
            </a:pPr>
            <a:endParaRPr lang="en-US" altLang="zh-TW" sz="500" dirty="0"/>
          </a:p>
          <a:p>
            <a:pPr marL="201168" lvl="1" indent="0">
              <a:buNone/>
            </a:pPr>
            <a:r>
              <a:rPr lang="en-US" altLang="zh-TW" dirty="0"/>
              <a:t>SELECT * FROM Branch WHERE city='London'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would always be true and query would be: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800" dirty="0"/>
          </a:p>
          <a:p>
            <a:pPr marL="201168" lvl="1" indent="0">
              <a:buNone/>
            </a:pPr>
            <a:r>
              <a:rPr lang="en-HK" altLang="zh-TW" dirty="0"/>
              <a:t>SELECT </a:t>
            </a:r>
            <a:r>
              <a:rPr lang="en-HK" altLang="zh-TW" dirty="0" err="1"/>
              <a:t>staffNo</a:t>
            </a:r>
            <a:r>
              <a:rPr lang="en-HK" altLang="zh-TW" dirty="0"/>
              <a:t>, </a:t>
            </a:r>
            <a:r>
              <a:rPr lang="en-HK" altLang="zh-TW" dirty="0" err="1"/>
              <a:t>fName</a:t>
            </a:r>
            <a:r>
              <a:rPr lang="en-HK" altLang="zh-TW" dirty="0"/>
              <a:t>, </a:t>
            </a:r>
            <a:r>
              <a:rPr lang="en-HK" altLang="zh-TW" dirty="0" err="1"/>
              <a:t>lName</a:t>
            </a:r>
            <a:r>
              <a:rPr lang="en-HK" altLang="zh-TW" dirty="0"/>
              <a:t>, position</a:t>
            </a:r>
          </a:p>
          <a:p>
            <a:pPr marL="201168" lvl="1" indent="0">
              <a:buNone/>
            </a:pPr>
            <a:r>
              <a:rPr lang="en-HK" altLang="zh-TW" dirty="0"/>
              <a:t>FROM Staff s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843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Union, Intersect, and Difference (Except)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Can use normal set operations of Union, Intersection, and Difference to combine results of two or more queries into a single result table.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Union of two tables, A and B, is table containing all rows in either A or B or both.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Intersection is table containing all rows common to both A and B.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Difference is table containing all rows in A but not in B.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Two tables must be union compatible.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52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" y="2192338"/>
            <a:ext cx="104648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570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99" y="286603"/>
            <a:ext cx="10058400" cy="1450757"/>
          </a:xfrm>
        </p:spPr>
        <p:txBody>
          <a:bodyPr/>
          <a:lstStyle/>
          <a:p>
            <a:r>
              <a:rPr lang="en-US" altLang="zh-TW" b="1" i="1" dirty="0"/>
              <a:t>Revisit: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Example 24  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99" y="1845734"/>
            <a:ext cx="5347908" cy="5012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List client No., first name of clients, </a:t>
            </a:r>
            <a:r>
              <a:rPr lang="en-US" altLang="zh-TW" sz="2400" dirty="0" err="1"/>
              <a:t>propertyNo</a:t>
            </a:r>
            <a:r>
              <a:rPr lang="en-US" altLang="zh-TW" sz="2400" dirty="0"/>
              <a:t> and remark who have viewed a property.</a:t>
            </a:r>
            <a:endParaRPr lang="en-US" altLang="zh-TW" sz="800" dirty="0"/>
          </a:p>
          <a:p>
            <a:pPr marL="0" indent="0">
              <a:buNone/>
            </a:pPr>
            <a:r>
              <a:rPr lang="en-US" altLang="zh-TW" sz="2400" dirty="0"/>
              <a:t>   SELECT </a:t>
            </a:r>
            <a:r>
              <a:rPr lang="en-US" altLang="zh-TW" sz="2400" b="1" dirty="0" err="1">
                <a:solidFill>
                  <a:srgbClr val="FF0000"/>
                </a:solidFill>
              </a:rPr>
              <a:t>c.</a:t>
            </a:r>
            <a:r>
              <a:rPr lang="en-US" altLang="zh-TW" sz="2400" dirty="0" err="1"/>
              <a:t>clientNo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fName</a:t>
            </a:r>
            <a:r>
              <a:rPr lang="en-US" altLang="zh-TW" sz="2400" dirty="0"/>
              <a:t>,</a:t>
            </a:r>
          </a:p>
          <a:p>
            <a:pPr marL="201168" lvl="1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propertyNo</a:t>
            </a:r>
            <a:r>
              <a:rPr lang="en-US" altLang="zh-TW" dirty="0"/>
              <a:t>, remark</a:t>
            </a:r>
          </a:p>
          <a:p>
            <a:pPr marL="201168" lvl="1" indent="0">
              <a:buNone/>
            </a:pPr>
            <a:r>
              <a:rPr lang="en-US" altLang="zh-TW" dirty="0"/>
              <a:t>FROM Client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Viewing </a:t>
            </a:r>
            <a:r>
              <a:rPr lang="en-US" altLang="zh-TW" dirty="0">
                <a:solidFill>
                  <a:srgbClr val="0070C0"/>
                </a:solidFill>
              </a:rPr>
              <a:t>v</a:t>
            </a:r>
          </a:p>
          <a:p>
            <a:pPr marL="201168" lvl="1" indent="0">
              <a:buNone/>
            </a:pPr>
            <a:r>
              <a:rPr lang="en-US" altLang="zh-TW" b="1" dirty="0"/>
              <a:t>WHERE </a:t>
            </a:r>
            <a:r>
              <a:rPr lang="en-US" altLang="zh-TW" b="1" dirty="0" err="1">
                <a:solidFill>
                  <a:srgbClr val="FF0000"/>
                </a:solidFill>
              </a:rPr>
              <a:t>c.</a:t>
            </a:r>
            <a:r>
              <a:rPr lang="en-US" altLang="zh-TW" b="1" dirty="0" err="1"/>
              <a:t>clientNo</a:t>
            </a:r>
            <a:r>
              <a:rPr lang="en-US" altLang="zh-TW" b="1" dirty="0"/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v</a:t>
            </a:r>
            <a:r>
              <a:rPr lang="en-US" altLang="zh-TW" b="1" dirty="0" err="1"/>
              <a:t>.clientNo</a:t>
            </a:r>
            <a:r>
              <a:rPr lang="en-US" altLang="zh-TW" b="1" dirty="0"/>
              <a:t>;</a:t>
            </a:r>
          </a:p>
          <a:p>
            <a:pPr marL="201168" lvl="1" indent="0">
              <a:buNone/>
            </a:pPr>
            <a:endParaRPr lang="en-US" altLang="zh-TW" dirty="0"/>
          </a:p>
          <a:p>
            <a:pPr marL="201168" lvl="1" indent="0">
              <a:buNone/>
            </a:pPr>
            <a:r>
              <a:rPr lang="en-US" altLang="zh-TW" sz="1800" b="1" i="1" dirty="0">
                <a:solidFill>
                  <a:schemeClr val="accent6">
                    <a:lumMod val="50000"/>
                  </a:schemeClr>
                </a:solidFill>
              </a:rPr>
              <a:t>Note: only those rows from both tables that have identical values in the </a:t>
            </a:r>
            <a:r>
              <a:rPr lang="en-US" altLang="zh-TW" sz="1800" b="1" i="1" dirty="0" err="1">
                <a:solidFill>
                  <a:schemeClr val="accent6">
                    <a:lumMod val="50000"/>
                  </a:schemeClr>
                </a:solidFill>
              </a:rPr>
              <a:t>clientNo</a:t>
            </a:r>
            <a:r>
              <a:rPr lang="en-US" altLang="zh-TW" sz="1800" b="1" i="1" dirty="0">
                <a:solidFill>
                  <a:schemeClr val="accent6">
                    <a:lumMod val="50000"/>
                  </a:schemeClr>
                </a:solidFill>
              </a:rPr>
              <a:t> columns (</a:t>
            </a:r>
            <a:r>
              <a:rPr lang="en-US" altLang="zh-TW" sz="1800" b="1" i="1" dirty="0" err="1">
                <a:solidFill>
                  <a:schemeClr val="accent6">
                    <a:lumMod val="50000"/>
                  </a:schemeClr>
                </a:solidFill>
              </a:rPr>
              <a:t>c.clientNo</a:t>
            </a:r>
            <a:r>
              <a:rPr lang="en-US" altLang="zh-TW" sz="1800" b="1" i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zh-TW" sz="1800" b="1" i="1" dirty="0" err="1">
                <a:solidFill>
                  <a:schemeClr val="accent6">
                    <a:lumMod val="50000"/>
                  </a:schemeClr>
                </a:solidFill>
              </a:rPr>
              <a:t>v.clientNo</a:t>
            </a:r>
            <a:r>
              <a:rPr lang="en-US" altLang="zh-TW" sz="1800" b="1" i="1" dirty="0">
                <a:solidFill>
                  <a:schemeClr val="accent6">
                    <a:lumMod val="50000"/>
                  </a:schemeClr>
                </a:solidFill>
              </a:rPr>
              <a:t>) are included in result. </a:t>
            </a:r>
          </a:p>
          <a:p>
            <a:pPr marL="201168" lvl="1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8004" y="6459785"/>
            <a:ext cx="4822804" cy="365125"/>
          </a:xfrm>
        </p:spPr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2277" y="6459785"/>
            <a:ext cx="1312025" cy="365125"/>
          </a:xfrm>
        </p:spPr>
        <p:txBody>
          <a:bodyPr/>
          <a:lstStyle/>
          <a:p>
            <a:fld id="{4351A1D5-6B61-4EC4-9B02-E5415304AF6D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06" y="123074"/>
            <a:ext cx="6542857" cy="322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22" y="4608972"/>
            <a:ext cx="5979977" cy="224902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839871" y="3690408"/>
            <a:ext cx="362139" cy="5798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0532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32  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all cities where there is either a branch office or a property.</a:t>
            </a:r>
          </a:p>
          <a:p>
            <a:endParaRPr lang="en-US" altLang="zh-TW" sz="100" dirty="0"/>
          </a:p>
          <a:p>
            <a:pPr marL="0" indent="0">
              <a:buNone/>
            </a:pPr>
            <a:r>
              <a:rPr lang="en-US" altLang="zh-TW" sz="3200" dirty="0"/>
              <a:t>		(SELECT city</a:t>
            </a:r>
          </a:p>
          <a:p>
            <a:pPr marL="201168" lvl="1" indent="0">
              <a:buNone/>
            </a:pPr>
            <a:r>
              <a:rPr lang="en-US" altLang="zh-TW" sz="2800" dirty="0"/>
              <a:t>		FROM Branch</a:t>
            </a:r>
          </a:p>
          <a:p>
            <a:pPr marL="201168" lvl="1" indent="0">
              <a:buNone/>
            </a:pPr>
            <a:r>
              <a:rPr lang="en-US" altLang="zh-TW" sz="2800" dirty="0"/>
              <a:t>		WHERE city IS NOT NULL) UNION</a:t>
            </a:r>
          </a:p>
          <a:p>
            <a:pPr marL="201168" lvl="1" indent="0">
              <a:buNone/>
            </a:pPr>
            <a:r>
              <a:rPr lang="en-US" altLang="zh-TW" sz="2800" dirty="0"/>
              <a:t>		(SELECT city</a:t>
            </a:r>
          </a:p>
          <a:p>
            <a:pPr marL="201168" lvl="1" indent="0">
              <a:buNone/>
            </a:pPr>
            <a:r>
              <a:rPr lang="en-US" altLang="zh-TW" sz="2800" dirty="0"/>
              <a:t>		FROM </a:t>
            </a:r>
            <a:r>
              <a:rPr lang="en-US" altLang="zh-TW" sz="2800" dirty="0" err="1"/>
              <a:t>PropertyForRent</a:t>
            </a:r>
            <a:endParaRPr lang="en-US" altLang="zh-TW" sz="2800" dirty="0"/>
          </a:p>
          <a:p>
            <a:pPr marL="201168" lvl="1" indent="0">
              <a:buNone/>
            </a:pPr>
            <a:r>
              <a:rPr lang="en-US" altLang="zh-TW" sz="2800" dirty="0"/>
              <a:t>		WHERE city IS NOT NULL);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545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32  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Produces result tables from both queries and merges both tables together.</a:t>
            </a:r>
          </a:p>
        </p:txBody>
      </p:sp>
      <p:pic>
        <p:nvPicPr>
          <p:cNvPr id="340997" name="Picture 5" descr="DS3-Table 05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67" y="2921000"/>
            <a:ext cx="6599767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69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33  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all cities where there is both a branch office and a property.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3200" dirty="0"/>
              <a:t>	(SELECT city FROM Branch)</a:t>
            </a:r>
          </a:p>
          <a:p>
            <a:pPr marL="201168" lvl="1" indent="0">
              <a:buNone/>
            </a:pPr>
            <a:r>
              <a:rPr lang="en-US" altLang="zh-TW" sz="3200" dirty="0"/>
              <a:t>	INTERSECT</a:t>
            </a:r>
          </a:p>
          <a:p>
            <a:pPr marL="201168" lvl="1" indent="0">
              <a:buNone/>
            </a:pPr>
            <a:r>
              <a:rPr lang="en-US" altLang="zh-TW" sz="3200" dirty="0"/>
              <a:t>	(SELECT city FROM </a:t>
            </a:r>
            <a:r>
              <a:rPr lang="en-US" altLang="zh-TW" sz="3200" dirty="0" err="1"/>
              <a:t>PropertyForRent</a:t>
            </a:r>
            <a:r>
              <a:rPr lang="en-US" altLang="zh-TW" sz="32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Picture 4" descr="DS3-Table 05-33">
            <a:extLst>
              <a:ext uri="{FF2B5EF4-FFF2-40B4-BE49-F238E27FC236}">
                <a16:creationId xmlns:a16="http://schemas.microsoft.com/office/drawing/2014/main" id="{A2775FBC-E272-4239-BF66-1056710E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52" y="3306869"/>
            <a:ext cx="5611284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271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33  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Could rewrite this query without INTERSECT operator:</a:t>
            </a:r>
          </a:p>
          <a:p>
            <a:pPr marL="201168" lvl="1" indent="0">
              <a:buNone/>
            </a:pPr>
            <a:endParaRPr lang="en-US" altLang="zh-TW" sz="1000" dirty="0"/>
          </a:p>
          <a:p>
            <a:pPr marL="201168" lvl="1" indent="0">
              <a:buNone/>
            </a:pPr>
            <a:r>
              <a:rPr lang="en-US" altLang="zh-TW" dirty="0"/>
              <a:t>	SELECT </a:t>
            </a:r>
            <a:r>
              <a:rPr lang="en-US" altLang="zh-TW" dirty="0" err="1"/>
              <a:t>b.city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	FROM Branch b , </a:t>
            </a:r>
            <a:r>
              <a:rPr lang="en-US" altLang="zh-TW" dirty="0" err="1"/>
              <a:t>PropertyForRent</a:t>
            </a:r>
            <a:r>
              <a:rPr lang="en-US" altLang="zh-TW" dirty="0"/>
              <a:t> p</a:t>
            </a:r>
          </a:p>
          <a:p>
            <a:pPr marL="201168" lvl="1" indent="0">
              <a:buNone/>
            </a:pPr>
            <a:r>
              <a:rPr lang="en-US" altLang="zh-TW" dirty="0"/>
              <a:t>	WHERE </a:t>
            </a:r>
            <a:r>
              <a:rPr lang="en-US" altLang="zh-TW" dirty="0" err="1"/>
              <a:t>b.city</a:t>
            </a:r>
            <a:r>
              <a:rPr lang="en-US" altLang="zh-TW" dirty="0"/>
              <a:t> = </a:t>
            </a:r>
            <a:r>
              <a:rPr lang="en-US" altLang="zh-TW" dirty="0" err="1"/>
              <a:t>p.city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Or:</a:t>
            </a:r>
          </a:p>
          <a:p>
            <a:pPr marL="201168" lvl="1" indent="0">
              <a:buNone/>
            </a:pPr>
            <a:r>
              <a:rPr lang="en-US" altLang="zh-TW" dirty="0"/>
              <a:t>   SELECT DISTINCT city FROM Branch b</a:t>
            </a:r>
          </a:p>
          <a:p>
            <a:pPr marL="201168" lvl="1" indent="0">
              <a:buNone/>
            </a:pPr>
            <a:r>
              <a:rPr lang="en-US" altLang="zh-TW" dirty="0"/>
              <a:t>	WHERE EXISTS</a:t>
            </a:r>
          </a:p>
          <a:p>
            <a:pPr marL="201168" lvl="1" indent="0">
              <a:buNone/>
            </a:pPr>
            <a:r>
              <a:rPr lang="en-US" altLang="zh-TW" dirty="0"/>
              <a:t>		(SELECT * FROM </a:t>
            </a:r>
            <a:r>
              <a:rPr lang="en-US" altLang="zh-TW" dirty="0" err="1"/>
              <a:t>PropertyForRent</a:t>
            </a:r>
            <a:r>
              <a:rPr lang="en-US" altLang="zh-TW" dirty="0"/>
              <a:t> p</a:t>
            </a:r>
          </a:p>
          <a:p>
            <a:pPr marL="201168" lvl="1" indent="0">
              <a:buNone/>
            </a:pPr>
            <a:r>
              <a:rPr lang="en-US" altLang="zh-TW" dirty="0"/>
              <a:t>		WHERE </a:t>
            </a:r>
            <a:r>
              <a:rPr lang="en-US" altLang="zh-TW" dirty="0" err="1"/>
              <a:t>p.city</a:t>
            </a:r>
            <a:r>
              <a:rPr lang="en-US" altLang="zh-TW" dirty="0"/>
              <a:t> = </a:t>
            </a:r>
            <a:r>
              <a:rPr lang="en-US" altLang="zh-TW" dirty="0" err="1"/>
              <a:t>b.city</a:t>
            </a:r>
            <a:r>
              <a:rPr lang="en-US" altLang="zh-TW" dirty="0"/>
              <a:t>);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721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34  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/>
              <a:t>List of all cities where there is a branch office but no  properties.</a:t>
            </a:r>
          </a:p>
          <a:p>
            <a:pPr lvl="1"/>
            <a:endParaRPr lang="en-US" altLang="zh-TW" sz="400" dirty="0"/>
          </a:p>
          <a:p>
            <a:pPr marL="0" indent="0">
              <a:buNone/>
            </a:pPr>
            <a:r>
              <a:rPr lang="en-US" altLang="zh-TW" sz="2600" dirty="0"/>
              <a:t>(SELECT city FROM Branch)</a:t>
            </a:r>
          </a:p>
          <a:p>
            <a:pPr marL="201168" lvl="1" indent="0">
              <a:buNone/>
            </a:pPr>
            <a:r>
              <a:rPr lang="en-US" altLang="zh-TW" sz="2600" dirty="0"/>
              <a:t>EXCEPT</a:t>
            </a:r>
          </a:p>
          <a:p>
            <a:pPr marL="201168" lvl="1" indent="0">
              <a:buNone/>
            </a:pPr>
            <a:r>
              <a:rPr lang="en-US" altLang="zh-TW" sz="2600" dirty="0"/>
              <a:t>(SELECT city FROM </a:t>
            </a:r>
            <a:r>
              <a:rPr lang="en-US" altLang="zh-TW" sz="2600" dirty="0" err="1"/>
              <a:t>PropertyForRent</a:t>
            </a:r>
            <a:r>
              <a:rPr lang="en-US" altLang="zh-TW" sz="2600" dirty="0"/>
              <a:t>);</a:t>
            </a:r>
          </a:p>
          <a:p>
            <a:pPr lvl="1"/>
            <a:endParaRPr lang="en-US" altLang="zh-TW" sz="2600" dirty="0"/>
          </a:p>
        </p:txBody>
      </p:sp>
      <p:pic>
        <p:nvPicPr>
          <p:cNvPr id="334852" name="Picture 4" descr="DS3-Table 05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345392"/>
            <a:ext cx="550756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514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34  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Could rewrite this query without EXCEPT:</a:t>
            </a:r>
          </a:p>
          <a:p>
            <a:pPr lvl="1"/>
            <a:endParaRPr lang="en-US" altLang="zh-TW" sz="400" dirty="0"/>
          </a:p>
          <a:p>
            <a:pPr marL="201168" lvl="1" indent="0">
              <a:buNone/>
            </a:pPr>
            <a:r>
              <a:rPr lang="en-US" altLang="zh-TW" dirty="0"/>
              <a:t>	SELECT DISTINCT city FROM Branch</a:t>
            </a:r>
          </a:p>
          <a:p>
            <a:pPr marL="201168" lvl="1" indent="0">
              <a:buNone/>
            </a:pPr>
            <a:r>
              <a:rPr lang="en-US" altLang="zh-TW" dirty="0"/>
              <a:t>	WHERE city NOT IN</a:t>
            </a:r>
          </a:p>
          <a:p>
            <a:pPr marL="201168" lvl="1" indent="0">
              <a:buNone/>
            </a:pPr>
            <a:r>
              <a:rPr lang="en-US" altLang="zh-TW" dirty="0"/>
              <a:t>		(SELECT city FROM </a:t>
            </a:r>
            <a:r>
              <a:rPr lang="en-US" altLang="zh-TW" dirty="0" err="1"/>
              <a:t>PropertyForRent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Or</a:t>
            </a:r>
          </a:p>
          <a:p>
            <a:pPr marL="201168" lvl="1" indent="0">
              <a:buNone/>
            </a:pPr>
            <a:endParaRPr lang="en-US" altLang="zh-TW" sz="300" dirty="0"/>
          </a:p>
          <a:p>
            <a:pPr marL="201168" lvl="1" indent="0">
              <a:buNone/>
            </a:pPr>
            <a:r>
              <a:rPr lang="en-US" altLang="zh-TW" dirty="0"/>
              <a:t>	SELECT DISTINCT city FROM Branch b</a:t>
            </a:r>
          </a:p>
          <a:p>
            <a:pPr marL="201168" lvl="1" indent="0">
              <a:buNone/>
            </a:pPr>
            <a:r>
              <a:rPr lang="en-US" altLang="zh-TW" dirty="0"/>
              <a:t>	WHERE NOT EXISTS</a:t>
            </a:r>
          </a:p>
          <a:p>
            <a:pPr marL="201168" lvl="1" indent="0">
              <a:buNone/>
            </a:pPr>
            <a:r>
              <a:rPr lang="en-US" altLang="zh-TW" dirty="0"/>
              <a:t>		(SELECT * FROM </a:t>
            </a:r>
            <a:r>
              <a:rPr lang="en-US" altLang="zh-TW" dirty="0" err="1"/>
              <a:t>PropertyForRent</a:t>
            </a:r>
            <a:r>
              <a:rPr lang="en-US" altLang="zh-TW" dirty="0"/>
              <a:t> p</a:t>
            </a:r>
          </a:p>
          <a:p>
            <a:pPr marL="201168" lvl="1" indent="0">
              <a:buNone/>
            </a:pPr>
            <a:r>
              <a:rPr lang="en-US" altLang="zh-TW" dirty="0"/>
              <a:t>		WHERE </a:t>
            </a:r>
            <a:r>
              <a:rPr lang="en-US" altLang="zh-TW" dirty="0" err="1"/>
              <a:t>p.city</a:t>
            </a:r>
            <a:r>
              <a:rPr lang="en-US" altLang="zh-TW" dirty="0"/>
              <a:t> = </a:t>
            </a:r>
            <a:r>
              <a:rPr lang="en-US" altLang="zh-TW" dirty="0" err="1"/>
              <a:t>b.city</a:t>
            </a:r>
            <a:r>
              <a:rPr lang="en-US" altLang="zh-TW" dirty="0"/>
              <a:t>);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104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INSERT INTO </a:t>
            </a:r>
            <a:r>
              <a:rPr lang="en-US" altLang="zh-TW" dirty="0" err="1"/>
              <a:t>TableName</a:t>
            </a:r>
            <a:r>
              <a:rPr lang="en-US" altLang="zh-TW" dirty="0"/>
              <a:t> [ (</a:t>
            </a:r>
            <a:r>
              <a:rPr lang="en-US" altLang="zh-TW" dirty="0" err="1"/>
              <a:t>columnList</a:t>
            </a:r>
            <a:r>
              <a:rPr lang="en-US" altLang="zh-TW" dirty="0"/>
              <a:t>) ]</a:t>
            </a:r>
          </a:p>
          <a:p>
            <a:pPr marL="201168" lvl="1" indent="0">
              <a:buNone/>
            </a:pPr>
            <a:endParaRPr lang="en-US" altLang="zh-TW" sz="1200" dirty="0"/>
          </a:p>
          <a:p>
            <a:pPr marL="201168" lvl="1" indent="0">
              <a:buNone/>
            </a:pPr>
            <a:r>
              <a:rPr lang="en-US" altLang="zh-TW" dirty="0"/>
              <a:t>VALUES (</a:t>
            </a:r>
            <a:r>
              <a:rPr lang="en-US" altLang="zh-TW" dirty="0" err="1"/>
              <a:t>dataValueList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1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columnList</a:t>
            </a:r>
            <a:r>
              <a:rPr lang="en-US" altLang="zh-TW" dirty="0"/>
              <a:t> is optional; if omitted, SQL assumes a list of all columns in their original CREATE TABLE order.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Any columns omitted must have been declared as NULL when table was created, unless DEFAULT was specified when creating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260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 err="1"/>
              <a:t>dataValueList</a:t>
            </a:r>
            <a:r>
              <a:rPr lang="en-US" altLang="zh-TW" sz="3600" dirty="0"/>
              <a:t> must match </a:t>
            </a:r>
            <a:r>
              <a:rPr lang="en-US" altLang="zh-TW" sz="3600" dirty="0" err="1"/>
              <a:t>columnList</a:t>
            </a:r>
            <a:r>
              <a:rPr lang="en-US" altLang="zh-TW" sz="3600" dirty="0"/>
              <a:t> as follows: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/>
              <a:t>number of items in each list must be same;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/>
              <a:t>must be direct correspondence in position of items in two lists;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/>
              <a:t>data type of each item in </a:t>
            </a:r>
            <a:r>
              <a:rPr lang="en-US" altLang="zh-TW" sz="3200" dirty="0" err="1"/>
              <a:t>dataValueList</a:t>
            </a:r>
            <a:r>
              <a:rPr lang="en-US" altLang="zh-TW" sz="3200" dirty="0"/>
              <a:t> must be compatible with data type of corresponding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60454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35  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Insert a new row into Staff table supplying data for all columns.</a:t>
            </a:r>
          </a:p>
          <a:p>
            <a:pPr marL="201168" lvl="1" indent="0">
              <a:buNone/>
            </a:pPr>
            <a:r>
              <a:rPr lang="en-US" altLang="zh-TW" sz="3200" dirty="0"/>
              <a:t>	</a:t>
            </a:r>
          </a:p>
          <a:p>
            <a:pPr marL="0" indent="0">
              <a:buNone/>
            </a:pPr>
            <a:r>
              <a:rPr lang="en-US" altLang="zh-TW" sz="3200" dirty="0"/>
              <a:t>  INSERT INTO Staff</a:t>
            </a:r>
          </a:p>
          <a:p>
            <a:pPr marL="201168" lvl="1" indent="0">
              <a:buNone/>
            </a:pPr>
            <a:r>
              <a:rPr lang="en-US" altLang="zh-TW" sz="3200" dirty="0"/>
              <a:t>VALUES ('SG16', 'Alan', 'Brown', 'Assistant', 'M', Date’2000-05-25', 8300, 'B003');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8454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36  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Insert a new row into Staff table supplying data for all mandatory columns.</a:t>
            </a:r>
          </a:p>
          <a:p>
            <a:endParaRPr lang="en-US" altLang="zh-TW" sz="600" dirty="0"/>
          </a:p>
          <a:p>
            <a:pPr marL="0" indent="0">
              <a:buNone/>
            </a:pPr>
            <a:r>
              <a:rPr lang="en-US" altLang="zh-TW" dirty="0"/>
              <a:t>   INSERT INTO Staff (</a:t>
            </a:r>
            <a:r>
              <a:rPr lang="en-US" altLang="zh-TW" dirty="0" err="1"/>
              <a:t>staffNo</a:t>
            </a:r>
            <a:r>
              <a:rPr lang="en-US" altLang="zh-TW" dirty="0"/>
              <a:t>, </a:t>
            </a:r>
            <a:r>
              <a:rPr lang="en-US" altLang="zh-TW" dirty="0" err="1"/>
              <a:t>fName</a:t>
            </a:r>
            <a:r>
              <a:rPr lang="en-US" altLang="zh-TW" dirty="0"/>
              <a:t>, </a:t>
            </a:r>
            <a:r>
              <a:rPr lang="en-US" altLang="zh-TW" dirty="0" err="1"/>
              <a:t>lName</a:t>
            </a:r>
            <a:r>
              <a:rPr lang="en-US" altLang="zh-TW" dirty="0"/>
              <a:t>, </a:t>
            </a:r>
          </a:p>
          <a:p>
            <a:pPr marL="201168" lvl="1" indent="0">
              <a:buNone/>
            </a:pPr>
            <a:r>
              <a:rPr lang="en-US" altLang="zh-TW" sz="2800" dirty="0"/>
              <a:t>                                    position, salary, </a:t>
            </a:r>
            <a:r>
              <a:rPr lang="en-US" altLang="zh-TW" sz="2800" dirty="0" err="1"/>
              <a:t>branchNo</a:t>
            </a:r>
            <a:r>
              <a:rPr lang="en-US" altLang="zh-TW" sz="2800" dirty="0"/>
              <a:t>)</a:t>
            </a:r>
          </a:p>
          <a:p>
            <a:pPr marL="201168" lvl="1" indent="0">
              <a:buNone/>
            </a:pPr>
            <a:r>
              <a:rPr lang="en-US" altLang="zh-TW" sz="2800" dirty="0"/>
              <a:t>VALUES ('SG44', 'Anne', 'Jones', </a:t>
            </a:r>
          </a:p>
          <a:p>
            <a:pPr marL="201168" lvl="1" indent="0">
              <a:buNone/>
            </a:pPr>
            <a:r>
              <a:rPr lang="en-US" altLang="zh-TW" sz="2800" dirty="0"/>
              <a:t>                   'Assistant', 8100, 'B003');</a:t>
            </a:r>
          </a:p>
          <a:p>
            <a:pPr marL="0" indent="0">
              <a:buNone/>
            </a:pPr>
            <a:r>
              <a:rPr lang="en-US" altLang="zh-TW" dirty="0"/>
              <a:t>Or</a:t>
            </a:r>
          </a:p>
          <a:p>
            <a:pPr marL="201168" lvl="1" indent="0">
              <a:buNone/>
            </a:pPr>
            <a:r>
              <a:rPr lang="en-US" altLang="zh-TW" sz="2800" dirty="0"/>
              <a:t>INSERT INTO Staff</a:t>
            </a:r>
          </a:p>
          <a:p>
            <a:pPr marL="201168" lvl="1" indent="0">
              <a:buNone/>
            </a:pPr>
            <a:r>
              <a:rPr lang="en-US" altLang="zh-TW" sz="2800" dirty="0"/>
              <a:t>VALUES ('SG44', 'Anne', 'Jones', 'Assistant', NULL,</a:t>
            </a:r>
          </a:p>
          <a:p>
            <a:pPr marL="201168" lvl="1" indent="0">
              <a:buNone/>
            </a:pPr>
            <a:r>
              <a:rPr lang="en-US" altLang="zh-TW" sz="2800" dirty="0"/>
              <a:t>                    NULL, 8100, 'B003');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6225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99" y="286603"/>
            <a:ext cx="10058400" cy="1450757"/>
          </a:xfrm>
        </p:spPr>
        <p:txBody>
          <a:bodyPr/>
          <a:lstStyle/>
          <a:p>
            <a:r>
              <a:rPr lang="en-US" altLang="zh-TW" b="1" i="1" dirty="0"/>
              <a:t>Revisit: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Example 24  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99" y="1845734"/>
            <a:ext cx="5347908" cy="501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  SELECT </a:t>
            </a:r>
            <a:r>
              <a:rPr lang="en-US" altLang="zh-TW" sz="2000" b="1" dirty="0" err="1">
                <a:solidFill>
                  <a:srgbClr val="FF0000"/>
                </a:solidFill>
              </a:rPr>
              <a:t>c.</a:t>
            </a:r>
            <a:r>
              <a:rPr lang="en-US" altLang="zh-TW" sz="2000" dirty="0" err="1"/>
              <a:t>clientNo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fName</a:t>
            </a:r>
            <a:r>
              <a:rPr lang="en-US" altLang="zh-TW" sz="2000" dirty="0"/>
              <a:t>,</a:t>
            </a:r>
          </a:p>
          <a:p>
            <a:pPr marL="201168" lvl="1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/>
              <a:t>propertyNo</a:t>
            </a:r>
            <a:r>
              <a:rPr lang="en-US" altLang="zh-TW" sz="2000" dirty="0"/>
              <a:t>, remark</a:t>
            </a:r>
          </a:p>
          <a:p>
            <a:pPr marL="201168" lvl="1" indent="0">
              <a:buNone/>
            </a:pPr>
            <a:r>
              <a:rPr lang="en-US" altLang="zh-TW" sz="2000" dirty="0"/>
              <a:t>FROM Client </a:t>
            </a:r>
            <a:r>
              <a:rPr lang="en-US" altLang="zh-TW" sz="2000" dirty="0">
                <a:solidFill>
                  <a:srgbClr val="FF0000"/>
                </a:solidFill>
              </a:rPr>
              <a:t>c</a:t>
            </a:r>
            <a:r>
              <a:rPr lang="en-US" altLang="zh-TW" sz="2000" dirty="0"/>
              <a:t>, Viewing </a:t>
            </a:r>
            <a:r>
              <a:rPr lang="en-US" altLang="zh-TW" sz="2000" dirty="0">
                <a:solidFill>
                  <a:srgbClr val="0070C0"/>
                </a:solidFill>
              </a:rPr>
              <a:t>v</a:t>
            </a:r>
          </a:p>
          <a:p>
            <a:pPr marL="201168" lvl="1" indent="0">
              <a:buNone/>
            </a:pPr>
            <a:r>
              <a:rPr lang="en-US" altLang="zh-TW" sz="2000" b="1" dirty="0"/>
              <a:t>WHERE </a:t>
            </a:r>
            <a:r>
              <a:rPr lang="en-US" altLang="zh-TW" sz="2000" b="1" dirty="0" err="1">
                <a:solidFill>
                  <a:srgbClr val="FF0000"/>
                </a:solidFill>
              </a:rPr>
              <a:t>c.</a:t>
            </a:r>
            <a:r>
              <a:rPr lang="en-US" altLang="zh-TW" sz="2000" b="1" dirty="0" err="1"/>
              <a:t>clientNo</a:t>
            </a:r>
            <a:r>
              <a:rPr lang="en-US" altLang="zh-TW" sz="2000" b="1" dirty="0"/>
              <a:t> = </a:t>
            </a:r>
            <a:r>
              <a:rPr lang="en-US" altLang="zh-TW" sz="2000" b="1" dirty="0" err="1">
                <a:solidFill>
                  <a:srgbClr val="0070C0"/>
                </a:solidFill>
              </a:rPr>
              <a:t>v</a:t>
            </a:r>
            <a:r>
              <a:rPr lang="en-US" altLang="zh-TW" sz="2000" b="1" dirty="0" err="1"/>
              <a:t>.clientNo</a:t>
            </a:r>
            <a:r>
              <a:rPr lang="en-US" altLang="zh-TW" sz="2000" b="1" dirty="0"/>
              <a:t>;</a:t>
            </a:r>
          </a:p>
          <a:p>
            <a:pPr marL="201168" lvl="1" indent="0">
              <a:buNone/>
            </a:pPr>
            <a:endParaRPr lang="en-US" altLang="zh-TW" sz="2000" b="1" dirty="0"/>
          </a:p>
          <a:p>
            <a:pPr marL="201168" lvl="1" indent="0">
              <a:buNone/>
            </a:pP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The question here is:</a:t>
            </a:r>
          </a:p>
          <a:p>
            <a:pPr marL="201168" lvl="1" indent="0">
              <a:buNone/>
            </a:pP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How to flexibly include the unmatched values in the result set?</a:t>
            </a:r>
          </a:p>
          <a:p>
            <a:pPr marL="201168" lvl="1" indent="0">
              <a:buNone/>
            </a:pPr>
            <a:endParaRPr lang="en-US" altLang="zh-TW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The answer is:</a:t>
            </a:r>
          </a:p>
          <a:p>
            <a:pPr marL="201168" lvl="1" indent="0">
              <a:buNone/>
            </a:pP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Using </a:t>
            </a:r>
            <a:r>
              <a:rPr lang="en-US" altLang="zh-TW" sz="2000" b="1" i="1" u="sng" dirty="0">
                <a:solidFill>
                  <a:schemeClr val="accent6">
                    <a:lumMod val="50000"/>
                  </a:schemeClr>
                </a:solidFill>
              </a:rPr>
              <a:t>Outer Join </a:t>
            </a: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Operators</a:t>
            </a:r>
          </a:p>
          <a:p>
            <a:pPr marL="201168" lvl="1" indent="0">
              <a:buNone/>
            </a:pPr>
            <a:endParaRPr lang="en-US" altLang="zh-TW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endParaRPr lang="en-US" altLang="zh-TW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08004" y="6459785"/>
            <a:ext cx="4822804" cy="365125"/>
          </a:xfrm>
        </p:spPr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2277" y="6459785"/>
            <a:ext cx="1312025" cy="365125"/>
          </a:xfrm>
        </p:spPr>
        <p:txBody>
          <a:bodyPr/>
          <a:lstStyle/>
          <a:p>
            <a:fld id="{4351A1D5-6B61-4EC4-9B02-E5415304AF6D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1DA995-720A-45C5-BFF9-79921DFD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58" y="120447"/>
            <a:ext cx="5900679" cy="67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64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Second form of INSERT allows multiple rows to be copied from one or more tables to another: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INSERT INTO </a:t>
            </a:r>
            <a:r>
              <a:rPr lang="en-US" altLang="zh-TW" sz="3200" dirty="0" err="1"/>
              <a:t>TableName</a:t>
            </a:r>
            <a:r>
              <a:rPr lang="en-US" altLang="zh-TW" sz="3200" dirty="0"/>
              <a:t> [ (</a:t>
            </a:r>
            <a:r>
              <a:rPr lang="en-US" altLang="zh-TW" sz="3200" dirty="0" err="1"/>
              <a:t>columnList</a:t>
            </a:r>
            <a:r>
              <a:rPr lang="en-US" altLang="zh-TW" sz="3200" dirty="0"/>
              <a:t>) ]</a:t>
            </a:r>
          </a:p>
          <a:p>
            <a:pPr marL="201168" lvl="1" indent="0">
              <a:buNone/>
            </a:pPr>
            <a:r>
              <a:rPr lang="en-US" altLang="zh-TW" sz="2800" dirty="0"/>
              <a:t>	SELECT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69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37a  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Assume there is a table </a:t>
            </a:r>
            <a:r>
              <a:rPr lang="en-HK" altLang="zh-TW" sz="3200" dirty="0" err="1"/>
              <a:t>branch_London</a:t>
            </a:r>
            <a:r>
              <a:rPr lang="en-US" altLang="zh-TW" sz="3200" dirty="0"/>
              <a:t> that contains the branch records of London</a:t>
            </a:r>
          </a:p>
          <a:p>
            <a:pPr lvl="1"/>
            <a:endParaRPr lang="en-US" altLang="zh-TW" sz="2800" dirty="0"/>
          </a:p>
          <a:p>
            <a:r>
              <a:rPr lang="en-HK" altLang="zh-TW" sz="3200" dirty="0"/>
              <a:t>CREATE TABLE </a:t>
            </a:r>
            <a:r>
              <a:rPr lang="en-HK" altLang="zh-TW" sz="3200" dirty="0" err="1"/>
              <a:t>branch_London</a:t>
            </a:r>
            <a:endParaRPr lang="en-HK" altLang="zh-TW" sz="3200" dirty="0"/>
          </a:p>
          <a:p>
            <a:r>
              <a:rPr lang="en-HK" altLang="zh-TW" sz="3200" dirty="0"/>
              <a:t>(</a:t>
            </a:r>
            <a:r>
              <a:rPr lang="en-HK" altLang="zh-TW" sz="3200" dirty="0" err="1"/>
              <a:t>branchNo</a:t>
            </a:r>
            <a:r>
              <a:rPr lang="en-HK" altLang="zh-TW" sz="3200" dirty="0"/>
              <a:t> char(5) PRIMARY KEY,</a:t>
            </a:r>
          </a:p>
          <a:p>
            <a:r>
              <a:rPr lang="en-HK" altLang="zh-TW" sz="3200" dirty="0"/>
              <a:t> street varchar(35),</a:t>
            </a:r>
          </a:p>
          <a:p>
            <a:r>
              <a:rPr lang="en-HK" altLang="zh-TW" sz="3200" dirty="0"/>
              <a:t> city varchar(10),</a:t>
            </a:r>
          </a:p>
          <a:p>
            <a:r>
              <a:rPr lang="en-HK" altLang="zh-TW" sz="3200" dirty="0"/>
              <a:t> postcode varchar(10)</a:t>
            </a:r>
          </a:p>
          <a:p>
            <a:r>
              <a:rPr lang="en-HK" altLang="zh-TW" sz="3200" dirty="0"/>
              <a:t>);</a:t>
            </a:r>
            <a:endParaRPr lang="en-US" altLang="zh-TW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764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37a  INSERT … SELECT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3494BA"/>
              </a:buClr>
              <a:buFont typeface="Wingdings" panose="05000000000000000000" pitchFamily="2" charset="2"/>
              <a:buChar char="l"/>
            </a:pPr>
            <a:r>
              <a:rPr lang="en-US" altLang="zh-TW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Populate </a:t>
            </a:r>
            <a:r>
              <a:rPr lang="en-HK" altLang="zh-TW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branch_London</a:t>
            </a:r>
            <a:r>
              <a:rPr lang="en-US" altLang="zh-TW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using branch table</a:t>
            </a:r>
          </a:p>
          <a:p>
            <a:pPr marL="201168" lvl="1" indent="0">
              <a:buNone/>
            </a:pPr>
            <a:endParaRPr lang="en-US" altLang="zh-TW" sz="2200" dirty="0"/>
          </a:p>
          <a:p>
            <a:pPr marL="201168" lvl="1" indent="0">
              <a:buNone/>
            </a:pPr>
            <a:r>
              <a:rPr lang="en-HK" altLang="zh-TW" sz="2200" dirty="0"/>
              <a:t>INSERT INTO </a:t>
            </a:r>
            <a:r>
              <a:rPr lang="en-HK" altLang="zh-TW" sz="2200" dirty="0" err="1"/>
              <a:t>branch_London</a:t>
            </a:r>
            <a:endParaRPr lang="en-HK" altLang="zh-TW" sz="2200" dirty="0"/>
          </a:p>
          <a:p>
            <a:pPr marL="201168" lvl="1" indent="0">
              <a:buNone/>
            </a:pPr>
            <a:r>
              <a:rPr lang="en-HK" altLang="zh-TW" sz="2200" dirty="0"/>
              <a:t>	(SELECT *</a:t>
            </a:r>
          </a:p>
          <a:p>
            <a:pPr marL="201168" lvl="1" indent="0">
              <a:buNone/>
            </a:pPr>
            <a:r>
              <a:rPr lang="en-HK" altLang="zh-TW" sz="2200" dirty="0"/>
              <a:t>	FROM branch</a:t>
            </a:r>
          </a:p>
          <a:p>
            <a:pPr marL="201168" lvl="1" indent="0">
              <a:buNone/>
            </a:pPr>
            <a:r>
              <a:rPr lang="en-HK" altLang="zh-TW" sz="2200" dirty="0"/>
              <a:t>	WHERE city = 'London’);</a:t>
            </a:r>
          </a:p>
          <a:p>
            <a:pPr marL="201168" lvl="1" indent="0">
              <a:buNone/>
            </a:pPr>
            <a:endParaRPr lang="en-HK" altLang="zh-TW" sz="2200" dirty="0"/>
          </a:p>
          <a:p>
            <a:pPr marL="201168" lvl="1" indent="0">
              <a:buNone/>
            </a:pPr>
            <a:r>
              <a:rPr lang="en-US" altLang="zh-TW" sz="2200" dirty="0"/>
              <a:t>SELECT * FROM </a:t>
            </a:r>
            <a:r>
              <a:rPr lang="en-US" altLang="zh-TW" sz="2200" dirty="0" err="1"/>
              <a:t>branch_London</a:t>
            </a:r>
            <a:r>
              <a:rPr lang="en-US" altLang="zh-TW" sz="220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BD5BA0-AEC2-49F1-812F-D2E75CBD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10" y="3119475"/>
            <a:ext cx="6472600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8288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37b  CREATE TABLE …AS SELECT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3494BA"/>
              </a:buClr>
              <a:buFont typeface="Wingdings" panose="05000000000000000000" pitchFamily="2" charset="2"/>
              <a:buChar char="l"/>
            </a:pPr>
            <a:r>
              <a:rPr lang="en-US" altLang="zh-TW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two steps shown in example 37a (using create table and insert SQL statements) can be combined into one single statement as below:</a:t>
            </a:r>
          </a:p>
          <a:p>
            <a:pPr marL="201168" lvl="1" indent="0">
              <a:buNone/>
            </a:pPr>
            <a:endParaRPr lang="en-US" altLang="zh-TW" sz="2200" dirty="0"/>
          </a:p>
          <a:p>
            <a:pPr marL="0">
              <a:buNone/>
            </a:pPr>
            <a:r>
              <a:rPr lang="en-HK" altLang="zh-TW" sz="2400" b="1" dirty="0"/>
              <a:t>create table </a:t>
            </a:r>
            <a:r>
              <a:rPr lang="en-HK" altLang="zh-TW" sz="2400" dirty="0" err="1"/>
              <a:t>branch_London</a:t>
            </a:r>
            <a:endParaRPr lang="en-HK" altLang="zh-TW" sz="2400" dirty="0"/>
          </a:p>
          <a:p>
            <a:pPr marL="0">
              <a:buNone/>
            </a:pPr>
            <a:r>
              <a:rPr lang="en-HK" altLang="zh-TW" sz="2400" b="1" dirty="0"/>
              <a:t>as  select </a:t>
            </a:r>
            <a:r>
              <a:rPr lang="en-HK" altLang="zh-TW" sz="2400" dirty="0"/>
              <a:t>*</a:t>
            </a:r>
          </a:p>
          <a:p>
            <a:pPr marL="0">
              <a:buNone/>
            </a:pPr>
            <a:r>
              <a:rPr lang="en-HK" altLang="zh-TW" sz="2400" dirty="0"/>
              <a:t>    from branch</a:t>
            </a:r>
          </a:p>
          <a:p>
            <a:pPr marL="0">
              <a:buNone/>
            </a:pPr>
            <a:r>
              <a:rPr lang="en-HK" altLang="zh-TW" sz="2400" dirty="0"/>
              <a:t>    where city = 'London';</a:t>
            </a:r>
          </a:p>
          <a:p>
            <a:pPr marL="0">
              <a:buNone/>
            </a:pPr>
            <a:r>
              <a:rPr lang="en-HK" altLang="zh-TW" sz="2400" dirty="0"/>
              <a:t>    </a:t>
            </a:r>
          </a:p>
          <a:p>
            <a:pPr marL="0">
              <a:buNone/>
            </a:pPr>
            <a:r>
              <a:rPr lang="en-HK" altLang="zh-TW" sz="2400" dirty="0"/>
              <a:t>select * from </a:t>
            </a:r>
            <a:r>
              <a:rPr lang="en-HK" altLang="zh-TW" sz="2400" dirty="0" err="1"/>
              <a:t>branch_London</a:t>
            </a:r>
            <a:r>
              <a:rPr lang="en-HK" altLang="zh-TW" sz="2400" dirty="0"/>
              <a:t>;</a:t>
            </a:r>
            <a:endParaRPr lang="en-US" altLang="zh-TW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BD5BA0-AEC2-49F1-812F-D2E75CBD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10" y="3669885"/>
            <a:ext cx="6472600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1258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207933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TW" dirty="0"/>
              <a:t>UPDATE </a:t>
            </a:r>
            <a:r>
              <a:rPr lang="en-US" altLang="zh-TW" dirty="0" err="1"/>
              <a:t>TableName</a:t>
            </a:r>
            <a:r>
              <a:rPr lang="en-US" altLang="zh-TW" dirty="0"/>
              <a:t> </a:t>
            </a:r>
          </a:p>
          <a:p>
            <a:pPr marL="201168" lvl="1" indent="0">
              <a:buNone/>
            </a:pPr>
            <a:r>
              <a:rPr lang="en-US" altLang="zh-TW" dirty="0"/>
              <a:t>SET columnName1 = dataValue1 </a:t>
            </a:r>
          </a:p>
          <a:p>
            <a:pPr marL="201168" lvl="1" indent="0">
              <a:buNone/>
            </a:pPr>
            <a:r>
              <a:rPr lang="en-US" altLang="zh-TW" dirty="0"/>
              <a:t>		[, columnName2 = dataValue2...]</a:t>
            </a:r>
          </a:p>
          <a:p>
            <a:pPr marL="201168" lvl="1" indent="0">
              <a:buNone/>
            </a:pPr>
            <a:r>
              <a:rPr lang="en-US" altLang="zh-TW" dirty="0"/>
              <a:t>[WHERE </a:t>
            </a:r>
            <a:r>
              <a:rPr lang="en-US" altLang="zh-TW" dirty="0" err="1"/>
              <a:t>searchCondition</a:t>
            </a:r>
            <a:r>
              <a:rPr lang="en-US" altLang="zh-TW" dirty="0"/>
              <a:t>]</a:t>
            </a:r>
          </a:p>
          <a:p>
            <a:endParaRPr lang="en-US" altLang="zh-TW" sz="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TableName</a:t>
            </a:r>
            <a:r>
              <a:rPr lang="en-US" altLang="zh-TW" dirty="0"/>
              <a:t> can be name of a base table or an updatable view.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SET clause specifies names of one or more columns that are to be updated.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736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WHERE clause is optional: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if omitted, named columns are updated for all rows in table;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/>
              <a:t>if specified, only those rows that satisfy </a:t>
            </a:r>
            <a:r>
              <a:rPr lang="en-US" altLang="zh-TW" sz="2800" dirty="0" err="1"/>
              <a:t>searchCondition</a:t>
            </a:r>
            <a:r>
              <a:rPr lang="en-US" altLang="zh-TW" sz="2800" dirty="0"/>
              <a:t> are updated.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New </a:t>
            </a:r>
            <a:r>
              <a:rPr lang="en-US" altLang="zh-TW" sz="3200" dirty="0" err="1"/>
              <a:t>dataValue</a:t>
            </a:r>
            <a:r>
              <a:rPr lang="en-US" altLang="zh-TW" sz="3200" dirty="0"/>
              <a:t>(s) must be compatible with data type for corresponding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8922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38/39  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Give all staff a 3% pay increase.</a:t>
            </a:r>
          </a:p>
          <a:p>
            <a:pPr marL="0" indent="0">
              <a:buNone/>
            </a:pPr>
            <a:endParaRPr lang="en-US" altLang="zh-TW" sz="400" dirty="0"/>
          </a:p>
          <a:p>
            <a:pPr marL="0" indent="0">
              <a:buNone/>
            </a:pPr>
            <a:r>
              <a:rPr lang="en-US" altLang="zh-TW" sz="2400" dirty="0"/>
              <a:t>	UPDATE Staff</a:t>
            </a:r>
          </a:p>
          <a:p>
            <a:pPr marL="201168" lvl="1" indent="0">
              <a:buNone/>
            </a:pPr>
            <a:r>
              <a:rPr lang="en-US" altLang="zh-TW" dirty="0"/>
              <a:t>	SET salary = salary*1.03;</a:t>
            </a:r>
          </a:p>
          <a:p>
            <a:pPr marL="201168" lvl="1" indent="0">
              <a:buNone/>
            </a:pPr>
            <a:endParaRPr lang="en-US" altLang="zh-TW" sz="1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Give all Managers a 5% pay increase.</a:t>
            </a:r>
          </a:p>
          <a:p>
            <a:pPr marL="0" indent="0">
              <a:buNone/>
            </a:pPr>
            <a:endParaRPr lang="en-US" altLang="zh-TW" sz="200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UPDATE Staff</a:t>
            </a:r>
          </a:p>
          <a:p>
            <a:pPr marL="201168" lvl="1" indent="0">
              <a:buNone/>
            </a:pPr>
            <a:r>
              <a:rPr lang="en-US" altLang="zh-TW" dirty="0"/>
              <a:t>	SET salary = salary*1.05</a:t>
            </a:r>
          </a:p>
          <a:p>
            <a:pPr marL="201168" lvl="1" indent="0">
              <a:buNone/>
            </a:pPr>
            <a:r>
              <a:rPr lang="en-US" altLang="zh-TW" dirty="0"/>
              <a:t>	WHERE position = 'Manager';</a:t>
            </a:r>
          </a:p>
          <a:p>
            <a:pPr marL="201168" lvl="1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8847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40  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Promote David Ford (</a:t>
            </a:r>
            <a:r>
              <a:rPr lang="en-US" altLang="zh-TW" sz="3200" dirty="0" err="1"/>
              <a:t>staffNo</a:t>
            </a:r>
            <a:r>
              <a:rPr lang="en-US" altLang="zh-TW" sz="3200" dirty="0"/>
              <a:t>='SG14') to Manager and change his salary to £18,000.</a:t>
            </a:r>
          </a:p>
          <a:p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UPDATE Staff</a:t>
            </a:r>
          </a:p>
          <a:p>
            <a:pPr marL="201168" lvl="1" indent="0">
              <a:buNone/>
            </a:pPr>
            <a:r>
              <a:rPr lang="en-US" altLang="zh-TW" sz="3200" dirty="0"/>
              <a:t>	SET position = 'Manager', salary = 18000</a:t>
            </a:r>
          </a:p>
          <a:p>
            <a:pPr marL="201168" lvl="1" indent="0">
              <a:buNone/>
            </a:pPr>
            <a:r>
              <a:rPr lang="en-US" altLang="zh-TW" sz="3200" dirty="0"/>
              <a:t>	WHERE </a:t>
            </a:r>
            <a:r>
              <a:rPr lang="en-US" altLang="zh-TW" sz="3200" dirty="0" err="1"/>
              <a:t>staffNo</a:t>
            </a:r>
            <a:r>
              <a:rPr lang="en-US" altLang="zh-TW" sz="3200" dirty="0"/>
              <a:t> = 'SG14';</a:t>
            </a:r>
          </a:p>
          <a:p>
            <a:pPr lvl="3"/>
            <a:endParaRPr lang="en-US" altLang="zh-TW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3524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TW" sz="2800" dirty="0"/>
              <a:t>DELETE FROM </a:t>
            </a:r>
            <a:r>
              <a:rPr lang="en-US" altLang="zh-TW" sz="2800" dirty="0" err="1"/>
              <a:t>TableName</a:t>
            </a:r>
            <a:r>
              <a:rPr lang="en-US" altLang="zh-TW" sz="2800" dirty="0"/>
              <a:t> </a:t>
            </a:r>
          </a:p>
          <a:p>
            <a:pPr marL="201168" lvl="1" indent="0">
              <a:buNone/>
            </a:pPr>
            <a:r>
              <a:rPr lang="en-US" altLang="zh-TW" sz="2800" dirty="0"/>
              <a:t>[WHERE </a:t>
            </a:r>
            <a:r>
              <a:rPr lang="en-US" altLang="zh-TW" sz="2800" dirty="0" err="1"/>
              <a:t>searchCondition</a:t>
            </a:r>
            <a:r>
              <a:rPr lang="en-US" altLang="zh-TW" sz="2800" dirty="0"/>
              <a:t>]</a:t>
            </a:r>
          </a:p>
          <a:p>
            <a:endParaRPr lang="en-US" altLang="zh-TW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err="1"/>
              <a:t>TableName</a:t>
            </a:r>
            <a:r>
              <a:rPr lang="en-US" altLang="zh-TW" sz="3000" dirty="0"/>
              <a:t> can be name of a base table or an updatable view.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err="1"/>
              <a:t>searchCondition</a:t>
            </a:r>
            <a:r>
              <a:rPr lang="en-US" altLang="zh-TW" sz="3000" dirty="0"/>
              <a:t> is optional; if omitted, all rows are deleted from table. This does not delete table. If </a:t>
            </a:r>
            <a:r>
              <a:rPr lang="en-US" altLang="zh-TW" sz="3000" dirty="0" err="1"/>
              <a:t>search_condition</a:t>
            </a:r>
            <a:r>
              <a:rPr lang="en-US" altLang="zh-TW" sz="3000" dirty="0"/>
              <a:t> is specified, only those rows that satisfy condition are deleted.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98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41/42  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Delete all viewings that relate to property PG4.</a:t>
            </a:r>
          </a:p>
          <a:p>
            <a:endParaRPr lang="en-US" altLang="zh-TW" sz="1000" dirty="0"/>
          </a:p>
          <a:p>
            <a:pPr marL="0" indent="0">
              <a:buNone/>
            </a:pPr>
            <a:r>
              <a:rPr lang="en-US" altLang="zh-TW" dirty="0"/>
              <a:t>		DELETE FROM Viewing</a:t>
            </a:r>
          </a:p>
          <a:p>
            <a:pPr marL="201168" lvl="1" indent="0">
              <a:buNone/>
            </a:pPr>
            <a:r>
              <a:rPr lang="en-US" altLang="zh-TW" sz="2800" dirty="0"/>
              <a:t>		WHERE </a:t>
            </a:r>
            <a:r>
              <a:rPr lang="en-US" altLang="zh-TW" sz="2800" dirty="0" err="1"/>
              <a:t>propertyNo</a:t>
            </a:r>
            <a:r>
              <a:rPr lang="en-US" altLang="zh-TW" sz="2800" dirty="0"/>
              <a:t> = 'PG4';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Delete all records from the Viewing table.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201168" lvl="1" indent="0">
              <a:buNone/>
            </a:pPr>
            <a:r>
              <a:rPr lang="en-US" altLang="zh-TW" dirty="0"/>
              <a:t>		</a:t>
            </a:r>
            <a:r>
              <a:rPr lang="en-US" altLang="zh-TW" sz="2800" dirty="0"/>
              <a:t>DELETE FROM Viewing;</a:t>
            </a:r>
          </a:p>
          <a:p>
            <a:pPr lvl="1"/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116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Join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4427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If one row of a joined table is unmatched, row is omitted from result table.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Result table has two rows where cities are same.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Consider following tables:</a:t>
            </a:r>
          </a:p>
          <a:p>
            <a:pPr marL="0" indent="0">
              <a:buNone/>
            </a:pPr>
            <a:endParaRPr lang="en-US" altLang="zh-TW" dirty="0"/>
          </a:p>
          <a:p>
            <a:pPr marL="201168" lvl="1" indent="0">
              <a:buNone/>
            </a:pPr>
            <a:r>
              <a:rPr lang="en-US" altLang="zh-TW" sz="2800" dirty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282C866-324F-4402-8268-865FD3BD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1" y="4159055"/>
            <a:ext cx="10760496" cy="2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793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GB" altLang="zh-TW" dirty="0"/>
              <a:t>Chapter 6 of Connolly, T and </a:t>
            </a:r>
            <a:r>
              <a:rPr lang="en-GB" altLang="zh-TW" dirty="0" err="1"/>
              <a:t>Begg</a:t>
            </a:r>
            <a:r>
              <a:rPr lang="en-GB" altLang="zh-TW" dirty="0"/>
              <a:t>, C, Database Systems: A practical Approach to Design, Implementation, and Management (6th ed.), Boston: Pearson Education.</a:t>
            </a:r>
            <a:endParaRPr lang="zh-TW" altLang="en-US" dirty="0"/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9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Join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 simple join of these two tables:</a:t>
            </a:r>
          </a:p>
          <a:p>
            <a:pPr marL="201168" lvl="1" indent="0">
              <a:buNone/>
            </a:pPr>
            <a:endParaRPr lang="en-US" altLang="zh-TW" sz="600" dirty="0"/>
          </a:p>
          <a:p>
            <a:pPr marL="201168" lvl="1" indent="0">
              <a:buNone/>
            </a:pPr>
            <a:r>
              <a:rPr lang="en-US" altLang="zh-TW" dirty="0"/>
              <a:t>   SELECT b.*, p.*</a:t>
            </a:r>
          </a:p>
          <a:p>
            <a:pPr marL="384048" lvl="2" indent="0">
              <a:buNone/>
            </a:pPr>
            <a:r>
              <a:rPr lang="en-US" altLang="zh-TW" sz="2400" dirty="0"/>
              <a:t>FROM Branch1 b, PropertyForRent1 p</a:t>
            </a:r>
          </a:p>
          <a:p>
            <a:pPr marL="384048" lvl="2" indent="0">
              <a:buNone/>
            </a:pPr>
            <a:r>
              <a:rPr lang="en-US" altLang="zh-TW" sz="2400" dirty="0"/>
              <a:t>WHERE </a:t>
            </a:r>
            <a:r>
              <a:rPr lang="en-US" altLang="zh-TW" sz="2400" dirty="0" err="1"/>
              <a:t>b.bCity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p.pCity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A6B54D-2C30-4AFF-BFCB-772B2D76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26" y="4904227"/>
            <a:ext cx="7860276" cy="19206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19CF76-F3A5-4374-9DA4-D21A1887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9" y="293637"/>
            <a:ext cx="7860276" cy="19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5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2168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Outer join operations retain rows that do not satisfy the join condition.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There are no rows corresponding to branches in </a:t>
            </a:r>
            <a:r>
              <a:rPr lang="en-US" altLang="zh-TW" b="1" i="1" dirty="0">
                <a:solidFill>
                  <a:srgbClr val="FF0000"/>
                </a:solidFill>
              </a:rPr>
              <a:t>Bristol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FF0000"/>
                </a:solidFill>
              </a:rPr>
              <a:t>Aberdeen</a:t>
            </a:r>
            <a:r>
              <a:rPr lang="en-US" altLang="zh-TW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To include unmatched rows in result table, use an </a:t>
            </a:r>
            <a:r>
              <a:rPr lang="en-US" altLang="zh-TW" b="1" i="1" dirty="0"/>
              <a:t>Outer join</a:t>
            </a:r>
            <a:r>
              <a:rPr lang="en-US" altLang="zh-TW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4527F1F-EEB8-4302-95F3-64D2DC88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60" y="4239194"/>
            <a:ext cx="10061423" cy="258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28  </a:t>
            </a:r>
            <a:br>
              <a:rPr lang="en-US" altLang="zh-TW" dirty="0"/>
            </a:br>
            <a:r>
              <a:rPr lang="en-US" altLang="zh-TW" dirty="0"/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9821" y="1812702"/>
            <a:ext cx="92424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 branches and properties that are in same city along with any </a:t>
            </a:r>
            <a:r>
              <a:rPr lang="en-US" altLang="zh-TW" b="1" i="1" dirty="0">
                <a:solidFill>
                  <a:srgbClr val="FF0000"/>
                </a:solidFill>
              </a:rPr>
              <a:t>unmatched branches</a:t>
            </a:r>
            <a:r>
              <a:rPr lang="en-US" altLang="zh-TW" b="1" i="1" dirty="0"/>
              <a:t>.</a:t>
            </a:r>
          </a:p>
          <a:p>
            <a:pPr marL="0" indent="0">
              <a:buNone/>
            </a:pPr>
            <a:r>
              <a:rPr lang="en-US" altLang="zh-TW" dirty="0"/>
              <a:t>	SELECT b.*, p.*</a:t>
            </a:r>
          </a:p>
          <a:p>
            <a:pPr marL="201168" lvl="1" indent="0">
              <a:buNone/>
            </a:pPr>
            <a:r>
              <a:rPr lang="en-US" altLang="zh-TW" sz="2800" dirty="0"/>
              <a:t>	FROM Branch1 b </a:t>
            </a:r>
            <a:r>
              <a:rPr lang="en-US" altLang="zh-TW" sz="2800" b="1" dirty="0"/>
              <a:t>LEFT JOIN</a:t>
            </a:r>
          </a:p>
          <a:p>
            <a:pPr marL="201168" lvl="1" indent="0">
              <a:buNone/>
            </a:pPr>
            <a:r>
              <a:rPr lang="en-US" altLang="zh-TW" sz="2800" dirty="0"/>
              <a:t>	PropertyForRent1 p </a:t>
            </a:r>
            <a:r>
              <a:rPr lang="en-US" altLang="zh-TW" sz="2800" b="1" dirty="0"/>
              <a:t>ON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b.bCity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p.pCity</a:t>
            </a:r>
            <a:r>
              <a:rPr lang="en-US" altLang="zh-TW" sz="280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E78DE1B-8F33-4949-8C9A-DA021E4F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54" y="286603"/>
            <a:ext cx="5914286" cy="14952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85A494-B23F-4E72-908A-10BFFB79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80" y="4687164"/>
            <a:ext cx="7487435" cy="21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48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29  </a:t>
            </a:r>
            <a:br>
              <a:rPr lang="en-US" altLang="zh-TW" dirty="0"/>
            </a:br>
            <a:r>
              <a:rPr lang="en-US" altLang="zh-TW" dirty="0"/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 branches and properties in same city and any </a:t>
            </a:r>
            <a:r>
              <a:rPr lang="en-US" altLang="zh-TW" b="1" i="1" dirty="0">
                <a:solidFill>
                  <a:srgbClr val="FF0000"/>
                </a:solidFill>
              </a:rPr>
              <a:t>unmatched properties.</a:t>
            </a:r>
          </a:p>
          <a:p>
            <a:pPr marL="0" indent="0">
              <a:buNone/>
            </a:pPr>
            <a:r>
              <a:rPr lang="en-US" altLang="zh-TW" dirty="0"/>
              <a:t>	SELECT b.*, p.*</a:t>
            </a:r>
          </a:p>
          <a:p>
            <a:pPr marL="201168" lvl="1" indent="0">
              <a:buNone/>
            </a:pPr>
            <a:r>
              <a:rPr lang="en-US" altLang="zh-TW" sz="2800" dirty="0"/>
              <a:t>	FROM Branch1 b </a:t>
            </a:r>
            <a:r>
              <a:rPr lang="en-US" altLang="zh-TW" sz="2800" b="1" dirty="0"/>
              <a:t>RIGHT JOIN</a:t>
            </a:r>
          </a:p>
          <a:p>
            <a:pPr marL="201168" lvl="1" indent="0">
              <a:buNone/>
            </a:pPr>
            <a:r>
              <a:rPr lang="en-US" altLang="zh-TW" sz="2800" dirty="0"/>
              <a:t>	PropertyForRent1 p </a:t>
            </a:r>
            <a:r>
              <a:rPr lang="en-US" altLang="zh-TW" sz="2800" b="1" dirty="0"/>
              <a:t>ON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b.bCity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p.pCity</a:t>
            </a:r>
            <a:r>
              <a:rPr lang="en-US" altLang="zh-TW" sz="280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A0C2B1-61DD-4ED8-AEDB-1D249D5A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44" y="178229"/>
            <a:ext cx="5914286" cy="14952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72B618-E840-4EAD-A23E-6413652B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363" y="4668007"/>
            <a:ext cx="7673343" cy="21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89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30  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List branches and properties in same city and any unmatched branches or properties.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0" indent="0">
              <a:buNone/>
            </a:pPr>
            <a:r>
              <a:rPr lang="en-US" altLang="zh-TW" sz="3200" dirty="0"/>
              <a:t>	SELECT b.*, p.*</a:t>
            </a:r>
          </a:p>
          <a:p>
            <a:pPr marL="201168" lvl="1" indent="0">
              <a:buNone/>
            </a:pPr>
            <a:r>
              <a:rPr lang="en-US" altLang="zh-TW" sz="3200" dirty="0"/>
              <a:t>	FROM Branch1 b </a:t>
            </a:r>
            <a:r>
              <a:rPr lang="en-US" altLang="zh-TW" sz="3200" b="1" dirty="0"/>
              <a:t>FULL JOIN </a:t>
            </a:r>
          </a:p>
          <a:p>
            <a:pPr marL="201168" lvl="1" indent="0">
              <a:buNone/>
            </a:pPr>
            <a:r>
              <a:rPr lang="en-US" altLang="zh-TW" sz="3200" dirty="0"/>
              <a:t>	PropertyForRent1 p </a:t>
            </a:r>
            <a:r>
              <a:rPr lang="en-US" altLang="zh-TW" sz="3200" b="1" dirty="0"/>
              <a:t>ON</a:t>
            </a:r>
            <a:r>
              <a:rPr lang="en-US" altLang="zh-TW" sz="3200" dirty="0"/>
              <a:t> </a:t>
            </a:r>
            <a:r>
              <a:rPr lang="en-US" altLang="zh-TW" sz="3200" dirty="0" err="1"/>
              <a:t>b.bCity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p.pCity</a:t>
            </a:r>
            <a:r>
              <a:rPr lang="en-US" altLang="zh-TW" sz="320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COMPS320F- Database Management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A1D5-6B61-4EC4-9B02-E5415304AF6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8340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theme/theme1.xml><?xml version="1.0" encoding="utf-8"?>
<a:theme xmlns:a="http://schemas.openxmlformats.org/drawingml/2006/main" name="回顧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1967</Words>
  <Application>Microsoft Office PowerPoint</Application>
  <PresentationFormat>Widescreen</PresentationFormat>
  <Paragraphs>346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Wingdings</vt:lpstr>
      <vt:lpstr>回顧</vt:lpstr>
      <vt:lpstr>Lecture 5</vt:lpstr>
      <vt:lpstr>Revisit:  Example 24  Simple Join</vt:lpstr>
      <vt:lpstr>Revisit:  Example 24  Simple Join</vt:lpstr>
      <vt:lpstr>Simple Join</vt:lpstr>
      <vt:lpstr>Simple Join</vt:lpstr>
      <vt:lpstr>Outer Joins</vt:lpstr>
      <vt:lpstr>Example 28   Left Outer Join</vt:lpstr>
      <vt:lpstr>Example 29   Right Outer Join</vt:lpstr>
      <vt:lpstr>Example 30  Full Outer Join</vt:lpstr>
      <vt:lpstr>Example 30  Full Outer Join</vt:lpstr>
      <vt:lpstr>EXISTS and NOT EXISTS</vt:lpstr>
      <vt:lpstr>EXISTS and NOT EXISTS</vt:lpstr>
      <vt:lpstr>Example 31  Query using EXISTS</vt:lpstr>
      <vt:lpstr>Example 31  Query using EXISTS</vt:lpstr>
      <vt:lpstr>Question</vt:lpstr>
      <vt:lpstr>Answer - Result Set</vt:lpstr>
      <vt:lpstr>Explanation</vt:lpstr>
      <vt:lpstr>Union, Intersect, and Difference (Except)</vt:lpstr>
      <vt:lpstr>Union, Intersect, and Difference (Except)</vt:lpstr>
      <vt:lpstr>Example 32  Use of UNION</vt:lpstr>
      <vt:lpstr>Example 32  Use of UNION</vt:lpstr>
      <vt:lpstr>Example 33  Use of INTERSECT</vt:lpstr>
      <vt:lpstr>Example 33  Use of INTERSECT</vt:lpstr>
      <vt:lpstr>Example 34  Use of EXCEPT</vt:lpstr>
      <vt:lpstr>Example 34  Use of EXCEPT</vt:lpstr>
      <vt:lpstr>INSERT</vt:lpstr>
      <vt:lpstr>INSERT</vt:lpstr>
      <vt:lpstr>Example 35  INSERT … VALUES</vt:lpstr>
      <vt:lpstr>Example 36  INSERT using Defaults</vt:lpstr>
      <vt:lpstr>INSERT … SELECT</vt:lpstr>
      <vt:lpstr>Example 37a  INSERT … SELECT</vt:lpstr>
      <vt:lpstr>Example 37a  INSERT … SELECT</vt:lpstr>
      <vt:lpstr>Example 37b  CREATE TABLE …AS SELECT</vt:lpstr>
      <vt:lpstr>UPDATE</vt:lpstr>
      <vt:lpstr>UPDATE</vt:lpstr>
      <vt:lpstr>Example 38/39  UPDATE All Rows</vt:lpstr>
      <vt:lpstr>Example 40  UPDATE Multiple Columns</vt:lpstr>
      <vt:lpstr>DELETE</vt:lpstr>
      <vt:lpstr>Example 41/42  DELETE Specific Rows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cp:lastModifiedBy>Administrator</cp:lastModifiedBy>
  <cp:revision>4</cp:revision>
  <cp:lastPrinted>2018-09-10T02:07:31Z</cp:lastPrinted>
  <dcterms:created xsi:type="dcterms:W3CDTF">2018-09-01T16:57:46Z</dcterms:created>
  <dcterms:modified xsi:type="dcterms:W3CDTF">2021-09-09T09:23:10Z</dcterms:modified>
</cp:coreProperties>
</file>