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  <p:sldId id="349" r:id="rId16"/>
    <p:sldId id="351" r:id="rId17"/>
    <p:sldId id="350" r:id="rId18"/>
    <p:sldId id="354" r:id="rId19"/>
    <p:sldId id="352" r:id="rId20"/>
    <p:sldId id="355" r:id="rId21"/>
    <p:sldId id="356" r:id="rId22"/>
    <p:sldId id="3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6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4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0EA8A49-2637-634C-949C-80A80555016E}"/>
              </a:ext>
            </a:extLst>
          </p:cNvPr>
          <p:cNvSpPr txBox="1"/>
          <p:nvPr/>
        </p:nvSpPr>
        <p:spPr>
          <a:xfrm>
            <a:off x="3415229" y="333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19">
            <a:extLst>
              <a:ext uri="{FF2B5EF4-FFF2-40B4-BE49-F238E27FC236}">
                <a16:creationId xmlns:a16="http://schemas.microsoft.com/office/drawing/2014/main" id="{EEA8EA49-B991-5E32-25C3-0E58FD20A9B1}"/>
              </a:ext>
            </a:extLst>
          </p:cNvPr>
          <p:cNvSpPr/>
          <p:nvPr/>
        </p:nvSpPr>
        <p:spPr>
          <a:xfrm rot="10800000">
            <a:off x="4353794" y="2139548"/>
            <a:ext cx="3352019" cy="3807638"/>
          </a:xfrm>
          <a:prstGeom prst="triangle">
            <a:avLst>
              <a:gd name="adj" fmla="val 50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System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5AAAB-A88D-FF87-7DB5-E51835108775}"/>
              </a:ext>
            </a:extLst>
          </p:cNvPr>
          <p:cNvSpPr/>
          <p:nvPr/>
        </p:nvSpPr>
        <p:spPr>
          <a:xfrm>
            <a:off x="4323425" y="2104766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/>
              <a:t>descriptor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679DF-79DD-058B-C0F6-7F0DE2D19120}"/>
              </a:ext>
            </a:extLst>
          </p:cNvPr>
          <p:cNvSpPr/>
          <p:nvPr/>
        </p:nvSpPr>
        <p:spPr>
          <a:xfrm>
            <a:off x="4323425" y="2709169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Pathname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F0EC7-8D4F-A9C9-125B-EF947FC04F5D}"/>
              </a:ext>
            </a:extLst>
          </p:cNvPr>
          <p:cNvSpPr/>
          <p:nvPr/>
        </p:nvSpPr>
        <p:spPr>
          <a:xfrm>
            <a:off x="4323425" y="3314331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46CC0-20CB-E582-5F6A-DA7292405CEC}"/>
              </a:ext>
            </a:extLst>
          </p:cNvPr>
          <p:cNvSpPr/>
          <p:nvPr/>
        </p:nvSpPr>
        <p:spPr>
          <a:xfrm>
            <a:off x="4323425" y="3919493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194C-177C-5269-B503-18D640503AE4}"/>
              </a:ext>
            </a:extLst>
          </p:cNvPr>
          <p:cNvSpPr/>
          <p:nvPr/>
        </p:nvSpPr>
        <p:spPr>
          <a:xfrm>
            <a:off x="4323425" y="4524655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C43ED-6CFA-71C5-038E-F1837F544A8F}"/>
              </a:ext>
            </a:extLst>
          </p:cNvPr>
          <p:cNvSpPr/>
          <p:nvPr/>
        </p:nvSpPr>
        <p:spPr>
          <a:xfrm>
            <a:off x="4323425" y="5129817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Buffer</a:t>
            </a:r>
            <a:r>
              <a:rPr lang="en-US" dirty="0"/>
              <a:t> </a:t>
            </a:r>
            <a:r>
              <a:rPr lang="en-US" b="1" dirty="0"/>
              <a:t>cache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E7AECA-B9D3-1606-F41B-289476082A67}"/>
              </a:ext>
            </a:extLst>
          </p:cNvPr>
          <p:cNvSpPr/>
          <p:nvPr/>
        </p:nvSpPr>
        <p:spPr>
          <a:xfrm>
            <a:off x="5573696" y="875338"/>
            <a:ext cx="881849" cy="877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0C7D4-82CA-64EC-2C80-713C835A9015}"/>
              </a:ext>
            </a:extLst>
          </p:cNvPr>
          <p:cNvSpPr txBox="1"/>
          <p:nvPr/>
        </p:nvSpPr>
        <p:spPr>
          <a:xfrm>
            <a:off x="5573696" y="112960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E82AF-A9D4-6B58-04B3-3E6C5054E889}"/>
              </a:ext>
            </a:extLst>
          </p:cNvPr>
          <p:cNvCxnSpPr>
            <a:stCxn id="9" idx="4"/>
            <a:endCxn id="3" idx="0"/>
          </p:cNvCxnSpPr>
          <p:nvPr/>
        </p:nvCxnSpPr>
        <p:spPr>
          <a:xfrm>
            <a:off x="6014621" y="1753198"/>
            <a:ext cx="0" cy="35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BFC55-BF1D-58DE-FAE3-3AFCB6E9CF68}"/>
              </a:ext>
            </a:extLst>
          </p:cNvPr>
          <p:cNvSpPr txBox="1"/>
          <p:nvPr/>
        </p:nvSpPr>
        <p:spPr>
          <a:xfrm>
            <a:off x="4603682" y="1732928"/>
            <a:ext cx="127361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fd = open(“x/y”);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6EC4-6C32-C4FD-32BC-634CB934D816}"/>
              </a:ext>
            </a:extLst>
          </p:cNvPr>
          <p:cNvSpPr txBox="1"/>
          <p:nvPr/>
        </p:nvSpPr>
        <p:spPr>
          <a:xfrm>
            <a:off x="6151943" y="1742030"/>
            <a:ext cx="1322542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write(fd, “abc”, 3);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C0CB4-5D3A-7D1C-E909-3F9587FECF15}"/>
              </a:ext>
            </a:extLst>
          </p:cNvPr>
          <p:cNvSpPr/>
          <p:nvPr/>
        </p:nvSpPr>
        <p:spPr>
          <a:xfrm>
            <a:off x="5663212" y="60812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7B658-638F-1BBB-95CC-52C17863F6D3}"/>
              </a:ext>
            </a:extLst>
          </p:cNvPr>
          <p:cNvSpPr txBox="1"/>
          <p:nvPr/>
        </p:nvSpPr>
        <p:spPr>
          <a:xfrm>
            <a:off x="5727521" y="62108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75E62-9397-81A2-778C-770AFB1E9C7E}"/>
              </a:ext>
            </a:extLst>
          </p:cNvPr>
          <p:cNvSpPr/>
          <p:nvPr/>
        </p:nvSpPr>
        <p:spPr>
          <a:xfrm>
            <a:off x="4323423" y="5743003"/>
            <a:ext cx="3382392" cy="20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Disk driver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6DA9ADEA-F173-7369-FD4B-9FA9BCB7A5EB}"/>
              </a:ext>
            </a:extLst>
          </p:cNvPr>
          <p:cNvSpPr/>
          <p:nvPr/>
        </p:nvSpPr>
        <p:spPr>
          <a:xfrm>
            <a:off x="3967473" y="2104766"/>
            <a:ext cx="189485" cy="38424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17E0-37A3-277B-7304-98D78390DDD8}"/>
              </a:ext>
            </a:extLst>
          </p:cNvPr>
          <p:cNvSpPr txBox="1"/>
          <p:nvPr/>
        </p:nvSpPr>
        <p:spPr>
          <a:xfrm>
            <a:off x="3527827" y="1698347"/>
            <a:ext cx="10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Accumulated 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Complexity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2A22C-8F10-75A3-DEC2-D8BAF2AE8287}"/>
              </a:ext>
            </a:extLst>
          </p:cNvPr>
          <p:cNvCxnSpPr>
            <a:cxnSpLocks/>
          </p:cNvCxnSpPr>
          <p:nvPr/>
        </p:nvCxnSpPr>
        <p:spPr>
          <a:xfrm>
            <a:off x="2769834" y="5120090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BFD0F-27B7-A4B6-300E-710632D4FF3E}"/>
              </a:ext>
            </a:extLst>
          </p:cNvPr>
          <p:cNvCxnSpPr>
            <a:cxnSpLocks/>
          </p:cNvCxnSpPr>
          <p:nvPr/>
        </p:nvCxnSpPr>
        <p:spPr>
          <a:xfrm>
            <a:off x="2769834" y="594718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2787E-61BA-8F6F-F418-69AFA9143077}"/>
              </a:ext>
            </a:extLst>
          </p:cNvPr>
          <p:cNvSpPr txBox="1"/>
          <p:nvPr/>
        </p:nvSpPr>
        <p:spPr>
          <a:xfrm>
            <a:off x="2683245" y="5407763"/>
            <a:ext cx="11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Buffer Cache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1DF5E8-FF46-161F-0B08-B4FB32B6E9F1}"/>
              </a:ext>
            </a:extLst>
          </p:cNvPr>
          <p:cNvCxnSpPr>
            <a:cxnSpLocks/>
          </p:cNvCxnSpPr>
          <p:nvPr/>
        </p:nvCxnSpPr>
        <p:spPr>
          <a:xfrm>
            <a:off x="2769834" y="4524655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29FFB0-D773-6B91-D0CA-677472F9E887}"/>
              </a:ext>
            </a:extLst>
          </p:cNvPr>
          <p:cNvSpPr txBox="1"/>
          <p:nvPr/>
        </p:nvSpPr>
        <p:spPr>
          <a:xfrm>
            <a:off x="2683245" y="4669243"/>
            <a:ext cx="12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Crash Recovery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784EB0-B643-31EF-294D-DDB478F797FD}"/>
              </a:ext>
            </a:extLst>
          </p:cNvPr>
          <p:cNvCxnSpPr>
            <a:cxnSpLocks/>
          </p:cNvCxnSpPr>
          <p:nvPr/>
        </p:nvCxnSpPr>
        <p:spPr>
          <a:xfrm>
            <a:off x="2759811" y="210476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79671E-D677-AF25-5016-09221F50C03F}"/>
              </a:ext>
            </a:extLst>
          </p:cNvPr>
          <p:cNvSpPr txBox="1"/>
          <p:nvPr/>
        </p:nvSpPr>
        <p:spPr>
          <a:xfrm>
            <a:off x="2683245" y="3177279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Inode and Path</a:t>
            </a:r>
          </a:p>
        </p:txBody>
      </p:sp>
      <p:sp>
        <p:nvSpPr>
          <p:cNvPr id="37" name="Sun 36">
            <a:extLst>
              <a:ext uri="{FF2B5EF4-FFF2-40B4-BE49-F238E27FC236}">
                <a16:creationId xmlns:a16="http://schemas.microsoft.com/office/drawing/2014/main" id="{FDA87A99-80EE-067E-C008-396FDE6A3A11}"/>
              </a:ext>
            </a:extLst>
          </p:cNvPr>
          <p:cNvSpPr/>
          <p:nvPr/>
        </p:nvSpPr>
        <p:spPr>
          <a:xfrm>
            <a:off x="2441360" y="4643711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02678C99-E54D-47F4-4CAA-1D1F240B83B7}"/>
              </a:ext>
            </a:extLst>
          </p:cNvPr>
          <p:cNvSpPr/>
          <p:nvPr/>
        </p:nvSpPr>
        <p:spPr>
          <a:xfrm rot="10800000">
            <a:off x="7872280" y="2104766"/>
            <a:ext cx="158276" cy="38076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7D4230-7471-C638-4A6A-FF74ED32547A}"/>
              </a:ext>
            </a:extLst>
          </p:cNvPr>
          <p:cNvSpPr txBox="1"/>
          <p:nvPr/>
        </p:nvSpPr>
        <p:spPr>
          <a:xfrm>
            <a:off x="7428193" y="1862548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System Calls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28979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(after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brelse(Block 3)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11538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 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19466" y="1129679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2818180" y="4958505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77680" y="3713652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4C887A-E67E-FECD-78F7-64C9EC830FE5}"/>
              </a:ext>
            </a:extLst>
          </p:cNvPr>
          <p:cNvCxnSpPr>
            <a:cxnSpLocks/>
            <a:stCxn id="45" idx="3"/>
            <a:endCxn id="5" idx="2"/>
          </p:cNvCxnSpPr>
          <p:nvPr/>
        </p:nvCxnSpPr>
        <p:spPr>
          <a:xfrm flipV="1">
            <a:off x="2676565" y="2365900"/>
            <a:ext cx="1055385" cy="2377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2879228" y="3341674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B00B007-360C-B673-1768-BE03A16A0F8E}"/>
              </a:ext>
            </a:extLst>
          </p:cNvPr>
          <p:cNvCxnSpPr>
            <a:stCxn id="56" idx="1"/>
            <a:endCxn id="45" idx="3"/>
          </p:cNvCxnSpPr>
          <p:nvPr/>
        </p:nvCxnSpPr>
        <p:spPr>
          <a:xfrm flipH="1" flipV="1">
            <a:off x="2676565" y="4743548"/>
            <a:ext cx="141615" cy="3351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00B36F0-FA84-5A1A-A28A-B3C1260C7575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68356" y="4011040"/>
            <a:ext cx="646548" cy="1072497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470E2024-641E-BE03-B551-7EEECFEDF97B}"/>
              </a:ext>
            </a:extLst>
          </p:cNvPr>
          <p:cNvCxnSpPr>
            <a:stCxn id="58" idx="0"/>
            <a:endCxn id="29" idx="0"/>
          </p:cNvCxnSpPr>
          <p:nvPr/>
        </p:nvCxnSpPr>
        <p:spPr>
          <a:xfrm rot="5400000" flipH="1" flipV="1">
            <a:off x="731213" y="1258891"/>
            <a:ext cx="2291904" cy="2617618"/>
          </a:xfrm>
          <a:prstGeom prst="bentConnector3">
            <a:avLst>
              <a:gd name="adj1" fmla="val 1099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F31C60A-9227-8995-E948-E11F362036F8}"/>
              </a:ext>
            </a:extLst>
          </p:cNvPr>
          <p:cNvCxnSpPr>
            <a:stCxn id="5" idx="2"/>
            <a:endCxn id="20" idx="2"/>
          </p:cNvCxnSpPr>
          <p:nvPr/>
        </p:nvCxnSpPr>
        <p:spPr>
          <a:xfrm rot="16200000" flipH="1">
            <a:off x="5492366" y="605484"/>
            <a:ext cx="12700" cy="35208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5124232" y="247505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</p:spTree>
    <p:extLst>
      <p:ext uri="{BB962C8B-B14F-4D97-AF65-F5344CB8AC3E}">
        <p14:creationId xmlns:p14="http://schemas.microsoft.com/office/powerpoint/2010/main" val="5018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24799" y="2405387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3451164" y="2868590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3389089" y="3803155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3268540" y="452468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3460044" y="3209509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0FD6B-E153-4369-5CA3-A9B9B7761239}"/>
              </a:ext>
            </a:extLst>
          </p:cNvPr>
          <p:cNvSpPr txBox="1"/>
          <p:nvPr/>
        </p:nvSpPr>
        <p:spPr>
          <a:xfrm>
            <a:off x="7906955" y="2724421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log.lh.block[i] = b-&gt;blockno;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41E6C-A022-A501-0F3C-69F5EE62036D}"/>
              </a:ext>
            </a:extLst>
          </p:cNvPr>
          <p:cNvSpPr txBox="1"/>
          <p:nvPr/>
        </p:nvSpPr>
        <p:spPr>
          <a:xfrm>
            <a:off x="7906955" y="389842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lh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830F7-04AB-66D5-10D6-D7FB15C82CEC}"/>
              </a:ext>
            </a:extLst>
          </p:cNvPr>
          <p:cNvSpPr txBox="1"/>
          <p:nvPr/>
        </p:nvSpPr>
        <p:spPr>
          <a:xfrm>
            <a:off x="7906955" y="3633597"/>
            <a:ext cx="415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bread(log.start); lh-&gt;block[i] = log.lh.block[i];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AE799E-E16D-4924-44FC-E1EF1450084C}"/>
              </a:ext>
            </a:extLst>
          </p:cNvPr>
          <p:cNvSpPr txBox="1"/>
          <p:nvPr/>
        </p:nvSpPr>
        <p:spPr>
          <a:xfrm>
            <a:off x="7906955" y="3182322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log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7D1CD-1BF8-117C-F4F8-2CD828B845E7}"/>
              </a:ext>
            </a:extLst>
          </p:cNvPr>
          <p:cNvSpPr txBox="1"/>
          <p:nvPr/>
        </p:nvSpPr>
        <p:spPr>
          <a:xfrm>
            <a:off x="7906955" y="2943526"/>
            <a:ext cx="369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bread(log.start+i); memmove(log, buf);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2DDE52-24A8-D92E-4009-25A6341C6BC2}"/>
              </a:ext>
            </a:extLst>
          </p:cNvPr>
          <p:cNvSpPr txBox="1"/>
          <p:nvPr/>
        </p:nvSpPr>
        <p:spPr>
          <a:xfrm>
            <a:off x="7906955" y="4270102"/>
            <a:ext cx="379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bread(log.start+i); bread(log.lh.block[i]);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43DC82-0E31-22E0-00A3-1C3F0E5B3813}"/>
              </a:ext>
            </a:extLst>
          </p:cNvPr>
          <p:cNvSpPr txBox="1"/>
          <p:nvPr/>
        </p:nvSpPr>
        <p:spPr>
          <a:xfrm>
            <a:off x="7906955" y="4728003"/>
            <a:ext cx="143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buf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7AFAB8-72EB-C622-96E6-642A1E22112B}"/>
              </a:ext>
            </a:extLst>
          </p:cNvPr>
          <p:cNvSpPr txBox="1"/>
          <p:nvPr/>
        </p:nvSpPr>
        <p:spPr>
          <a:xfrm>
            <a:off x="7906955" y="4489207"/>
            <a:ext cx="2126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memmove(buf, log);</a:t>
            </a:r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2D73C667-5CFB-677E-4EB3-75628520A155}"/>
              </a:ext>
            </a:extLst>
          </p:cNvPr>
          <p:cNvSpPr/>
          <p:nvPr/>
        </p:nvSpPr>
        <p:spPr>
          <a:xfrm>
            <a:off x="10777209" y="2893698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>
            <a:extLst>
              <a:ext uri="{FF2B5EF4-FFF2-40B4-BE49-F238E27FC236}">
                <a16:creationId xmlns:a16="http://schemas.microsoft.com/office/drawing/2014/main" id="{CF14A3C4-7368-92C8-7BA0-9786AE68A8E3}"/>
              </a:ext>
            </a:extLst>
          </p:cNvPr>
          <p:cNvSpPr/>
          <p:nvPr/>
        </p:nvSpPr>
        <p:spPr>
          <a:xfrm>
            <a:off x="9276080" y="4763761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4B6873-4FD0-DBBD-4F1E-7CCC1186BBD3}"/>
              </a:ext>
            </a:extLst>
          </p:cNvPr>
          <p:cNvSpPr txBox="1"/>
          <p:nvPr/>
        </p:nvSpPr>
        <p:spPr>
          <a:xfrm>
            <a:off x="7906955" y="5188356"/>
            <a:ext cx="259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log.lh.n = 0; write_head();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A1F1A6-B211-D632-F2B5-FE5B555BCAF3}"/>
              </a:ext>
            </a:extLst>
          </p:cNvPr>
          <p:cNvSpPr txBox="1"/>
          <p:nvPr/>
        </p:nvSpPr>
        <p:spPr>
          <a:xfrm>
            <a:off x="7664998" y="3276220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1CF53A-74FF-4333-9D58-5FB0FD81EB20}"/>
              </a:ext>
            </a:extLst>
          </p:cNvPr>
          <p:cNvSpPr txBox="1"/>
          <p:nvPr/>
        </p:nvSpPr>
        <p:spPr>
          <a:xfrm>
            <a:off x="7687983" y="4006297"/>
            <a:ext cx="33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1100A1-2189-0A6B-9D93-6061D92C5BAD}"/>
              </a:ext>
            </a:extLst>
          </p:cNvPr>
          <p:cNvSpPr txBox="1"/>
          <p:nvPr/>
        </p:nvSpPr>
        <p:spPr>
          <a:xfrm>
            <a:off x="7679764" y="4795914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sp>
        <p:nvSpPr>
          <p:cNvPr id="88" name="Sun 87">
            <a:extLst>
              <a:ext uri="{FF2B5EF4-FFF2-40B4-BE49-F238E27FC236}">
                <a16:creationId xmlns:a16="http://schemas.microsoft.com/office/drawing/2014/main" id="{C8566F85-EC0D-B8D2-075B-9C9C55710210}"/>
              </a:ext>
            </a:extLst>
          </p:cNvPr>
          <p:cNvSpPr/>
          <p:nvPr/>
        </p:nvSpPr>
        <p:spPr>
          <a:xfrm>
            <a:off x="3025407" y="3772480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5905DE-7440-83E3-5F3D-71CB145C33E2}"/>
              </a:ext>
            </a:extLst>
          </p:cNvPr>
          <p:cNvSpPr txBox="1"/>
          <p:nvPr/>
        </p:nvSpPr>
        <p:spPr>
          <a:xfrm>
            <a:off x="9123754" y="3922358"/>
            <a:ext cx="2249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atomic write 1 block (</a:t>
            </a:r>
            <a:r>
              <a:rPr lang="en-US" sz="1200" i="1" dirty="0">
                <a:solidFill>
                  <a:srgbClr val="00B0F0"/>
                </a:solidFill>
              </a:rPr>
              <a:t>log header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DC617A-9798-883C-EDF1-8127FB252CCA}"/>
              </a:ext>
            </a:extLst>
          </p:cNvPr>
          <p:cNvCxnSpPr/>
          <p:nvPr/>
        </p:nvCxnSpPr>
        <p:spPr>
          <a:xfrm>
            <a:off x="2912725" y="3163846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A07FB-9E0F-A393-5301-C796685C69F1}"/>
              </a:ext>
            </a:extLst>
          </p:cNvPr>
          <p:cNvCxnSpPr/>
          <p:nvPr/>
        </p:nvCxnSpPr>
        <p:spPr>
          <a:xfrm>
            <a:off x="2912725" y="2836027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2622E8-314F-759B-D101-5B70C258C388}"/>
              </a:ext>
            </a:extLst>
          </p:cNvPr>
          <p:cNvSpPr txBox="1"/>
          <p:nvPr/>
        </p:nvSpPr>
        <p:spPr>
          <a:xfrm>
            <a:off x="2775915" y="25951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begin_op(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86A4AA-2FAB-A6AF-C07B-726FB20081FB}"/>
              </a:ext>
            </a:extLst>
          </p:cNvPr>
          <p:cNvSpPr txBox="1"/>
          <p:nvPr/>
        </p:nvSpPr>
        <p:spPr>
          <a:xfrm>
            <a:off x="2803878" y="313253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end_op( )</a:t>
            </a:r>
          </a:p>
        </p:txBody>
      </p:sp>
    </p:spTree>
    <p:extLst>
      <p:ext uri="{BB962C8B-B14F-4D97-AF65-F5344CB8AC3E}">
        <p14:creationId xmlns:p14="http://schemas.microsoft.com/office/powerpoint/2010/main" val="270581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Inode and Path</a:t>
            </a:r>
          </a:p>
        </p:txBody>
      </p:sp>
    </p:spTree>
    <p:extLst>
      <p:ext uri="{BB962C8B-B14F-4D97-AF65-F5344CB8AC3E}">
        <p14:creationId xmlns:p14="http://schemas.microsoft.com/office/powerpoint/2010/main" val="28265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143418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112975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466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19255</TotalTime>
  <Words>1395</Words>
  <Application>Microsoft Macintosh PowerPoint</Application>
  <PresentationFormat>Widescreen</PresentationFormat>
  <Paragraphs>627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431</cp:revision>
  <dcterms:created xsi:type="dcterms:W3CDTF">2022-02-23T09:17:56Z</dcterms:created>
  <dcterms:modified xsi:type="dcterms:W3CDTF">2022-05-25T10:06:09Z</dcterms:modified>
</cp:coreProperties>
</file>