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  <p:sldId id="349" r:id="rId16"/>
    <p:sldId id="351" r:id="rId17"/>
    <p:sldId id="350" r:id="rId18"/>
    <p:sldId id="354" r:id="rId19"/>
    <p:sldId id="357" r:id="rId20"/>
    <p:sldId id="352" r:id="rId21"/>
    <p:sldId id="355" r:id="rId22"/>
    <p:sldId id="356" r:id="rId23"/>
    <p:sldId id="35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949"/>
  </p:normalViewPr>
  <p:slideViewPr>
    <p:cSldViewPr snapToGrid="0" snapToObjects="1">
      <p:cViewPr varScale="1">
        <p:scale>
          <a:sx n="144" d="100"/>
          <a:sy n="144" d="100"/>
        </p:scale>
        <p:origin x="216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3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6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2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4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0EA8A49-2637-634C-949C-80A80555016E}"/>
              </a:ext>
            </a:extLst>
          </p:cNvPr>
          <p:cNvSpPr txBox="1"/>
          <p:nvPr/>
        </p:nvSpPr>
        <p:spPr>
          <a:xfrm>
            <a:off x="3415229" y="3338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19">
            <a:extLst>
              <a:ext uri="{FF2B5EF4-FFF2-40B4-BE49-F238E27FC236}">
                <a16:creationId xmlns:a16="http://schemas.microsoft.com/office/drawing/2014/main" id="{EEA8EA49-B991-5E32-25C3-0E58FD20A9B1}"/>
              </a:ext>
            </a:extLst>
          </p:cNvPr>
          <p:cNvSpPr/>
          <p:nvPr/>
        </p:nvSpPr>
        <p:spPr>
          <a:xfrm rot="10800000">
            <a:off x="4353794" y="2139548"/>
            <a:ext cx="3352019" cy="3807638"/>
          </a:xfrm>
          <a:prstGeom prst="triangle">
            <a:avLst>
              <a:gd name="adj" fmla="val 50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System 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5AAAB-A88D-FF87-7DB5-E51835108775}"/>
              </a:ext>
            </a:extLst>
          </p:cNvPr>
          <p:cNvSpPr/>
          <p:nvPr/>
        </p:nvSpPr>
        <p:spPr>
          <a:xfrm>
            <a:off x="4323425" y="2104766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/>
              <a:t>descriptor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679DF-79DD-058B-C0F6-7F0DE2D19120}"/>
              </a:ext>
            </a:extLst>
          </p:cNvPr>
          <p:cNvSpPr/>
          <p:nvPr/>
        </p:nvSpPr>
        <p:spPr>
          <a:xfrm>
            <a:off x="4323425" y="2709169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Pathname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F0EC7-8D4F-A9C9-125B-EF947FC04F5D}"/>
              </a:ext>
            </a:extLst>
          </p:cNvPr>
          <p:cNvSpPr/>
          <p:nvPr/>
        </p:nvSpPr>
        <p:spPr>
          <a:xfrm>
            <a:off x="4323425" y="3314331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46CC0-20CB-E582-5F6A-DA7292405CEC}"/>
              </a:ext>
            </a:extLst>
          </p:cNvPr>
          <p:cNvSpPr/>
          <p:nvPr/>
        </p:nvSpPr>
        <p:spPr>
          <a:xfrm>
            <a:off x="4323425" y="3919493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194C-177C-5269-B503-18D640503AE4}"/>
              </a:ext>
            </a:extLst>
          </p:cNvPr>
          <p:cNvSpPr/>
          <p:nvPr/>
        </p:nvSpPr>
        <p:spPr>
          <a:xfrm>
            <a:off x="4323425" y="4524655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C43ED-6CFA-71C5-038E-F1837F544A8F}"/>
              </a:ext>
            </a:extLst>
          </p:cNvPr>
          <p:cNvSpPr/>
          <p:nvPr/>
        </p:nvSpPr>
        <p:spPr>
          <a:xfrm>
            <a:off x="4323425" y="5129817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Buffer</a:t>
            </a:r>
            <a:r>
              <a:rPr lang="en-US" dirty="0"/>
              <a:t> </a:t>
            </a:r>
            <a:r>
              <a:rPr lang="en-US" b="1" dirty="0"/>
              <a:t>cache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E7AECA-B9D3-1606-F41B-289476082A67}"/>
              </a:ext>
            </a:extLst>
          </p:cNvPr>
          <p:cNvSpPr/>
          <p:nvPr/>
        </p:nvSpPr>
        <p:spPr>
          <a:xfrm>
            <a:off x="5573696" y="875338"/>
            <a:ext cx="881849" cy="877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0C7D4-82CA-64EC-2C80-713C835A9015}"/>
              </a:ext>
            </a:extLst>
          </p:cNvPr>
          <p:cNvSpPr txBox="1"/>
          <p:nvPr/>
        </p:nvSpPr>
        <p:spPr>
          <a:xfrm>
            <a:off x="5573696" y="112960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E82AF-A9D4-6B58-04B3-3E6C5054E889}"/>
              </a:ext>
            </a:extLst>
          </p:cNvPr>
          <p:cNvCxnSpPr>
            <a:stCxn id="9" idx="4"/>
            <a:endCxn id="3" idx="0"/>
          </p:cNvCxnSpPr>
          <p:nvPr/>
        </p:nvCxnSpPr>
        <p:spPr>
          <a:xfrm>
            <a:off x="6014621" y="1753198"/>
            <a:ext cx="0" cy="35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4BFC55-BF1D-58DE-FAE3-3AFCB6E9CF68}"/>
              </a:ext>
            </a:extLst>
          </p:cNvPr>
          <p:cNvSpPr txBox="1"/>
          <p:nvPr/>
        </p:nvSpPr>
        <p:spPr>
          <a:xfrm>
            <a:off x="4603682" y="1732928"/>
            <a:ext cx="127361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fd = open(“x/y”);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6EC4-6C32-C4FD-32BC-634CB934D816}"/>
              </a:ext>
            </a:extLst>
          </p:cNvPr>
          <p:cNvSpPr txBox="1"/>
          <p:nvPr/>
        </p:nvSpPr>
        <p:spPr>
          <a:xfrm>
            <a:off x="6151943" y="1742030"/>
            <a:ext cx="1322542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write(fd, “abc”, 3);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CC0CB4-5D3A-7D1C-E909-3F9587FECF15}"/>
              </a:ext>
            </a:extLst>
          </p:cNvPr>
          <p:cNvSpPr/>
          <p:nvPr/>
        </p:nvSpPr>
        <p:spPr>
          <a:xfrm>
            <a:off x="5663212" y="60812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7B658-638F-1BBB-95CC-52C17863F6D3}"/>
              </a:ext>
            </a:extLst>
          </p:cNvPr>
          <p:cNvSpPr txBox="1"/>
          <p:nvPr/>
        </p:nvSpPr>
        <p:spPr>
          <a:xfrm>
            <a:off x="5727521" y="621082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75E62-9397-81A2-778C-770AFB1E9C7E}"/>
              </a:ext>
            </a:extLst>
          </p:cNvPr>
          <p:cNvSpPr/>
          <p:nvPr/>
        </p:nvSpPr>
        <p:spPr>
          <a:xfrm>
            <a:off x="4323423" y="5743003"/>
            <a:ext cx="3382392" cy="20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Disk driver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6DA9ADEA-F173-7369-FD4B-9FA9BCB7A5EB}"/>
              </a:ext>
            </a:extLst>
          </p:cNvPr>
          <p:cNvSpPr/>
          <p:nvPr/>
        </p:nvSpPr>
        <p:spPr>
          <a:xfrm>
            <a:off x="3967473" y="2104766"/>
            <a:ext cx="189485" cy="38424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17E0-37A3-277B-7304-98D78390DDD8}"/>
              </a:ext>
            </a:extLst>
          </p:cNvPr>
          <p:cNvSpPr txBox="1"/>
          <p:nvPr/>
        </p:nvSpPr>
        <p:spPr>
          <a:xfrm>
            <a:off x="3527827" y="1698347"/>
            <a:ext cx="10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Accumulated 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Complexity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2A22C-8F10-75A3-DEC2-D8BAF2AE8287}"/>
              </a:ext>
            </a:extLst>
          </p:cNvPr>
          <p:cNvCxnSpPr>
            <a:cxnSpLocks/>
          </p:cNvCxnSpPr>
          <p:nvPr/>
        </p:nvCxnSpPr>
        <p:spPr>
          <a:xfrm>
            <a:off x="2769834" y="5120090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DBFD0F-27B7-A4B6-300E-710632D4FF3E}"/>
              </a:ext>
            </a:extLst>
          </p:cNvPr>
          <p:cNvCxnSpPr>
            <a:cxnSpLocks/>
          </p:cNvCxnSpPr>
          <p:nvPr/>
        </p:nvCxnSpPr>
        <p:spPr>
          <a:xfrm>
            <a:off x="2769834" y="594718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2787E-61BA-8F6F-F418-69AFA9143077}"/>
              </a:ext>
            </a:extLst>
          </p:cNvPr>
          <p:cNvSpPr txBox="1"/>
          <p:nvPr/>
        </p:nvSpPr>
        <p:spPr>
          <a:xfrm>
            <a:off x="2683245" y="5407763"/>
            <a:ext cx="11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Buffer Cache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1DF5E8-FF46-161F-0B08-B4FB32B6E9F1}"/>
              </a:ext>
            </a:extLst>
          </p:cNvPr>
          <p:cNvCxnSpPr>
            <a:cxnSpLocks/>
          </p:cNvCxnSpPr>
          <p:nvPr/>
        </p:nvCxnSpPr>
        <p:spPr>
          <a:xfrm>
            <a:off x="2769834" y="4524655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29FFB0-D773-6B91-D0CA-677472F9E887}"/>
              </a:ext>
            </a:extLst>
          </p:cNvPr>
          <p:cNvSpPr txBox="1"/>
          <p:nvPr/>
        </p:nvSpPr>
        <p:spPr>
          <a:xfrm>
            <a:off x="2683245" y="4669243"/>
            <a:ext cx="12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Crash Recovery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784EB0-B643-31EF-294D-DDB478F797FD}"/>
              </a:ext>
            </a:extLst>
          </p:cNvPr>
          <p:cNvCxnSpPr>
            <a:cxnSpLocks/>
          </p:cNvCxnSpPr>
          <p:nvPr/>
        </p:nvCxnSpPr>
        <p:spPr>
          <a:xfrm>
            <a:off x="2759811" y="210476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79671E-D677-AF25-5016-09221F50C03F}"/>
              </a:ext>
            </a:extLst>
          </p:cNvPr>
          <p:cNvSpPr txBox="1"/>
          <p:nvPr/>
        </p:nvSpPr>
        <p:spPr>
          <a:xfrm>
            <a:off x="2683245" y="3177279"/>
            <a:ext cx="12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Inode and Path</a:t>
            </a:r>
          </a:p>
        </p:txBody>
      </p:sp>
      <p:sp>
        <p:nvSpPr>
          <p:cNvPr id="37" name="Sun 36">
            <a:extLst>
              <a:ext uri="{FF2B5EF4-FFF2-40B4-BE49-F238E27FC236}">
                <a16:creationId xmlns:a16="http://schemas.microsoft.com/office/drawing/2014/main" id="{FDA87A99-80EE-067E-C008-396FDE6A3A11}"/>
              </a:ext>
            </a:extLst>
          </p:cNvPr>
          <p:cNvSpPr/>
          <p:nvPr/>
        </p:nvSpPr>
        <p:spPr>
          <a:xfrm>
            <a:off x="2441360" y="4643711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02678C99-E54D-47F4-4CAA-1D1F240B83B7}"/>
              </a:ext>
            </a:extLst>
          </p:cNvPr>
          <p:cNvSpPr/>
          <p:nvPr/>
        </p:nvSpPr>
        <p:spPr>
          <a:xfrm rot="10800000">
            <a:off x="7872280" y="2104766"/>
            <a:ext cx="158276" cy="380763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7D4230-7471-C638-4A6A-FF74ED32547A}"/>
              </a:ext>
            </a:extLst>
          </p:cNvPr>
          <p:cNvSpPr txBox="1"/>
          <p:nvPr/>
        </p:nvSpPr>
        <p:spPr>
          <a:xfrm>
            <a:off x="7428193" y="1862548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System Calls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28979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(after 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brelse(Block 3)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115389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Logging 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83136" y="1429306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6428817" y="111801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3495582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3495582" y="14293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936D-635E-8C34-1EF1-F0C64268F8C5}"/>
              </a:ext>
            </a:extLst>
          </p:cNvPr>
          <p:cNvSpPr/>
          <p:nvPr/>
        </p:nvSpPr>
        <p:spPr>
          <a:xfrm>
            <a:off x="4039339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4046317" y="14346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34590-C5A6-4E97-CCBA-976432FF6CF7}"/>
              </a:ext>
            </a:extLst>
          </p:cNvPr>
          <p:cNvSpPr/>
          <p:nvPr/>
        </p:nvSpPr>
        <p:spPr>
          <a:xfrm>
            <a:off x="4777360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774720" y="14395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4480768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887158" y="332312"/>
            <a:ext cx="364869" cy="1803805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835393" y="7303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78009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922766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438112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69170" y="1471477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7016414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69492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820407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75884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654F3-DDA5-718C-9D5B-E839FCDCDF78}"/>
              </a:ext>
            </a:extLst>
          </p:cNvPr>
          <p:cNvSpPr/>
          <p:nvPr/>
        </p:nvSpPr>
        <p:spPr>
          <a:xfrm>
            <a:off x="2952991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92863-5BAA-60C0-8BC8-3E44AC7B50C1}"/>
              </a:ext>
            </a:extLst>
          </p:cNvPr>
          <p:cNvSpPr txBox="1"/>
          <p:nvPr/>
        </p:nvSpPr>
        <p:spPr>
          <a:xfrm>
            <a:off x="3032727" y="1421748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133064" y="2858609"/>
            <a:ext cx="1552381" cy="2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78074" y="55024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214904" y="4639654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219466" y="1129679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298025" y="463743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lh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124185" y="2906378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344803" y="2836027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214904" y="496812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70761" y="4645035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log1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70761" y="487629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log2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70761" y="533927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logn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604519" y="4645036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2044768" y="49597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203781" y="5233632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B7F443-4A1D-388B-4B54-E44C7593993D}"/>
              </a:ext>
            </a:extLst>
          </p:cNvPr>
          <p:cNvSpPr/>
          <p:nvPr/>
        </p:nvSpPr>
        <p:spPr>
          <a:xfrm>
            <a:off x="4379321" y="2865657"/>
            <a:ext cx="3527634" cy="5703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Log writes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47F9-717D-7B8D-52D2-CE67BF5EC83F}"/>
              </a:ext>
            </a:extLst>
          </p:cNvPr>
          <p:cNvSpPr/>
          <p:nvPr/>
        </p:nvSpPr>
        <p:spPr>
          <a:xfrm>
            <a:off x="4379321" y="3713652"/>
            <a:ext cx="3527634" cy="4763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Commit Operation (log header)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19472-F79C-D470-4EAD-64B11D30C9EA}"/>
              </a:ext>
            </a:extLst>
          </p:cNvPr>
          <p:cNvSpPr/>
          <p:nvPr/>
        </p:nvSpPr>
        <p:spPr>
          <a:xfrm>
            <a:off x="4381297" y="4356704"/>
            <a:ext cx="3527634" cy="62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Install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8A570-5F90-752B-1910-8F9A08F210FD}"/>
              </a:ext>
            </a:extLst>
          </p:cNvPr>
          <p:cNvSpPr/>
          <p:nvPr/>
        </p:nvSpPr>
        <p:spPr>
          <a:xfrm>
            <a:off x="4395317" y="5198945"/>
            <a:ext cx="3527634" cy="31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Clean Log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0B8663-FC41-42C8-CBEE-794E8207C67A}"/>
              </a:ext>
            </a:extLst>
          </p:cNvPr>
          <p:cNvSpPr/>
          <p:nvPr/>
        </p:nvSpPr>
        <p:spPr>
          <a:xfrm>
            <a:off x="2818180" y="4958505"/>
            <a:ext cx="919277" cy="240440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log_write()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3F7999-780C-C4BD-E482-1343C7B1038C}"/>
              </a:ext>
            </a:extLst>
          </p:cNvPr>
          <p:cNvSpPr/>
          <p:nvPr/>
        </p:nvSpPr>
        <p:spPr>
          <a:xfrm>
            <a:off x="77680" y="3713652"/>
            <a:ext cx="981352" cy="2973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write_head()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604519" y="4232823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78740" y="4253914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805953" y="4195111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414791" y="4348133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77515" y="2082102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810372" y="2128851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4C887A-E67E-FECD-78F7-64C9EC830FE5}"/>
              </a:ext>
            </a:extLst>
          </p:cNvPr>
          <p:cNvCxnSpPr>
            <a:cxnSpLocks/>
            <a:stCxn id="45" idx="3"/>
            <a:endCxn id="5" idx="2"/>
          </p:cNvCxnSpPr>
          <p:nvPr/>
        </p:nvCxnSpPr>
        <p:spPr>
          <a:xfrm flipV="1">
            <a:off x="2676565" y="2365900"/>
            <a:ext cx="1055385" cy="2377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4F27C-DE3A-B75B-CACC-DDB369088845}"/>
              </a:ext>
            </a:extLst>
          </p:cNvPr>
          <p:cNvSpPr/>
          <p:nvPr/>
        </p:nvSpPr>
        <p:spPr>
          <a:xfrm>
            <a:off x="2879228" y="3341674"/>
            <a:ext cx="919277" cy="24044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write_log()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B00B007-360C-B673-1768-BE03A16A0F8E}"/>
              </a:ext>
            </a:extLst>
          </p:cNvPr>
          <p:cNvCxnSpPr>
            <a:stCxn id="56" idx="1"/>
            <a:endCxn id="45" idx="3"/>
          </p:cNvCxnSpPr>
          <p:nvPr/>
        </p:nvCxnSpPr>
        <p:spPr>
          <a:xfrm flipH="1" flipV="1">
            <a:off x="2676565" y="4743548"/>
            <a:ext cx="141615" cy="3351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00B36F0-FA84-5A1A-A28A-B3C1260C7575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68356" y="4011040"/>
            <a:ext cx="646548" cy="1072497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470E2024-641E-BE03-B551-7EEECFEDF97B}"/>
              </a:ext>
            </a:extLst>
          </p:cNvPr>
          <p:cNvCxnSpPr>
            <a:stCxn id="58" idx="0"/>
            <a:endCxn id="29" idx="0"/>
          </p:cNvCxnSpPr>
          <p:nvPr/>
        </p:nvCxnSpPr>
        <p:spPr>
          <a:xfrm rot="5400000" flipH="1" flipV="1">
            <a:off x="731213" y="1258891"/>
            <a:ext cx="2291904" cy="2617618"/>
          </a:xfrm>
          <a:prstGeom prst="bentConnector3">
            <a:avLst>
              <a:gd name="adj1" fmla="val 1099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F31C60A-9227-8995-E948-E11F362036F8}"/>
              </a:ext>
            </a:extLst>
          </p:cNvPr>
          <p:cNvCxnSpPr>
            <a:stCxn id="5" idx="2"/>
            <a:endCxn id="20" idx="2"/>
          </p:cNvCxnSpPr>
          <p:nvPr/>
        </p:nvCxnSpPr>
        <p:spPr>
          <a:xfrm rot="16200000" flipH="1">
            <a:off x="5492366" y="605484"/>
            <a:ext cx="12700" cy="35208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DAEA412-BB9C-B9A8-4469-99E7E3539B28}"/>
              </a:ext>
            </a:extLst>
          </p:cNvPr>
          <p:cNvSpPr/>
          <p:nvPr/>
        </p:nvSpPr>
        <p:spPr>
          <a:xfrm>
            <a:off x="5124232" y="2475052"/>
            <a:ext cx="1110781" cy="29738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Install_trans()</a:t>
            </a:r>
          </a:p>
        </p:txBody>
      </p:sp>
    </p:spTree>
    <p:extLst>
      <p:ext uri="{BB962C8B-B14F-4D97-AF65-F5344CB8AC3E}">
        <p14:creationId xmlns:p14="http://schemas.microsoft.com/office/powerpoint/2010/main" val="5018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83136" y="1429306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6428817" y="111801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3495582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3495582" y="14293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936D-635E-8C34-1EF1-F0C64268F8C5}"/>
              </a:ext>
            </a:extLst>
          </p:cNvPr>
          <p:cNvSpPr/>
          <p:nvPr/>
        </p:nvSpPr>
        <p:spPr>
          <a:xfrm>
            <a:off x="4039339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4046317" y="14346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34590-C5A6-4E97-CCBA-976432FF6CF7}"/>
              </a:ext>
            </a:extLst>
          </p:cNvPr>
          <p:cNvSpPr/>
          <p:nvPr/>
        </p:nvSpPr>
        <p:spPr>
          <a:xfrm>
            <a:off x="4777360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774720" y="14395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4480768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887158" y="332312"/>
            <a:ext cx="364869" cy="1803805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835393" y="7303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78009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922766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438112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69170" y="1471477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7016414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69492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820407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75884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654F3-DDA5-718C-9D5B-E839FCDCDF78}"/>
              </a:ext>
            </a:extLst>
          </p:cNvPr>
          <p:cNvSpPr/>
          <p:nvPr/>
        </p:nvSpPr>
        <p:spPr>
          <a:xfrm>
            <a:off x="2952991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92863-5BAA-60C0-8BC8-3E44AC7B50C1}"/>
              </a:ext>
            </a:extLst>
          </p:cNvPr>
          <p:cNvSpPr txBox="1"/>
          <p:nvPr/>
        </p:nvSpPr>
        <p:spPr>
          <a:xfrm>
            <a:off x="3032727" y="1421748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133064" y="2858609"/>
            <a:ext cx="1552381" cy="2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78074" y="55024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214904" y="4639654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224799" y="2405387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298025" y="463743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lh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124185" y="2906378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344803" y="2836027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214904" y="496812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70761" y="4645035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log1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70761" y="487629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log2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70761" y="533927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logn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604519" y="4645036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2044768" y="49597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203781" y="5233632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B7F443-4A1D-388B-4B54-E44C7593993D}"/>
              </a:ext>
            </a:extLst>
          </p:cNvPr>
          <p:cNvSpPr/>
          <p:nvPr/>
        </p:nvSpPr>
        <p:spPr>
          <a:xfrm>
            <a:off x="4379321" y="2865657"/>
            <a:ext cx="3527634" cy="5703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Log writes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47F9-717D-7B8D-52D2-CE67BF5EC83F}"/>
              </a:ext>
            </a:extLst>
          </p:cNvPr>
          <p:cNvSpPr/>
          <p:nvPr/>
        </p:nvSpPr>
        <p:spPr>
          <a:xfrm>
            <a:off x="4379321" y="3713652"/>
            <a:ext cx="3527634" cy="4763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Commit Operation (log header)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19472-F79C-D470-4EAD-64B11D30C9EA}"/>
              </a:ext>
            </a:extLst>
          </p:cNvPr>
          <p:cNvSpPr/>
          <p:nvPr/>
        </p:nvSpPr>
        <p:spPr>
          <a:xfrm>
            <a:off x="4381297" y="4356704"/>
            <a:ext cx="3527634" cy="62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Install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8A570-5F90-752B-1910-8F9A08F210FD}"/>
              </a:ext>
            </a:extLst>
          </p:cNvPr>
          <p:cNvSpPr/>
          <p:nvPr/>
        </p:nvSpPr>
        <p:spPr>
          <a:xfrm>
            <a:off x="4395317" y="5198945"/>
            <a:ext cx="3527634" cy="31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Clean Log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0B8663-FC41-42C8-CBEE-794E8207C67A}"/>
              </a:ext>
            </a:extLst>
          </p:cNvPr>
          <p:cNvSpPr/>
          <p:nvPr/>
        </p:nvSpPr>
        <p:spPr>
          <a:xfrm>
            <a:off x="3451164" y="2868590"/>
            <a:ext cx="919277" cy="240440"/>
          </a:xfrm>
          <a:prstGeom prst="rect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log_write()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3F7999-780C-C4BD-E482-1343C7B1038C}"/>
              </a:ext>
            </a:extLst>
          </p:cNvPr>
          <p:cNvSpPr/>
          <p:nvPr/>
        </p:nvSpPr>
        <p:spPr>
          <a:xfrm>
            <a:off x="3389089" y="3803155"/>
            <a:ext cx="981352" cy="297387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write_head()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AEA412-BB9C-B9A8-4469-99E7E3539B28}"/>
              </a:ext>
            </a:extLst>
          </p:cNvPr>
          <p:cNvSpPr/>
          <p:nvPr/>
        </p:nvSpPr>
        <p:spPr>
          <a:xfrm>
            <a:off x="3268540" y="4524682"/>
            <a:ext cx="1110781" cy="29738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Install_trans()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4F27C-DE3A-B75B-CACC-DDB369088845}"/>
              </a:ext>
            </a:extLst>
          </p:cNvPr>
          <p:cNvSpPr/>
          <p:nvPr/>
        </p:nvSpPr>
        <p:spPr>
          <a:xfrm>
            <a:off x="3460044" y="3209509"/>
            <a:ext cx="919277" cy="240440"/>
          </a:xfrm>
          <a:prstGeom prst="rect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write_log()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604519" y="4232823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78740" y="4253914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805953" y="4195111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414791" y="4348133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90FD6B-E153-4369-5CA3-A9B9B7761239}"/>
              </a:ext>
            </a:extLst>
          </p:cNvPr>
          <p:cNvSpPr txBox="1"/>
          <p:nvPr/>
        </p:nvSpPr>
        <p:spPr>
          <a:xfrm>
            <a:off x="7906955" y="2724421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log.lh.block[i] = b-&gt;blockno;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41E6C-A022-A501-0F3C-69F5EE62036D}"/>
              </a:ext>
            </a:extLst>
          </p:cNvPr>
          <p:cNvSpPr txBox="1"/>
          <p:nvPr/>
        </p:nvSpPr>
        <p:spPr>
          <a:xfrm>
            <a:off x="7906955" y="389842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lh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830F7-04AB-66D5-10D6-D7FB15C82CEC}"/>
              </a:ext>
            </a:extLst>
          </p:cNvPr>
          <p:cNvSpPr txBox="1"/>
          <p:nvPr/>
        </p:nvSpPr>
        <p:spPr>
          <a:xfrm>
            <a:off x="7906955" y="3633597"/>
            <a:ext cx="415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bread(log.start); lh-&gt;block[i] = log.lh.block[i];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AE799E-E16D-4924-44FC-E1EF1450084C}"/>
              </a:ext>
            </a:extLst>
          </p:cNvPr>
          <p:cNvSpPr txBox="1"/>
          <p:nvPr/>
        </p:nvSpPr>
        <p:spPr>
          <a:xfrm>
            <a:off x="7906955" y="3182322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log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7D1CD-1BF8-117C-F4F8-2CD828B845E7}"/>
              </a:ext>
            </a:extLst>
          </p:cNvPr>
          <p:cNvSpPr txBox="1"/>
          <p:nvPr/>
        </p:nvSpPr>
        <p:spPr>
          <a:xfrm>
            <a:off x="7906955" y="2943526"/>
            <a:ext cx="369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bread(log.start+i); memmove(log, buf);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2DDE52-24A8-D92E-4009-25A6341C6BC2}"/>
              </a:ext>
            </a:extLst>
          </p:cNvPr>
          <p:cNvSpPr txBox="1"/>
          <p:nvPr/>
        </p:nvSpPr>
        <p:spPr>
          <a:xfrm>
            <a:off x="7906955" y="4270102"/>
            <a:ext cx="379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bread(log.start+i); bread(log.lh.block[i]);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43DC82-0E31-22E0-00A3-1C3F0E5B3813}"/>
              </a:ext>
            </a:extLst>
          </p:cNvPr>
          <p:cNvSpPr txBox="1"/>
          <p:nvPr/>
        </p:nvSpPr>
        <p:spPr>
          <a:xfrm>
            <a:off x="7906955" y="4728003"/>
            <a:ext cx="143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buf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7AFAB8-72EB-C622-96E6-642A1E22112B}"/>
              </a:ext>
            </a:extLst>
          </p:cNvPr>
          <p:cNvSpPr txBox="1"/>
          <p:nvPr/>
        </p:nvSpPr>
        <p:spPr>
          <a:xfrm>
            <a:off x="7906955" y="4489207"/>
            <a:ext cx="2126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memmove(buf, log);</a:t>
            </a:r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2D73C667-5CFB-677E-4EB3-75628520A155}"/>
              </a:ext>
            </a:extLst>
          </p:cNvPr>
          <p:cNvSpPr/>
          <p:nvPr/>
        </p:nvSpPr>
        <p:spPr>
          <a:xfrm>
            <a:off x="10777209" y="2893698"/>
            <a:ext cx="577048" cy="15659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>
            <a:extLst>
              <a:ext uri="{FF2B5EF4-FFF2-40B4-BE49-F238E27FC236}">
                <a16:creationId xmlns:a16="http://schemas.microsoft.com/office/drawing/2014/main" id="{CF14A3C4-7368-92C8-7BA0-9786AE68A8E3}"/>
              </a:ext>
            </a:extLst>
          </p:cNvPr>
          <p:cNvSpPr/>
          <p:nvPr/>
        </p:nvSpPr>
        <p:spPr>
          <a:xfrm>
            <a:off x="9276080" y="4763761"/>
            <a:ext cx="577048" cy="15659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4B6873-4FD0-DBBD-4F1E-7CCC1186BBD3}"/>
              </a:ext>
            </a:extLst>
          </p:cNvPr>
          <p:cNvSpPr txBox="1"/>
          <p:nvPr/>
        </p:nvSpPr>
        <p:spPr>
          <a:xfrm>
            <a:off x="7906955" y="5188356"/>
            <a:ext cx="2595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log.lh.n = 0; write_head();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A1F1A6-B211-D632-F2B5-FE5B555BCAF3}"/>
              </a:ext>
            </a:extLst>
          </p:cNvPr>
          <p:cNvSpPr txBox="1"/>
          <p:nvPr/>
        </p:nvSpPr>
        <p:spPr>
          <a:xfrm>
            <a:off x="7664998" y="3276220"/>
            <a:ext cx="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1CF53A-74FF-4333-9D58-5FB0FD81EB20}"/>
              </a:ext>
            </a:extLst>
          </p:cNvPr>
          <p:cNvSpPr txBox="1"/>
          <p:nvPr/>
        </p:nvSpPr>
        <p:spPr>
          <a:xfrm>
            <a:off x="7687983" y="4006297"/>
            <a:ext cx="33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1100A1-2189-0A6B-9D93-6061D92C5BAD}"/>
              </a:ext>
            </a:extLst>
          </p:cNvPr>
          <p:cNvSpPr txBox="1"/>
          <p:nvPr/>
        </p:nvSpPr>
        <p:spPr>
          <a:xfrm>
            <a:off x="7679764" y="4795914"/>
            <a:ext cx="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77515" y="2082102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810372" y="2128851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sp>
        <p:nvSpPr>
          <p:cNvPr id="88" name="Sun 87">
            <a:extLst>
              <a:ext uri="{FF2B5EF4-FFF2-40B4-BE49-F238E27FC236}">
                <a16:creationId xmlns:a16="http://schemas.microsoft.com/office/drawing/2014/main" id="{C8566F85-EC0D-B8D2-075B-9C9C55710210}"/>
              </a:ext>
            </a:extLst>
          </p:cNvPr>
          <p:cNvSpPr/>
          <p:nvPr/>
        </p:nvSpPr>
        <p:spPr>
          <a:xfrm>
            <a:off x="3025407" y="3772480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5905DE-7440-83E3-5F3D-71CB145C33E2}"/>
              </a:ext>
            </a:extLst>
          </p:cNvPr>
          <p:cNvSpPr txBox="1"/>
          <p:nvPr/>
        </p:nvSpPr>
        <p:spPr>
          <a:xfrm>
            <a:off x="9123754" y="3922358"/>
            <a:ext cx="2249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atomic write 1 block (</a:t>
            </a:r>
            <a:r>
              <a:rPr lang="en-US" sz="1200" i="1" dirty="0">
                <a:solidFill>
                  <a:srgbClr val="00B0F0"/>
                </a:solidFill>
              </a:rPr>
              <a:t>log header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DC617A-9798-883C-EDF1-8127FB252CCA}"/>
              </a:ext>
            </a:extLst>
          </p:cNvPr>
          <p:cNvCxnSpPr/>
          <p:nvPr/>
        </p:nvCxnSpPr>
        <p:spPr>
          <a:xfrm>
            <a:off x="2912725" y="3163846"/>
            <a:ext cx="564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A07FB-9E0F-A393-5301-C796685C69F1}"/>
              </a:ext>
            </a:extLst>
          </p:cNvPr>
          <p:cNvCxnSpPr/>
          <p:nvPr/>
        </p:nvCxnSpPr>
        <p:spPr>
          <a:xfrm>
            <a:off x="2912725" y="2836027"/>
            <a:ext cx="564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2622E8-314F-759B-D101-5B70C258C388}"/>
              </a:ext>
            </a:extLst>
          </p:cNvPr>
          <p:cNvSpPr txBox="1"/>
          <p:nvPr/>
        </p:nvSpPr>
        <p:spPr>
          <a:xfrm>
            <a:off x="2775915" y="259516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begin_op( 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86A4AA-2FAB-A6AF-C07B-726FB20081FB}"/>
              </a:ext>
            </a:extLst>
          </p:cNvPr>
          <p:cNvSpPr txBox="1"/>
          <p:nvPr/>
        </p:nvSpPr>
        <p:spPr>
          <a:xfrm>
            <a:off x="2803878" y="313253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end_op( )</a:t>
            </a:r>
          </a:p>
        </p:txBody>
      </p:sp>
    </p:spTree>
    <p:extLst>
      <p:ext uri="{BB962C8B-B14F-4D97-AF65-F5344CB8AC3E}">
        <p14:creationId xmlns:p14="http://schemas.microsoft.com/office/powerpoint/2010/main" val="270581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24187" y="1260630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5952700" y="949257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2880898" y="1300580"/>
            <a:ext cx="472736" cy="8966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2807532" y="126638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3355459" y="1266389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096051" y="126875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3874927" y="15180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536144" y="347252"/>
            <a:ext cx="364869" cy="1378618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353881" y="69488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19060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863817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379163" y="15180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10221" y="1302801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6957465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10543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761458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16935" y="15180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074115" y="2689933"/>
            <a:ext cx="1552381" cy="343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46963" y="605110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155955" y="4470978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165850" y="2236711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128717" y="4469404"/>
            <a:ext cx="548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itable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065236" y="2737702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285854" y="2667351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155954" y="4799455"/>
            <a:ext cx="472737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inode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11812" y="4476359"/>
            <a:ext cx="905804" cy="1970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inode a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11812" y="4707617"/>
            <a:ext cx="905804" cy="1970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inode b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11812" y="5170597"/>
            <a:ext cx="905804" cy="1970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Inode c (#50)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545570" y="4476360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1985819" y="47910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144832" y="506495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545570" y="4064147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19791" y="4085238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747004" y="4026435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355842" y="4179457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18566" y="1913426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751423" y="1960175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58C23A-E2DC-6D2E-942F-34AB383E59F7}"/>
              </a:ext>
            </a:extLst>
          </p:cNvPr>
          <p:cNvSpPr/>
          <p:nvPr/>
        </p:nvSpPr>
        <p:spPr>
          <a:xfrm>
            <a:off x="4760616" y="1300835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D315EA-4CBD-635F-3C82-812A16A7820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617616" y="3763252"/>
            <a:ext cx="1476031" cy="8116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1AE8614-4D75-DC84-DB7D-F25A4E330D6F}"/>
              </a:ext>
            </a:extLst>
          </p:cNvPr>
          <p:cNvSpPr/>
          <p:nvPr/>
        </p:nvSpPr>
        <p:spPr>
          <a:xfrm>
            <a:off x="4122882" y="2667351"/>
            <a:ext cx="1098125" cy="2756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09AE2F-5E04-8A7D-EF44-3F9994BEB98E}"/>
              </a:ext>
            </a:extLst>
          </p:cNvPr>
          <p:cNvSpPr txBox="1"/>
          <p:nvPr/>
        </p:nvSpPr>
        <p:spPr>
          <a:xfrm>
            <a:off x="4319156" y="237142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44ED08D-AC82-FE89-F64F-55E4BE18CBDF}"/>
              </a:ext>
            </a:extLst>
          </p:cNvPr>
          <p:cNvSpPr/>
          <p:nvPr/>
        </p:nvSpPr>
        <p:spPr>
          <a:xfrm>
            <a:off x="4121156" y="2665488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933E06-BD51-CDE0-003A-4FEC49FD8784}"/>
              </a:ext>
            </a:extLst>
          </p:cNvPr>
          <p:cNvSpPr/>
          <p:nvPr/>
        </p:nvSpPr>
        <p:spPr>
          <a:xfrm>
            <a:off x="4121156" y="2866642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inum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FDAC929-36E3-6BCC-6027-BD2835E4C038}"/>
              </a:ext>
            </a:extLst>
          </p:cNvPr>
          <p:cNvSpPr/>
          <p:nvPr/>
        </p:nvSpPr>
        <p:spPr>
          <a:xfrm>
            <a:off x="4122702" y="3067796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ref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D3B88A-0851-A399-EA94-D127FB84F835}"/>
              </a:ext>
            </a:extLst>
          </p:cNvPr>
          <p:cNvSpPr/>
          <p:nvPr/>
        </p:nvSpPr>
        <p:spPr>
          <a:xfrm>
            <a:off x="4122702" y="3268950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lock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C066F-41F6-6BAB-149E-0E431E51A1A0}"/>
              </a:ext>
            </a:extLst>
          </p:cNvPr>
          <p:cNvSpPr/>
          <p:nvPr/>
        </p:nvSpPr>
        <p:spPr>
          <a:xfrm>
            <a:off x="4122702" y="3484713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valid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D53E84F-E102-6139-8730-ACA990914D8A}"/>
              </a:ext>
            </a:extLst>
          </p:cNvPr>
          <p:cNvSpPr/>
          <p:nvPr/>
        </p:nvSpPr>
        <p:spPr>
          <a:xfrm>
            <a:off x="4122702" y="3685867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ABBCE3-E7A0-B1C5-4002-186792B32C0D}"/>
              </a:ext>
            </a:extLst>
          </p:cNvPr>
          <p:cNvSpPr/>
          <p:nvPr/>
        </p:nvSpPr>
        <p:spPr>
          <a:xfrm>
            <a:off x="4122702" y="3900721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major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BE68DA1-4B28-F806-50AA-E162D95FA9CB}"/>
              </a:ext>
            </a:extLst>
          </p:cNvPr>
          <p:cNvSpPr/>
          <p:nvPr/>
        </p:nvSpPr>
        <p:spPr>
          <a:xfrm>
            <a:off x="4122702" y="4116484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minor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267E03-1A14-433F-0221-F5FF88034927}"/>
              </a:ext>
            </a:extLst>
          </p:cNvPr>
          <p:cNvSpPr/>
          <p:nvPr/>
        </p:nvSpPr>
        <p:spPr>
          <a:xfrm>
            <a:off x="4121156" y="4319218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nlink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2ED0802-061D-F63E-1C59-CB6AD213DC26}"/>
              </a:ext>
            </a:extLst>
          </p:cNvPr>
          <p:cNvSpPr/>
          <p:nvPr/>
        </p:nvSpPr>
        <p:spPr>
          <a:xfrm>
            <a:off x="4121156" y="4523405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size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0C9267-97F3-60B0-759A-C122B05F462B}"/>
              </a:ext>
            </a:extLst>
          </p:cNvPr>
          <p:cNvSpPr/>
          <p:nvPr/>
        </p:nvSpPr>
        <p:spPr>
          <a:xfrm>
            <a:off x="4125009" y="4741187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blockno</a:t>
            </a:r>
            <a:r>
              <a:rPr lang="en-US" sz="1000" b="1" i="1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CB26ED-955F-48EE-DB10-BFF6956DC028}"/>
              </a:ext>
            </a:extLst>
          </p:cNvPr>
          <p:cNvSpPr/>
          <p:nvPr/>
        </p:nvSpPr>
        <p:spPr>
          <a:xfrm>
            <a:off x="4125720" y="4995886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blockno 12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BAF3619-FAB8-E32B-67BE-A7AD264FA97C}"/>
              </a:ext>
            </a:extLst>
          </p:cNvPr>
          <p:cNvSpPr/>
          <p:nvPr/>
        </p:nvSpPr>
        <p:spPr>
          <a:xfrm>
            <a:off x="4121156" y="5213721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indirect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45A797-70B2-8ABF-374B-71B6D72E64BB}"/>
              </a:ext>
            </a:extLst>
          </p:cNvPr>
          <p:cNvSpPr txBox="1"/>
          <p:nvPr/>
        </p:nvSpPr>
        <p:spPr>
          <a:xfrm>
            <a:off x="4491323" y="47119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6B4A89-43EC-4CE3-A3B9-3F1F47E32206}"/>
              </a:ext>
            </a:extLst>
          </p:cNvPr>
          <p:cNvSpPr/>
          <p:nvPr/>
        </p:nvSpPr>
        <p:spPr>
          <a:xfrm>
            <a:off x="6017740" y="2639240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D0FE7AF-8766-689A-1C23-68251C35138F}"/>
              </a:ext>
            </a:extLst>
          </p:cNvPr>
          <p:cNvSpPr/>
          <p:nvPr/>
        </p:nvSpPr>
        <p:spPr>
          <a:xfrm>
            <a:off x="6017739" y="3636567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B6C0-B902-A4CC-DD9D-7073C30E4602}"/>
              </a:ext>
            </a:extLst>
          </p:cNvPr>
          <p:cNvSpPr/>
          <p:nvPr/>
        </p:nvSpPr>
        <p:spPr>
          <a:xfrm>
            <a:off x="6017738" y="4761199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18F291-AA7D-2715-4A3F-7C78525106DE}"/>
              </a:ext>
            </a:extLst>
          </p:cNvPr>
          <p:cNvSpPr txBox="1"/>
          <p:nvPr/>
        </p:nvSpPr>
        <p:spPr>
          <a:xfrm>
            <a:off x="6062912" y="2593596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block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58988E-1051-76BD-A6CC-90943E339514}"/>
              </a:ext>
            </a:extLst>
          </p:cNvPr>
          <p:cNvSpPr txBox="1"/>
          <p:nvPr/>
        </p:nvSpPr>
        <p:spPr>
          <a:xfrm>
            <a:off x="6047168" y="3599576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block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A43279B-E18B-41AB-B34A-5574EE832CFB}"/>
              </a:ext>
            </a:extLst>
          </p:cNvPr>
          <p:cNvSpPr txBox="1"/>
          <p:nvPr/>
        </p:nvSpPr>
        <p:spPr>
          <a:xfrm>
            <a:off x="5965353" y="4541794"/>
            <a:ext cx="105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Indirect 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E88370-F44A-FFE5-A44E-9A21B93074D5}"/>
              </a:ext>
            </a:extLst>
          </p:cNvPr>
          <p:cNvSpPr txBox="1"/>
          <p:nvPr/>
        </p:nvSpPr>
        <p:spPr>
          <a:xfrm>
            <a:off x="6299000" y="32220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7BBEC1-7FF2-7938-5FA3-A6B768CD28DB}"/>
              </a:ext>
            </a:extLst>
          </p:cNvPr>
          <p:cNvCxnSpPr>
            <a:stCxn id="107" idx="3"/>
            <a:endCxn id="111" idx="1"/>
          </p:cNvCxnSpPr>
          <p:nvPr/>
        </p:nvCxnSpPr>
        <p:spPr>
          <a:xfrm flipV="1">
            <a:off x="5223134" y="2954095"/>
            <a:ext cx="794606" cy="1877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F9AAD2-9085-FBEF-507A-1740BBED0D29}"/>
              </a:ext>
            </a:extLst>
          </p:cNvPr>
          <p:cNvCxnSpPr>
            <a:stCxn id="108" idx="3"/>
            <a:endCxn id="113" idx="1"/>
          </p:cNvCxnSpPr>
          <p:nvPr/>
        </p:nvCxnSpPr>
        <p:spPr>
          <a:xfrm flipV="1">
            <a:off x="5223845" y="3951422"/>
            <a:ext cx="793894" cy="113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32C254-6B51-11E0-A764-7D1DC6462460}"/>
              </a:ext>
            </a:extLst>
          </p:cNvPr>
          <p:cNvCxnSpPr>
            <a:cxnSpLocks/>
            <a:stCxn id="109" idx="3"/>
            <a:endCxn id="114" idx="1"/>
          </p:cNvCxnSpPr>
          <p:nvPr/>
        </p:nvCxnSpPr>
        <p:spPr>
          <a:xfrm flipV="1">
            <a:off x="5219281" y="5076054"/>
            <a:ext cx="798457" cy="22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0502518-EE42-A9F1-68BE-4B70CF1F0CC9}"/>
              </a:ext>
            </a:extLst>
          </p:cNvPr>
          <p:cNvSpPr/>
          <p:nvPr/>
        </p:nvSpPr>
        <p:spPr>
          <a:xfrm>
            <a:off x="6017738" y="4794916"/>
            <a:ext cx="92031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blockno</a:t>
            </a:r>
            <a:r>
              <a:rPr lang="en-US" sz="1000" b="1" i="1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D1D9ED-4DC7-C762-EE89-C83CAA3550EF}"/>
              </a:ext>
            </a:extLst>
          </p:cNvPr>
          <p:cNvSpPr/>
          <p:nvPr/>
        </p:nvSpPr>
        <p:spPr>
          <a:xfrm>
            <a:off x="6013174" y="5160357"/>
            <a:ext cx="92031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blockno</a:t>
            </a:r>
            <a:r>
              <a:rPr lang="en-US" sz="1000" b="1" i="1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256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81510F-1892-29D0-4E9A-082CD9CBCA8F}"/>
              </a:ext>
            </a:extLst>
          </p:cNvPr>
          <p:cNvSpPr txBox="1"/>
          <p:nvPr/>
        </p:nvSpPr>
        <p:spPr>
          <a:xfrm>
            <a:off x="6285335" y="483878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AFEEB7D-5A59-4ABB-D489-9395B9B4268B}"/>
              </a:ext>
            </a:extLst>
          </p:cNvPr>
          <p:cNvSpPr/>
          <p:nvPr/>
        </p:nvSpPr>
        <p:spPr>
          <a:xfrm>
            <a:off x="7537668" y="4170837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36E9AE-583F-8049-1DB4-127D38DAC97B}"/>
              </a:ext>
            </a:extLst>
          </p:cNvPr>
          <p:cNvSpPr/>
          <p:nvPr/>
        </p:nvSpPr>
        <p:spPr>
          <a:xfrm>
            <a:off x="7597740" y="5455662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FA5059-6A69-178E-7499-7B3618EA80CC}"/>
              </a:ext>
            </a:extLst>
          </p:cNvPr>
          <p:cNvCxnSpPr>
            <a:stCxn id="117" idx="3"/>
            <a:endCxn id="121" idx="1"/>
          </p:cNvCxnSpPr>
          <p:nvPr/>
        </p:nvCxnSpPr>
        <p:spPr>
          <a:xfrm flipV="1">
            <a:off x="6938053" y="4485692"/>
            <a:ext cx="599615" cy="399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037851-DB24-A95B-F932-F7B890988970}"/>
              </a:ext>
            </a:extLst>
          </p:cNvPr>
          <p:cNvCxnSpPr>
            <a:stCxn id="119" idx="3"/>
            <a:endCxn id="122" idx="1"/>
          </p:cNvCxnSpPr>
          <p:nvPr/>
        </p:nvCxnSpPr>
        <p:spPr>
          <a:xfrm>
            <a:off x="6933489" y="5251048"/>
            <a:ext cx="664251" cy="519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9817C7D-DA7C-2EA9-658E-8B4A356006C9}"/>
              </a:ext>
            </a:extLst>
          </p:cNvPr>
          <p:cNvSpPr txBox="1"/>
          <p:nvPr/>
        </p:nvSpPr>
        <p:spPr>
          <a:xfrm>
            <a:off x="7567097" y="4132909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block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F68C4A-3B2F-8C66-7A52-757C1CEBDB26}"/>
              </a:ext>
            </a:extLst>
          </p:cNvPr>
          <p:cNvSpPr txBox="1"/>
          <p:nvPr/>
        </p:nvSpPr>
        <p:spPr>
          <a:xfrm>
            <a:off x="7591532" y="5398316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block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5C1DAF1-0C4D-0BA7-6869-AE816AAFEFFE}"/>
              </a:ext>
            </a:extLst>
          </p:cNvPr>
          <p:cNvSpPr/>
          <p:nvPr/>
        </p:nvSpPr>
        <p:spPr>
          <a:xfrm>
            <a:off x="2883507" y="1539309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9F1948-9DEB-0ACD-58A8-54CD2C349DC6}"/>
              </a:ext>
            </a:extLst>
          </p:cNvPr>
          <p:cNvSpPr txBox="1"/>
          <p:nvPr/>
        </p:nvSpPr>
        <p:spPr>
          <a:xfrm>
            <a:off x="2807224" y="1518699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dinode 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A0F8AC-3A88-604D-B7EE-80BD1A1F4414}"/>
              </a:ext>
            </a:extLst>
          </p:cNvPr>
          <p:cNvSpPr/>
          <p:nvPr/>
        </p:nvSpPr>
        <p:spPr>
          <a:xfrm>
            <a:off x="2885293" y="1975923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249697-6DE6-CB0B-64C3-C978C3DE3261}"/>
              </a:ext>
            </a:extLst>
          </p:cNvPr>
          <p:cNvSpPr txBox="1"/>
          <p:nvPr/>
        </p:nvSpPr>
        <p:spPr>
          <a:xfrm>
            <a:off x="2809109" y="1946911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dinode 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30957BB-54EE-25A0-469A-74177FCEDB21}"/>
              </a:ext>
            </a:extLst>
          </p:cNvPr>
          <p:cNvSpPr txBox="1"/>
          <p:nvPr/>
        </p:nvSpPr>
        <p:spPr>
          <a:xfrm>
            <a:off x="2953427" y="16262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28AE4E6-9813-49A8-9BEA-3CB0DD58D1C9}"/>
              </a:ext>
            </a:extLst>
          </p:cNvPr>
          <p:cNvSpPr/>
          <p:nvPr/>
        </p:nvSpPr>
        <p:spPr>
          <a:xfrm>
            <a:off x="3443293" y="1303197"/>
            <a:ext cx="472736" cy="8966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296BC91-C565-07A0-AB52-3001036AB64E}"/>
              </a:ext>
            </a:extLst>
          </p:cNvPr>
          <p:cNvSpPr/>
          <p:nvPr/>
        </p:nvSpPr>
        <p:spPr>
          <a:xfrm>
            <a:off x="3445902" y="1541926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117F0AB-FE73-A32A-87AC-3508D8760496}"/>
              </a:ext>
            </a:extLst>
          </p:cNvPr>
          <p:cNvSpPr/>
          <p:nvPr/>
        </p:nvSpPr>
        <p:spPr>
          <a:xfrm>
            <a:off x="3447688" y="1978540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E9DCD5-06EB-30F5-ABBA-9A64F4D0AE6F}"/>
              </a:ext>
            </a:extLst>
          </p:cNvPr>
          <p:cNvSpPr txBox="1"/>
          <p:nvPr/>
        </p:nvSpPr>
        <p:spPr>
          <a:xfrm>
            <a:off x="3515822" y="16288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D4482A-AFF3-5037-E74C-74759DB8D361}"/>
              </a:ext>
            </a:extLst>
          </p:cNvPr>
          <p:cNvSpPr txBox="1"/>
          <p:nvPr/>
        </p:nvSpPr>
        <p:spPr>
          <a:xfrm>
            <a:off x="3368270" y="127962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ED2F8C7-C0EC-AAA9-643E-31FEA759D680}"/>
              </a:ext>
            </a:extLst>
          </p:cNvPr>
          <p:cNvSpPr txBox="1"/>
          <p:nvPr/>
        </p:nvSpPr>
        <p:spPr>
          <a:xfrm>
            <a:off x="3485004" y="152207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n+1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37540AE-BDDB-3C93-AD05-E2592D5D3AA7}"/>
              </a:ext>
            </a:extLst>
          </p:cNvPr>
          <p:cNvSpPr txBox="1"/>
          <p:nvPr/>
        </p:nvSpPr>
        <p:spPr>
          <a:xfrm>
            <a:off x="4093476" y="1267379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DBD9A1-A974-70E4-F5DB-30E2BE1C6956}"/>
              </a:ext>
            </a:extLst>
          </p:cNvPr>
          <p:cNvSpPr/>
          <p:nvPr/>
        </p:nvSpPr>
        <p:spPr>
          <a:xfrm>
            <a:off x="4181310" y="1304187"/>
            <a:ext cx="472736" cy="8966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5E14779-DEB0-A227-D8B5-2E9195F72F09}"/>
              </a:ext>
            </a:extLst>
          </p:cNvPr>
          <p:cNvSpPr/>
          <p:nvPr/>
        </p:nvSpPr>
        <p:spPr>
          <a:xfrm>
            <a:off x="4183919" y="1542916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E8F4377-4958-8A22-C72E-4B2BB12EB82A}"/>
              </a:ext>
            </a:extLst>
          </p:cNvPr>
          <p:cNvSpPr/>
          <p:nvPr/>
        </p:nvSpPr>
        <p:spPr>
          <a:xfrm>
            <a:off x="4185705" y="1979530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1A1662B-3EBB-C6F2-140E-DD6C4DC26BBC}"/>
              </a:ext>
            </a:extLst>
          </p:cNvPr>
          <p:cNvSpPr txBox="1"/>
          <p:nvPr/>
        </p:nvSpPr>
        <p:spPr>
          <a:xfrm>
            <a:off x="4253839" y="162984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BB173E7-B733-9C71-E94F-B2486D35E82D}"/>
              </a:ext>
            </a:extLst>
          </p:cNvPr>
          <p:cNvSpPr txBox="1"/>
          <p:nvPr/>
        </p:nvSpPr>
        <p:spPr>
          <a:xfrm>
            <a:off x="4106287" y="128061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AD3DC38-941D-D518-30EB-15C9ED04AEC0}"/>
              </a:ext>
            </a:extLst>
          </p:cNvPr>
          <p:cNvSpPr/>
          <p:nvPr/>
        </p:nvSpPr>
        <p:spPr>
          <a:xfrm>
            <a:off x="1558234" y="5501553"/>
            <a:ext cx="593058" cy="62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B5786DB-E756-3801-543C-C0A94D6A8DCD}"/>
              </a:ext>
            </a:extLst>
          </p:cNvPr>
          <p:cNvSpPr txBox="1"/>
          <p:nvPr/>
        </p:nvSpPr>
        <p:spPr>
          <a:xfrm>
            <a:off x="1488665" y="545796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Proc Mem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6AD739-CF95-7506-EC0E-89AB1F514D7F}"/>
              </a:ext>
            </a:extLst>
          </p:cNvPr>
          <p:cNvSpPr txBox="1"/>
          <p:nvPr/>
        </p:nvSpPr>
        <p:spPr>
          <a:xfrm>
            <a:off x="2849402" y="5404777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writei(ip, src, off, n):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5BF39B9-01DC-93B7-5417-F939B885F5C3}"/>
              </a:ext>
            </a:extLst>
          </p:cNvPr>
          <p:cNvSpPr/>
          <p:nvPr/>
        </p:nvSpPr>
        <p:spPr>
          <a:xfrm>
            <a:off x="2933390" y="5744526"/>
            <a:ext cx="781689" cy="3846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1F742B6-A774-994B-6F2D-98AC4C5AF453}"/>
              </a:ext>
            </a:extLst>
          </p:cNvPr>
          <p:cNvSpPr txBox="1"/>
          <p:nvPr/>
        </p:nvSpPr>
        <p:spPr>
          <a:xfrm>
            <a:off x="2898444" y="5774109"/>
            <a:ext cx="851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proc vaddr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7BF09A8-5CE2-4039-1CE1-55BD27ACA0DA}"/>
              </a:ext>
            </a:extLst>
          </p:cNvPr>
          <p:cNvSpPr/>
          <p:nvPr/>
        </p:nvSpPr>
        <p:spPr>
          <a:xfrm>
            <a:off x="4220784" y="5744526"/>
            <a:ext cx="851580" cy="3846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triped Right Arrow 169">
            <a:extLst>
              <a:ext uri="{FF2B5EF4-FFF2-40B4-BE49-F238E27FC236}">
                <a16:creationId xmlns:a16="http://schemas.microsoft.com/office/drawing/2014/main" id="{1834C994-EC93-2F08-A202-96B79852312C}"/>
              </a:ext>
            </a:extLst>
          </p:cNvPr>
          <p:cNvSpPr/>
          <p:nvPr/>
        </p:nvSpPr>
        <p:spPr>
          <a:xfrm>
            <a:off x="3739422" y="5801305"/>
            <a:ext cx="474708" cy="2931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A66FC67-F16A-BC56-51BF-621F8E076BAB}"/>
              </a:ext>
            </a:extLst>
          </p:cNvPr>
          <p:cNvSpPr txBox="1"/>
          <p:nvPr/>
        </p:nvSpPr>
        <p:spPr>
          <a:xfrm>
            <a:off x="4191148" y="5792894"/>
            <a:ext cx="958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1F3B4C-585B-9C49-460B-B2690E06260D}"/>
              </a:ext>
            </a:extLst>
          </p:cNvPr>
          <p:cNvSpPr txBox="1"/>
          <p:nvPr/>
        </p:nvSpPr>
        <p:spPr>
          <a:xfrm>
            <a:off x="2870847" y="6090900"/>
            <a:ext cx="4963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using </a:t>
            </a:r>
            <a:r>
              <a:rPr lang="en-US" sz="1200" b="1" i="1" dirty="0"/>
              <a:t>bmap</a:t>
            </a:r>
            <a:r>
              <a:rPr lang="en-US" sz="1200" dirty="0"/>
              <a:t> to get the </a:t>
            </a:r>
            <a:r>
              <a:rPr lang="en-US" sz="1200" dirty="0">
                <a:solidFill>
                  <a:srgbClr val="92D050"/>
                </a:solidFill>
              </a:rPr>
              <a:t>blockno</a:t>
            </a:r>
            <a:r>
              <a:rPr lang="en-US" sz="1200" dirty="0"/>
              <a:t> of offset in the </a:t>
            </a:r>
            <a:r>
              <a:rPr lang="en-US" sz="1200" dirty="0">
                <a:solidFill>
                  <a:srgbClr val="FFFF00"/>
                </a:solidFill>
              </a:rPr>
              <a:t>inode</a:t>
            </a:r>
            <a:r>
              <a:rPr lang="en-US" sz="1200" dirty="0"/>
              <a:t>.(if not, allocate one)</a:t>
            </a:r>
          </a:p>
          <a:p>
            <a:pPr marL="228600" indent="-228600">
              <a:buAutoNum type="arabicPeriod"/>
            </a:pPr>
            <a:r>
              <a:rPr lang="en-US" sz="1200" dirty="0"/>
              <a:t>call </a:t>
            </a:r>
            <a:r>
              <a:rPr lang="en-US" sz="1200" b="1" i="1" dirty="0"/>
              <a:t>bread</a:t>
            </a:r>
            <a:r>
              <a:rPr lang="en-US" sz="1200" dirty="0"/>
              <a:t> that </a:t>
            </a:r>
            <a:r>
              <a:rPr lang="en-US" sz="1200" dirty="0">
                <a:solidFill>
                  <a:srgbClr val="92D050"/>
                </a:solidFill>
              </a:rPr>
              <a:t>blockno</a:t>
            </a:r>
            <a:r>
              <a:rPr lang="en-US" sz="1200" dirty="0"/>
              <a:t> to get the buffer in the </a:t>
            </a:r>
            <a:r>
              <a:rPr lang="en-US" sz="1200" dirty="0">
                <a:solidFill>
                  <a:srgbClr val="00B0F0"/>
                </a:solidFill>
              </a:rPr>
              <a:t>bcache</a:t>
            </a:r>
            <a:r>
              <a:rPr lang="en-US" sz="1200" dirty="0"/>
              <a:t>.</a:t>
            </a:r>
          </a:p>
          <a:p>
            <a:pPr marL="228600" indent="-228600">
              <a:buAutoNum type="arabicPeriod"/>
            </a:pPr>
            <a:r>
              <a:rPr lang="en-US" sz="1200" dirty="0"/>
              <a:t>call </a:t>
            </a:r>
            <a:r>
              <a:rPr lang="en-US" sz="1200" b="1" i="1" dirty="0"/>
              <a:t>either_copyin</a:t>
            </a:r>
            <a:r>
              <a:rPr lang="en-US" sz="1200" dirty="0"/>
              <a:t> to copy the data from </a:t>
            </a:r>
            <a:r>
              <a:rPr lang="en-US" sz="1200" dirty="0">
                <a:solidFill>
                  <a:srgbClr val="FFC000"/>
                </a:solidFill>
              </a:rPr>
              <a:t>proc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C000"/>
                </a:solidFill>
              </a:rPr>
              <a:t>mem</a:t>
            </a:r>
            <a:r>
              <a:rPr lang="en-US" sz="1200" dirty="0"/>
              <a:t> to the </a:t>
            </a:r>
            <a:r>
              <a:rPr lang="en-US" sz="1200" dirty="0">
                <a:solidFill>
                  <a:srgbClr val="00B0F0"/>
                </a:solidFill>
              </a:rPr>
              <a:t>buffer</a:t>
            </a:r>
            <a:r>
              <a:rPr lang="en-US" sz="1200" dirty="0"/>
              <a:t>.</a:t>
            </a:r>
          </a:p>
          <a:p>
            <a:pPr marL="228600" indent="-228600">
              <a:buAutoNum type="arabicPeriod"/>
            </a:pPr>
            <a:r>
              <a:rPr lang="en-US" sz="1200" dirty="0"/>
              <a:t>finally, call </a:t>
            </a:r>
            <a:r>
              <a:rPr lang="en-US" sz="1200" b="1" i="1" dirty="0"/>
              <a:t>bwrite</a:t>
            </a:r>
            <a:r>
              <a:rPr lang="en-US" sz="1200" dirty="0"/>
              <a:t> to write that </a:t>
            </a:r>
            <a:r>
              <a:rPr lang="en-US" sz="1200" dirty="0">
                <a:solidFill>
                  <a:srgbClr val="00B0F0"/>
                </a:solidFill>
              </a:rPr>
              <a:t>buffer</a:t>
            </a:r>
            <a:r>
              <a:rPr lang="en-US" sz="1200" dirty="0"/>
              <a:t> into </a:t>
            </a:r>
            <a:r>
              <a:rPr lang="en-US" sz="1200" dirty="0">
                <a:solidFill>
                  <a:srgbClr val="FF0000"/>
                </a:solidFill>
              </a:rPr>
              <a:t>disk</a:t>
            </a:r>
            <a:r>
              <a:rPr lang="en-US" sz="1200" dirty="0"/>
              <a:t>. 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D710FFC-47DC-6DD1-AA56-F79B4981831A}"/>
              </a:ext>
            </a:extLst>
          </p:cNvPr>
          <p:cNvSpPr/>
          <p:nvPr/>
        </p:nvSpPr>
        <p:spPr>
          <a:xfrm>
            <a:off x="5613978" y="5744526"/>
            <a:ext cx="851580" cy="38468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Striped Right Arrow 176">
            <a:extLst>
              <a:ext uri="{FF2B5EF4-FFF2-40B4-BE49-F238E27FC236}">
                <a16:creationId xmlns:a16="http://schemas.microsoft.com/office/drawing/2014/main" id="{46AF90E2-5E76-4677-F34B-1230179F72A4}"/>
              </a:ext>
            </a:extLst>
          </p:cNvPr>
          <p:cNvSpPr/>
          <p:nvPr/>
        </p:nvSpPr>
        <p:spPr>
          <a:xfrm>
            <a:off x="5116108" y="5791878"/>
            <a:ext cx="474888" cy="3267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ED82D69-4BC6-A3CA-12C6-097C114345CF}"/>
              </a:ext>
            </a:extLst>
          </p:cNvPr>
          <p:cNvSpPr txBox="1"/>
          <p:nvPr/>
        </p:nvSpPr>
        <p:spPr>
          <a:xfrm>
            <a:off x="5798833" y="579793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EAE37C7-6DF5-4927-DEF4-AD073EBC9E7E}"/>
              </a:ext>
            </a:extLst>
          </p:cNvPr>
          <p:cNvSpPr txBox="1"/>
          <p:nvPr/>
        </p:nvSpPr>
        <p:spPr>
          <a:xfrm>
            <a:off x="3666718" y="5817380"/>
            <a:ext cx="56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1, 2, 3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18E0964-C9BF-20DB-7212-898AE99871B9}"/>
              </a:ext>
            </a:extLst>
          </p:cNvPr>
          <p:cNvSpPr txBox="1"/>
          <p:nvPr/>
        </p:nvSpPr>
        <p:spPr>
          <a:xfrm>
            <a:off x="5193616" y="5819987"/>
            <a:ext cx="56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2A521F3-CB2F-0F31-19A8-C6856768E591}"/>
              </a:ext>
            </a:extLst>
          </p:cNvPr>
          <p:cNvCxnSpPr>
            <a:stCxn id="134" idx="2"/>
            <a:endCxn id="45" idx="3"/>
          </p:cNvCxnSpPr>
          <p:nvPr/>
        </p:nvCxnSpPr>
        <p:spPr>
          <a:xfrm flipH="1">
            <a:off x="2617616" y="2188133"/>
            <a:ext cx="1066440" cy="23867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B841903-E382-F0DE-8C28-D897CCF830F7}"/>
              </a:ext>
            </a:extLst>
          </p:cNvPr>
          <p:cNvSpPr txBox="1"/>
          <p:nvPr/>
        </p:nvSpPr>
        <p:spPr>
          <a:xfrm>
            <a:off x="2735685" y="2902929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iget</a:t>
            </a:r>
            <a:r>
              <a:rPr lang="en-US" dirty="0"/>
              <a:t> + </a:t>
            </a:r>
            <a:r>
              <a:rPr lang="en-US" i="1" dirty="0"/>
              <a:t>ilock</a:t>
            </a:r>
          </a:p>
        </p:txBody>
      </p:sp>
    </p:spTree>
    <p:extLst>
      <p:ext uri="{BB962C8B-B14F-4D97-AF65-F5344CB8AC3E}">
        <p14:creationId xmlns:p14="http://schemas.microsoft.com/office/powerpoint/2010/main" val="356773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Inode Impl: </a:t>
            </a:r>
            <a:r>
              <a:rPr lang="en-US" sz="4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sys_write</a:t>
            </a:r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E71FA16D-2F1D-0D8F-C3B9-DC743C70D3AA}"/>
              </a:ext>
            </a:extLst>
          </p:cNvPr>
          <p:cNvSpPr/>
          <p:nvPr/>
        </p:nvSpPr>
        <p:spPr>
          <a:xfrm>
            <a:off x="10422117" y="5079528"/>
            <a:ext cx="562885" cy="53860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B08DB-6899-1923-C9D2-A97A10CD6DA8}"/>
              </a:ext>
            </a:extLst>
          </p:cNvPr>
          <p:cNvSpPr txBox="1"/>
          <p:nvPr/>
        </p:nvSpPr>
        <p:spPr>
          <a:xfrm>
            <a:off x="10985002" y="5210332"/>
            <a:ext cx="9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Buffer Cache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9F3A30-0729-7326-3E39-2DA7DC6F5CB1}"/>
              </a:ext>
            </a:extLst>
          </p:cNvPr>
          <p:cNvSpPr/>
          <p:nvPr/>
        </p:nvSpPr>
        <p:spPr>
          <a:xfrm>
            <a:off x="10521990" y="5761343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956BBC-BEA7-60A2-D120-349566560642}"/>
              </a:ext>
            </a:extLst>
          </p:cNvPr>
          <p:cNvSpPr/>
          <p:nvPr/>
        </p:nvSpPr>
        <p:spPr>
          <a:xfrm>
            <a:off x="10521990" y="6001041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C88378-37B0-6A78-CD0F-7AB66C7E1DFD}"/>
              </a:ext>
            </a:extLst>
          </p:cNvPr>
          <p:cNvSpPr txBox="1"/>
          <p:nvPr/>
        </p:nvSpPr>
        <p:spPr>
          <a:xfrm>
            <a:off x="10985001" y="5937405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in-memory inode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20CD59-D990-E94A-8E20-D681E000E9F2}"/>
              </a:ext>
            </a:extLst>
          </p:cNvPr>
          <p:cNvSpPr txBox="1"/>
          <p:nvPr/>
        </p:nvSpPr>
        <p:spPr>
          <a:xfrm>
            <a:off x="10985002" y="4522012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on-disk inode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E2EBDD-03A0-DC2B-615B-D0CBC48AC911}"/>
              </a:ext>
            </a:extLst>
          </p:cNvPr>
          <p:cNvSpPr/>
          <p:nvPr/>
        </p:nvSpPr>
        <p:spPr>
          <a:xfrm>
            <a:off x="10467191" y="3344852"/>
            <a:ext cx="472736" cy="89664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BECFD6-4EE6-6E46-D427-2D5B84EBCE75}"/>
              </a:ext>
            </a:extLst>
          </p:cNvPr>
          <p:cNvSpPr txBox="1"/>
          <p:nvPr/>
        </p:nvSpPr>
        <p:spPr>
          <a:xfrm>
            <a:off x="10985002" y="365467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disk block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7D9FD5-ECF9-215E-43AF-F8A1F8B53BDF}"/>
              </a:ext>
            </a:extLst>
          </p:cNvPr>
          <p:cNvSpPr/>
          <p:nvPr/>
        </p:nvSpPr>
        <p:spPr>
          <a:xfrm>
            <a:off x="10444654" y="2378951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2B773-0055-4665-2532-4BD2CD3A5D44}"/>
              </a:ext>
            </a:extLst>
          </p:cNvPr>
          <p:cNvSpPr/>
          <p:nvPr/>
        </p:nvSpPr>
        <p:spPr>
          <a:xfrm>
            <a:off x="10444654" y="2506820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AE6001-AE24-61EF-1858-FD069182702B}"/>
              </a:ext>
            </a:extLst>
          </p:cNvPr>
          <p:cNvSpPr/>
          <p:nvPr/>
        </p:nvSpPr>
        <p:spPr>
          <a:xfrm>
            <a:off x="10444654" y="2771359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64FA7C-C74C-95FA-4938-9E85FBFE379E}"/>
              </a:ext>
            </a:extLst>
          </p:cNvPr>
          <p:cNvSpPr txBox="1"/>
          <p:nvPr/>
        </p:nvSpPr>
        <p:spPr>
          <a:xfrm>
            <a:off x="11029757" y="2607535"/>
            <a:ext cx="910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inode table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47FCAE-4807-9079-FE23-D748713C410C}"/>
              </a:ext>
            </a:extLst>
          </p:cNvPr>
          <p:cNvSpPr txBox="1"/>
          <p:nvPr/>
        </p:nvSpPr>
        <p:spPr>
          <a:xfrm>
            <a:off x="9614960" y="201541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What we have now?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D5179BC-7E37-51BC-8DBA-D79EC1E40A1A}"/>
              </a:ext>
            </a:extLst>
          </p:cNvPr>
          <p:cNvSpPr/>
          <p:nvPr/>
        </p:nvSpPr>
        <p:spPr>
          <a:xfrm>
            <a:off x="1659644" y="1700410"/>
            <a:ext cx="481865" cy="486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9BFB42-700D-EB96-E716-5E25ACE9AA91}"/>
              </a:ext>
            </a:extLst>
          </p:cNvPr>
          <p:cNvSpPr/>
          <p:nvPr/>
        </p:nvSpPr>
        <p:spPr>
          <a:xfrm>
            <a:off x="1666531" y="2171830"/>
            <a:ext cx="481865" cy="8613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1599A0-E1E3-4740-BE56-893C094A84CC}"/>
              </a:ext>
            </a:extLst>
          </p:cNvPr>
          <p:cNvSpPr txBox="1"/>
          <p:nvPr/>
        </p:nvSpPr>
        <p:spPr>
          <a:xfrm>
            <a:off x="1613503" y="2105132"/>
            <a:ext cx="60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vaddr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9742CB-DB40-D406-6F6C-5374E7157255}"/>
              </a:ext>
            </a:extLst>
          </p:cNvPr>
          <p:cNvSpPr txBox="1"/>
          <p:nvPr/>
        </p:nvSpPr>
        <p:spPr>
          <a:xfrm>
            <a:off x="1235738" y="2937420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F957C7-F8D9-7C89-8EC6-55FF4B25C7EC}"/>
              </a:ext>
            </a:extLst>
          </p:cNvPr>
          <p:cNvSpPr txBox="1"/>
          <p:nvPr/>
        </p:nvSpPr>
        <p:spPr>
          <a:xfrm>
            <a:off x="1615618" y="1805379"/>
            <a:ext cx="59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C6F6E0-C662-E81D-A45D-4A4B968302CF}"/>
              </a:ext>
            </a:extLst>
          </p:cNvPr>
          <p:cNvSpPr/>
          <p:nvPr/>
        </p:nvSpPr>
        <p:spPr>
          <a:xfrm>
            <a:off x="1711479" y="2491612"/>
            <a:ext cx="378193" cy="52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C0AFB6-1552-CDDB-E1C9-65926AD68D4B}"/>
              </a:ext>
            </a:extLst>
          </p:cNvPr>
          <p:cNvSpPr txBox="1"/>
          <p:nvPr/>
        </p:nvSpPr>
        <p:spPr>
          <a:xfrm>
            <a:off x="1653226" y="2433846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0C3370E-7A1F-C50A-F84C-F4ADC3148D22}"/>
              </a:ext>
            </a:extLst>
          </p:cNvPr>
          <p:cNvSpPr/>
          <p:nvPr/>
        </p:nvSpPr>
        <p:spPr>
          <a:xfrm>
            <a:off x="7644923" y="2345296"/>
            <a:ext cx="1022816" cy="66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378B338-2FA6-431C-3E90-2C02AE9EF2FC}"/>
              </a:ext>
            </a:extLst>
          </p:cNvPr>
          <p:cNvSpPr txBox="1"/>
          <p:nvPr/>
        </p:nvSpPr>
        <p:spPr>
          <a:xfrm>
            <a:off x="699757" y="3338529"/>
            <a:ext cx="23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i="1" dirty="0"/>
              <a:t>ip</a:t>
            </a:r>
            <a:r>
              <a:rPr lang="en-US" dirty="0"/>
              <a:t> =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sys_open</a:t>
            </a:r>
            <a:r>
              <a:rPr lang="en-US" i="1" dirty="0"/>
              <a:t>(path);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708BD87-4379-118A-AD17-5829CD396D44}"/>
              </a:ext>
            </a:extLst>
          </p:cNvPr>
          <p:cNvSpPr txBox="1"/>
          <p:nvPr/>
        </p:nvSpPr>
        <p:spPr>
          <a:xfrm>
            <a:off x="5363933" y="1301199"/>
            <a:ext cx="282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sys_write</a:t>
            </a:r>
            <a:r>
              <a:rPr lang="en-US" i="1" dirty="0"/>
              <a:t>(</a:t>
            </a:r>
            <a:r>
              <a:rPr lang="en-US" b="1" i="1" dirty="0"/>
              <a:t>ip</a:t>
            </a:r>
            <a:r>
              <a:rPr lang="en-US" i="1" dirty="0"/>
              <a:t>, wdata, size);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A38AC7-1A8F-F2BA-E9C6-F43AF899140D}"/>
              </a:ext>
            </a:extLst>
          </p:cNvPr>
          <p:cNvSpPr txBox="1"/>
          <p:nvPr/>
        </p:nvSpPr>
        <p:spPr>
          <a:xfrm>
            <a:off x="818862" y="366639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#1: No such file  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E5615A79-5DD9-600B-43FD-3AE58A47692B}"/>
              </a:ext>
            </a:extLst>
          </p:cNvPr>
          <p:cNvSpPr/>
          <p:nvPr/>
        </p:nvSpPr>
        <p:spPr>
          <a:xfrm>
            <a:off x="2886887" y="3739638"/>
            <a:ext cx="324146" cy="24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EDAAF0-7502-28ED-55EF-5500A1DE91A1}"/>
              </a:ext>
            </a:extLst>
          </p:cNvPr>
          <p:cNvSpPr txBox="1"/>
          <p:nvPr/>
        </p:nvSpPr>
        <p:spPr>
          <a:xfrm>
            <a:off x="3168065" y="3666396"/>
            <a:ext cx="18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ip = create(path);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548F770-E708-99BB-0385-1F3F43C4E2FB}"/>
              </a:ext>
            </a:extLst>
          </p:cNvPr>
          <p:cNvSpPr txBox="1"/>
          <p:nvPr/>
        </p:nvSpPr>
        <p:spPr>
          <a:xfrm>
            <a:off x="818862" y="5288354"/>
            <a:ext cx="23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#2: Already here  </a:t>
            </a:r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9B9B2D2-B9F2-84E8-E67B-ECBA731D071F}"/>
              </a:ext>
            </a:extLst>
          </p:cNvPr>
          <p:cNvSpPr/>
          <p:nvPr/>
        </p:nvSpPr>
        <p:spPr>
          <a:xfrm>
            <a:off x="2926831" y="5361037"/>
            <a:ext cx="324146" cy="24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44727D-E150-6598-F43A-C169170D72E3}"/>
              </a:ext>
            </a:extLst>
          </p:cNvPr>
          <p:cNvSpPr txBox="1"/>
          <p:nvPr/>
        </p:nvSpPr>
        <p:spPr>
          <a:xfrm>
            <a:off x="3168065" y="528835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ip = namei(path);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41D1B69-755C-6064-FF36-E15797F311DE}"/>
              </a:ext>
            </a:extLst>
          </p:cNvPr>
          <p:cNvSpPr/>
          <p:nvPr/>
        </p:nvSpPr>
        <p:spPr>
          <a:xfrm>
            <a:off x="10521990" y="4453513"/>
            <a:ext cx="363138" cy="43500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309C912-14DD-D0CF-89A0-3F05CCFC04CA}"/>
              </a:ext>
            </a:extLst>
          </p:cNvPr>
          <p:cNvSpPr/>
          <p:nvPr/>
        </p:nvSpPr>
        <p:spPr>
          <a:xfrm>
            <a:off x="701187" y="4287018"/>
            <a:ext cx="363138" cy="43500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triped Right Arrow 156">
            <a:extLst>
              <a:ext uri="{FF2B5EF4-FFF2-40B4-BE49-F238E27FC236}">
                <a16:creationId xmlns:a16="http://schemas.microsoft.com/office/drawing/2014/main" id="{595367BF-8440-E778-B5AA-D9457D88A89E}"/>
              </a:ext>
            </a:extLst>
          </p:cNvPr>
          <p:cNvSpPr/>
          <p:nvPr/>
        </p:nvSpPr>
        <p:spPr>
          <a:xfrm>
            <a:off x="1170910" y="4399297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EAF1B97-9B3E-F4C8-358C-B5B219C543BE}"/>
              </a:ext>
            </a:extLst>
          </p:cNvPr>
          <p:cNvSpPr txBox="1"/>
          <p:nvPr/>
        </p:nvSpPr>
        <p:spPr>
          <a:xfrm>
            <a:off x="1092063" y="414386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ialloc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2F9C700-C70F-7BD3-3749-0809B0933069}"/>
              </a:ext>
            </a:extLst>
          </p:cNvPr>
          <p:cNvSpPr txBox="1"/>
          <p:nvPr/>
        </p:nvSpPr>
        <p:spPr>
          <a:xfrm>
            <a:off x="1110705" y="4484093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iget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E195C25-B4B9-938C-7D6B-7D6543C1B59F}"/>
              </a:ext>
            </a:extLst>
          </p:cNvPr>
          <p:cNvSpPr/>
          <p:nvPr/>
        </p:nvSpPr>
        <p:spPr>
          <a:xfrm>
            <a:off x="1731100" y="4663358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DDC1F3B-B1C5-DF69-4AD0-ACC029C07B22}"/>
              </a:ext>
            </a:extLst>
          </p:cNvPr>
          <p:cNvSpPr/>
          <p:nvPr/>
        </p:nvSpPr>
        <p:spPr>
          <a:xfrm>
            <a:off x="1731100" y="4791227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194739-1CD5-96B7-B56F-755855D93251}"/>
              </a:ext>
            </a:extLst>
          </p:cNvPr>
          <p:cNvSpPr/>
          <p:nvPr/>
        </p:nvSpPr>
        <p:spPr>
          <a:xfrm>
            <a:off x="1731100" y="5055766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50AFFB9-E6E4-3D0B-2FF9-B5400E87C756}"/>
              </a:ext>
            </a:extLst>
          </p:cNvPr>
          <p:cNvSpPr/>
          <p:nvPr/>
        </p:nvSpPr>
        <p:spPr>
          <a:xfrm>
            <a:off x="1808436" y="3950097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21E9819-7D49-20DC-EE62-FBE5DECA2903}"/>
              </a:ext>
            </a:extLst>
          </p:cNvPr>
          <p:cNvCxnSpPr>
            <a:cxnSpLocks/>
          </p:cNvCxnSpPr>
          <p:nvPr/>
        </p:nvCxnSpPr>
        <p:spPr>
          <a:xfrm flipV="1">
            <a:off x="1862066" y="4234842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Striped Right Arrow 167">
            <a:extLst>
              <a:ext uri="{FF2B5EF4-FFF2-40B4-BE49-F238E27FC236}">
                <a16:creationId xmlns:a16="http://schemas.microsoft.com/office/drawing/2014/main" id="{AB66F5CC-7F3B-7EB7-8334-6D224752308E}"/>
              </a:ext>
            </a:extLst>
          </p:cNvPr>
          <p:cNvSpPr/>
          <p:nvPr/>
        </p:nvSpPr>
        <p:spPr>
          <a:xfrm>
            <a:off x="2271286" y="4399297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ADFA13-025C-CF4B-5B5F-F92263EA7F12}"/>
              </a:ext>
            </a:extLst>
          </p:cNvPr>
          <p:cNvSpPr txBox="1"/>
          <p:nvPr/>
        </p:nvSpPr>
        <p:spPr>
          <a:xfrm>
            <a:off x="2200548" y="417017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ilock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0CF03B3-FFC8-A20E-8F60-CAFAA0CE5B54}"/>
              </a:ext>
            </a:extLst>
          </p:cNvPr>
          <p:cNvSpPr/>
          <p:nvPr/>
        </p:nvSpPr>
        <p:spPr>
          <a:xfrm>
            <a:off x="2848446" y="4152781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96854ED-BA49-8BE8-5A87-4ECA94F6DAD6}"/>
              </a:ext>
            </a:extLst>
          </p:cNvPr>
          <p:cNvSpPr/>
          <p:nvPr/>
        </p:nvSpPr>
        <p:spPr>
          <a:xfrm>
            <a:off x="2848446" y="4392479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EDD4AA5-D49A-EDB6-0054-755B10435682}"/>
              </a:ext>
            </a:extLst>
          </p:cNvPr>
          <p:cNvSpPr txBox="1"/>
          <p:nvPr/>
        </p:nvSpPr>
        <p:spPr>
          <a:xfrm>
            <a:off x="2881881" y="4073311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" name="Striped Right Arrow 173">
            <a:extLst>
              <a:ext uri="{FF2B5EF4-FFF2-40B4-BE49-F238E27FC236}">
                <a16:creationId xmlns:a16="http://schemas.microsoft.com/office/drawing/2014/main" id="{174C6862-79B9-BD55-A62E-A371AE6181C8}"/>
              </a:ext>
            </a:extLst>
          </p:cNvPr>
          <p:cNvSpPr/>
          <p:nvPr/>
        </p:nvSpPr>
        <p:spPr>
          <a:xfrm>
            <a:off x="3347547" y="4432573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B961917-2219-F7EC-2046-78FA46EAD7D0}"/>
              </a:ext>
            </a:extLst>
          </p:cNvPr>
          <p:cNvSpPr/>
          <p:nvPr/>
        </p:nvSpPr>
        <p:spPr>
          <a:xfrm>
            <a:off x="3999398" y="4310230"/>
            <a:ext cx="363138" cy="43500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6E2FEC3-BE25-2828-64C8-E4586E7C50B1}"/>
              </a:ext>
            </a:extLst>
          </p:cNvPr>
          <p:cNvSpPr txBox="1"/>
          <p:nvPr/>
        </p:nvSpPr>
        <p:spPr>
          <a:xfrm>
            <a:off x="4039644" y="402773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27FEB0-E35C-2BA2-E747-94FB418C6115}"/>
              </a:ext>
            </a:extLst>
          </p:cNvPr>
          <p:cNvSpPr txBox="1"/>
          <p:nvPr/>
        </p:nvSpPr>
        <p:spPr>
          <a:xfrm>
            <a:off x="3193508" y="4170170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iupdate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91CA4D3-6468-FF16-B738-9496250B95B4}"/>
              </a:ext>
            </a:extLst>
          </p:cNvPr>
          <p:cNvSpPr/>
          <p:nvPr/>
        </p:nvSpPr>
        <p:spPr>
          <a:xfrm>
            <a:off x="737694" y="5919914"/>
            <a:ext cx="363138" cy="43500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9908933-07DF-56D0-6BAE-94C0F46D8F2A}"/>
              </a:ext>
            </a:extLst>
          </p:cNvPr>
          <p:cNvSpPr txBox="1"/>
          <p:nvPr/>
        </p:nvSpPr>
        <p:spPr>
          <a:xfrm>
            <a:off x="1117123" y="6151277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iget</a:t>
            </a:r>
          </a:p>
        </p:txBody>
      </p:sp>
      <p:sp>
        <p:nvSpPr>
          <p:cNvPr id="180" name="Striped Right Arrow 179">
            <a:extLst>
              <a:ext uri="{FF2B5EF4-FFF2-40B4-BE49-F238E27FC236}">
                <a16:creationId xmlns:a16="http://schemas.microsoft.com/office/drawing/2014/main" id="{77E5636B-532E-895B-B718-809F459D2E42}"/>
              </a:ext>
            </a:extLst>
          </p:cNvPr>
          <p:cNvSpPr/>
          <p:nvPr/>
        </p:nvSpPr>
        <p:spPr>
          <a:xfrm>
            <a:off x="1170910" y="6055135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F725235-104D-AE04-6C73-8E3E6FC2FFE1}"/>
              </a:ext>
            </a:extLst>
          </p:cNvPr>
          <p:cNvSpPr txBox="1"/>
          <p:nvPr/>
        </p:nvSpPr>
        <p:spPr>
          <a:xfrm>
            <a:off x="780398" y="5660384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7601967-4405-79AC-F6F6-31B875557E1D}"/>
              </a:ext>
            </a:extLst>
          </p:cNvPr>
          <p:cNvSpPr/>
          <p:nvPr/>
        </p:nvSpPr>
        <p:spPr>
          <a:xfrm>
            <a:off x="1729722" y="6247562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67DCB87-215A-2895-2BE3-04B947FFF4A5}"/>
              </a:ext>
            </a:extLst>
          </p:cNvPr>
          <p:cNvSpPr/>
          <p:nvPr/>
        </p:nvSpPr>
        <p:spPr>
          <a:xfrm>
            <a:off x="1729722" y="6375431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A425AFD-72B9-95E9-F61C-36D3B594537F}"/>
              </a:ext>
            </a:extLst>
          </p:cNvPr>
          <p:cNvSpPr/>
          <p:nvPr/>
        </p:nvSpPr>
        <p:spPr>
          <a:xfrm>
            <a:off x="1729722" y="6639970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0DC5CE-89F1-A9E8-7B0A-9AD98A725280}"/>
              </a:ext>
            </a:extLst>
          </p:cNvPr>
          <p:cNvSpPr/>
          <p:nvPr/>
        </p:nvSpPr>
        <p:spPr>
          <a:xfrm>
            <a:off x="1782815" y="5557128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DD1CB12-C519-2F2A-BE2E-90B8EC6D8925}"/>
              </a:ext>
            </a:extLst>
          </p:cNvPr>
          <p:cNvCxnSpPr>
            <a:cxnSpLocks/>
          </p:cNvCxnSpPr>
          <p:nvPr/>
        </p:nvCxnSpPr>
        <p:spPr>
          <a:xfrm flipV="1">
            <a:off x="1853788" y="5887509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7" name="Striped Right Arrow 186">
            <a:extLst>
              <a:ext uri="{FF2B5EF4-FFF2-40B4-BE49-F238E27FC236}">
                <a16:creationId xmlns:a16="http://schemas.microsoft.com/office/drawing/2014/main" id="{CCDA6447-9300-4F6C-44E6-00DBD28DEF03}"/>
              </a:ext>
            </a:extLst>
          </p:cNvPr>
          <p:cNvSpPr/>
          <p:nvPr/>
        </p:nvSpPr>
        <p:spPr>
          <a:xfrm>
            <a:off x="2272625" y="6107161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6AD7552-10CA-38F3-28EB-C14CF3F984DF}"/>
              </a:ext>
            </a:extLst>
          </p:cNvPr>
          <p:cNvSpPr txBox="1"/>
          <p:nvPr/>
        </p:nvSpPr>
        <p:spPr>
          <a:xfrm>
            <a:off x="2201887" y="58780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ilock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851C05E-52F5-80CA-737E-25479C10DA50}"/>
              </a:ext>
            </a:extLst>
          </p:cNvPr>
          <p:cNvSpPr/>
          <p:nvPr/>
        </p:nvSpPr>
        <p:spPr>
          <a:xfrm>
            <a:off x="2849785" y="5860645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713BE16-1668-CF96-6D91-D8CA1222FA8C}"/>
              </a:ext>
            </a:extLst>
          </p:cNvPr>
          <p:cNvSpPr/>
          <p:nvPr/>
        </p:nvSpPr>
        <p:spPr>
          <a:xfrm>
            <a:off x="2849785" y="6100343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92DFBA3-B31E-20AD-2628-A34DE7ABBA8C}"/>
              </a:ext>
            </a:extLst>
          </p:cNvPr>
          <p:cNvSpPr txBox="1"/>
          <p:nvPr/>
        </p:nvSpPr>
        <p:spPr>
          <a:xfrm>
            <a:off x="2883220" y="578117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2" name="Striped Right Arrow 191">
            <a:extLst>
              <a:ext uri="{FF2B5EF4-FFF2-40B4-BE49-F238E27FC236}">
                <a16:creationId xmlns:a16="http://schemas.microsoft.com/office/drawing/2014/main" id="{D1C0DD6C-CCF7-A360-3797-88BCA5004207}"/>
              </a:ext>
            </a:extLst>
          </p:cNvPr>
          <p:cNvSpPr/>
          <p:nvPr/>
        </p:nvSpPr>
        <p:spPr>
          <a:xfrm>
            <a:off x="3314757" y="6095005"/>
            <a:ext cx="775856" cy="22260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22F6EE-7A8E-9597-3073-5005BCD99439}"/>
              </a:ext>
            </a:extLst>
          </p:cNvPr>
          <p:cNvSpPr txBox="1"/>
          <p:nvPr/>
        </p:nvSpPr>
        <p:spPr>
          <a:xfrm>
            <a:off x="3161452" y="5813196"/>
            <a:ext cx="10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dirlookup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CE68B30-951A-6187-8230-820ED9125538}"/>
              </a:ext>
            </a:extLst>
          </p:cNvPr>
          <p:cNvSpPr txBox="1"/>
          <p:nvPr/>
        </p:nvSpPr>
        <p:spPr>
          <a:xfrm>
            <a:off x="3405198" y="6179235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iget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E80360F-9E6C-2F02-4C6F-60841E66D687}"/>
              </a:ext>
            </a:extLst>
          </p:cNvPr>
          <p:cNvSpPr/>
          <p:nvPr/>
        </p:nvSpPr>
        <p:spPr>
          <a:xfrm>
            <a:off x="4163618" y="6265271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595290B-0581-0346-E1AB-EF9FF2C4B28C}"/>
              </a:ext>
            </a:extLst>
          </p:cNvPr>
          <p:cNvSpPr/>
          <p:nvPr/>
        </p:nvSpPr>
        <p:spPr>
          <a:xfrm>
            <a:off x="4163618" y="6393140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9358641-EB64-1C94-0642-38D6C772C84A}"/>
              </a:ext>
            </a:extLst>
          </p:cNvPr>
          <p:cNvSpPr/>
          <p:nvPr/>
        </p:nvSpPr>
        <p:spPr>
          <a:xfrm>
            <a:off x="4163618" y="6657679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461FB91-F0EA-4469-894E-387C9FB88E6F}"/>
              </a:ext>
            </a:extLst>
          </p:cNvPr>
          <p:cNvSpPr/>
          <p:nvPr/>
        </p:nvSpPr>
        <p:spPr>
          <a:xfrm>
            <a:off x="4216711" y="5574837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91ADBCC-C0B2-89D0-FC2E-23951EC7E4EE}"/>
              </a:ext>
            </a:extLst>
          </p:cNvPr>
          <p:cNvCxnSpPr>
            <a:cxnSpLocks/>
          </p:cNvCxnSpPr>
          <p:nvPr/>
        </p:nvCxnSpPr>
        <p:spPr>
          <a:xfrm flipV="1">
            <a:off x="4287684" y="5905218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0" name="Striped Right Arrow 199">
            <a:extLst>
              <a:ext uri="{FF2B5EF4-FFF2-40B4-BE49-F238E27FC236}">
                <a16:creationId xmlns:a16="http://schemas.microsoft.com/office/drawing/2014/main" id="{DEA91ADA-D437-48D2-02C2-A9976395C2BE}"/>
              </a:ext>
            </a:extLst>
          </p:cNvPr>
          <p:cNvSpPr/>
          <p:nvPr/>
        </p:nvSpPr>
        <p:spPr>
          <a:xfrm>
            <a:off x="4708051" y="6055086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DDEA7-32C1-2146-44EE-7A05B808D728}"/>
              </a:ext>
            </a:extLst>
          </p:cNvPr>
          <p:cNvSpPr/>
          <p:nvPr/>
        </p:nvSpPr>
        <p:spPr>
          <a:xfrm>
            <a:off x="5285211" y="5808570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E68899C-9097-D1BA-7B31-8A82B365F344}"/>
              </a:ext>
            </a:extLst>
          </p:cNvPr>
          <p:cNvSpPr/>
          <p:nvPr/>
        </p:nvSpPr>
        <p:spPr>
          <a:xfrm>
            <a:off x="5285211" y="6048268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F192864-0AE1-BDFF-49A1-6C2A06DA08D0}"/>
              </a:ext>
            </a:extLst>
          </p:cNvPr>
          <p:cNvSpPr txBox="1"/>
          <p:nvPr/>
        </p:nvSpPr>
        <p:spPr>
          <a:xfrm>
            <a:off x="5318646" y="57291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01843E-143C-7307-ED67-3CD322DB500C}"/>
              </a:ext>
            </a:extLst>
          </p:cNvPr>
          <p:cNvSpPr txBox="1"/>
          <p:nvPr/>
        </p:nvSpPr>
        <p:spPr>
          <a:xfrm>
            <a:off x="4617178" y="581851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ilock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E9E2825-FDA2-6535-627B-3C596EF042EC}"/>
              </a:ext>
            </a:extLst>
          </p:cNvPr>
          <p:cNvSpPr/>
          <p:nvPr/>
        </p:nvSpPr>
        <p:spPr>
          <a:xfrm>
            <a:off x="3989263" y="2652152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0D5A7E-2C33-AB03-C91A-E2A4DEEFF1EE}"/>
              </a:ext>
            </a:extLst>
          </p:cNvPr>
          <p:cNvSpPr/>
          <p:nvPr/>
        </p:nvSpPr>
        <p:spPr>
          <a:xfrm>
            <a:off x="3989263" y="2780021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37AF0AE-08B0-F29A-770A-E77A4BA72CED}"/>
              </a:ext>
            </a:extLst>
          </p:cNvPr>
          <p:cNvSpPr/>
          <p:nvPr/>
        </p:nvSpPr>
        <p:spPr>
          <a:xfrm>
            <a:off x="3989263" y="3044560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E7ABD55-C359-4521-9176-565AFDB7A70E}"/>
              </a:ext>
            </a:extLst>
          </p:cNvPr>
          <p:cNvSpPr/>
          <p:nvPr/>
        </p:nvSpPr>
        <p:spPr>
          <a:xfrm>
            <a:off x="4042356" y="1961718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9754F59-F4DF-3166-216C-8D586E124CB5}"/>
              </a:ext>
            </a:extLst>
          </p:cNvPr>
          <p:cNvSpPr/>
          <p:nvPr/>
        </p:nvSpPr>
        <p:spPr>
          <a:xfrm>
            <a:off x="4039579" y="2189671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A328B88-3CE4-666F-BF7F-4370CD230C59}"/>
              </a:ext>
            </a:extLst>
          </p:cNvPr>
          <p:cNvSpPr txBox="1"/>
          <p:nvPr/>
        </p:nvSpPr>
        <p:spPr>
          <a:xfrm>
            <a:off x="4059517" y="1845444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15C9685-AA93-EA28-43CB-A24390808CE9}"/>
              </a:ext>
            </a:extLst>
          </p:cNvPr>
          <p:cNvCxnSpPr>
            <a:cxnSpLocks/>
          </p:cNvCxnSpPr>
          <p:nvPr/>
        </p:nvCxnSpPr>
        <p:spPr>
          <a:xfrm flipV="1">
            <a:off x="4113329" y="2292099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40FC12A-2591-EAE8-57D5-D2618C3B395D}"/>
              </a:ext>
            </a:extLst>
          </p:cNvPr>
          <p:cNvSpPr txBox="1"/>
          <p:nvPr/>
        </p:nvSpPr>
        <p:spPr>
          <a:xfrm>
            <a:off x="4039579" y="16595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4B2601-93C2-8F2B-F9BB-7272113AC352}"/>
              </a:ext>
            </a:extLst>
          </p:cNvPr>
          <p:cNvSpPr txBox="1"/>
          <p:nvPr/>
        </p:nvSpPr>
        <p:spPr>
          <a:xfrm>
            <a:off x="5400450" y="1616669"/>
            <a:ext cx="28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writei(ip, wdata, f-&gt;off, size)</a:t>
            </a:r>
          </a:p>
        </p:txBody>
      </p:sp>
      <p:sp>
        <p:nvSpPr>
          <p:cNvPr id="216" name="Striped Right Arrow 215">
            <a:extLst>
              <a:ext uri="{FF2B5EF4-FFF2-40B4-BE49-F238E27FC236}">
                <a16:creationId xmlns:a16="http://schemas.microsoft.com/office/drawing/2014/main" id="{F8B22122-49BD-891B-A83E-74537682B261}"/>
              </a:ext>
            </a:extLst>
          </p:cNvPr>
          <p:cNvSpPr/>
          <p:nvPr/>
        </p:nvSpPr>
        <p:spPr>
          <a:xfrm>
            <a:off x="2484610" y="2371242"/>
            <a:ext cx="1270413" cy="4598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9AA116D-6D58-3B7C-5995-4A4B254F9776}"/>
              </a:ext>
            </a:extLst>
          </p:cNvPr>
          <p:cNvSpPr txBox="1"/>
          <p:nvPr/>
        </p:nvSpPr>
        <p:spPr>
          <a:xfrm>
            <a:off x="2408767" y="2160630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i="1" dirty="0"/>
              <a:t>sys_open</a:t>
            </a:r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D4CD2F4-34ED-3DC9-51EC-79E0C07CDD13}"/>
              </a:ext>
            </a:extLst>
          </p:cNvPr>
          <p:cNvSpPr/>
          <p:nvPr/>
        </p:nvSpPr>
        <p:spPr>
          <a:xfrm>
            <a:off x="5567334" y="2239788"/>
            <a:ext cx="481865" cy="8613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DA3E7C2-24EF-065D-CB87-808A010C045B}"/>
              </a:ext>
            </a:extLst>
          </p:cNvPr>
          <p:cNvSpPr txBox="1"/>
          <p:nvPr/>
        </p:nvSpPr>
        <p:spPr>
          <a:xfrm>
            <a:off x="5514306" y="2173090"/>
            <a:ext cx="60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vaddr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F5426BF-451A-B75F-8A9D-E38279338726}"/>
              </a:ext>
            </a:extLst>
          </p:cNvPr>
          <p:cNvSpPr/>
          <p:nvPr/>
        </p:nvSpPr>
        <p:spPr>
          <a:xfrm>
            <a:off x="5612282" y="2559570"/>
            <a:ext cx="378193" cy="52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triped Right Arrow 221">
            <a:extLst>
              <a:ext uri="{FF2B5EF4-FFF2-40B4-BE49-F238E27FC236}">
                <a16:creationId xmlns:a16="http://schemas.microsoft.com/office/drawing/2014/main" id="{3704477D-ACBB-8B2A-3F87-99F47754C016}"/>
              </a:ext>
            </a:extLst>
          </p:cNvPr>
          <p:cNvSpPr/>
          <p:nvPr/>
        </p:nvSpPr>
        <p:spPr>
          <a:xfrm rot="12340158">
            <a:off x="4609910" y="2153069"/>
            <a:ext cx="692399" cy="2495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A031DB0-EE65-B21E-9352-4CEC125178F3}"/>
              </a:ext>
            </a:extLst>
          </p:cNvPr>
          <p:cNvSpPr txBox="1"/>
          <p:nvPr/>
        </p:nvSpPr>
        <p:spPr>
          <a:xfrm>
            <a:off x="5153930" y="3212297"/>
            <a:ext cx="37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1). </a:t>
            </a:r>
            <a:r>
              <a:rPr lang="en-US" i="1" dirty="0"/>
              <a:t>blockno = bmap(ip, f-&gt;off/BSIZE);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1D2E97E-1EDF-24BC-40A1-633DB4E8FDEF}"/>
              </a:ext>
            </a:extLst>
          </p:cNvPr>
          <p:cNvSpPr txBox="1"/>
          <p:nvPr/>
        </p:nvSpPr>
        <p:spPr>
          <a:xfrm rot="1549179">
            <a:off x="4526486" y="191986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1). </a:t>
            </a:r>
            <a:r>
              <a:rPr lang="en-US" i="1" dirty="0"/>
              <a:t>bmap</a:t>
            </a:r>
            <a:endParaRPr lang="en-US" dirty="0"/>
          </a:p>
        </p:txBody>
      </p:sp>
      <p:sp>
        <p:nvSpPr>
          <p:cNvPr id="227" name="Hexagon 226">
            <a:extLst>
              <a:ext uri="{FF2B5EF4-FFF2-40B4-BE49-F238E27FC236}">
                <a16:creationId xmlns:a16="http://schemas.microsoft.com/office/drawing/2014/main" id="{EFF54B27-6E14-CA53-CA26-DCABF69D980E}"/>
              </a:ext>
            </a:extLst>
          </p:cNvPr>
          <p:cNvSpPr/>
          <p:nvPr/>
        </p:nvSpPr>
        <p:spPr>
          <a:xfrm>
            <a:off x="6597450" y="2401156"/>
            <a:ext cx="562885" cy="53860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842F7E2-6304-DB76-8475-6F9C98FB3AB4}"/>
              </a:ext>
            </a:extLst>
          </p:cNvPr>
          <p:cNvSpPr txBox="1"/>
          <p:nvPr/>
        </p:nvSpPr>
        <p:spPr>
          <a:xfrm>
            <a:off x="5149911" y="3726324"/>
            <a:ext cx="321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2). </a:t>
            </a:r>
            <a:r>
              <a:rPr lang="en-US" i="1" dirty="0"/>
              <a:t>bp =</a:t>
            </a:r>
            <a:r>
              <a:rPr lang="en-US" b="1" dirty="0"/>
              <a:t> </a:t>
            </a:r>
            <a:r>
              <a:rPr lang="en-US" i="1" dirty="0"/>
              <a:t>bread(ip-&gt;dev, blockno);</a:t>
            </a:r>
            <a:endParaRPr lang="en-US" dirty="0"/>
          </a:p>
        </p:txBody>
      </p:sp>
      <p:sp>
        <p:nvSpPr>
          <p:cNvPr id="229" name="Striped Right Arrow 228">
            <a:extLst>
              <a:ext uri="{FF2B5EF4-FFF2-40B4-BE49-F238E27FC236}">
                <a16:creationId xmlns:a16="http://schemas.microsoft.com/office/drawing/2014/main" id="{713B73F9-86D1-B7D5-4463-3AE0FE602FA5}"/>
              </a:ext>
            </a:extLst>
          </p:cNvPr>
          <p:cNvSpPr/>
          <p:nvPr/>
        </p:nvSpPr>
        <p:spPr>
          <a:xfrm rot="10800000">
            <a:off x="7079163" y="2381383"/>
            <a:ext cx="532113" cy="2086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A7B3960-A0E7-3E84-49FA-5DE46552951A}"/>
              </a:ext>
            </a:extLst>
          </p:cNvPr>
          <p:cNvSpPr txBox="1"/>
          <p:nvPr/>
        </p:nvSpPr>
        <p:spPr>
          <a:xfrm>
            <a:off x="6850783" y="209088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2). </a:t>
            </a:r>
            <a:r>
              <a:rPr lang="en-US" i="1" dirty="0"/>
              <a:t>bread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1CD7201-EE90-0279-965A-0F1941996B24}"/>
              </a:ext>
            </a:extLst>
          </p:cNvPr>
          <p:cNvSpPr txBox="1"/>
          <p:nvPr/>
        </p:nvSpPr>
        <p:spPr>
          <a:xfrm>
            <a:off x="5150583" y="4233665"/>
            <a:ext cx="537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3). </a:t>
            </a:r>
            <a:r>
              <a:rPr lang="en-US" i="1" dirty="0"/>
              <a:t>either_copyin(bp-&gt;data + f-&gt;off%BSIZE, wdata, size);</a:t>
            </a:r>
            <a:endParaRPr lang="en-US" dirty="0"/>
          </a:p>
        </p:txBody>
      </p:sp>
      <p:sp>
        <p:nvSpPr>
          <p:cNvPr id="233" name="Striped Right Arrow 232">
            <a:extLst>
              <a:ext uri="{FF2B5EF4-FFF2-40B4-BE49-F238E27FC236}">
                <a16:creationId xmlns:a16="http://schemas.microsoft.com/office/drawing/2014/main" id="{64021765-1139-7726-A0A8-CDF13E17F8AE}"/>
              </a:ext>
            </a:extLst>
          </p:cNvPr>
          <p:cNvSpPr/>
          <p:nvPr/>
        </p:nvSpPr>
        <p:spPr>
          <a:xfrm>
            <a:off x="6102227" y="2752262"/>
            <a:ext cx="532113" cy="2086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0CB3437-2B01-B1D0-3ED6-820D015153C5}"/>
              </a:ext>
            </a:extLst>
          </p:cNvPr>
          <p:cNvSpPr txBox="1"/>
          <p:nvPr/>
        </p:nvSpPr>
        <p:spPr>
          <a:xfrm>
            <a:off x="5999547" y="2891365"/>
            <a:ext cx="17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3). </a:t>
            </a:r>
            <a:r>
              <a:rPr lang="en-US" i="1" dirty="0"/>
              <a:t>either_copyin</a:t>
            </a:r>
            <a:endParaRPr 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8D07FB4-E2AA-D923-5E6B-9F0BF6310215}"/>
              </a:ext>
            </a:extLst>
          </p:cNvPr>
          <p:cNvSpPr txBox="1"/>
          <p:nvPr/>
        </p:nvSpPr>
        <p:spPr>
          <a:xfrm>
            <a:off x="5149911" y="4733276"/>
            <a:ext cx="214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4). </a:t>
            </a:r>
            <a:r>
              <a:rPr lang="en-US" i="1" dirty="0"/>
              <a:t>bwrite(bp-&gt;data);</a:t>
            </a:r>
            <a:endParaRPr lang="en-US" dirty="0"/>
          </a:p>
        </p:txBody>
      </p:sp>
      <p:sp>
        <p:nvSpPr>
          <p:cNvPr id="236" name="Striped Right Arrow 235">
            <a:extLst>
              <a:ext uri="{FF2B5EF4-FFF2-40B4-BE49-F238E27FC236}">
                <a16:creationId xmlns:a16="http://schemas.microsoft.com/office/drawing/2014/main" id="{C6B25584-899F-5E81-6DC0-1342590FF438}"/>
              </a:ext>
            </a:extLst>
          </p:cNvPr>
          <p:cNvSpPr/>
          <p:nvPr/>
        </p:nvSpPr>
        <p:spPr>
          <a:xfrm>
            <a:off x="7086853" y="2770488"/>
            <a:ext cx="532113" cy="2086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4257BCA-2699-1966-8E48-8AD0A284E4FB}"/>
              </a:ext>
            </a:extLst>
          </p:cNvPr>
          <p:cNvSpPr txBox="1"/>
          <p:nvPr/>
        </p:nvSpPr>
        <p:spPr>
          <a:xfrm>
            <a:off x="7064110" y="2503706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4). </a:t>
            </a:r>
            <a:r>
              <a:rPr lang="en-US" i="1" dirty="0"/>
              <a:t>bwrite</a:t>
            </a:r>
          </a:p>
        </p:txBody>
      </p:sp>
      <p:sp>
        <p:nvSpPr>
          <p:cNvPr id="238" name="Striped Right Arrow 237">
            <a:extLst>
              <a:ext uri="{FF2B5EF4-FFF2-40B4-BE49-F238E27FC236}">
                <a16:creationId xmlns:a16="http://schemas.microsoft.com/office/drawing/2014/main" id="{A745913F-65B8-A44C-7A27-8724CD06E79B}"/>
              </a:ext>
            </a:extLst>
          </p:cNvPr>
          <p:cNvSpPr/>
          <p:nvPr/>
        </p:nvSpPr>
        <p:spPr>
          <a:xfrm>
            <a:off x="5726145" y="6057906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E20171B-F28A-D36B-8C7C-12E4440F9E62}"/>
              </a:ext>
            </a:extLst>
          </p:cNvPr>
          <p:cNvSpPr txBox="1"/>
          <p:nvPr/>
        </p:nvSpPr>
        <p:spPr>
          <a:xfrm>
            <a:off x="5635272" y="582133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iunlock</a:t>
            </a:r>
          </a:p>
        </p:txBody>
      </p:sp>
      <p:sp>
        <p:nvSpPr>
          <p:cNvPr id="243" name="Striped Right Arrow 242">
            <a:extLst>
              <a:ext uri="{FF2B5EF4-FFF2-40B4-BE49-F238E27FC236}">
                <a16:creationId xmlns:a16="http://schemas.microsoft.com/office/drawing/2014/main" id="{105CDFE5-5E6D-0187-DA77-DB6D5D85769F}"/>
              </a:ext>
            </a:extLst>
          </p:cNvPr>
          <p:cNvSpPr/>
          <p:nvPr/>
        </p:nvSpPr>
        <p:spPr>
          <a:xfrm>
            <a:off x="4423743" y="4434049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A37864-45C4-BA4A-A358-269D29E8B32F}"/>
              </a:ext>
            </a:extLst>
          </p:cNvPr>
          <p:cNvSpPr txBox="1"/>
          <p:nvPr/>
        </p:nvSpPr>
        <p:spPr>
          <a:xfrm>
            <a:off x="4332870" y="419747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iunlock</a:t>
            </a:r>
          </a:p>
        </p:txBody>
      </p:sp>
    </p:spTree>
    <p:extLst>
      <p:ext uri="{BB962C8B-B14F-4D97-AF65-F5344CB8AC3E}">
        <p14:creationId xmlns:p14="http://schemas.microsoft.com/office/powerpoint/2010/main" val="28265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5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 animBg="1"/>
      <p:bldP spid="72" grpId="0" animBg="1"/>
      <p:bldP spid="73" grpId="0"/>
      <p:bldP spid="75" grpId="0"/>
      <p:bldP spid="76" grpId="0" animBg="1"/>
      <p:bldP spid="77" grpId="0"/>
      <p:bldP spid="78" grpId="0" animBg="1"/>
      <p:bldP spid="79" grpId="0" animBg="1"/>
      <p:bldP spid="80" grpId="0" animBg="1"/>
      <p:bldP spid="81" grpId="0"/>
      <p:bldP spid="82" grpId="0"/>
      <p:bldP spid="84" grpId="0" animBg="1"/>
      <p:bldP spid="85" grpId="0" animBg="1"/>
      <p:bldP spid="87" grpId="0"/>
      <p:bldP spid="88" grpId="0"/>
      <p:bldP spid="89" grpId="0"/>
      <p:bldP spid="90" grpId="0" animBg="1"/>
      <p:bldP spid="91" grpId="0"/>
      <p:bldP spid="92" grpId="0" animBg="1"/>
      <p:bldP spid="92" grpId="1" animBg="1"/>
      <p:bldP spid="103" grpId="0"/>
      <p:bldP spid="104" grpId="0"/>
      <p:bldP spid="106" grpId="0"/>
      <p:bldP spid="107" grpId="0" animBg="1"/>
      <p:bldP spid="108" grpId="0"/>
      <p:bldP spid="114" grpId="0"/>
      <p:bldP spid="115" grpId="0" animBg="1"/>
      <p:bldP spid="116" grpId="0"/>
      <p:bldP spid="145" grpId="0" animBg="1"/>
      <p:bldP spid="156" grpId="0" animBg="1"/>
      <p:bldP spid="156" grpId="1" animBg="1"/>
      <p:bldP spid="156" grpId="2" animBg="1"/>
      <p:bldP spid="157" grpId="0" animBg="1"/>
      <p:bldP spid="157" grpId="1" animBg="1"/>
      <p:bldP spid="159" grpId="0"/>
      <p:bldP spid="159" grpId="1"/>
      <p:bldP spid="161" grpId="0"/>
      <p:bldP spid="161" grpId="1"/>
      <p:bldP spid="162" grpId="0" animBg="1"/>
      <p:bldP spid="162" grpId="1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8" grpId="0" animBg="1"/>
      <p:bldP spid="168" grpId="1" animBg="1"/>
      <p:bldP spid="169" grpId="0"/>
      <p:bldP spid="170" grpId="0" animBg="1"/>
      <p:bldP spid="170" grpId="1" animBg="1"/>
      <p:bldP spid="171" grpId="0" animBg="1"/>
      <p:bldP spid="171" grpId="1" animBg="1"/>
      <p:bldP spid="172" grpId="0"/>
      <p:bldP spid="174" grpId="0" animBg="1"/>
      <p:bldP spid="174" grpId="1" animBg="1"/>
      <p:bldP spid="175" grpId="0" animBg="1"/>
      <p:bldP spid="175" grpId="1" animBg="1"/>
      <p:bldP spid="175" grpId="2" animBg="1"/>
      <p:bldP spid="176" grpId="0"/>
      <p:bldP spid="177" grpId="0"/>
      <p:bldP spid="178" grpId="0" animBg="1"/>
      <p:bldP spid="178" grpId="1" animBg="1"/>
      <p:bldP spid="178" grpId="2" animBg="1"/>
      <p:bldP spid="178" grpId="3" animBg="1"/>
      <p:bldP spid="179" grpId="0"/>
      <p:bldP spid="179" grpId="1"/>
      <p:bldP spid="179" grpId="2"/>
      <p:bldP spid="180" grpId="0" animBg="1"/>
      <p:bldP spid="180" grpId="1" animBg="1"/>
      <p:bldP spid="180" grpId="2" animBg="1"/>
      <p:bldP spid="181" grpId="0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5" grpId="2" animBg="1"/>
      <p:bldP spid="187" grpId="0" animBg="1"/>
      <p:bldP spid="187" grpId="1" animBg="1"/>
      <p:bldP spid="187" grpId="2" animBg="1"/>
      <p:bldP spid="188" grpId="0"/>
      <p:bldP spid="188" grpId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/>
      <p:bldP spid="191" grpId="1"/>
      <p:bldP spid="192" grpId="0" animBg="1"/>
      <p:bldP spid="192" grpId="1" animBg="1"/>
      <p:bldP spid="192" grpId="2" animBg="1"/>
      <p:bldP spid="192" grpId="3" animBg="1"/>
      <p:bldP spid="193" grpId="0"/>
      <p:bldP spid="193" grpId="1"/>
      <p:bldP spid="193" grpId="2"/>
      <p:bldP spid="193" grpId="3"/>
      <p:bldP spid="194" grpId="0"/>
      <p:bldP spid="194" grpId="1"/>
      <p:bldP spid="194" grpId="2"/>
      <p:bldP spid="194" grpId="3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 animBg="1"/>
      <p:bldP spid="197" grpId="1" animBg="1"/>
      <p:bldP spid="197" grpId="2" animBg="1"/>
      <p:bldP spid="198" grpId="0" animBg="1"/>
      <p:bldP spid="198" grpId="1" animBg="1"/>
      <p:bldP spid="198" grpId="2" animBg="1"/>
      <p:bldP spid="198" grpId="3" animBg="1"/>
      <p:bldP spid="200" grpId="0" animBg="1"/>
      <p:bldP spid="200" grpId="1" animBg="1"/>
      <p:bldP spid="200" grpId="2" animBg="1"/>
      <p:bldP spid="200" grpId="3" animBg="1"/>
      <p:bldP spid="201" grpId="0" animBg="1"/>
      <p:bldP spid="201" grpId="1" animBg="1"/>
      <p:bldP spid="201" grpId="2" animBg="1"/>
      <p:bldP spid="201" grpId="3" animBg="1"/>
      <p:bldP spid="202" grpId="0" animBg="1"/>
      <p:bldP spid="202" grpId="1" animBg="1"/>
      <p:bldP spid="202" grpId="2" animBg="1"/>
      <p:bldP spid="202" grpId="3" animBg="1"/>
      <p:bldP spid="203" grpId="0"/>
      <p:bldP spid="203" grpId="1"/>
      <p:bldP spid="203" grpId="2"/>
      <p:bldP spid="205" grpId="0"/>
      <p:bldP spid="205" grpId="1"/>
      <p:bldP spid="205" grpId="2"/>
      <p:bldP spid="205" grpId="3"/>
      <p:bldP spid="205" grpId="4"/>
      <p:bldP spid="206" grpId="0" animBg="1"/>
      <p:bldP spid="206" grpId="1" animBg="1"/>
      <p:bldP spid="206" grpId="2" animBg="1"/>
      <p:bldP spid="206" grpId="3" animBg="1"/>
      <p:bldP spid="206" grpId="4" animBg="1"/>
      <p:bldP spid="207" grpId="0" animBg="1"/>
      <p:bldP spid="207" grpId="1" animBg="1"/>
      <p:bldP spid="207" grpId="2" animBg="1"/>
      <p:bldP spid="207" grpId="3" animBg="1"/>
      <p:bldP spid="207" grpId="4" animBg="1"/>
      <p:bldP spid="208" grpId="0" animBg="1"/>
      <p:bldP spid="208" grpId="1" animBg="1"/>
      <p:bldP spid="208" grpId="2" animBg="1"/>
      <p:bldP spid="208" grpId="3" animBg="1"/>
      <p:bldP spid="208" grpId="4" animBg="1"/>
      <p:bldP spid="209" grpId="0" animBg="1"/>
      <p:bldP spid="209" grpId="1" animBg="1"/>
      <p:bldP spid="209" grpId="2" animBg="1"/>
      <p:bldP spid="209" grpId="3" animBg="1"/>
      <p:bldP spid="209" grpId="4" animBg="1"/>
      <p:bldP spid="209" grpId="5" animBg="1"/>
      <p:bldP spid="211" grpId="0" animBg="1"/>
      <p:bldP spid="211" grpId="1" animBg="1"/>
      <p:bldP spid="211" grpId="2" animBg="1"/>
      <p:bldP spid="211" grpId="3" animBg="1"/>
      <p:bldP spid="211" grpId="4" animBg="1"/>
      <p:bldP spid="211" grpId="5" animBg="1"/>
      <p:bldP spid="212" grpId="0"/>
      <p:bldP spid="212" grpId="1"/>
      <p:bldP spid="212" grpId="2"/>
      <p:bldP spid="212" grpId="3"/>
      <p:bldP spid="212" grpId="4"/>
      <p:bldP spid="213" grpId="0"/>
      <p:bldP spid="214" grpId="0"/>
      <p:bldP spid="216" grpId="0" animBg="1"/>
      <p:bldP spid="217" grpId="0"/>
      <p:bldP spid="218" grpId="0" animBg="1"/>
      <p:bldP spid="218" grpId="1" animBg="1"/>
      <p:bldP spid="219" grpId="0"/>
      <p:bldP spid="219" grpId="1"/>
      <p:bldP spid="220" grpId="0" animBg="1"/>
      <p:bldP spid="220" grpId="1" animBg="1"/>
      <p:bldP spid="222" grpId="0" animBg="1"/>
      <p:bldP spid="224" grpId="0"/>
      <p:bldP spid="224" grpId="1"/>
      <p:bldP spid="224" grpId="2"/>
      <p:bldP spid="225" grpId="0"/>
      <p:bldP spid="227" grpId="0" animBg="1"/>
      <p:bldP spid="228" grpId="0"/>
      <p:bldP spid="229" grpId="0" animBg="1"/>
      <p:bldP spid="229" grpId="1" animBg="1"/>
      <p:bldP spid="231" grpId="0"/>
      <p:bldP spid="231" grpId="1"/>
      <p:bldP spid="232" grpId="0"/>
      <p:bldP spid="233" grpId="0" animBg="1"/>
      <p:bldP spid="233" grpId="1" animBg="1"/>
      <p:bldP spid="234" grpId="0"/>
      <p:bldP spid="234" grpId="1"/>
      <p:bldP spid="235" grpId="0"/>
      <p:bldP spid="235" grpId="1"/>
      <p:bldP spid="236" grpId="0" animBg="1"/>
      <p:bldP spid="236" grpId="1" animBg="1"/>
      <p:bldP spid="236" grpId="2" animBg="1"/>
      <p:bldP spid="237" grpId="0"/>
      <p:bldP spid="238" grpId="0" animBg="1"/>
      <p:bldP spid="238" grpId="1" animBg="1"/>
      <p:bldP spid="238" grpId="2" animBg="1"/>
      <p:bldP spid="238" grpId="3" animBg="1"/>
      <p:bldP spid="242" grpId="0"/>
      <p:bldP spid="242" grpId="1"/>
      <p:bldP spid="242" grpId="2"/>
      <p:bldP spid="242" grpId="3"/>
      <p:bldP spid="242" grpId="4"/>
      <p:bldP spid="243" grpId="0" animBg="1"/>
      <p:bldP spid="243" grpId="1" animBg="1"/>
      <p:bldP spid="243" grpId="2" animBg="1"/>
      <p:bldP spid="243" grpId="3" animBg="1"/>
      <p:bldP spid="244" grpId="0"/>
      <p:bldP spid="244" grpId="1"/>
      <p:bldP spid="244" grpId="2"/>
      <p:bldP spid="244" grpId="3"/>
      <p:bldP spid="244" grpId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buf.lock vs. ip.lock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8532C-1A9D-AB16-0C54-2D1543FBBC91}"/>
              </a:ext>
            </a:extLst>
          </p:cNvPr>
          <p:cNvSpPr txBox="1"/>
          <p:nvPr/>
        </p:nvSpPr>
        <p:spPr>
          <a:xfrm>
            <a:off x="4653756" y="1333569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install_trans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31D1A44-3A8E-A8BC-C83B-A17ECDFF68CD}"/>
              </a:ext>
            </a:extLst>
          </p:cNvPr>
          <p:cNvSpPr/>
          <p:nvPr/>
        </p:nvSpPr>
        <p:spPr>
          <a:xfrm>
            <a:off x="2889636" y="1481953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E50F7-F5E3-2BC3-C08B-79B9B6C827D3}"/>
              </a:ext>
            </a:extLst>
          </p:cNvPr>
          <p:cNvSpPr txBox="1"/>
          <p:nvPr/>
        </p:nvSpPr>
        <p:spPr>
          <a:xfrm>
            <a:off x="3101376" y="1481953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A695A-147D-41E7-7672-CAAE8B0C6E87}"/>
              </a:ext>
            </a:extLst>
          </p:cNvPr>
          <p:cNvSpPr/>
          <p:nvPr/>
        </p:nvSpPr>
        <p:spPr>
          <a:xfrm rot="17759950">
            <a:off x="3832824" y="2316806"/>
            <a:ext cx="558155" cy="1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8D498-105D-0635-FFD8-98E3CFC75CCE}"/>
              </a:ext>
            </a:extLst>
          </p:cNvPr>
          <p:cNvSpPr txBox="1"/>
          <p:nvPr/>
        </p:nvSpPr>
        <p:spPr>
          <a:xfrm>
            <a:off x="4653756" y="1635841"/>
            <a:ext cx="4040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/>
              <a:t>buf = bread(blockno);</a:t>
            </a:r>
          </a:p>
          <a:p>
            <a:r>
              <a:rPr lang="en-US" i="1" dirty="0"/>
              <a:t>	bget(blockno);</a:t>
            </a:r>
          </a:p>
          <a:p>
            <a:r>
              <a:rPr lang="en-US" i="1" dirty="0"/>
              <a:t>		aquiresleep(buf.lock);</a:t>
            </a:r>
          </a:p>
          <a:p>
            <a:pPr marL="342900" indent="-342900">
              <a:buAutoNum type="arabicPeriod" startAt="2"/>
            </a:pPr>
            <a:r>
              <a:rPr lang="en-US" i="1" dirty="0"/>
              <a:t>bwrite(buf);</a:t>
            </a:r>
          </a:p>
          <a:p>
            <a:pPr marL="342900" indent="-342900">
              <a:buAutoNum type="arabicPeriod" startAt="2"/>
            </a:pPr>
            <a:r>
              <a:rPr lang="en-US" i="1" dirty="0"/>
              <a:t>brelse(buf);</a:t>
            </a:r>
          </a:p>
          <a:p>
            <a:pPr lvl="1"/>
            <a:r>
              <a:rPr lang="en-US" i="1" dirty="0"/>
              <a:t>         releasesleep(buf.lock);</a:t>
            </a:r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B910B1BF-6A83-6947-3454-13DCBEB5C502}"/>
              </a:ext>
            </a:extLst>
          </p:cNvPr>
          <p:cNvSpPr/>
          <p:nvPr/>
        </p:nvSpPr>
        <p:spPr>
          <a:xfrm>
            <a:off x="8601138" y="2290439"/>
            <a:ext cx="305336" cy="1099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28920-ED65-A6AE-0508-8850C431523A}"/>
              </a:ext>
            </a:extLst>
          </p:cNvPr>
          <p:cNvSpPr txBox="1"/>
          <p:nvPr/>
        </p:nvSpPr>
        <p:spPr>
          <a:xfrm>
            <a:off x="8906474" y="2705974"/>
            <a:ext cx="8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buf.lock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A6E491C-7350-2FD7-31E3-F4E248DF5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792" y="2596146"/>
            <a:ext cx="486027" cy="4883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CA258-B339-F062-4DF0-46EBF4661485}"/>
              </a:ext>
            </a:extLst>
          </p:cNvPr>
          <p:cNvSpPr txBox="1"/>
          <p:nvPr/>
        </p:nvSpPr>
        <p:spPr>
          <a:xfrm>
            <a:off x="4653756" y="4173444"/>
            <a:ext cx="3436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/>
              <a:t>sys_open; </a:t>
            </a:r>
            <a:r>
              <a:rPr lang="en-US" i="1" dirty="0">
                <a:sym typeface="Wingdings" pitchFamily="2" charset="2"/>
              </a:rPr>
              <a:t></a:t>
            </a:r>
            <a:r>
              <a:rPr lang="en-US" i="1" dirty="0"/>
              <a:t>  create;</a:t>
            </a:r>
          </a:p>
          <a:p>
            <a:pPr lvl="4"/>
            <a:r>
              <a:rPr lang="en-US" i="1" dirty="0"/>
              <a:t>      ilock(ip);</a:t>
            </a:r>
          </a:p>
          <a:p>
            <a:pPr lvl="4"/>
            <a:r>
              <a:rPr lang="en-US" i="1" dirty="0"/>
              <a:t>      iupdate(ip);</a:t>
            </a:r>
          </a:p>
          <a:p>
            <a:pPr lvl="2"/>
            <a:r>
              <a:rPr lang="en-US" i="1" dirty="0"/>
              <a:t>             iunlock(ip);.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0401E-DEE6-854C-C149-E5DDA2FB133F}"/>
              </a:ext>
            </a:extLst>
          </p:cNvPr>
          <p:cNvSpPr/>
          <p:nvPr/>
        </p:nvSpPr>
        <p:spPr>
          <a:xfrm>
            <a:off x="3406921" y="4782793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4D25F-6294-1868-848B-199C6F941364}"/>
              </a:ext>
            </a:extLst>
          </p:cNvPr>
          <p:cNvSpPr/>
          <p:nvPr/>
        </p:nvSpPr>
        <p:spPr>
          <a:xfrm>
            <a:off x="3406921" y="4910662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E5C83E-30A2-23F3-21FE-AD17E209A85A}"/>
              </a:ext>
            </a:extLst>
          </p:cNvPr>
          <p:cNvSpPr/>
          <p:nvPr/>
        </p:nvSpPr>
        <p:spPr>
          <a:xfrm>
            <a:off x="3406921" y="5175201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1F5C6A-5B59-2063-CF86-C4E046C756D6}"/>
              </a:ext>
            </a:extLst>
          </p:cNvPr>
          <p:cNvSpPr/>
          <p:nvPr/>
        </p:nvSpPr>
        <p:spPr>
          <a:xfrm>
            <a:off x="3460014" y="4092359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11A8C-B4AF-1581-FDD0-336BC7EE9BFF}"/>
              </a:ext>
            </a:extLst>
          </p:cNvPr>
          <p:cNvSpPr/>
          <p:nvPr/>
        </p:nvSpPr>
        <p:spPr>
          <a:xfrm>
            <a:off x="3457237" y="4320312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59B51-6F4F-DEC1-D7B6-AD97D84CB730}"/>
              </a:ext>
            </a:extLst>
          </p:cNvPr>
          <p:cNvSpPr txBox="1"/>
          <p:nvPr/>
        </p:nvSpPr>
        <p:spPr>
          <a:xfrm>
            <a:off x="3477175" y="397608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6DEE0E-B47E-1C3C-A9A2-D48B1E4EDB95}"/>
              </a:ext>
            </a:extLst>
          </p:cNvPr>
          <p:cNvCxnSpPr>
            <a:cxnSpLocks/>
          </p:cNvCxnSpPr>
          <p:nvPr/>
        </p:nvCxnSpPr>
        <p:spPr>
          <a:xfrm flipV="1">
            <a:off x="3530987" y="4422740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375D84-FCC0-962A-69B9-16948FC1177C}"/>
              </a:ext>
            </a:extLst>
          </p:cNvPr>
          <p:cNvSpPr txBox="1"/>
          <p:nvPr/>
        </p:nvSpPr>
        <p:spPr>
          <a:xfrm>
            <a:off x="3275565" y="381752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inode</a:t>
            </a:r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EFC04FEB-74F0-A5FD-C19D-698182FD7D10}"/>
              </a:ext>
            </a:extLst>
          </p:cNvPr>
          <p:cNvSpPr/>
          <p:nvPr/>
        </p:nvSpPr>
        <p:spPr>
          <a:xfrm>
            <a:off x="8205456" y="4536489"/>
            <a:ext cx="305336" cy="8372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FE60BB-449A-4BF9-6579-0607CAD500BB}"/>
              </a:ext>
            </a:extLst>
          </p:cNvPr>
          <p:cNvSpPr txBox="1"/>
          <p:nvPr/>
        </p:nvSpPr>
        <p:spPr>
          <a:xfrm>
            <a:off x="8536821" y="477360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ip.lock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B0338A4-70C2-D2BF-31E1-E2E3943F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776" y="4746888"/>
            <a:ext cx="442591" cy="4005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8A2208-F918-2E15-D44F-244B11663380}"/>
              </a:ext>
            </a:extLst>
          </p:cNvPr>
          <p:cNvSpPr txBox="1"/>
          <p:nvPr/>
        </p:nvSpPr>
        <p:spPr>
          <a:xfrm>
            <a:off x="4660328" y="5448736"/>
            <a:ext cx="4027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</a:t>
            </a:r>
            <a:r>
              <a:rPr lang="en-US" i="1" dirty="0"/>
              <a:t>sys_write; </a:t>
            </a:r>
            <a:r>
              <a:rPr lang="en-US" i="1" dirty="0">
                <a:sym typeface="Wingdings" pitchFamily="2" charset="2"/>
              </a:rPr>
              <a:t>  filewrite;</a:t>
            </a:r>
          </a:p>
          <a:p>
            <a:r>
              <a:rPr lang="en-US" i="1" dirty="0">
                <a:sym typeface="Wingdings" pitchFamily="2" charset="2"/>
              </a:rPr>
              <a:t>		      ilock(ip);</a:t>
            </a:r>
          </a:p>
          <a:p>
            <a:r>
              <a:rPr lang="en-US" i="1" dirty="0">
                <a:sym typeface="Wingdings" pitchFamily="2" charset="2"/>
              </a:rPr>
              <a:t>		      writei(ip, data, n);</a:t>
            </a:r>
          </a:p>
          <a:p>
            <a:r>
              <a:rPr lang="en-US" i="1" dirty="0">
                <a:sym typeface="Wingdings" pitchFamily="2" charset="2"/>
              </a:rPr>
              <a:t>		      iunlock(ip);</a:t>
            </a:r>
          </a:p>
          <a:p>
            <a:r>
              <a:rPr lang="en-US" i="1" dirty="0">
                <a:sym typeface="Wingdings" pitchFamily="2" charset="2"/>
              </a:rPr>
              <a:t>                                       </a:t>
            </a:r>
            <a:endParaRPr lang="en-US" i="1" dirty="0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B309E5E7-882E-099C-BEF5-5BAE82EDDE1B}"/>
              </a:ext>
            </a:extLst>
          </p:cNvPr>
          <p:cNvSpPr/>
          <p:nvPr/>
        </p:nvSpPr>
        <p:spPr>
          <a:xfrm>
            <a:off x="8659818" y="5764655"/>
            <a:ext cx="305336" cy="8372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6C6DF-88B8-53A4-BB08-DF3499ACF1CC}"/>
              </a:ext>
            </a:extLst>
          </p:cNvPr>
          <p:cNvSpPr txBox="1"/>
          <p:nvPr/>
        </p:nvSpPr>
        <p:spPr>
          <a:xfrm>
            <a:off x="8991183" y="6001774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ip.lock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7E1EEDE-2C98-9728-CDBA-858DC498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38" y="5975054"/>
            <a:ext cx="442591" cy="4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/>
      <p:bldP spid="23" grpId="1"/>
      <p:bldP spid="23" grpId="2"/>
      <p:bldP spid="23" grpId="3"/>
      <p:bldP spid="23" grpId="4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112975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466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23969</TotalTime>
  <Words>1845</Words>
  <Application>Microsoft Macintosh PowerPoint</Application>
  <PresentationFormat>Widescreen</PresentationFormat>
  <Paragraphs>763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Code PL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584</cp:revision>
  <dcterms:created xsi:type="dcterms:W3CDTF">2022-02-23T09:17:56Z</dcterms:created>
  <dcterms:modified xsi:type="dcterms:W3CDTF">2022-05-28T16:39:43Z</dcterms:modified>
</cp:coreProperties>
</file>