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5" r:id="rId3"/>
    <p:sldMasterId id="2147483672" r:id="rId4"/>
    <p:sldMasterId id="2147483679" r:id="rId5"/>
  </p:sldMasterIdLst>
  <p:notesMasterIdLst>
    <p:notesMasterId r:id="rId26"/>
  </p:notesMasterIdLst>
  <p:handoutMasterIdLst>
    <p:handoutMasterId r:id="rId27"/>
  </p:handoutMasterIdLst>
  <p:sldIdLst>
    <p:sldId id="265" r:id="rId6"/>
    <p:sldId id="437" r:id="rId7"/>
    <p:sldId id="438" r:id="rId8"/>
    <p:sldId id="282" r:id="rId9"/>
    <p:sldId id="492" r:id="rId10"/>
    <p:sldId id="440" r:id="rId11"/>
    <p:sldId id="300" r:id="rId12"/>
    <p:sldId id="313" r:id="rId13"/>
    <p:sldId id="333" r:id="rId14"/>
    <p:sldId id="517" r:id="rId15"/>
    <p:sldId id="484" r:id="rId16"/>
    <p:sldId id="439" r:id="rId17"/>
    <p:sldId id="448" r:id="rId18"/>
    <p:sldId id="449" r:id="rId19"/>
    <p:sldId id="450" r:id="rId20"/>
    <p:sldId id="281" r:id="rId21"/>
    <p:sldId id="402" r:id="rId22"/>
    <p:sldId id="436" r:id="rId23"/>
    <p:sldId id="451" r:id="rId24"/>
    <p:sldId id="374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5C4C2BA-8A76-4CA5-9093-268613E845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491A31-ABA0-4A0A-BB86-BC966F64DC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3CE76-7176-4FBE-B077-376474FFB476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601126-0F72-431E-9157-0A3F76372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7BA440-4F87-4A39-B395-4B2EF04B2E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130BE-C09E-412C-A4AA-BA9275066A8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2511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4E61-018D-487F-8504-5EE0B2CABB85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D1794-8E23-418F-9E90-BFD06F1972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8724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44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Héléna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13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07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29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72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Héléna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70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François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56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503B6-F4CD-DE49-AB30-479371E8558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8553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Tout le monde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49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61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Bryan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D1794-8E23-418F-9E90-BFD06F197221}" type="slidenum">
              <a:rPr lang="fr-CH" smtClean="0"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655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1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69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François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503B6-F4CD-DE49-AB30-479371E8558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408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François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D1794-8E23-418F-9E90-BFD06F197221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5529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François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40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503B6-F4CD-DE49-AB30-479371E8558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190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Helena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D1794-8E23-418F-9E90-BFD06F197221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14130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42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1D979-0AB7-4911-A160-365CCC2EC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CC9291-B36B-4483-B943-B088332B0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5C8137-93BA-4A35-B68C-C86AC3BEF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18C541-10FB-4B8C-91B5-D0543B2A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B331EE-8EB6-473D-8B78-49A147DC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846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1CEFE-712A-4005-980A-EF74C9D4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5CB067-E42E-4ED3-8537-EAA04E0AD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4AD820-E2F6-4EA1-ADD4-51DE443D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61FE3C-0464-4B67-B3F5-35AD69E5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1941D4-30E8-487B-8A46-970635AA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046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237EC1D-FCD8-4CE4-83C0-B09ECA1D0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FEE293-BD5E-4216-AEE0-43676110E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8A0677-5659-4847-9D98-1345BFED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51194D-8EDA-4E3E-AB0B-546BCAA8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A5C2C0-00E2-4C28-ADB1-80E042CB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63576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Slide Nr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4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(Lef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61622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104110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43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OUR</a:t>
            </a:r>
            <a:r>
              <a:rPr lang="en-US" sz="1000" spc="160" baseline="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COMPANY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6941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66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911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lide Nr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63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(Lef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61622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104110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77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05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61622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104110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89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AE1DD-0584-4650-9382-710B0298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BAA40E-C604-4FAA-AE2F-4C7EEBBF3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C5014A-8D00-427B-B7C0-03413D29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28FFA8-0E85-4792-B20A-3F9C5818F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D3227D-8088-41CD-8BB1-C5A9485D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53243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Conception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6941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Organisation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Déroulement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9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Conception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604393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Organisation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Déroulement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7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Conception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Organisation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Déroulement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47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562782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17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Slide Nr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31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907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(Lef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61622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104110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29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(Centered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948225"/>
            <a:ext cx="11230421" cy="431020"/>
          </a:xfrm>
          <a:prstGeom prst="rect">
            <a:avLst/>
          </a:prstGeom>
        </p:spPr>
        <p:txBody>
          <a:bodyPr/>
          <a:lstStyle>
            <a:lvl1pPr algn="ctr"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61008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i="0">
                <a:solidFill>
                  <a:schemeClr val="accent3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/>
              <a:t>Mini </a:t>
            </a:r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52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12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61622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104110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5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FB7F1-3570-45AE-B384-0672E6F4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62A637-B30F-461E-82C8-9F2205BC0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EED382-23DC-4E28-A90B-4A229E60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302986-9DDA-4BBC-9913-E8B16156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AA8B0-91EE-4778-95F2-7CD168E2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52047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OUR</a:t>
            </a:r>
            <a:r>
              <a:rPr lang="en-US" sz="1000" spc="160" baseline="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COMPANY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6941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28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604393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35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2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562782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01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970A5-0AD7-4B89-A10A-FFCF917E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830194-15F8-455F-A2CB-AF969ED8D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956AE6-755A-4512-83CB-078C47865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3EB57F-1EDB-48D4-B3FA-982116EC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22662A-F02D-4FE4-A7C6-AECFF62F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02BA1F-3D50-4D39-8290-6722C082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646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1D3D6-8C8C-4E60-8E71-319D7BF8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236566-19DA-4C85-9E20-8769503AE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4FB267-6ACA-46FB-AFCE-4032398BD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0BC7FB-2ECA-4C49-AE37-963A9EA9A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13DCE2-476A-4FB5-B680-67BE7F82E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65D5074-3BD1-4C02-9E16-3A539403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15218C3-C284-4ACF-A672-49F13D18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6DFBBE-DF04-4F7C-B3E3-90D24E5A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148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6DCE3-3ABE-4E2E-9F7B-78D6DDE9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77C002-DB30-4904-843E-30DA797B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84C0C0-24FF-4530-9EB7-6A9FAE59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C91769-19D1-4507-A051-15C754FD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712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B7873C-C19C-4B06-A6E0-76266A16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82128E-2BD8-4EC5-B618-C956AB4B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A4AE79-45C7-46F7-8970-B04FD5C9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114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CB23F9-6C72-44DC-82A2-C94C945B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8A3D4F-D735-4FFC-B922-4FCC7CBE5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F2727C-EE3C-465E-9A9C-175C33EEB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4A746C-F99A-438C-AAFB-72F4FEAF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CDB1C1-96ED-449E-9605-3A9FD2D5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A655B3-2472-4F10-933F-3CD28420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31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20D7A-DA61-485A-81D7-DB6AE9C3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B7F490-AEF2-4F87-A3C4-C828E1599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22B121-E30B-4804-99D4-8112B433D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F9934D-FF3C-4815-A334-5B0A3DCF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2198CD-FA5B-4DBB-BAC8-81EE4F13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FDC302-5C20-4B9D-855D-DFCFAE16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593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59E1A20-46B1-493B-AC8F-89DE6FFF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C58CD1-EBB6-4C18-8935-D5D60AB49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BEC4E0-EA3B-4D34-AA0B-614982B70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ECAA3-EED9-4F83-9C39-4E8F2572032F}" type="datetimeFigureOut">
              <a:rPr lang="fr-CH" smtClean="0"/>
              <a:t>15.06.2018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13DA10-4457-4A38-AA64-B1BE0A08B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8F7CFF-DE0B-4909-8468-FCA762EA8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242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71" r:id="rId13"/>
    <p:sldLayoutId id="214748368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300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7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5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268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Cheseaux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-Poly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495026" y="56543"/>
            <a:ext cx="6110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Burgener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François, Curchod Bryan, Gonzalez Lopez Daniel, </a:t>
            </a:r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Reymond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Héléna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0957719" y="1205133"/>
            <a:ext cx="647894" cy="64789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5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6" r:id="rId6"/>
    <p:sldLayoutId id="214748367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12192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889441" y="554720"/>
            <a:ext cx="624684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1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5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268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Your</a:t>
            </a:r>
            <a:r>
              <a:rPr lang="en-US" sz="1200" b="0" i="0" baseline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Company Slogan Here and some Business Information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249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E-Mail: me@materialdesigntemplate</a:t>
            </a:r>
            <a:r>
              <a:rPr lang="en-US" sz="1200" b="0" i="0" baseline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 Phone: +49 89 1726182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0957719" y="1205133"/>
            <a:ext cx="647894" cy="64789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8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2456329"/>
            <a:ext cx="3555308" cy="4412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4692737" y="3263153"/>
            <a:ext cx="7499263" cy="3594845"/>
          </a:xfrm>
          <a:custGeom>
            <a:avLst/>
            <a:gdLst>
              <a:gd name="connsiteX0" fmla="*/ 4576769 w 7499263"/>
              <a:gd name="connsiteY0" fmla="*/ 0 h 3594845"/>
              <a:gd name="connsiteX1" fmla="*/ 7499263 w 7499263"/>
              <a:gd name="connsiteY1" fmla="*/ 2938551 h 3594845"/>
              <a:gd name="connsiteX2" fmla="*/ 7499263 w 7499263"/>
              <a:gd name="connsiteY2" fmla="*/ 3594845 h 3594845"/>
              <a:gd name="connsiteX3" fmla="*/ 0 w 7499263"/>
              <a:gd name="connsiteY3" fmla="*/ 3594845 h 359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9263" h="3594845">
                <a:moveTo>
                  <a:pt x="4576769" y="0"/>
                </a:moveTo>
                <a:lnTo>
                  <a:pt x="7499263" y="2938551"/>
                </a:lnTo>
                <a:lnTo>
                  <a:pt x="7499263" y="3594845"/>
                </a:lnTo>
                <a:lnTo>
                  <a:pt x="0" y="35948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8892988" y="585374"/>
            <a:ext cx="3299012" cy="5744284"/>
          </a:xfrm>
          <a:custGeom>
            <a:avLst/>
            <a:gdLst>
              <a:gd name="connsiteX0" fmla="*/ 3299012 w 3299012"/>
              <a:gd name="connsiteY0" fmla="*/ 0 h 5744284"/>
              <a:gd name="connsiteX1" fmla="*/ 3299012 w 3299012"/>
              <a:gd name="connsiteY1" fmla="*/ 5744284 h 5744284"/>
              <a:gd name="connsiteX2" fmla="*/ 0 w 3299012"/>
              <a:gd name="connsiteY2" fmla="*/ 2480555 h 5744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9012" h="5744284">
                <a:moveTo>
                  <a:pt x="3299012" y="0"/>
                </a:moveTo>
                <a:lnTo>
                  <a:pt x="3299012" y="5744284"/>
                </a:lnTo>
                <a:lnTo>
                  <a:pt x="0" y="248055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555308" y="-1"/>
            <a:ext cx="8636692" cy="6858000"/>
          </a:xfrm>
          <a:custGeom>
            <a:avLst/>
            <a:gdLst>
              <a:gd name="connsiteX0" fmla="*/ 6020789 w 8636692"/>
              <a:gd name="connsiteY0" fmla="*/ 0 h 6858000"/>
              <a:gd name="connsiteX1" fmla="*/ 8636692 w 8636692"/>
              <a:gd name="connsiteY1" fmla="*/ 0 h 6858000"/>
              <a:gd name="connsiteX2" fmla="*/ 8636692 w 8636692"/>
              <a:gd name="connsiteY2" fmla="*/ 1154903 h 6858000"/>
              <a:gd name="connsiteX3" fmla="*/ 1259291 w 8636692"/>
              <a:gd name="connsiteY3" fmla="*/ 6858000 h 6858000"/>
              <a:gd name="connsiteX4" fmla="*/ 0 w 863669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692" h="6858000">
                <a:moveTo>
                  <a:pt x="6020789" y="0"/>
                </a:moveTo>
                <a:lnTo>
                  <a:pt x="8636692" y="0"/>
                </a:lnTo>
                <a:lnTo>
                  <a:pt x="8636692" y="1154903"/>
                </a:lnTo>
                <a:lnTo>
                  <a:pt x="125929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0" y="0"/>
            <a:ext cx="11053360" cy="6868634"/>
          </a:xfrm>
          <a:custGeom>
            <a:avLst/>
            <a:gdLst>
              <a:gd name="connsiteX0" fmla="*/ 0 w 11053360"/>
              <a:gd name="connsiteY0" fmla="*/ 0 h 6868634"/>
              <a:gd name="connsiteX1" fmla="*/ 11053360 w 11053360"/>
              <a:gd name="connsiteY1" fmla="*/ 0 h 6868634"/>
              <a:gd name="connsiteX2" fmla="*/ 4251572 w 11053360"/>
              <a:gd name="connsiteY2" fmla="*/ 6868634 h 6868634"/>
              <a:gd name="connsiteX3" fmla="*/ 1847058 w 11053360"/>
              <a:gd name="connsiteY3" fmla="*/ 6868634 h 6868634"/>
              <a:gd name="connsiteX4" fmla="*/ 0 w 11053360"/>
              <a:gd name="connsiteY4" fmla="*/ 5038840 h 686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53360" h="6868634">
                <a:moveTo>
                  <a:pt x="0" y="0"/>
                </a:moveTo>
                <a:lnTo>
                  <a:pt x="11053360" y="0"/>
                </a:lnTo>
                <a:lnTo>
                  <a:pt x="4251572" y="6868634"/>
                </a:lnTo>
                <a:lnTo>
                  <a:pt x="1847058" y="6868634"/>
                </a:lnTo>
                <a:lnTo>
                  <a:pt x="0" y="5038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0" y="0"/>
            <a:ext cx="9988570" cy="6868634"/>
          </a:xfrm>
          <a:custGeom>
            <a:avLst/>
            <a:gdLst>
              <a:gd name="connsiteX0" fmla="*/ 0 w 9988570"/>
              <a:gd name="connsiteY0" fmla="*/ 0 h 6868634"/>
              <a:gd name="connsiteX1" fmla="*/ 9988570 w 9988570"/>
              <a:gd name="connsiteY1" fmla="*/ 0 h 6868634"/>
              <a:gd name="connsiteX2" fmla="*/ 4031563 w 9988570"/>
              <a:gd name="connsiteY2" fmla="*/ 6868634 h 6868634"/>
              <a:gd name="connsiteX3" fmla="*/ 2278037 w 9988570"/>
              <a:gd name="connsiteY3" fmla="*/ 6868634 h 6868634"/>
              <a:gd name="connsiteX4" fmla="*/ 0 w 9988570"/>
              <a:gd name="connsiteY4" fmla="*/ 4221620 h 686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8570" h="6868634">
                <a:moveTo>
                  <a:pt x="0" y="0"/>
                </a:moveTo>
                <a:lnTo>
                  <a:pt x="9988570" y="0"/>
                </a:lnTo>
                <a:lnTo>
                  <a:pt x="4031563" y="6868634"/>
                </a:lnTo>
                <a:lnTo>
                  <a:pt x="2278037" y="6868634"/>
                </a:lnTo>
                <a:lnTo>
                  <a:pt x="0" y="4221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394701" y="2861933"/>
            <a:ext cx="4701299" cy="855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Cheseaux</a:t>
            </a:r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-poly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27421" y="4375311"/>
            <a:ext cx="5143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Enfin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le monopoly que nous</a:t>
            </a:r>
          </a:p>
          <a:p>
            <a:pPr algn="ctr"/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attendions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tous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!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299815E-88CD-4374-9BAF-93FD852A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823" y="256587"/>
            <a:ext cx="3039914" cy="274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commun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3704046" y="2418078"/>
            <a:ext cx="3738881" cy="3738882"/>
            <a:chOff x="2631441" y="2418078"/>
            <a:chExt cx="3738881" cy="3738882"/>
          </a:xfrm>
        </p:grpSpPr>
        <p:sp>
          <p:nvSpPr>
            <p:cNvPr id="64" name="Chord 63"/>
            <p:cNvSpPr/>
            <p:nvPr/>
          </p:nvSpPr>
          <p:spPr>
            <a:xfrm rot="18900000">
              <a:off x="2631441" y="2418080"/>
              <a:ext cx="3738880" cy="3738880"/>
            </a:xfrm>
            <a:prstGeom prst="chord">
              <a:avLst>
                <a:gd name="adj1" fmla="val 3824215"/>
                <a:gd name="adj2" fmla="val 12400039"/>
              </a:avLst>
            </a:prstGeom>
            <a:solidFill>
              <a:schemeClr val="accent4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Chord 68"/>
            <p:cNvSpPr/>
            <p:nvPr/>
          </p:nvSpPr>
          <p:spPr>
            <a:xfrm rot="11700000">
              <a:off x="2631442" y="2418078"/>
              <a:ext cx="3738880" cy="3738880"/>
            </a:xfrm>
            <a:prstGeom prst="chord">
              <a:avLst>
                <a:gd name="adj1" fmla="val 3824215"/>
                <a:gd name="adj2" fmla="val 12400039"/>
              </a:avLst>
            </a:prstGeom>
            <a:solidFill>
              <a:schemeClr val="accent6"/>
            </a:solidFill>
            <a:ln>
              <a:noFill/>
            </a:ln>
            <a:effectLst>
              <a:outerShdw blurRad="38100" dist="12700" dir="108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Chord 66"/>
            <p:cNvSpPr/>
            <p:nvPr/>
          </p:nvSpPr>
          <p:spPr>
            <a:xfrm rot="4500000">
              <a:off x="2631441" y="2418079"/>
              <a:ext cx="3738880" cy="3738880"/>
            </a:xfrm>
            <a:prstGeom prst="chord">
              <a:avLst>
                <a:gd name="adj1" fmla="val 3824215"/>
                <a:gd name="adj2" fmla="val 12400039"/>
              </a:avLst>
            </a:prstGeom>
            <a:solidFill>
              <a:schemeClr val="accent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97399" y="3676470"/>
              <a:ext cx="5870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Roboto Medium" charset="0"/>
                  <a:ea typeface="Roboto Medium" charset="0"/>
                  <a:cs typeface="Roboto Medium" charset="0"/>
                </a:rPr>
                <a:t>01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258333" y="3578387"/>
              <a:ext cx="5870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Roboto Medium" charset="0"/>
                  <a:ea typeface="Roboto Medium" charset="0"/>
                  <a:cs typeface="Roboto Medium" charset="0"/>
                </a:rPr>
                <a:t>02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01320" y="4133398"/>
              <a:ext cx="1393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Fusion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63447" y="5216068"/>
              <a:ext cx="5870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Roboto Medium" charset="0"/>
                  <a:ea typeface="Roboto Medium" charset="0"/>
                  <a:cs typeface="Roboto Medium" charset="0"/>
                </a:rPr>
                <a:t>03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140767" y="2824334"/>
            <a:ext cx="3420149" cy="861774"/>
            <a:chOff x="7498869" y="2339064"/>
            <a:chExt cx="3420149" cy="861774"/>
          </a:xfrm>
        </p:grpSpPr>
        <p:grpSp>
          <p:nvGrpSpPr>
            <p:cNvPr id="76" name="Group 75"/>
            <p:cNvGrpSpPr/>
            <p:nvPr/>
          </p:nvGrpSpPr>
          <p:grpSpPr>
            <a:xfrm>
              <a:off x="8308783" y="2339064"/>
              <a:ext cx="2610235" cy="861774"/>
              <a:chOff x="8177332" y="2586571"/>
              <a:chExt cx="2610235" cy="861774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8183052" y="2925125"/>
                <a:ext cx="26045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Pendant les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autres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cours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...</a:t>
                </a:r>
              </a:p>
              <a:p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8177332" y="2586571"/>
                <a:ext cx="177202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Roboto Light" charset="0"/>
                    <a:ea typeface="Roboto Light" charset="0"/>
                    <a:cs typeface="Roboto Light" charset="0"/>
                  </a:rPr>
                  <a:t>Travail </a:t>
                </a:r>
                <a:r>
                  <a:rPr lang="en-US" sz="1600" dirty="0" err="1">
                    <a:latin typeface="Roboto Light" charset="0"/>
                    <a:ea typeface="Roboto Light" charset="0"/>
                    <a:cs typeface="Roboto Light" charset="0"/>
                  </a:rPr>
                  <a:t>en</a:t>
                </a:r>
                <a:r>
                  <a:rPr lang="en-US" sz="1600" dirty="0">
                    <a:latin typeface="Roboto Light" charset="0"/>
                    <a:ea typeface="Roboto Light" charset="0"/>
                    <a:cs typeface="Roboto Light" charset="0"/>
                  </a:rPr>
                  <a:t> </a:t>
                </a:r>
                <a:r>
                  <a:rPr lang="en-US" sz="1600" dirty="0" err="1">
                    <a:latin typeface="Roboto Light" charset="0"/>
                    <a:ea typeface="Roboto Light" charset="0"/>
                    <a:cs typeface="Roboto Light" charset="0"/>
                  </a:rPr>
                  <a:t>groupe</a:t>
                </a:r>
                <a:endParaRPr lang="en-US" sz="1600" dirty="0">
                  <a:latin typeface="Roboto Light" charset="0"/>
                  <a:ea typeface="Roboto Light" charset="0"/>
                  <a:cs typeface="Roboto Light" charset="0"/>
                </a:endParaRPr>
              </a:p>
            </p:txBody>
          </p:sp>
        </p:grpSp>
        <p:sp>
          <p:nvSpPr>
            <p:cNvPr id="79" name="Oval 78"/>
            <p:cNvSpPr/>
            <p:nvPr/>
          </p:nvSpPr>
          <p:spPr>
            <a:xfrm>
              <a:off x="7498869" y="2434941"/>
              <a:ext cx="670020" cy="6700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Light" charset="0"/>
                  <a:ea typeface="Roboto Light" charset="0"/>
                  <a:cs typeface="Roboto Light" charset="0"/>
                </a:rPr>
                <a:t>02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140767" y="4812353"/>
            <a:ext cx="3420149" cy="1077218"/>
            <a:chOff x="7498869" y="2339064"/>
            <a:chExt cx="3420149" cy="1077218"/>
          </a:xfrm>
        </p:grpSpPr>
        <p:grpSp>
          <p:nvGrpSpPr>
            <p:cNvPr id="81" name="Group 80"/>
            <p:cNvGrpSpPr/>
            <p:nvPr/>
          </p:nvGrpSpPr>
          <p:grpSpPr>
            <a:xfrm>
              <a:off x="8308783" y="2339064"/>
              <a:ext cx="2610235" cy="1077218"/>
              <a:chOff x="8177332" y="2586571"/>
              <a:chExt cx="2610235" cy="1077218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8183052" y="2925125"/>
                <a:ext cx="260451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Chat vocal pour la gestion de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problèmes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lors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 de la mise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en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commun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 du code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8177332" y="2586571"/>
                <a:ext cx="8787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Roboto Light" charset="0"/>
                    <a:ea typeface="Roboto Light" charset="0"/>
                    <a:cs typeface="Roboto Light" charset="0"/>
                  </a:rPr>
                  <a:t>Discord</a:t>
                </a:r>
              </a:p>
            </p:txBody>
          </p:sp>
        </p:grpSp>
        <p:sp>
          <p:nvSpPr>
            <p:cNvPr id="82" name="Oval 81"/>
            <p:cNvSpPr/>
            <p:nvPr/>
          </p:nvSpPr>
          <p:spPr>
            <a:xfrm>
              <a:off x="7498869" y="2434941"/>
              <a:ext cx="670020" cy="6700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Light" charset="0"/>
                  <a:ea typeface="Roboto Light" charset="0"/>
                  <a:cs typeface="Roboto Light" charset="0"/>
                </a:rPr>
                <a:t>03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 flipH="1">
            <a:off x="275410" y="2778167"/>
            <a:ext cx="2886387" cy="1292661"/>
            <a:chOff x="7443869" y="2339064"/>
            <a:chExt cx="2886387" cy="1292661"/>
          </a:xfrm>
        </p:grpSpPr>
        <p:grpSp>
          <p:nvGrpSpPr>
            <p:cNvPr id="86" name="Group 85"/>
            <p:cNvGrpSpPr/>
            <p:nvPr/>
          </p:nvGrpSpPr>
          <p:grpSpPr>
            <a:xfrm>
              <a:off x="8192866" y="2339064"/>
              <a:ext cx="2137390" cy="1292661"/>
              <a:chOff x="8061415" y="2586571"/>
              <a:chExt cx="2137390" cy="1292661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8061415" y="2925125"/>
                <a:ext cx="213739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Gestion des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ressources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synchronisation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 des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fichiers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endParaRPr>
              </a:p>
              <a:p>
                <a:pPr algn="r"/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8177332" y="2586571"/>
                <a:ext cx="4475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600" dirty="0">
                    <a:latin typeface="Roboto Light" charset="0"/>
                    <a:ea typeface="Roboto Light" charset="0"/>
                    <a:cs typeface="Roboto Light" charset="0"/>
                  </a:rPr>
                  <a:t>Git</a:t>
                </a:r>
              </a:p>
            </p:txBody>
          </p:sp>
        </p:grpSp>
        <p:sp>
          <p:nvSpPr>
            <p:cNvPr id="87" name="Oval 86"/>
            <p:cNvSpPr/>
            <p:nvPr/>
          </p:nvSpPr>
          <p:spPr>
            <a:xfrm>
              <a:off x="7443869" y="2434941"/>
              <a:ext cx="670020" cy="6700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Light" charset="0"/>
                  <a:ea typeface="Roboto Light" charset="0"/>
                  <a:cs typeface="Roboto Light" charset="0"/>
                </a:rPr>
                <a:t>01</a:t>
              </a:r>
            </a:p>
          </p:txBody>
        </p:sp>
      </p:grpSp>
      <p:sp>
        <p:nvSpPr>
          <p:cNvPr id="31" name="Freeform 20">
            <a:extLst>
              <a:ext uri="{FF2B5EF4-FFF2-40B4-BE49-F238E27FC236}">
                <a16:creationId xmlns:a16="http://schemas.microsoft.com/office/drawing/2014/main" id="{61FEFCC1-602A-4B64-9A85-B47543F29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774" y="3240036"/>
            <a:ext cx="415348" cy="263468"/>
          </a:xfrm>
          <a:custGeom>
            <a:avLst/>
            <a:gdLst>
              <a:gd name="T0" fmla="*/ 401 w 592"/>
              <a:gd name="T1" fmla="*/ 159 h 376"/>
              <a:gd name="T2" fmla="*/ 483 w 592"/>
              <a:gd name="T3" fmla="*/ 82 h 376"/>
              <a:gd name="T4" fmla="*/ 401 w 592"/>
              <a:gd name="T5" fmla="*/ 0 h 376"/>
              <a:gd name="T6" fmla="*/ 319 w 592"/>
              <a:gd name="T7" fmla="*/ 82 h 376"/>
              <a:gd name="T8" fmla="*/ 401 w 592"/>
              <a:gd name="T9" fmla="*/ 159 h 376"/>
              <a:gd name="T10" fmla="*/ 185 w 592"/>
              <a:gd name="T11" fmla="*/ 159 h 376"/>
              <a:gd name="T12" fmla="*/ 268 w 592"/>
              <a:gd name="T13" fmla="*/ 82 h 376"/>
              <a:gd name="T14" fmla="*/ 185 w 592"/>
              <a:gd name="T15" fmla="*/ 0 h 376"/>
              <a:gd name="T16" fmla="*/ 108 w 592"/>
              <a:gd name="T17" fmla="*/ 82 h 376"/>
              <a:gd name="T18" fmla="*/ 185 w 592"/>
              <a:gd name="T19" fmla="*/ 159 h 376"/>
              <a:gd name="T20" fmla="*/ 185 w 592"/>
              <a:gd name="T21" fmla="*/ 216 h 376"/>
              <a:gd name="T22" fmla="*/ 0 w 592"/>
              <a:gd name="T23" fmla="*/ 308 h 376"/>
              <a:gd name="T24" fmla="*/ 0 w 592"/>
              <a:gd name="T25" fmla="*/ 375 h 376"/>
              <a:gd name="T26" fmla="*/ 376 w 592"/>
              <a:gd name="T27" fmla="*/ 375 h 376"/>
              <a:gd name="T28" fmla="*/ 376 w 592"/>
              <a:gd name="T29" fmla="*/ 308 h 376"/>
              <a:gd name="T30" fmla="*/ 185 w 592"/>
              <a:gd name="T31" fmla="*/ 216 h 376"/>
              <a:gd name="T32" fmla="*/ 401 w 592"/>
              <a:gd name="T33" fmla="*/ 216 h 376"/>
              <a:gd name="T34" fmla="*/ 376 w 592"/>
              <a:gd name="T35" fmla="*/ 216 h 376"/>
              <a:gd name="T36" fmla="*/ 427 w 592"/>
              <a:gd name="T37" fmla="*/ 308 h 376"/>
              <a:gd name="T38" fmla="*/ 427 w 592"/>
              <a:gd name="T39" fmla="*/ 375 h 376"/>
              <a:gd name="T40" fmla="*/ 591 w 592"/>
              <a:gd name="T41" fmla="*/ 375 h 376"/>
              <a:gd name="T42" fmla="*/ 591 w 592"/>
              <a:gd name="T43" fmla="*/ 308 h 376"/>
              <a:gd name="T44" fmla="*/ 401 w 592"/>
              <a:gd name="T45" fmla="*/ 21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2" h="376">
                <a:moveTo>
                  <a:pt x="401" y="159"/>
                </a:moveTo>
                <a:cubicBezTo>
                  <a:pt x="447" y="159"/>
                  <a:pt x="483" y="128"/>
                  <a:pt x="483" y="82"/>
                </a:cubicBezTo>
                <a:cubicBezTo>
                  <a:pt x="483" y="36"/>
                  <a:pt x="447" y="0"/>
                  <a:pt x="401" y="0"/>
                </a:cubicBezTo>
                <a:cubicBezTo>
                  <a:pt x="355" y="0"/>
                  <a:pt x="319" y="36"/>
                  <a:pt x="319" y="82"/>
                </a:cubicBezTo>
                <a:cubicBezTo>
                  <a:pt x="319" y="128"/>
                  <a:pt x="355" y="159"/>
                  <a:pt x="401" y="159"/>
                </a:cubicBezTo>
                <a:close/>
                <a:moveTo>
                  <a:pt x="185" y="159"/>
                </a:moveTo>
                <a:cubicBezTo>
                  <a:pt x="232" y="159"/>
                  <a:pt x="268" y="128"/>
                  <a:pt x="268" y="82"/>
                </a:cubicBezTo>
                <a:cubicBezTo>
                  <a:pt x="268" y="36"/>
                  <a:pt x="232" y="0"/>
                  <a:pt x="185" y="0"/>
                </a:cubicBezTo>
                <a:cubicBezTo>
                  <a:pt x="139" y="0"/>
                  <a:pt x="108" y="36"/>
                  <a:pt x="108" y="82"/>
                </a:cubicBezTo>
                <a:cubicBezTo>
                  <a:pt x="108" y="128"/>
                  <a:pt x="139" y="159"/>
                  <a:pt x="185" y="159"/>
                </a:cubicBezTo>
                <a:close/>
                <a:moveTo>
                  <a:pt x="185" y="216"/>
                </a:moveTo>
                <a:cubicBezTo>
                  <a:pt x="124" y="216"/>
                  <a:pt x="0" y="247"/>
                  <a:pt x="0" y="308"/>
                </a:cubicBezTo>
                <a:lnTo>
                  <a:pt x="0" y="375"/>
                </a:lnTo>
                <a:lnTo>
                  <a:pt x="376" y="375"/>
                </a:lnTo>
                <a:lnTo>
                  <a:pt x="376" y="308"/>
                </a:lnTo>
                <a:cubicBezTo>
                  <a:pt x="376" y="247"/>
                  <a:pt x="247" y="216"/>
                  <a:pt x="185" y="216"/>
                </a:cubicBezTo>
                <a:close/>
                <a:moveTo>
                  <a:pt x="401" y="216"/>
                </a:moveTo>
                <a:cubicBezTo>
                  <a:pt x="396" y="216"/>
                  <a:pt x="386" y="216"/>
                  <a:pt x="376" y="216"/>
                </a:cubicBezTo>
                <a:cubicBezTo>
                  <a:pt x="406" y="241"/>
                  <a:pt x="427" y="272"/>
                  <a:pt x="427" y="308"/>
                </a:cubicBezTo>
                <a:lnTo>
                  <a:pt x="427" y="375"/>
                </a:lnTo>
                <a:lnTo>
                  <a:pt x="591" y="375"/>
                </a:lnTo>
                <a:lnTo>
                  <a:pt x="591" y="308"/>
                </a:lnTo>
                <a:cubicBezTo>
                  <a:pt x="591" y="247"/>
                  <a:pt x="463" y="216"/>
                  <a:pt x="401" y="2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2" name="Freeform 96">
            <a:extLst>
              <a:ext uri="{FF2B5EF4-FFF2-40B4-BE49-F238E27FC236}">
                <a16:creationId xmlns:a16="http://schemas.microsoft.com/office/drawing/2014/main" id="{728C994F-C3EF-43FA-BDCA-C6DD2B100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833" y="5307031"/>
            <a:ext cx="277140" cy="341294"/>
          </a:xfrm>
          <a:custGeom>
            <a:avLst/>
            <a:gdLst>
              <a:gd name="T0" fmla="*/ 239 w 478"/>
              <a:gd name="T1" fmla="*/ 0 h 585"/>
              <a:gd name="T2" fmla="*/ 0 w 478"/>
              <a:gd name="T3" fmla="*/ 239 h 585"/>
              <a:gd name="T4" fmla="*/ 0 w 478"/>
              <a:gd name="T5" fmla="*/ 427 h 585"/>
              <a:gd name="T6" fmla="*/ 76 w 478"/>
              <a:gd name="T7" fmla="*/ 503 h 585"/>
              <a:gd name="T8" fmla="*/ 157 w 478"/>
              <a:gd name="T9" fmla="*/ 503 h 585"/>
              <a:gd name="T10" fmla="*/ 157 w 478"/>
              <a:gd name="T11" fmla="*/ 295 h 585"/>
              <a:gd name="T12" fmla="*/ 51 w 478"/>
              <a:gd name="T13" fmla="*/ 295 h 585"/>
              <a:gd name="T14" fmla="*/ 51 w 478"/>
              <a:gd name="T15" fmla="*/ 239 h 585"/>
              <a:gd name="T16" fmla="*/ 239 w 478"/>
              <a:gd name="T17" fmla="*/ 56 h 585"/>
              <a:gd name="T18" fmla="*/ 421 w 478"/>
              <a:gd name="T19" fmla="*/ 239 h 585"/>
              <a:gd name="T20" fmla="*/ 421 w 478"/>
              <a:gd name="T21" fmla="*/ 295 h 585"/>
              <a:gd name="T22" fmla="*/ 315 w 478"/>
              <a:gd name="T23" fmla="*/ 295 h 585"/>
              <a:gd name="T24" fmla="*/ 315 w 478"/>
              <a:gd name="T25" fmla="*/ 503 h 585"/>
              <a:gd name="T26" fmla="*/ 421 w 478"/>
              <a:gd name="T27" fmla="*/ 503 h 585"/>
              <a:gd name="T28" fmla="*/ 421 w 478"/>
              <a:gd name="T29" fmla="*/ 534 h 585"/>
              <a:gd name="T30" fmla="*/ 239 w 478"/>
              <a:gd name="T31" fmla="*/ 534 h 585"/>
              <a:gd name="T32" fmla="*/ 239 w 478"/>
              <a:gd name="T33" fmla="*/ 584 h 585"/>
              <a:gd name="T34" fmla="*/ 396 w 478"/>
              <a:gd name="T35" fmla="*/ 584 h 585"/>
              <a:gd name="T36" fmla="*/ 477 w 478"/>
              <a:gd name="T37" fmla="*/ 503 h 585"/>
              <a:gd name="T38" fmla="*/ 477 w 478"/>
              <a:gd name="T39" fmla="*/ 239 h 585"/>
              <a:gd name="T40" fmla="*/ 239 w 478"/>
              <a:gd name="T4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78" h="585">
                <a:moveTo>
                  <a:pt x="239" y="0"/>
                </a:moveTo>
                <a:cubicBezTo>
                  <a:pt x="101" y="0"/>
                  <a:pt x="0" y="107"/>
                  <a:pt x="0" y="239"/>
                </a:cubicBezTo>
                <a:lnTo>
                  <a:pt x="0" y="427"/>
                </a:lnTo>
                <a:cubicBezTo>
                  <a:pt x="0" y="473"/>
                  <a:pt x="30" y="503"/>
                  <a:pt x="76" y="503"/>
                </a:cubicBezTo>
                <a:lnTo>
                  <a:pt x="157" y="503"/>
                </a:lnTo>
                <a:lnTo>
                  <a:pt x="157" y="295"/>
                </a:lnTo>
                <a:lnTo>
                  <a:pt x="51" y="295"/>
                </a:lnTo>
                <a:lnTo>
                  <a:pt x="51" y="239"/>
                </a:lnTo>
                <a:cubicBezTo>
                  <a:pt x="51" y="137"/>
                  <a:pt x="134" y="56"/>
                  <a:pt x="239" y="56"/>
                </a:cubicBezTo>
                <a:cubicBezTo>
                  <a:pt x="343" y="56"/>
                  <a:pt x="421" y="137"/>
                  <a:pt x="421" y="239"/>
                </a:cubicBezTo>
                <a:lnTo>
                  <a:pt x="421" y="295"/>
                </a:lnTo>
                <a:lnTo>
                  <a:pt x="315" y="295"/>
                </a:lnTo>
                <a:lnTo>
                  <a:pt x="315" y="503"/>
                </a:lnTo>
                <a:lnTo>
                  <a:pt x="421" y="503"/>
                </a:lnTo>
                <a:lnTo>
                  <a:pt x="421" y="534"/>
                </a:lnTo>
                <a:lnTo>
                  <a:pt x="239" y="534"/>
                </a:lnTo>
                <a:lnTo>
                  <a:pt x="239" y="584"/>
                </a:lnTo>
                <a:lnTo>
                  <a:pt x="396" y="584"/>
                </a:lnTo>
                <a:cubicBezTo>
                  <a:pt x="442" y="584"/>
                  <a:pt x="477" y="549"/>
                  <a:pt x="477" y="503"/>
                </a:cubicBezTo>
                <a:lnTo>
                  <a:pt x="477" y="239"/>
                </a:lnTo>
                <a:cubicBezTo>
                  <a:pt x="477" y="107"/>
                  <a:pt x="371" y="0"/>
                  <a:pt x="23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pic>
        <p:nvPicPr>
          <p:cNvPr id="33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3B219F5-6D44-47EF-8180-2EB61840D6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052" y="3181530"/>
            <a:ext cx="522000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4403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747184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747184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3" name="TextBox 32"/>
          <p:cNvSpPr txBox="1"/>
          <p:nvPr/>
        </p:nvSpPr>
        <p:spPr>
          <a:xfrm>
            <a:off x="2342792" y="3946830"/>
            <a:ext cx="7506417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dirty="0">
                <a:latin typeface="Roboto Light" charset="0"/>
                <a:ea typeface="Roboto Light" charset="0"/>
                <a:cs typeface="Roboto Light" charset="0"/>
              </a:rPr>
              <a:t>Break Time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1 minute</a:t>
            </a:r>
          </a:p>
        </p:txBody>
      </p:sp>
      <p:sp>
        <p:nvSpPr>
          <p:cNvPr id="39" name="Freeform 38"/>
          <p:cNvSpPr>
            <a:spLocks noChangeArrowheads="1"/>
          </p:cNvSpPr>
          <p:nvPr/>
        </p:nvSpPr>
        <p:spPr bwMode="auto">
          <a:xfrm>
            <a:off x="9669502" y="4350659"/>
            <a:ext cx="486773" cy="324516"/>
          </a:xfrm>
          <a:custGeom>
            <a:avLst/>
            <a:gdLst>
              <a:gd name="T0" fmla="*/ 528 w 636"/>
              <a:gd name="T1" fmla="*/ 371 h 423"/>
              <a:gd name="T2" fmla="*/ 584 w 636"/>
              <a:gd name="T3" fmla="*/ 315 h 423"/>
              <a:gd name="T4" fmla="*/ 584 w 636"/>
              <a:gd name="T5" fmla="*/ 51 h 423"/>
              <a:gd name="T6" fmla="*/ 528 w 636"/>
              <a:gd name="T7" fmla="*/ 0 h 423"/>
              <a:gd name="T8" fmla="*/ 107 w 636"/>
              <a:gd name="T9" fmla="*/ 0 h 423"/>
              <a:gd name="T10" fmla="*/ 51 w 636"/>
              <a:gd name="T11" fmla="*/ 51 h 423"/>
              <a:gd name="T12" fmla="*/ 51 w 636"/>
              <a:gd name="T13" fmla="*/ 315 h 423"/>
              <a:gd name="T14" fmla="*/ 107 w 636"/>
              <a:gd name="T15" fmla="*/ 371 h 423"/>
              <a:gd name="T16" fmla="*/ 0 w 636"/>
              <a:gd name="T17" fmla="*/ 371 h 423"/>
              <a:gd name="T18" fmla="*/ 0 w 636"/>
              <a:gd name="T19" fmla="*/ 422 h 423"/>
              <a:gd name="T20" fmla="*/ 635 w 636"/>
              <a:gd name="T21" fmla="*/ 422 h 423"/>
              <a:gd name="T22" fmla="*/ 635 w 636"/>
              <a:gd name="T23" fmla="*/ 371 h 423"/>
              <a:gd name="T24" fmla="*/ 528 w 636"/>
              <a:gd name="T25" fmla="*/ 371 h 423"/>
              <a:gd name="T26" fmla="*/ 107 w 636"/>
              <a:gd name="T27" fmla="*/ 51 h 423"/>
              <a:gd name="T28" fmla="*/ 528 w 636"/>
              <a:gd name="T29" fmla="*/ 51 h 423"/>
              <a:gd name="T30" fmla="*/ 528 w 636"/>
              <a:gd name="T31" fmla="*/ 315 h 423"/>
              <a:gd name="T32" fmla="*/ 107 w 636"/>
              <a:gd name="T33" fmla="*/ 315 h 423"/>
              <a:gd name="T34" fmla="*/ 107 w 636"/>
              <a:gd name="T35" fmla="*/ 5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6" h="423">
                <a:moveTo>
                  <a:pt x="528" y="371"/>
                </a:moveTo>
                <a:cubicBezTo>
                  <a:pt x="559" y="371"/>
                  <a:pt x="584" y="346"/>
                  <a:pt x="584" y="315"/>
                </a:cubicBezTo>
                <a:lnTo>
                  <a:pt x="584" y="51"/>
                </a:lnTo>
                <a:cubicBezTo>
                  <a:pt x="584" y="21"/>
                  <a:pt x="559" y="0"/>
                  <a:pt x="528" y="0"/>
                </a:cubicBezTo>
                <a:lnTo>
                  <a:pt x="107" y="0"/>
                </a:lnTo>
                <a:cubicBezTo>
                  <a:pt x="76" y="0"/>
                  <a:pt x="51" y="21"/>
                  <a:pt x="51" y="51"/>
                </a:cubicBezTo>
                <a:lnTo>
                  <a:pt x="51" y="315"/>
                </a:lnTo>
                <a:cubicBezTo>
                  <a:pt x="51" y="346"/>
                  <a:pt x="76" y="371"/>
                  <a:pt x="107" y="371"/>
                </a:cubicBezTo>
                <a:lnTo>
                  <a:pt x="0" y="371"/>
                </a:lnTo>
                <a:lnTo>
                  <a:pt x="0" y="422"/>
                </a:lnTo>
                <a:lnTo>
                  <a:pt x="635" y="422"/>
                </a:lnTo>
                <a:lnTo>
                  <a:pt x="635" y="371"/>
                </a:lnTo>
                <a:lnTo>
                  <a:pt x="528" y="371"/>
                </a:lnTo>
                <a:close/>
                <a:moveTo>
                  <a:pt x="107" y="51"/>
                </a:moveTo>
                <a:lnTo>
                  <a:pt x="528" y="51"/>
                </a:lnTo>
                <a:lnTo>
                  <a:pt x="528" y="315"/>
                </a:lnTo>
                <a:lnTo>
                  <a:pt x="107" y="315"/>
                </a:lnTo>
                <a:lnTo>
                  <a:pt x="107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347461" y="1858711"/>
            <a:ext cx="1497077" cy="1497077"/>
            <a:chOff x="2108033" y="1799735"/>
            <a:chExt cx="1497077" cy="1497077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2108033" y="1799735"/>
              <a:ext cx="1497077" cy="14970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Freeform 507"/>
            <p:cNvSpPr>
              <a:spLocks noEditPoints="1"/>
            </p:cNvSpPr>
            <p:nvPr/>
          </p:nvSpPr>
          <p:spPr bwMode="auto">
            <a:xfrm>
              <a:off x="2584930" y="2223436"/>
              <a:ext cx="612036" cy="608424"/>
            </a:xfrm>
            <a:custGeom>
              <a:avLst/>
              <a:gdLst>
                <a:gd name="T0" fmla="*/ 106 w 186"/>
                <a:gd name="T1" fmla="*/ 46 h 185"/>
                <a:gd name="T2" fmla="*/ 102 w 186"/>
                <a:gd name="T3" fmla="*/ 17 h 185"/>
                <a:gd name="T4" fmla="*/ 97 w 186"/>
                <a:gd name="T5" fmla="*/ 46 h 185"/>
                <a:gd name="T6" fmla="*/ 161 w 186"/>
                <a:gd name="T7" fmla="*/ 88 h 185"/>
                <a:gd name="T8" fmla="*/ 152 w 186"/>
                <a:gd name="T9" fmla="*/ 76 h 185"/>
                <a:gd name="T10" fmla="*/ 9 w 186"/>
                <a:gd name="T11" fmla="*/ 67 h 185"/>
                <a:gd name="T12" fmla="*/ 0 w 186"/>
                <a:gd name="T13" fmla="*/ 126 h 185"/>
                <a:gd name="T14" fmla="*/ 5 w 186"/>
                <a:gd name="T15" fmla="*/ 177 h 185"/>
                <a:gd name="T16" fmla="*/ 5 w 186"/>
                <a:gd name="T17" fmla="*/ 185 h 185"/>
                <a:gd name="T18" fmla="*/ 152 w 186"/>
                <a:gd name="T19" fmla="*/ 181 h 185"/>
                <a:gd name="T20" fmla="*/ 123 w 186"/>
                <a:gd name="T21" fmla="*/ 177 h 185"/>
                <a:gd name="T22" fmla="*/ 161 w 186"/>
                <a:gd name="T23" fmla="*/ 139 h 185"/>
                <a:gd name="T24" fmla="*/ 161 w 186"/>
                <a:gd name="T25" fmla="*/ 88 h 185"/>
                <a:gd name="T26" fmla="*/ 59 w 186"/>
                <a:gd name="T27" fmla="*/ 177 h 185"/>
                <a:gd name="T28" fmla="*/ 131 w 186"/>
                <a:gd name="T29" fmla="*/ 160 h 185"/>
                <a:gd name="T30" fmla="*/ 144 w 186"/>
                <a:gd name="T31" fmla="*/ 126 h 185"/>
                <a:gd name="T32" fmla="*/ 16 w 186"/>
                <a:gd name="T33" fmla="*/ 152 h 185"/>
                <a:gd name="T34" fmla="*/ 9 w 186"/>
                <a:gd name="T35" fmla="*/ 76 h 185"/>
                <a:gd name="T36" fmla="*/ 144 w 186"/>
                <a:gd name="T37" fmla="*/ 126 h 185"/>
                <a:gd name="T38" fmla="*/ 152 w 186"/>
                <a:gd name="T39" fmla="*/ 131 h 185"/>
                <a:gd name="T40" fmla="*/ 152 w 186"/>
                <a:gd name="T41" fmla="*/ 97 h 185"/>
                <a:gd name="T42" fmla="*/ 177 w 186"/>
                <a:gd name="T43" fmla="*/ 114 h 185"/>
                <a:gd name="T44" fmla="*/ 76 w 186"/>
                <a:gd name="T45" fmla="*/ 50 h 185"/>
                <a:gd name="T46" fmla="*/ 80 w 186"/>
                <a:gd name="T47" fmla="*/ 4 h 185"/>
                <a:gd name="T48" fmla="*/ 72 w 186"/>
                <a:gd name="T49" fmla="*/ 4 h 185"/>
                <a:gd name="T50" fmla="*/ 76 w 186"/>
                <a:gd name="T51" fmla="*/ 50 h 185"/>
                <a:gd name="T52" fmla="*/ 131 w 186"/>
                <a:gd name="T53" fmla="*/ 55 h 185"/>
                <a:gd name="T54" fmla="*/ 127 w 186"/>
                <a:gd name="T55" fmla="*/ 8 h 185"/>
                <a:gd name="T56" fmla="*/ 123 w 186"/>
                <a:gd name="T57" fmla="*/ 55 h 185"/>
                <a:gd name="T58" fmla="*/ 51 w 186"/>
                <a:gd name="T59" fmla="*/ 59 h 185"/>
                <a:gd name="T60" fmla="*/ 55 w 186"/>
                <a:gd name="T61" fmla="*/ 13 h 185"/>
                <a:gd name="T62" fmla="*/ 47 w 186"/>
                <a:gd name="T63" fmla="*/ 13 h 185"/>
                <a:gd name="T64" fmla="*/ 51 w 186"/>
                <a:gd name="T65" fmla="*/ 59 h 185"/>
                <a:gd name="T66" fmla="*/ 30 w 186"/>
                <a:gd name="T67" fmla="*/ 46 h 185"/>
                <a:gd name="T68" fmla="*/ 26 w 186"/>
                <a:gd name="T69" fmla="*/ 17 h 185"/>
                <a:gd name="T70" fmla="*/ 21 w 186"/>
                <a:gd name="T71" fmla="*/ 4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6" h="185">
                  <a:moveTo>
                    <a:pt x="102" y="50"/>
                  </a:moveTo>
                  <a:cubicBezTo>
                    <a:pt x="104" y="50"/>
                    <a:pt x="106" y="49"/>
                    <a:pt x="106" y="46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6" y="19"/>
                    <a:pt x="104" y="17"/>
                    <a:pt x="102" y="17"/>
                  </a:cubicBezTo>
                  <a:cubicBezTo>
                    <a:pt x="99" y="17"/>
                    <a:pt x="97" y="19"/>
                    <a:pt x="97" y="21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7" y="49"/>
                    <a:pt x="99" y="50"/>
                    <a:pt x="102" y="50"/>
                  </a:cubicBezTo>
                  <a:close/>
                  <a:moveTo>
                    <a:pt x="161" y="88"/>
                  </a:moveTo>
                  <a:cubicBezTo>
                    <a:pt x="152" y="88"/>
                    <a:pt x="152" y="88"/>
                    <a:pt x="152" y="88"/>
                  </a:cubicBezTo>
                  <a:cubicBezTo>
                    <a:pt x="152" y="76"/>
                    <a:pt x="152" y="76"/>
                    <a:pt x="152" y="76"/>
                  </a:cubicBezTo>
                  <a:cubicBezTo>
                    <a:pt x="152" y="71"/>
                    <a:pt x="148" y="67"/>
                    <a:pt x="144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4" y="67"/>
                    <a:pt x="0" y="71"/>
                    <a:pt x="0" y="7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48"/>
                    <a:pt x="12" y="167"/>
                    <a:pt x="29" y="177"/>
                  </a:cubicBezTo>
                  <a:cubicBezTo>
                    <a:pt x="5" y="177"/>
                    <a:pt x="5" y="177"/>
                    <a:pt x="5" y="177"/>
                  </a:cubicBezTo>
                  <a:cubicBezTo>
                    <a:pt x="2" y="177"/>
                    <a:pt x="0" y="179"/>
                    <a:pt x="0" y="181"/>
                  </a:cubicBezTo>
                  <a:cubicBezTo>
                    <a:pt x="0" y="184"/>
                    <a:pt x="2" y="185"/>
                    <a:pt x="5" y="185"/>
                  </a:cubicBezTo>
                  <a:cubicBezTo>
                    <a:pt x="148" y="185"/>
                    <a:pt x="148" y="185"/>
                    <a:pt x="148" y="185"/>
                  </a:cubicBezTo>
                  <a:cubicBezTo>
                    <a:pt x="150" y="185"/>
                    <a:pt x="152" y="184"/>
                    <a:pt x="152" y="181"/>
                  </a:cubicBezTo>
                  <a:cubicBezTo>
                    <a:pt x="152" y="179"/>
                    <a:pt x="150" y="177"/>
                    <a:pt x="148" y="177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37" y="169"/>
                    <a:pt x="147" y="155"/>
                    <a:pt x="151" y="139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75" y="139"/>
                    <a:pt x="186" y="128"/>
                    <a:pt x="186" y="114"/>
                  </a:cubicBezTo>
                  <a:cubicBezTo>
                    <a:pt x="186" y="100"/>
                    <a:pt x="175" y="88"/>
                    <a:pt x="161" y="88"/>
                  </a:cubicBezTo>
                  <a:close/>
                  <a:moveTo>
                    <a:pt x="93" y="177"/>
                  </a:moveTo>
                  <a:cubicBezTo>
                    <a:pt x="59" y="177"/>
                    <a:pt x="59" y="177"/>
                    <a:pt x="59" y="177"/>
                  </a:cubicBezTo>
                  <a:cubicBezTo>
                    <a:pt x="44" y="177"/>
                    <a:pt x="31" y="171"/>
                    <a:pt x="22" y="160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22" y="171"/>
                    <a:pt x="108" y="177"/>
                    <a:pt x="93" y="177"/>
                  </a:cubicBezTo>
                  <a:close/>
                  <a:moveTo>
                    <a:pt x="144" y="126"/>
                  </a:moveTo>
                  <a:cubicBezTo>
                    <a:pt x="144" y="136"/>
                    <a:pt x="141" y="144"/>
                    <a:pt x="137" y="152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1" y="144"/>
                    <a:pt x="9" y="136"/>
                    <a:pt x="9" y="12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44" y="76"/>
                    <a:pt x="144" y="76"/>
                    <a:pt x="144" y="76"/>
                  </a:cubicBezTo>
                  <a:lnTo>
                    <a:pt x="144" y="126"/>
                  </a:lnTo>
                  <a:close/>
                  <a:moveTo>
                    <a:pt x="161" y="131"/>
                  </a:moveTo>
                  <a:cubicBezTo>
                    <a:pt x="152" y="131"/>
                    <a:pt x="152" y="131"/>
                    <a:pt x="152" y="131"/>
                  </a:cubicBezTo>
                  <a:cubicBezTo>
                    <a:pt x="152" y="129"/>
                    <a:pt x="152" y="128"/>
                    <a:pt x="152" y="126"/>
                  </a:cubicBezTo>
                  <a:cubicBezTo>
                    <a:pt x="152" y="97"/>
                    <a:pt x="152" y="97"/>
                    <a:pt x="152" y="97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70" y="97"/>
                    <a:pt x="177" y="104"/>
                    <a:pt x="177" y="114"/>
                  </a:cubicBezTo>
                  <a:cubicBezTo>
                    <a:pt x="177" y="123"/>
                    <a:pt x="170" y="131"/>
                    <a:pt x="161" y="131"/>
                  </a:cubicBezTo>
                  <a:close/>
                  <a:moveTo>
                    <a:pt x="76" y="50"/>
                  </a:moveTo>
                  <a:cubicBezTo>
                    <a:pt x="79" y="50"/>
                    <a:pt x="80" y="49"/>
                    <a:pt x="80" y="4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0" y="2"/>
                    <a:pt x="79" y="0"/>
                    <a:pt x="76" y="0"/>
                  </a:cubicBezTo>
                  <a:cubicBezTo>
                    <a:pt x="74" y="0"/>
                    <a:pt x="72" y="2"/>
                    <a:pt x="72" y="4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2" y="49"/>
                    <a:pt x="74" y="50"/>
                    <a:pt x="76" y="50"/>
                  </a:cubicBezTo>
                  <a:close/>
                  <a:moveTo>
                    <a:pt x="127" y="59"/>
                  </a:moveTo>
                  <a:cubicBezTo>
                    <a:pt x="129" y="59"/>
                    <a:pt x="131" y="57"/>
                    <a:pt x="131" y="5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1" y="10"/>
                    <a:pt x="129" y="8"/>
                    <a:pt x="127" y="8"/>
                  </a:cubicBezTo>
                  <a:cubicBezTo>
                    <a:pt x="125" y="8"/>
                    <a:pt x="123" y="10"/>
                    <a:pt x="123" y="13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23" y="57"/>
                    <a:pt x="125" y="59"/>
                    <a:pt x="127" y="59"/>
                  </a:cubicBezTo>
                  <a:close/>
                  <a:moveTo>
                    <a:pt x="51" y="59"/>
                  </a:moveTo>
                  <a:cubicBezTo>
                    <a:pt x="53" y="59"/>
                    <a:pt x="55" y="57"/>
                    <a:pt x="55" y="55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0"/>
                    <a:pt x="53" y="8"/>
                    <a:pt x="51" y="8"/>
                  </a:cubicBezTo>
                  <a:cubicBezTo>
                    <a:pt x="49" y="8"/>
                    <a:pt x="47" y="10"/>
                    <a:pt x="47" y="13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57"/>
                    <a:pt x="49" y="59"/>
                    <a:pt x="51" y="59"/>
                  </a:cubicBezTo>
                  <a:close/>
                  <a:moveTo>
                    <a:pt x="26" y="50"/>
                  </a:moveTo>
                  <a:cubicBezTo>
                    <a:pt x="28" y="50"/>
                    <a:pt x="30" y="49"/>
                    <a:pt x="30" y="46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19"/>
                    <a:pt x="28" y="17"/>
                    <a:pt x="26" y="17"/>
                  </a:cubicBezTo>
                  <a:cubicBezTo>
                    <a:pt x="23" y="17"/>
                    <a:pt x="21" y="19"/>
                    <a:pt x="21" y="21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9"/>
                    <a:pt x="23" y="50"/>
                    <a:pt x="26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789388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443135" y="3876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Déroulement</a:t>
            </a:r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 du </a:t>
            </a:r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projet</a:t>
            </a:r>
            <a:endParaRPr lang="en-US" sz="40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768F1E6-C2AE-4900-9CCD-C7A12E42C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656" y="1085421"/>
            <a:ext cx="1900687" cy="17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7538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stCxn id="18" idx="4"/>
          </p:cNvCxnSpPr>
          <p:nvPr/>
        </p:nvCxnSpPr>
        <p:spPr>
          <a:xfrm>
            <a:off x="6096000" y="4003511"/>
            <a:ext cx="0" cy="33289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38287" y="6225718"/>
            <a:ext cx="405223" cy="365125"/>
          </a:xfrm>
          <a:prstGeom prst="rect">
            <a:avLst/>
          </a:prstGeom>
        </p:spPr>
        <p:txBody>
          <a:bodyPr/>
          <a:lstStyle/>
          <a:p>
            <a:fld id="{936C95AE-7298-45E1-9514-94AFF5BED8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82213" y="517234"/>
            <a:ext cx="7506417" cy="810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4267" dirty="0">
                <a:latin typeface="Roboto Light" charset="0"/>
                <a:ea typeface="Roboto Light" charset="0"/>
                <a:cs typeface="Roboto Light" charset="0"/>
              </a:rPr>
              <a:t>Planification des </a:t>
            </a:r>
            <a:r>
              <a:rPr lang="en-US" sz="4267" dirty="0" err="1">
                <a:latin typeface="Roboto Light" charset="0"/>
                <a:ea typeface="Roboto Light" charset="0"/>
                <a:cs typeface="Roboto Light" charset="0"/>
              </a:rPr>
              <a:t>itérations</a:t>
            </a:r>
            <a:endParaRPr lang="en-US" sz="4267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556578" y="2924667"/>
            <a:ext cx="1078844" cy="1078844"/>
          </a:xfrm>
          <a:prstGeom prst="ellipse">
            <a:avLst/>
          </a:prstGeom>
          <a:solidFill>
            <a:schemeClr val="tx2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1</a:t>
            </a: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5556578" y="4903023"/>
            <a:ext cx="1078844" cy="1078844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2</a:t>
            </a:r>
          </a:p>
        </p:txBody>
      </p:sp>
      <p:sp>
        <p:nvSpPr>
          <p:cNvPr id="21" name="TextBox 34">
            <a:extLst>
              <a:ext uri="{FF2B5EF4-FFF2-40B4-BE49-F238E27FC236}">
                <a16:creationId xmlns:a16="http://schemas.microsoft.com/office/drawing/2014/main" id="{27166FDC-FCBB-4B41-B003-20CBF927B2E5}"/>
              </a:ext>
            </a:extLst>
          </p:cNvPr>
          <p:cNvSpPr txBox="1"/>
          <p:nvPr/>
        </p:nvSpPr>
        <p:spPr>
          <a:xfrm>
            <a:off x="186791" y="1842339"/>
            <a:ext cx="5909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Prévue</a:t>
            </a:r>
            <a:endParaRPr lang="en-US" sz="34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2" name="TextBox 34">
            <a:extLst>
              <a:ext uri="{FF2B5EF4-FFF2-40B4-BE49-F238E27FC236}">
                <a16:creationId xmlns:a16="http://schemas.microsoft.com/office/drawing/2014/main" id="{8C5FB23E-9C8F-4DCD-9A32-78220D75886E}"/>
              </a:ext>
            </a:extLst>
          </p:cNvPr>
          <p:cNvSpPr txBox="1"/>
          <p:nvPr/>
        </p:nvSpPr>
        <p:spPr>
          <a:xfrm>
            <a:off x="6096000" y="1788625"/>
            <a:ext cx="5909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Réalisé</a:t>
            </a:r>
            <a:endParaRPr lang="en-US" sz="34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952B4C-A6CC-4700-AA84-C18F531F8797}"/>
              </a:ext>
            </a:extLst>
          </p:cNvPr>
          <p:cNvSpPr/>
          <p:nvPr/>
        </p:nvSpPr>
        <p:spPr>
          <a:xfrm>
            <a:off x="649883" y="3244334"/>
            <a:ext cx="4487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CH" dirty="0"/>
              <a:t>Connexion / enregistrement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2CC94E-8441-499D-AD44-9D77E34B65B8}"/>
              </a:ext>
            </a:extLst>
          </p:cNvPr>
          <p:cNvSpPr/>
          <p:nvPr/>
        </p:nvSpPr>
        <p:spPr>
          <a:xfrm>
            <a:off x="7054522" y="3239519"/>
            <a:ext cx="4315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dirty="0"/>
              <a:t>Connexion / enregistrement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8FCB30-B30C-4244-B0FB-D111BE8A7827}"/>
              </a:ext>
            </a:extLst>
          </p:cNvPr>
          <p:cNvSpPr/>
          <p:nvPr/>
        </p:nvSpPr>
        <p:spPr>
          <a:xfrm>
            <a:off x="649883" y="5276334"/>
            <a:ext cx="4487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CH" dirty="0"/>
              <a:t>Création de partie (Serveur)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E4E632-5FB2-4566-A1B6-4FDC59FE60BB}"/>
              </a:ext>
            </a:extLst>
          </p:cNvPr>
          <p:cNvSpPr/>
          <p:nvPr/>
        </p:nvSpPr>
        <p:spPr>
          <a:xfrm>
            <a:off x="7054522" y="5271519"/>
            <a:ext cx="4315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dirty="0"/>
              <a:t>Création de partie (Serveur)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D81F73-A9EE-4E44-8FC3-6E7154443E0F}"/>
              </a:ext>
            </a:extLst>
          </p:cNvPr>
          <p:cNvSpPr/>
          <p:nvPr/>
        </p:nvSpPr>
        <p:spPr>
          <a:xfrm>
            <a:off x="0" y="-7872"/>
            <a:ext cx="12192000" cy="8892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554948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6096000" y="0"/>
            <a:ext cx="0" cy="684466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38287" y="6225718"/>
            <a:ext cx="405223" cy="365125"/>
          </a:xfrm>
          <a:prstGeom prst="rect">
            <a:avLst/>
          </a:prstGeom>
        </p:spPr>
        <p:txBody>
          <a:bodyPr/>
          <a:lstStyle/>
          <a:p>
            <a:fld id="{936C95AE-7298-45E1-9514-94AFF5BED89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556578" y="2922015"/>
            <a:ext cx="1078844" cy="1078844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4</a:t>
            </a: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5556578" y="4868793"/>
            <a:ext cx="1078844" cy="1078844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5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5556578" y="975237"/>
            <a:ext cx="1078844" cy="1078844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5C0867-B6A2-430F-970E-6D955FDAC673}"/>
              </a:ext>
            </a:extLst>
          </p:cNvPr>
          <p:cNvSpPr/>
          <p:nvPr/>
        </p:nvSpPr>
        <p:spPr>
          <a:xfrm>
            <a:off x="529559" y="1052994"/>
            <a:ext cx="44875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CH" dirty="0"/>
              <a:t>Liste des salons de jeu</a:t>
            </a:r>
          </a:p>
          <a:p>
            <a:pPr algn="r"/>
            <a:r>
              <a:rPr lang="fr-CH" dirty="0"/>
              <a:t>Notifications</a:t>
            </a:r>
          </a:p>
          <a:p>
            <a:pPr algn="r"/>
            <a:r>
              <a:rPr lang="fr-CH" dirty="0"/>
              <a:t>Lancement d'une partie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7F203C-D90A-407E-A95B-EE2A728C4173}"/>
              </a:ext>
            </a:extLst>
          </p:cNvPr>
          <p:cNvSpPr/>
          <p:nvPr/>
        </p:nvSpPr>
        <p:spPr>
          <a:xfrm>
            <a:off x="7174843" y="1329993"/>
            <a:ext cx="4315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dirty="0"/>
              <a:t>Rejoindre un salon de jeu (Serveur)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35D596-3155-4468-A6CC-BAAAD60885C5}"/>
              </a:ext>
            </a:extLst>
          </p:cNvPr>
          <p:cNvSpPr/>
          <p:nvPr/>
        </p:nvSpPr>
        <p:spPr>
          <a:xfrm>
            <a:off x="529559" y="2860501"/>
            <a:ext cx="44875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CH" dirty="0"/>
              <a:t>Lancement d'une partie (Client)</a:t>
            </a:r>
          </a:p>
          <a:p>
            <a:pPr algn="r"/>
            <a:r>
              <a:rPr lang="fr-CH" dirty="0"/>
              <a:t>Déplacement des joueurs (Serveur)</a:t>
            </a:r>
          </a:p>
          <a:p>
            <a:pPr algn="r"/>
            <a:r>
              <a:rPr lang="fr-CH" dirty="0"/>
              <a:t>Gestion des cases "carte chance"</a:t>
            </a:r>
          </a:p>
          <a:p>
            <a:pPr algn="r"/>
            <a:r>
              <a:rPr lang="fr-CH" dirty="0"/>
              <a:t>Génération du plateau de jeu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E4D751-4772-4EF0-97B6-2EE8D889B54D}"/>
              </a:ext>
            </a:extLst>
          </p:cNvPr>
          <p:cNvSpPr/>
          <p:nvPr/>
        </p:nvSpPr>
        <p:spPr>
          <a:xfrm>
            <a:off x="587308" y="5085047"/>
            <a:ext cx="44875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CH" dirty="0"/>
              <a:t>Plateau de jeu  et informations (GUI)</a:t>
            </a:r>
          </a:p>
          <a:p>
            <a:pPr algn="r"/>
            <a:r>
              <a:rPr lang="fr-CH" dirty="0"/>
              <a:t>Gestion de certaines cases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2C2C92B-A33D-44BF-9D0C-22C89AEC0588}"/>
              </a:ext>
            </a:extLst>
          </p:cNvPr>
          <p:cNvSpPr/>
          <p:nvPr/>
        </p:nvSpPr>
        <p:spPr>
          <a:xfrm>
            <a:off x="7174842" y="2822168"/>
            <a:ext cx="43158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dirty="0"/>
              <a:t>GUI des salons de jeu (lister/rejoindre)</a:t>
            </a:r>
          </a:p>
          <a:p>
            <a:r>
              <a:rPr lang="fr-CH" dirty="0"/>
              <a:t>Notifications</a:t>
            </a:r>
          </a:p>
          <a:p>
            <a:r>
              <a:rPr lang="fr-CH" dirty="0"/>
              <a:t>Déplacement des joueurs (Serveur)</a:t>
            </a:r>
          </a:p>
          <a:p>
            <a:r>
              <a:rPr lang="fr-CH" dirty="0"/>
              <a:t>Gestion des cases "Cartes chances"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70EE9E-47C2-43B2-A4E6-0F0FE830A2A2}"/>
              </a:ext>
            </a:extLst>
          </p:cNvPr>
          <p:cNvSpPr/>
          <p:nvPr/>
        </p:nvSpPr>
        <p:spPr>
          <a:xfrm>
            <a:off x="7174842" y="4808047"/>
            <a:ext cx="43158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</a:t>
            </a:r>
            <a:r>
              <a:rPr lang="fr-CH" dirty="0" err="1"/>
              <a:t>ancement</a:t>
            </a:r>
            <a:r>
              <a:rPr lang="fr-CH" dirty="0"/>
              <a:t> d'une partie (Client)</a:t>
            </a:r>
          </a:p>
          <a:p>
            <a:r>
              <a:rPr lang="fr-CH" dirty="0"/>
              <a:t>Plateau de jeu (GUI)</a:t>
            </a:r>
          </a:p>
          <a:p>
            <a:r>
              <a:rPr lang="fr-FR" dirty="0"/>
              <a:t>D</a:t>
            </a:r>
            <a:r>
              <a:rPr lang="fr-CH" dirty="0" err="1"/>
              <a:t>éplacement</a:t>
            </a:r>
            <a:r>
              <a:rPr lang="fr-CH" dirty="0"/>
              <a:t> des pions</a:t>
            </a:r>
          </a:p>
          <a:p>
            <a:r>
              <a:rPr lang="fr-FR" dirty="0"/>
              <a:t>G</a:t>
            </a:r>
            <a:r>
              <a:rPr lang="fr-CH" dirty="0" err="1"/>
              <a:t>estion</a:t>
            </a:r>
            <a:r>
              <a:rPr lang="fr-CH" dirty="0"/>
              <a:t> de certaines cases</a:t>
            </a:r>
          </a:p>
        </p:txBody>
      </p:sp>
    </p:spTree>
    <p:extLst>
      <p:ext uri="{BB962C8B-B14F-4D97-AF65-F5344CB8AC3E}">
        <p14:creationId xmlns:p14="http://schemas.microsoft.com/office/powerpoint/2010/main" val="188709765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endCxn id="18" idx="0"/>
          </p:cNvCxnSpPr>
          <p:nvPr/>
        </p:nvCxnSpPr>
        <p:spPr>
          <a:xfrm>
            <a:off x="6096000" y="-58800"/>
            <a:ext cx="0" cy="284534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38287" y="6225718"/>
            <a:ext cx="405223" cy="365125"/>
          </a:xfrm>
          <a:prstGeom prst="rect">
            <a:avLst/>
          </a:prstGeom>
        </p:spPr>
        <p:txBody>
          <a:bodyPr/>
          <a:lstStyle/>
          <a:p>
            <a:fld id="{936C95AE-7298-45E1-9514-94AFF5BED89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556578" y="2786549"/>
            <a:ext cx="1078844" cy="107884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7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5556578" y="839771"/>
            <a:ext cx="1078844" cy="1078844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4D49D1-5453-4CA3-88FD-2F3FD57C87EF}"/>
              </a:ext>
            </a:extLst>
          </p:cNvPr>
          <p:cNvSpPr/>
          <p:nvPr/>
        </p:nvSpPr>
        <p:spPr>
          <a:xfrm>
            <a:off x="7174844" y="625210"/>
            <a:ext cx="363535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Gestion des cases</a:t>
            </a:r>
          </a:p>
          <a:p>
            <a:r>
              <a:rPr lang="fr-FR" dirty="0"/>
              <a:t>Information du plateau (GUI)</a:t>
            </a:r>
          </a:p>
          <a:p>
            <a:r>
              <a:rPr lang="fr-FR" dirty="0"/>
              <a:t>Hypothèque</a:t>
            </a:r>
          </a:p>
          <a:p>
            <a:r>
              <a:rPr lang="fr-FR" dirty="0"/>
              <a:t>Achat vente de propriété</a:t>
            </a:r>
          </a:p>
          <a:p>
            <a:r>
              <a:rPr lang="fr-FR" dirty="0"/>
              <a:t>Gestion de la salle d'examen (prison)</a:t>
            </a:r>
            <a:endParaRPr lang="fr-C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374E94-ECEC-42B6-A4EA-271CC3137DEB}"/>
              </a:ext>
            </a:extLst>
          </p:cNvPr>
          <p:cNvSpPr/>
          <p:nvPr/>
        </p:nvSpPr>
        <p:spPr>
          <a:xfrm>
            <a:off x="529560" y="917528"/>
            <a:ext cx="44875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CH" dirty="0"/>
              <a:t>Manipulation des cases (achat/vente/…)</a:t>
            </a:r>
          </a:p>
          <a:p>
            <a:pPr algn="r"/>
            <a:r>
              <a:rPr lang="fr-FR" dirty="0"/>
              <a:t>G</a:t>
            </a:r>
            <a:r>
              <a:rPr lang="fr-CH" dirty="0" err="1"/>
              <a:t>estion</a:t>
            </a:r>
            <a:r>
              <a:rPr lang="fr-CH" dirty="0"/>
              <a:t> de la salle d'examen (prison)</a:t>
            </a:r>
          </a:p>
          <a:p>
            <a:pPr algn="r"/>
            <a:r>
              <a:rPr lang="fr-FR" dirty="0"/>
              <a:t>B</a:t>
            </a:r>
            <a:r>
              <a:rPr lang="fr-CH" dirty="0" err="1"/>
              <a:t>anqueroute</a:t>
            </a:r>
            <a:endParaRPr lang="fr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75958-0E55-4E70-AD35-AFCB5B2FA56C}"/>
              </a:ext>
            </a:extLst>
          </p:cNvPr>
          <p:cNvSpPr/>
          <p:nvPr/>
        </p:nvSpPr>
        <p:spPr>
          <a:xfrm>
            <a:off x="529560" y="2786547"/>
            <a:ext cx="44875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dirty="0"/>
              <a:t>Banqueroute</a:t>
            </a:r>
          </a:p>
          <a:p>
            <a:pPr algn="r"/>
            <a:r>
              <a:rPr lang="fr-FR" dirty="0"/>
              <a:t>Fin de partie</a:t>
            </a:r>
          </a:p>
          <a:p>
            <a:pPr algn="r"/>
            <a:r>
              <a:rPr lang="fr-FR" dirty="0"/>
              <a:t>GUI</a:t>
            </a:r>
          </a:p>
          <a:p>
            <a:pPr algn="r"/>
            <a:r>
              <a:rPr lang="fr-FR" dirty="0"/>
              <a:t>Zone admin</a:t>
            </a:r>
          </a:p>
          <a:p>
            <a:pPr algn="r"/>
            <a:r>
              <a:rPr lang="fr-FR" dirty="0"/>
              <a:t>Finalisation de la gestion des cases</a:t>
            </a:r>
          </a:p>
          <a:p>
            <a:pPr algn="r"/>
            <a:r>
              <a:rPr lang="fr-FR" dirty="0"/>
              <a:t>Documentation</a:t>
            </a:r>
          </a:p>
          <a:p>
            <a:pPr algn="r"/>
            <a:endParaRPr lang="fr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876FFC-3B3C-4847-BFAF-4EC7F8C64E72}"/>
              </a:ext>
            </a:extLst>
          </p:cNvPr>
          <p:cNvSpPr/>
          <p:nvPr/>
        </p:nvSpPr>
        <p:spPr>
          <a:xfrm>
            <a:off x="7174844" y="2786548"/>
            <a:ext cx="343029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Banqueroute</a:t>
            </a:r>
          </a:p>
          <a:p>
            <a:r>
              <a:rPr lang="fr-FR" dirty="0"/>
              <a:t>Fin de partie</a:t>
            </a:r>
          </a:p>
          <a:p>
            <a:r>
              <a:rPr lang="fr-FR" dirty="0"/>
              <a:t>GUI</a:t>
            </a:r>
          </a:p>
          <a:p>
            <a:r>
              <a:rPr lang="fr-FR" dirty="0"/>
              <a:t>Zone admin</a:t>
            </a:r>
          </a:p>
          <a:p>
            <a:r>
              <a:rPr lang="fr-FR" dirty="0"/>
              <a:t>Finalisation de la gestion des cases</a:t>
            </a:r>
          </a:p>
          <a:p>
            <a:r>
              <a:rPr lang="fr-FR" dirty="0"/>
              <a:t>Documentation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1167088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Principales</a:t>
            </a:r>
            <a:r>
              <a:rPr lang="en-US" dirty="0"/>
              <a:t> </a:t>
            </a:r>
            <a:r>
              <a:rPr lang="en-US" dirty="0" err="1"/>
              <a:t>difficultés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6C95AE-7298-45E1-9514-94AFF5BED8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941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96180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65420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1878445" y="5227751"/>
            <a:ext cx="875886" cy="87588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04208" y="5227751"/>
            <a:ext cx="875886" cy="8758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416924" y="5227751"/>
            <a:ext cx="875886" cy="875886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7951" y="3367880"/>
            <a:ext cx="3076874" cy="1723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>
                <a:solidFill>
                  <a:srgbClr val="FFFFFF">
                    <a:lumMod val="65000"/>
                  </a:srgbClr>
                </a:solidFill>
                <a:latin typeface="Roboto Light" charset="0"/>
                <a:ea typeface="Roboto Light" charset="0"/>
                <a:cs typeface="Roboto Light" charset="0"/>
              </a:rPr>
              <a:t>Conception 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Ressources consommées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Synchronisation GUI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Reconnexion</a:t>
            </a:r>
            <a:endParaRPr kumimoji="0" lang="fr-CH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 Light" charset="0"/>
              <a:ea typeface="Roboto Light" charset="0"/>
              <a:cs typeface="Roboto Light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H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7951" y="2619786"/>
            <a:ext cx="3076874" cy="561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Notifications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47190" y="3367880"/>
            <a:ext cx="3076874" cy="1059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JavaFX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FFFFFF">
                    <a:lumMod val="65000"/>
                  </a:srgbClr>
                </a:solidFill>
                <a:latin typeface="Roboto Light" charset="0"/>
                <a:ea typeface="Roboto Light" charset="0"/>
                <a:cs typeface="Roboto Light" charset="0"/>
              </a:rPr>
              <a:t>Logique</a:t>
            </a:r>
            <a:r>
              <a:rPr lang="en-US" dirty="0">
                <a:solidFill>
                  <a:srgbClr val="FFFFFF">
                    <a:lumMod val="65000"/>
                  </a:srgbClr>
                </a:solidFill>
                <a:latin typeface="Roboto Light" charset="0"/>
                <a:ea typeface="Roboto Light" charset="0"/>
                <a:cs typeface="Roboto Light" charset="0"/>
              </a:rPr>
              <a:t> du </a:t>
            </a:r>
            <a:r>
              <a:rPr lang="en-US" dirty="0" err="1">
                <a:solidFill>
                  <a:srgbClr val="FFFFFF">
                    <a:lumMod val="65000"/>
                  </a:srgbClr>
                </a:solidFill>
                <a:latin typeface="Roboto Light" charset="0"/>
                <a:ea typeface="Roboto Light" charset="0"/>
                <a:cs typeface="Roboto Light" charset="0"/>
              </a:rPr>
              <a:t>jeu</a:t>
            </a:r>
            <a:endParaRPr lang="en-US" dirty="0">
              <a:solidFill>
                <a:srgbClr val="FFFFFF">
                  <a:lumMod val="65000"/>
                </a:srgb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Mise a jour du plateau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547190" y="2619786"/>
            <a:ext cx="3076874" cy="561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GUI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16429" y="3367880"/>
            <a:ext cx="3076874" cy="1059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Finalisation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 des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histoires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 Light" charset="0"/>
              <a:ea typeface="Roboto Light" charset="0"/>
              <a:cs typeface="Roboto Light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Validation des tests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>
                    <a:lumMod val="65000"/>
                  </a:srgbClr>
                </a:solidFill>
                <a:latin typeface="Roboto Light" charset="0"/>
                <a:ea typeface="Roboto Light" charset="0"/>
                <a:cs typeface="Roboto Light" charset="0"/>
              </a:rPr>
              <a:t>Dispersion </a:t>
            </a:r>
            <a:r>
              <a:rPr lang="en-US" dirty="0" err="1">
                <a:solidFill>
                  <a:srgbClr val="FFFFFF">
                    <a:lumMod val="65000"/>
                  </a:srgbClr>
                </a:solidFill>
                <a:latin typeface="Roboto Light" charset="0"/>
                <a:ea typeface="Roboto Light" charset="0"/>
                <a:cs typeface="Roboto Light" charset="0"/>
              </a:rPr>
              <a:t>générale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16429" y="2615419"/>
            <a:ext cx="3076874" cy="561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>
                <a:solidFill>
                  <a:srgbClr val="000000"/>
                </a:solidFill>
                <a:latin typeface="Roboto Light" charset="0"/>
                <a:ea typeface="Roboto Light" charset="0"/>
                <a:cs typeface="Roboto Light" charset="0"/>
              </a:rPr>
              <a:t>Finalisation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7C48E5B8-4EF9-4059-A2E7-DE0354692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153" y="5447940"/>
            <a:ext cx="374922" cy="443418"/>
          </a:xfrm>
          <a:custGeom>
            <a:avLst/>
            <a:gdLst>
              <a:gd name="T0" fmla="*/ 231 w 458"/>
              <a:gd name="T1" fmla="*/ 540 h 541"/>
              <a:gd name="T2" fmla="*/ 282 w 458"/>
              <a:gd name="T3" fmla="*/ 488 h 541"/>
              <a:gd name="T4" fmla="*/ 174 w 458"/>
              <a:gd name="T5" fmla="*/ 488 h 541"/>
              <a:gd name="T6" fmla="*/ 231 w 458"/>
              <a:gd name="T7" fmla="*/ 540 h 541"/>
              <a:gd name="T8" fmla="*/ 406 w 458"/>
              <a:gd name="T9" fmla="*/ 380 h 541"/>
              <a:gd name="T10" fmla="*/ 406 w 458"/>
              <a:gd name="T11" fmla="*/ 231 h 541"/>
              <a:gd name="T12" fmla="*/ 272 w 458"/>
              <a:gd name="T13" fmla="*/ 62 h 541"/>
              <a:gd name="T14" fmla="*/ 272 w 458"/>
              <a:gd name="T15" fmla="*/ 41 h 541"/>
              <a:gd name="T16" fmla="*/ 231 w 458"/>
              <a:gd name="T17" fmla="*/ 0 h 541"/>
              <a:gd name="T18" fmla="*/ 190 w 458"/>
              <a:gd name="T19" fmla="*/ 41 h 541"/>
              <a:gd name="T20" fmla="*/ 190 w 458"/>
              <a:gd name="T21" fmla="*/ 62 h 541"/>
              <a:gd name="T22" fmla="*/ 56 w 458"/>
              <a:gd name="T23" fmla="*/ 231 h 541"/>
              <a:gd name="T24" fmla="*/ 56 w 458"/>
              <a:gd name="T25" fmla="*/ 380 h 541"/>
              <a:gd name="T26" fmla="*/ 0 w 458"/>
              <a:gd name="T27" fmla="*/ 432 h 541"/>
              <a:gd name="T28" fmla="*/ 0 w 458"/>
              <a:gd name="T29" fmla="*/ 457 h 541"/>
              <a:gd name="T30" fmla="*/ 457 w 458"/>
              <a:gd name="T31" fmla="*/ 457 h 541"/>
              <a:gd name="T32" fmla="*/ 457 w 458"/>
              <a:gd name="T33" fmla="*/ 432 h 541"/>
              <a:gd name="T34" fmla="*/ 406 w 458"/>
              <a:gd name="T35" fmla="*/ 380 h 541"/>
              <a:gd name="T36" fmla="*/ 349 w 458"/>
              <a:gd name="T37" fmla="*/ 406 h 541"/>
              <a:gd name="T38" fmla="*/ 108 w 458"/>
              <a:gd name="T39" fmla="*/ 406 h 541"/>
              <a:gd name="T40" fmla="*/ 108 w 458"/>
              <a:gd name="T41" fmla="*/ 231 h 541"/>
              <a:gd name="T42" fmla="*/ 231 w 458"/>
              <a:gd name="T43" fmla="*/ 108 h 541"/>
              <a:gd name="T44" fmla="*/ 349 w 458"/>
              <a:gd name="T45" fmla="*/ 231 h 541"/>
              <a:gd name="T46" fmla="*/ 349 w 458"/>
              <a:gd name="T47" fmla="*/ 406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58" h="541">
                <a:moveTo>
                  <a:pt x="231" y="540"/>
                </a:moveTo>
                <a:cubicBezTo>
                  <a:pt x="262" y="540"/>
                  <a:pt x="282" y="514"/>
                  <a:pt x="282" y="488"/>
                </a:cubicBezTo>
                <a:lnTo>
                  <a:pt x="174" y="488"/>
                </a:lnTo>
                <a:cubicBezTo>
                  <a:pt x="174" y="514"/>
                  <a:pt x="200" y="540"/>
                  <a:pt x="231" y="540"/>
                </a:cubicBezTo>
                <a:close/>
                <a:moveTo>
                  <a:pt x="406" y="380"/>
                </a:moveTo>
                <a:lnTo>
                  <a:pt x="406" y="231"/>
                </a:lnTo>
                <a:cubicBezTo>
                  <a:pt x="406" y="149"/>
                  <a:pt x="349" y="82"/>
                  <a:pt x="272" y="62"/>
                </a:cubicBezTo>
                <a:lnTo>
                  <a:pt x="272" y="41"/>
                </a:lnTo>
                <a:cubicBezTo>
                  <a:pt x="272" y="21"/>
                  <a:pt x="251" y="0"/>
                  <a:pt x="231" y="0"/>
                </a:cubicBezTo>
                <a:cubicBezTo>
                  <a:pt x="210" y="0"/>
                  <a:pt x="190" y="21"/>
                  <a:pt x="190" y="41"/>
                </a:cubicBezTo>
                <a:lnTo>
                  <a:pt x="190" y="62"/>
                </a:lnTo>
                <a:cubicBezTo>
                  <a:pt x="113" y="82"/>
                  <a:pt x="56" y="149"/>
                  <a:pt x="56" y="231"/>
                </a:cubicBezTo>
                <a:lnTo>
                  <a:pt x="56" y="380"/>
                </a:lnTo>
                <a:lnTo>
                  <a:pt x="0" y="432"/>
                </a:lnTo>
                <a:lnTo>
                  <a:pt x="0" y="457"/>
                </a:lnTo>
                <a:lnTo>
                  <a:pt x="457" y="457"/>
                </a:lnTo>
                <a:lnTo>
                  <a:pt x="457" y="432"/>
                </a:lnTo>
                <a:lnTo>
                  <a:pt x="406" y="380"/>
                </a:lnTo>
                <a:close/>
                <a:moveTo>
                  <a:pt x="349" y="406"/>
                </a:moveTo>
                <a:lnTo>
                  <a:pt x="108" y="406"/>
                </a:lnTo>
                <a:lnTo>
                  <a:pt x="108" y="231"/>
                </a:lnTo>
                <a:cubicBezTo>
                  <a:pt x="108" y="164"/>
                  <a:pt x="164" y="108"/>
                  <a:pt x="231" y="108"/>
                </a:cubicBezTo>
                <a:cubicBezTo>
                  <a:pt x="298" y="108"/>
                  <a:pt x="349" y="164"/>
                  <a:pt x="349" y="231"/>
                </a:cubicBezTo>
                <a:lnTo>
                  <a:pt x="349" y="4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A834C247-AAE6-436A-8DBF-03EC2D936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341" y="5527932"/>
            <a:ext cx="361620" cy="275520"/>
          </a:xfrm>
          <a:custGeom>
            <a:avLst/>
            <a:gdLst>
              <a:gd name="T0" fmla="*/ 160 w 462"/>
              <a:gd name="T1" fmla="*/ 353 h 354"/>
              <a:gd name="T2" fmla="*/ 295 w 462"/>
              <a:gd name="T3" fmla="*/ 353 h 354"/>
              <a:gd name="T4" fmla="*/ 295 w 462"/>
              <a:gd name="T5" fmla="*/ 192 h 354"/>
              <a:gd name="T6" fmla="*/ 160 w 462"/>
              <a:gd name="T7" fmla="*/ 192 h 354"/>
              <a:gd name="T8" fmla="*/ 160 w 462"/>
              <a:gd name="T9" fmla="*/ 353 h 354"/>
              <a:gd name="T10" fmla="*/ 0 w 462"/>
              <a:gd name="T11" fmla="*/ 353 h 354"/>
              <a:gd name="T12" fmla="*/ 134 w 462"/>
              <a:gd name="T13" fmla="*/ 353 h 354"/>
              <a:gd name="T14" fmla="*/ 134 w 462"/>
              <a:gd name="T15" fmla="*/ 0 h 354"/>
              <a:gd name="T16" fmla="*/ 0 w 462"/>
              <a:gd name="T17" fmla="*/ 0 h 354"/>
              <a:gd name="T18" fmla="*/ 0 w 462"/>
              <a:gd name="T19" fmla="*/ 353 h 354"/>
              <a:gd name="T20" fmla="*/ 326 w 462"/>
              <a:gd name="T21" fmla="*/ 353 h 354"/>
              <a:gd name="T22" fmla="*/ 461 w 462"/>
              <a:gd name="T23" fmla="*/ 353 h 354"/>
              <a:gd name="T24" fmla="*/ 461 w 462"/>
              <a:gd name="T25" fmla="*/ 192 h 354"/>
              <a:gd name="T26" fmla="*/ 326 w 462"/>
              <a:gd name="T27" fmla="*/ 192 h 354"/>
              <a:gd name="T28" fmla="*/ 326 w 462"/>
              <a:gd name="T29" fmla="*/ 353 h 354"/>
              <a:gd name="T30" fmla="*/ 160 w 462"/>
              <a:gd name="T31" fmla="*/ 0 h 354"/>
              <a:gd name="T32" fmla="*/ 160 w 462"/>
              <a:gd name="T33" fmla="*/ 166 h 354"/>
              <a:gd name="T34" fmla="*/ 461 w 462"/>
              <a:gd name="T35" fmla="*/ 166 h 354"/>
              <a:gd name="T36" fmla="*/ 461 w 462"/>
              <a:gd name="T37" fmla="*/ 0 h 354"/>
              <a:gd name="T38" fmla="*/ 160 w 462"/>
              <a:gd name="T39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2" h="354">
                <a:moveTo>
                  <a:pt x="160" y="353"/>
                </a:moveTo>
                <a:lnTo>
                  <a:pt x="295" y="353"/>
                </a:lnTo>
                <a:lnTo>
                  <a:pt x="295" y="192"/>
                </a:lnTo>
                <a:lnTo>
                  <a:pt x="160" y="192"/>
                </a:lnTo>
                <a:lnTo>
                  <a:pt x="160" y="353"/>
                </a:lnTo>
                <a:close/>
                <a:moveTo>
                  <a:pt x="0" y="353"/>
                </a:moveTo>
                <a:lnTo>
                  <a:pt x="134" y="353"/>
                </a:lnTo>
                <a:lnTo>
                  <a:pt x="134" y="0"/>
                </a:lnTo>
                <a:lnTo>
                  <a:pt x="0" y="0"/>
                </a:lnTo>
                <a:lnTo>
                  <a:pt x="0" y="353"/>
                </a:lnTo>
                <a:close/>
                <a:moveTo>
                  <a:pt x="326" y="353"/>
                </a:moveTo>
                <a:lnTo>
                  <a:pt x="461" y="353"/>
                </a:lnTo>
                <a:lnTo>
                  <a:pt x="461" y="192"/>
                </a:lnTo>
                <a:lnTo>
                  <a:pt x="326" y="192"/>
                </a:lnTo>
                <a:lnTo>
                  <a:pt x="326" y="353"/>
                </a:lnTo>
                <a:close/>
                <a:moveTo>
                  <a:pt x="160" y="0"/>
                </a:moveTo>
                <a:lnTo>
                  <a:pt x="160" y="166"/>
                </a:lnTo>
                <a:lnTo>
                  <a:pt x="461" y="166"/>
                </a:lnTo>
                <a:lnTo>
                  <a:pt x="461" y="0"/>
                </a:lnTo>
                <a:lnTo>
                  <a:pt x="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1" name="Freeform 474">
            <a:extLst>
              <a:ext uri="{FF2B5EF4-FFF2-40B4-BE49-F238E27FC236}">
                <a16:creationId xmlns:a16="http://schemas.microsoft.com/office/drawing/2014/main" id="{D129C0D6-3A24-430A-9AEB-CC64BDEECA0F}"/>
              </a:ext>
            </a:extLst>
          </p:cNvPr>
          <p:cNvSpPr>
            <a:spLocks noEditPoints="1"/>
          </p:cNvSpPr>
          <p:nvPr/>
        </p:nvSpPr>
        <p:spPr bwMode="auto">
          <a:xfrm>
            <a:off x="9672383" y="5494534"/>
            <a:ext cx="364966" cy="361736"/>
          </a:xfrm>
          <a:custGeom>
            <a:avLst/>
            <a:gdLst>
              <a:gd name="T0" fmla="*/ 157 w 186"/>
              <a:gd name="T1" fmla="*/ 159 h 185"/>
              <a:gd name="T2" fmla="*/ 186 w 186"/>
              <a:gd name="T3" fmla="*/ 93 h 185"/>
              <a:gd name="T4" fmla="*/ 93 w 186"/>
              <a:gd name="T5" fmla="*/ 0 h 185"/>
              <a:gd name="T6" fmla="*/ 0 w 186"/>
              <a:gd name="T7" fmla="*/ 93 h 185"/>
              <a:gd name="T8" fmla="*/ 29 w 186"/>
              <a:gd name="T9" fmla="*/ 159 h 185"/>
              <a:gd name="T10" fmla="*/ 18 w 186"/>
              <a:gd name="T11" fmla="*/ 178 h 185"/>
              <a:gd name="T12" fmla="*/ 17 w 186"/>
              <a:gd name="T13" fmla="*/ 181 h 185"/>
              <a:gd name="T14" fmla="*/ 21 w 186"/>
              <a:gd name="T15" fmla="*/ 185 h 185"/>
              <a:gd name="T16" fmla="*/ 24 w 186"/>
              <a:gd name="T17" fmla="*/ 184 h 185"/>
              <a:gd name="T18" fmla="*/ 25 w 186"/>
              <a:gd name="T19" fmla="*/ 182 h 185"/>
              <a:gd name="T20" fmla="*/ 35 w 186"/>
              <a:gd name="T21" fmla="*/ 165 h 185"/>
              <a:gd name="T22" fmla="*/ 93 w 186"/>
              <a:gd name="T23" fmla="*/ 185 h 185"/>
              <a:gd name="T24" fmla="*/ 151 w 186"/>
              <a:gd name="T25" fmla="*/ 165 h 185"/>
              <a:gd name="T26" fmla="*/ 161 w 186"/>
              <a:gd name="T27" fmla="*/ 182 h 185"/>
              <a:gd name="T28" fmla="*/ 165 w 186"/>
              <a:gd name="T29" fmla="*/ 185 h 185"/>
              <a:gd name="T30" fmla="*/ 169 w 186"/>
              <a:gd name="T31" fmla="*/ 181 h 185"/>
              <a:gd name="T32" fmla="*/ 168 w 186"/>
              <a:gd name="T33" fmla="*/ 178 h 185"/>
              <a:gd name="T34" fmla="*/ 157 w 186"/>
              <a:gd name="T35" fmla="*/ 159 h 185"/>
              <a:gd name="T36" fmla="*/ 93 w 186"/>
              <a:gd name="T37" fmla="*/ 177 h 185"/>
              <a:gd name="T38" fmla="*/ 9 w 186"/>
              <a:gd name="T39" fmla="*/ 93 h 185"/>
              <a:gd name="T40" fmla="*/ 93 w 186"/>
              <a:gd name="T41" fmla="*/ 8 h 185"/>
              <a:gd name="T42" fmla="*/ 177 w 186"/>
              <a:gd name="T43" fmla="*/ 93 h 185"/>
              <a:gd name="T44" fmla="*/ 93 w 186"/>
              <a:gd name="T45" fmla="*/ 177 h 185"/>
              <a:gd name="T46" fmla="*/ 93 w 186"/>
              <a:gd name="T47" fmla="*/ 34 h 185"/>
              <a:gd name="T48" fmla="*/ 34 w 186"/>
              <a:gd name="T49" fmla="*/ 93 h 185"/>
              <a:gd name="T50" fmla="*/ 93 w 186"/>
              <a:gd name="T51" fmla="*/ 152 h 185"/>
              <a:gd name="T52" fmla="*/ 152 w 186"/>
              <a:gd name="T53" fmla="*/ 93 h 185"/>
              <a:gd name="T54" fmla="*/ 93 w 186"/>
              <a:gd name="T55" fmla="*/ 34 h 185"/>
              <a:gd name="T56" fmla="*/ 93 w 186"/>
              <a:gd name="T57" fmla="*/ 143 h 185"/>
              <a:gd name="T58" fmla="*/ 42 w 186"/>
              <a:gd name="T59" fmla="*/ 93 h 185"/>
              <a:gd name="T60" fmla="*/ 93 w 186"/>
              <a:gd name="T61" fmla="*/ 42 h 185"/>
              <a:gd name="T62" fmla="*/ 144 w 186"/>
              <a:gd name="T63" fmla="*/ 93 h 185"/>
              <a:gd name="T64" fmla="*/ 93 w 186"/>
              <a:gd name="T65" fmla="*/ 143 h 185"/>
              <a:gd name="T66" fmla="*/ 93 w 186"/>
              <a:gd name="T67" fmla="*/ 67 h 185"/>
              <a:gd name="T68" fmla="*/ 68 w 186"/>
              <a:gd name="T69" fmla="*/ 93 h 185"/>
              <a:gd name="T70" fmla="*/ 93 w 186"/>
              <a:gd name="T71" fmla="*/ 118 h 185"/>
              <a:gd name="T72" fmla="*/ 118 w 186"/>
              <a:gd name="T73" fmla="*/ 93 h 185"/>
              <a:gd name="T74" fmla="*/ 93 w 186"/>
              <a:gd name="T75" fmla="*/ 67 h 185"/>
              <a:gd name="T76" fmla="*/ 93 w 186"/>
              <a:gd name="T77" fmla="*/ 109 h 185"/>
              <a:gd name="T78" fmla="*/ 76 w 186"/>
              <a:gd name="T79" fmla="*/ 93 h 185"/>
              <a:gd name="T80" fmla="*/ 93 w 186"/>
              <a:gd name="T81" fmla="*/ 76 h 185"/>
              <a:gd name="T82" fmla="*/ 110 w 186"/>
              <a:gd name="T83" fmla="*/ 93 h 185"/>
              <a:gd name="T84" fmla="*/ 93 w 186"/>
              <a:gd name="T85" fmla="*/ 109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86" h="185">
                <a:moveTo>
                  <a:pt x="157" y="159"/>
                </a:moveTo>
                <a:cubicBezTo>
                  <a:pt x="175" y="143"/>
                  <a:pt x="186" y="119"/>
                  <a:pt x="186" y="93"/>
                </a:cubicBezTo>
                <a:cubicBezTo>
                  <a:pt x="186" y="41"/>
                  <a:pt x="144" y="0"/>
                  <a:pt x="93" y="0"/>
                </a:cubicBezTo>
                <a:cubicBezTo>
                  <a:pt x="42" y="0"/>
                  <a:pt x="0" y="41"/>
                  <a:pt x="0" y="93"/>
                </a:cubicBezTo>
                <a:cubicBezTo>
                  <a:pt x="0" y="119"/>
                  <a:pt x="11" y="143"/>
                  <a:pt x="29" y="159"/>
                </a:cubicBezTo>
                <a:cubicBezTo>
                  <a:pt x="18" y="178"/>
                  <a:pt x="18" y="178"/>
                  <a:pt x="18" y="178"/>
                </a:cubicBezTo>
                <a:cubicBezTo>
                  <a:pt x="18" y="179"/>
                  <a:pt x="17" y="180"/>
                  <a:pt x="17" y="181"/>
                </a:cubicBezTo>
                <a:cubicBezTo>
                  <a:pt x="17" y="183"/>
                  <a:pt x="19" y="185"/>
                  <a:pt x="21" y="185"/>
                </a:cubicBezTo>
                <a:cubicBezTo>
                  <a:pt x="22" y="185"/>
                  <a:pt x="24" y="185"/>
                  <a:pt x="24" y="184"/>
                </a:cubicBezTo>
                <a:cubicBezTo>
                  <a:pt x="25" y="184"/>
                  <a:pt x="25" y="183"/>
                  <a:pt x="25" y="182"/>
                </a:cubicBezTo>
                <a:cubicBezTo>
                  <a:pt x="35" y="165"/>
                  <a:pt x="35" y="165"/>
                  <a:pt x="35" y="165"/>
                </a:cubicBezTo>
                <a:cubicBezTo>
                  <a:pt x="51" y="178"/>
                  <a:pt x="71" y="185"/>
                  <a:pt x="93" y="185"/>
                </a:cubicBezTo>
                <a:cubicBezTo>
                  <a:pt x="115" y="185"/>
                  <a:pt x="135" y="178"/>
                  <a:pt x="151" y="165"/>
                </a:cubicBezTo>
                <a:cubicBezTo>
                  <a:pt x="161" y="182"/>
                  <a:pt x="161" y="182"/>
                  <a:pt x="161" y="182"/>
                </a:cubicBezTo>
                <a:cubicBezTo>
                  <a:pt x="161" y="184"/>
                  <a:pt x="163" y="185"/>
                  <a:pt x="165" y="185"/>
                </a:cubicBezTo>
                <a:cubicBezTo>
                  <a:pt x="167" y="185"/>
                  <a:pt x="169" y="183"/>
                  <a:pt x="169" y="181"/>
                </a:cubicBezTo>
                <a:cubicBezTo>
                  <a:pt x="169" y="180"/>
                  <a:pt x="168" y="179"/>
                  <a:pt x="168" y="178"/>
                </a:cubicBezTo>
                <a:lnTo>
                  <a:pt x="157" y="159"/>
                </a:lnTo>
                <a:close/>
                <a:moveTo>
                  <a:pt x="93" y="177"/>
                </a:moveTo>
                <a:cubicBezTo>
                  <a:pt x="46" y="177"/>
                  <a:pt x="9" y="139"/>
                  <a:pt x="9" y="93"/>
                </a:cubicBezTo>
                <a:cubicBezTo>
                  <a:pt x="9" y="46"/>
                  <a:pt x="46" y="8"/>
                  <a:pt x="93" y="8"/>
                </a:cubicBezTo>
                <a:cubicBezTo>
                  <a:pt x="140" y="8"/>
                  <a:pt x="177" y="46"/>
                  <a:pt x="177" y="93"/>
                </a:cubicBezTo>
                <a:cubicBezTo>
                  <a:pt x="177" y="139"/>
                  <a:pt x="140" y="177"/>
                  <a:pt x="93" y="177"/>
                </a:cubicBezTo>
                <a:close/>
                <a:moveTo>
                  <a:pt x="93" y="34"/>
                </a:moveTo>
                <a:cubicBezTo>
                  <a:pt x="60" y="34"/>
                  <a:pt x="34" y="60"/>
                  <a:pt x="34" y="93"/>
                </a:cubicBezTo>
                <a:cubicBezTo>
                  <a:pt x="34" y="125"/>
                  <a:pt x="60" y="152"/>
                  <a:pt x="93" y="152"/>
                </a:cubicBezTo>
                <a:cubicBezTo>
                  <a:pt x="126" y="152"/>
                  <a:pt x="152" y="125"/>
                  <a:pt x="152" y="93"/>
                </a:cubicBezTo>
                <a:cubicBezTo>
                  <a:pt x="152" y="60"/>
                  <a:pt x="126" y="34"/>
                  <a:pt x="93" y="34"/>
                </a:cubicBezTo>
                <a:close/>
                <a:moveTo>
                  <a:pt x="93" y="143"/>
                </a:moveTo>
                <a:cubicBezTo>
                  <a:pt x="65" y="143"/>
                  <a:pt x="42" y="121"/>
                  <a:pt x="42" y="93"/>
                </a:cubicBezTo>
                <a:cubicBezTo>
                  <a:pt x="42" y="65"/>
                  <a:pt x="65" y="42"/>
                  <a:pt x="93" y="42"/>
                </a:cubicBezTo>
                <a:cubicBezTo>
                  <a:pt x="121" y="42"/>
                  <a:pt x="144" y="65"/>
                  <a:pt x="144" y="93"/>
                </a:cubicBezTo>
                <a:cubicBezTo>
                  <a:pt x="144" y="121"/>
                  <a:pt x="121" y="143"/>
                  <a:pt x="93" y="143"/>
                </a:cubicBezTo>
                <a:close/>
                <a:moveTo>
                  <a:pt x="93" y="67"/>
                </a:moveTo>
                <a:cubicBezTo>
                  <a:pt x="79" y="67"/>
                  <a:pt x="68" y="79"/>
                  <a:pt x="68" y="93"/>
                </a:cubicBezTo>
                <a:cubicBezTo>
                  <a:pt x="68" y="107"/>
                  <a:pt x="79" y="118"/>
                  <a:pt x="93" y="118"/>
                </a:cubicBezTo>
                <a:cubicBezTo>
                  <a:pt x="107" y="118"/>
                  <a:pt x="118" y="107"/>
                  <a:pt x="118" y="93"/>
                </a:cubicBezTo>
                <a:cubicBezTo>
                  <a:pt x="118" y="79"/>
                  <a:pt x="107" y="67"/>
                  <a:pt x="93" y="67"/>
                </a:cubicBezTo>
                <a:close/>
                <a:moveTo>
                  <a:pt x="93" y="109"/>
                </a:moveTo>
                <a:cubicBezTo>
                  <a:pt x="84" y="109"/>
                  <a:pt x="76" y="102"/>
                  <a:pt x="76" y="93"/>
                </a:cubicBezTo>
                <a:cubicBezTo>
                  <a:pt x="76" y="83"/>
                  <a:pt x="84" y="76"/>
                  <a:pt x="93" y="76"/>
                </a:cubicBezTo>
                <a:cubicBezTo>
                  <a:pt x="102" y="76"/>
                  <a:pt x="110" y="83"/>
                  <a:pt x="110" y="93"/>
                </a:cubicBezTo>
                <a:cubicBezTo>
                  <a:pt x="110" y="102"/>
                  <a:pt x="102" y="109"/>
                  <a:pt x="93" y="1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4416993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747184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747184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57" name="Freeform 156"/>
          <p:cNvSpPr/>
          <p:nvPr/>
        </p:nvSpPr>
        <p:spPr>
          <a:xfrm>
            <a:off x="2334965" y="0"/>
            <a:ext cx="9857035" cy="6858000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771407" y="0"/>
                </a:lnTo>
                <a:lnTo>
                  <a:pt x="4717679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4717679" y="5143500"/>
                </a:lnTo>
                <a:lnTo>
                  <a:pt x="377140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0" name="Freeform 149"/>
          <p:cNvSpPr/>
          <p:nvPr/>
        </p:nvSpPr>
        <p:spPr>
          <a:xfrm>
            <a:off x="2334965" y="0"/>
            <a:ext cx="9857035" cy="685800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C00000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032" y="1357105"/>
            <a:ext cx="8311142" cy="523373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47185" y="549871"/>
            <a:ext cx="6391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Démonstration</a:t>
            </a:r>
            <a:endParaRPr lang="en-US" sz="40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D60D1EDE-7116-2443-9BDD-368CE5B37660}" type="slidenum">
              <a:rPr lang="en-US" smtClean="0">
                <a:solidFill>
                  <a:schemeClr val="bg1"/>
                </a:solidFill>
              </a:rPr>
              <a:pPr/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16BD681-1D2E-46EC-B537-E908AB503DD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698134" y="2098393"/>
            <a:ext cx="5648938" cy="3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5921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Burnup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0C55174-CDBD-4CA6-B6ED-31DD59F16D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Image 6" descr="Une image contenant carte, texte, ciel, eau&#10;&#10;Description générée avec un niveau de confiance très élevé">
            <a:extLst>
              <a:ext uri="{FF2B5EF4-FFF2-40B4-BE49-F238E27FC236}">
                <a16:creationId xmlns:a16="http://schemas.microsoft.com/office/drawing/2014/main" id="{31203BB9-9D08-4CB3-B35A-53259163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69" y="1711643"/>
            <a:ext cx="9564461" cy="502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3905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38287" y="6225718"/>
            <a:ext cx="405223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2317" y="649678"/>
            <a:ext cx="7506417" cy="810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4267" dirty="0">
                <a:latin typeface="Roboto Light" charset="0"/>
                <a:ea typeface="Roboto Light" charset="0"/>
                <a:cs typeface="Roboto Light" charset="0"/>
              </a:rPr>
              <a:t>Conclusion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807741" y="2028848"/>
            <a:ext cx="3394976" cy="779153"/>
            <a:chOff x="807741" y="2259248"/>
            <a:chExt cx="3578894" cy="779153"/>
          </a:xfrm>
        </p:grpSpPr>
        <p:sp>
          <p:nvSpPr>
            <p:cNvPr id="36" name="Rectangle 35"/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Gestion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425526" y="2028848"/>
            <a:ext cx="3394976" cy="779153"/>
            <a:chOff x="807741" y="2259248"/>
            <a:chExt cx="3578894" cy="779153"/>
          </a:xfrm>
        </p:grpSpPr>
        <p:sp>
          <p:nvSpPr>
            <p:cNvPr id="40" name="Rectangle 39"/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 err="1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Déroulement</a:t>
              </a:r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043311" y="2028848"/>
            <a:ext cx="3394976" cy="779153"/>
            <a:chOff x="807741" y="2259248"/>
            <a:chExt cx="3578894" cy="779153"/>
          </a:xfrm>
        </p:grpSpPr>
        <p:sp>
          <p:nvSpPr>
            <p:cNvPr id="43" name="Rectangle 42"/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 err="1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Rétrospective</a:t>
              </a:r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07741" y="2897034"/>
            <a:ext cx="3394976" cy="3098284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noAutofit/>
          </a:bodyPr>
          <a:lstStyle/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fr-CH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Organisation globalement bonne</a:t>
            </a: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Régularité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Sous-estimations des tâches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fr-F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Fin de semaine un peu chargée</a:t>
            </a:r>
            <a:endParaRPr lang="fr-CH" sz="1200" b="1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5526" y="2897034"/>
            <a:ext cx="3394976" cy="3098284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noAutofit/>
          </a:bodyPr>
          <a:lstStyle/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Départ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satisfaisant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Retard de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l'ascension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Certaines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fonctionnalités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abandonnées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Optimisme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omniprésent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43311" y="2897034"/>
            <a:ext cx="3394976" cy="3098284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noAutofit/>
          </a:bodyPr>
          <a:lstStyle/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Satisfaction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globale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Très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bonne ambiance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Une fin "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nerveuse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"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Chef de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projet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un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peu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laxiste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Produit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fonctionnel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4E91DB-054D-4654-979C-7423A4870B10}"/>
              </a:ext>
            </a:extLst>
          </p:cNvPr>
          <p:cNvSpPr/>
          <p:nvPr/>
        </p:nvSpPr>
        <p:spPr>
          <a:xfrm>
            <a:off x="0" y="-7872"/>
            <a:ext cx="12192000" cy="8892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4373087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38287" y="6225718"/>
            <a:ext cx="405223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3992" y="358996"/>
            <a:ext cx="7506417" cy="130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dirty="0" err="1">
                <a:solidFill>
                  <a:schemeClr val="accent4"/>
                </a:solidFill>
                <a:latin typeface="Roboto Light" charset="0"/>
                <a:ea typeface="Roboto Light" charset="0"/>
                <a:cs typeface="Roboto Light" charset="0"/>
              </a:rPr>
              <a:t>Cheseaux</a:t>
            </a:r>
            <a:r>
              <a:rPr lang="en-US" dirty="0">
                <a:solidFill>
                  <a:schemeClr val="accent4"/>
                </a:solidFill>
                <a:latin typeface="Roboto Light" charset="0"/>
                <a:ea typeface="Roboto Light" charset="0"/>
                <a:cs typeface="Roboto Light" charset="0"/>
              </a:rPr>
              <a:t>-Poly</a:t>
            </a:r>
          </a:p>
          <a:p>
            <a:endParaRPr lang="en-US" sz="400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4267" dirty="0" err="1">
                <a:latin typeface="Roboto Light" charset="0"/>
                <a:ea typeface="Roboto Light" charset="0"/>
                <a:cs typeface="Roboto Light" charset="0"/>
              </a:rPr>
              <a:t>Sommaire</a:t>
            </a:r>
            <a:endParaRPr lang="en-US" sz="4267" dirty="0">
              <a:latin typeface="Roboto Light" charset="0"/>
              <a:ea typeface="Roboto Light" charset="0"/>
              <a:cs typeface="Roboto Light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807741" y="2028848"/>
            <a:ext cx="3394976" cy="779153"/>
            <a:chOff x="807741" y="2259248"/>
            <a:chExt cx="3578894" cy="779153"/>
          </a:xfrm>
        </p:grpSpPr>
        <p:sp>
          <p:nvSpPr>
            <p:cNvPr id="36" name="Rectangle 35"/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Conception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425526" y="2028848"/>
            <a:ext cx="3394976" cy="779153"/>
            <a:chOff x="807741" y="2259248"/>
            <a:chExt cx="3578894" cy="779153"/>
          </a:xfrm>
        </p:grpSpPr>
        <p:sp>
          <p:nvSpPr>
            <p:cNvPr id="40" name="Rectangle 39"/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Gestion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043311" y="2028848"/>
            <a:ext cx="3394976" cy="779153"/>
            <a:chOff x="807741" y="2259248"/>
            <a:chExt cx="3578894" cy="779153"/>
          </a:xfrm>
        </p:grpSpPr>
        <p:sp>
          <p:nvSpPr>
            <p:cNvPr id="43" name="Rectangle 42"/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 err="1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Déroulement</a:t>
              </a:r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07741" y="2897034"/>
            <a:ext cx="3394976" cy="3098284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noAutofit/>
          </a:bodyPr>
          <a:lstStyle/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Technologies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utilisées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Architecture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adoptée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5526" y="2897034"/>
            <a:ext cx="3394976" cy="3098284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noAutofit/>
          </a:bodyPr>
          <a:lstStyle/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Répartition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du travail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Organisation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Communication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Mise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commun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43311" y="2897034"/>
            <a:ext cx="3394976" cy="3098284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noAutofit/>
          </a:bodyPr>
          <a:lstStyle/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Planification des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itérations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Problèmes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rencontrés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Démonstration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Conclusion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E587D2A-F6CF-4739-98DC-CC6EB453B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5823" y="267157"/>
            <a:ext cx="982464" cy="8887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E1B455-96B9-42E0-BBE4-445A3807E0C3}"/>
              </a:ext>
            </a:extLst>
          </p:cNvPr>
          <p:cNvSpPr/>
          <p:nvPr/>
        </p:nvSpPr>
        <p:spPr>
          <a:xfrm>
            <a:off x="0" y="-7872"/>
            <a:ext cx="12192000" cy="8892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5937334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281467" y="3685575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rPr>
              <a:t>Questions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0C74E6A6-F1E8-4DD5-8CCE-FB8EECD7E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043" y="679021"/>
            <a:ext cx="3039914" cy="274997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5BD4C69-0EBF-42EB-9712-849D3654344F}"/>
              </a:ext>
            </a:extLst>
          </p:cNvPr>
          <p:cNvSpPr txBox="1"/>
          <p:nvPr/>
        </p:nvSpPr>
        <p:spPr>
          <a:xfrm>
            <a:off x="4657724" y="1981198"/>
            <a:ext cx="2895601" cy="1352552"/>
          </a:xfrm>
          <a:prstGeom prst="rect">
            <a:avLst/>
          </a:prstGeom>
          <a:solidFill>
            <a:srgbClr val="E20613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  <a:latin typeface="Roboto Light"/>
              </a:rPr>
              <a:t>Merci !</a:t>
            </a:r>
            <a:endParaRPr lang="fr-CH" sz="6000" dirty="0">
              <a:solidFill>
                <a:schemeClr val="bg1"/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693950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443135" y="3876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Conception du </a:t>
            </a:r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projet</a:t>
            </a:r>
            <a:endParaRPr lang="en-US" sz="40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768F1E6-C2AE-4900-9CCD-C7A12E42C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656" y="1085421"/>
            <a:ext cx="1900687" cy="17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613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</a:t>
            </a:r>
            <a:r>
              <a:rPr lang="en-US" dirty="0" err="1"/>
              <a:t>utilisées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6C95AE-7298-45E1-9514-94AFF5BED8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D21E2A-330C-461D-81F2-D0BD12B1B145}"/>
              </a:ext>
            </a:extLst>
          </p:cNvPr>
          <p:cNvSpPr/>
          <p:nvPr/>
        </p:nvSpPr>
        <p:spPr>
          <a:xfrm>
            <a:off x="526941" y="2223248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3C6064-CCBA-412E-A6D0-431328DC7590}"/>
              </a:ext>
            </a:extLst>
          </p:cNvPr>
          <p:cNvSpPr/>
          <p:nvPr/>
        </p:nvSpPr>
        <p:spPr>
          <a:xfrm>
            <a:off x="4296180" y="2223248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E66DCF-8A58-455B-B3FF-CF60AD2A2524}"/>
              </a:ext>
            </a:extLst>
          </p:cNvPr>
          <p:cNvSpPr/>
          <p:nvPr/>
        </p:nvSpPr>
        <p:spPr>
          <a:xfrm>
            <a:off x="8065420" y="2223248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097658-D1D8-4930-B347-C7C072DF00A6}"/>
              </a:ext>
            </a:extLst>
          </p:cNvPr>
          <p:cNvSpPr/>
          <p:nvPr/>
        </p:nvSpPr>
        <p:spPr>
          <a:xfrm>
            <a:off x="1522544" y="2484786"/>
            <a:ext cx="2526767" cy="877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Java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Langage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 prog.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3E593D-E836-42EB-8B38-D623CB2CB1AF}"/>
              </a:ext>
            </a:extLst>
          </p:cNvPr>
          <p:cNvSpPr/>
          <p:nvPr/>
        </p:nvSpPr>
        <p:spPr>
          <a:xfrm>
            <a:off x="5416272" y="2484786"/>
            <a:ext cx="2452313" cy="877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MySQL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Données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persistantes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330F05-ACA9-42A2-BE32-EA686A5D1A3D}"/>
              </a:ext>
            </a:extLst>
          </p:cNvPr>
          <p:cNvSpPr/>
          <p:nvPr/>
        </p:nvSpPr>
        <p:spPr>
          <a:xfrm>
            <a:off x="9085648" y="2486696"/>
            <a:ext cx="2452313" cy="911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GitHub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Plateforme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 dev.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F0992B-EF7C-4E98-A7E5-09425C46511B}"/>
              </a:ext>
            </a:extLst>
          </p:cNvPr>
          <p:cNvSpPr/>
          <p:nvPr/>
        </p:nvSpPr>
        <p:spPr>
          <a:xfrm>
            <a:off x="526941" y="3890683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7122ED-83DE-481F-9B6A-91973B52617C}"/>
              </a:ext>
            </a:extLst>
          </p:cNvPr>
          <p:cNvSpPr/>
          <p:nvPr/>
        </p:nvSpPr>
        <p:spPr>
          <a:xfrm>
            <a:off x="4296180" y="3890683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E71EB8-7197-43FA-B03B-36BF53F5A684}"/>
              </a:ext>
            </a:extLst>
          </p:cNvPr>
          <p:cNvSpPr/>
          <p:nvPr/>
        </p:nvSpPr>
        <p:spPr>
          <a:xfrm>
            <a:off x="8065420" y="3890683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C67598-AD11-43CA-ACF5-9B6FF7967493}"/>
              </a:ext>
            </a:extLst>
          </p:cNvPr>
          <p:cNvSpPr/>
          <p:nvPr/>
        </p:nvSpPr>
        <p:spPr>
          <a:xfrm>
            <a:off x="1620349" y="4169021"/>
            <a:ext cx="2435656" cy="877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JavaFX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Technologie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graphique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71CF0B-183C-4ABE-B7D2-56CD0B9A80A9}"/>
              </a:ext>
            </a:extLst>
          </p:cNvPr>
          <p:cNvSpPr/>
          <p:nvPr/>
        </p:nvSpPr>
        <p:spPr>
          <a:xfrm>
            <a:off x="5422761" y="4029681"/>
            <a:ext cx="2452313" cy="1173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 err="1">
                <a:latin typeface="Roboto Light" charset="0"/>
                <a:ea typeface="Roboto Light" charset="0"/>
                <a:cs typeface="Roboto Light" charset="0"/>
              </a:rPr>
              <a:t>IceScrum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Planification &amp;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organisation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541C37-FB6A-4C12-B692-95BF59E1099F}"/>
              </a:ext>
            </a:extLst>
          </p:cNvPr>
          <p:cNvSpPr/>
          <p:nvPr/>
        </p:nvSpPr>
        <p:spPr>
          <a:xfrm>
            <a:off x="9085648" y="4160615"/>
            <a:ext cx="2452313" cy="911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Maven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Gestion de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dépendances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43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1473B9A-2F5C-403D-88EF-99C958D9DA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385" y="2678709"/>
            <a:ext cx="522000" cy="522000"/>
          </a:xfrm>
          <a:prstGeom prst="rect">
            <a:avLst/>
          </a:prstGeom>
        </p:spPr>
      </p:pic>
      <p:pic>
        <p:nvPicPr>
          <p:cNvPr id="45" name="Picture 8">
            <a:extLst>
              <a:ext uri="{FF2B5EF4-FFF2-40B4-BE49-F238E27FC236}">
                <a16:creationId xmlns:a16="http://schemas.microsoft.com/office/drawing/2014/main" id="{F73F433C-B538-4B34-B7BD-4DF8C209C8F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3000"/>
                    </a14:imgEffect>
                    <a14:imgEffect>
                      <a14:saturation sat="400000"/>
                    </a14:imgEffect>
                    <a14:imgEffect>
                      <a14:brightnessContrast brigh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32" y="2678709"/>
            <a:ext cx="522000" cy="522000"/>
          </a:xfrm>
          <a:prstGeom prst="rect">
            <a:avLst/>
          </a:prstGeom>
        </p:spPr>
      </p:pic>
      <p:pic>
        <p:nvPicPr>
          <p:cNvPr id="52" name="Picture 8">
            <a:extLst>
              <a:ext uri="{FF2B5EF4-FFF2-40B4-BE49-F238E27FC236}">
                <a16:creationId xmlns:a16="http://schemas.microsoft.com/office/drawing/2014/main" id="{69E1C4CC-F93A-48C6-8342-AF16E432A6E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3000"/>
                    </a14:imgEffect>
                    <a14:imgEffect>
                      <a14:saturation sat="400000"/>
                    </a14:imgEffect>
                    <a14:imgEffect>
                      <a14:brightnessContrast brigh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1" y="4344618"/>
            <a:ext cx="522000" cy="522000"/>
          </a:xfrm>
          <a:prstGeom prst="rect">
            <a:avLst/>
          </a:prstGeom>
        </p:spPr>
      </p:pic>
      <p:pic>
        <p:nvPicPr>
          <p:cNvPr id="53" name="Picture 14">
            <a:extLst>
              <a:ext uri="{FF2B5EF4-FFF2-40B4-BE49-F238E27FC236}">
                <a16:creationId xmlns:a16="http://schemas.microsoft.com/office/drawing/2014/main" id="{58A3D508-AD0B-49DC-9E80-CD078A94524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042" y="2678709"/>
            <a:ext cx="522000" cy="522000"/>
          </a:xfrm>
          <a:prstGeom prst="rect">
            <a:avLst/>
          </a:prstGeom>
        </p:spPr>
      </p:pic>
      <p:pic>
        <p:nvPicPr>
          <p:cNvPr id="1028" name="Picture 4" descr="RÃ©sultat de recherche d'images pour &quot;iceScrum&quot;">
            <a:extLst>
              <a:ext uri="{FF2B5EF4-FFF2-40B4-BE49-F238E27FC236}">
                <a16:creationId xmlns:a16="http://schemas.microsoft.com/office/drawing/2014/main" id="{6CF6FD6B-7B6A-44A4-8FDE-6A9B7DFA8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157" y="4344618"/>
            <a:ext cx="522000" cy="5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maven icon&quot;">
            <a:extLst>
              <a:ext uri="{FF2B5EF4-FFF2-40B4-BE49-F238E27FC236}">
                <a16:creationId xmlns:a16="http://schemas.microsoft.com/office/drawing/2014/main" id="{CBA35E59-234B-4438-AAF0-43C8F0F43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051" y="4310351"/>
            <a:ext cx="915591" cy="53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7147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Architecture</a:t>
            </a:r>
          </a:p>
        </p:txBody>
      </p:sp>
      <p:sp>
        <p:nvSpPr>
          <p:cNvPr id="431" name="Shape 43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</a:t>
            </a:fld>
            <a:endParaRPr lang="en-US"/>
          </a:p>
        </p:txBody>
      </p:sp>
      <p:sp>
        <p:nvSpPr>
          <p:cNvPr id="434" name="Shape 434"/>
          <p:cNvSpPr/>
          <p:nvPr/>
        </p:nvSpPr>
        <p:spPr>
          <a:xfrm>
            <a:off x="3779211" y="3675011"/>
            <a:ext cx="1144948" cy="1144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8000" b="1">
                <a:solidFill>
                  <a:srgbClr val="FFFFFF"/>
                </a:solidFill>
                <a:latin typeface="helium"/>
                <a:ea typeface="helium"/>
                <a:cs typeface="helium"/>
                <a:sym typeface="helium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4000" dirty="0"/>
          </a:p>
        </p:txBody>
      </p:sp>
      <p:sp>
        <p:nvSpPr>
          <p:cNvPr id="435" name="Shape 435"/>
          <p:cNvSpPr/>
          <p:nvPr/>
        </p:nvSpPr>
        <p:spPr>
          <a:xfrm>
            <a:off x="5523526" y="1997491"/>
            <a:ext cx="1144948" cy="1144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8000" b="1">
                <a:solidFill>
                  <a:srgbClr val="FFFFFF"/>
                </a:solidFill>
                <a:latin typeface="helium"/>
                <a:ea typeface="helium"/>
                <a:cs typeface="helium"/>
                <a:sym typeface="helium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4000" dirty="0"/>
          </a:p>
        </p:txBody>
      </p:sp>
      <p:sp>
        <p:nvSpPr>
          <p:cNvPr id="436" name="Shape 436"/>
          <p:cNvSpPr/>
          <p:nvPr/>
        </p:nvSpPr>
        <p:spPr>
          <a:xfrm>
            <a:off x="5722463" y="5467201"/>
            <a:ext cx="747074" cy="747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8000" b="1">
                <a:solidFill>
                  <a:srgbClr val="FFFFFF"/>
                </a:solidFill>
                <a:latin typeface="helium"/>
                <a:ea typeface="helium"/>
                <a:cs typeface="helium"/>
                <a:sym typeface="helium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4000" dirty="0"/>
          </a:p>
        </p:txBody>
      </p:sp>
      <p:sp>
        <p:nvSpPr>
          <p:cNvPr id="437" name="Shape 437"/>
          <p:cNvSpPr/>
          <p:nvPr/>
        </p:nvSpPr>
        <p:spPr>
          <a:xfrm>
            <a:off x="7267842" y="3675011"/>
            <a:ext cx="1144948" cy="1144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8000">
                <a:solidFill>
                  <a:srgbClr val="FFFFFF"/>
                </a:solidFill>
                <a:latin typeface="helium"/>
                <a:ea typeface="helium"/>
                <a:cs typeface="helium"/>
                <a:sym typeface="hel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4000" b="1" dirty="0"/>
          </a:p>
        </p:txBody>
      </p:sp>
      <p:sp>
        <p:nvSpPr>
          <p:cNvPr id="438" name="Shape 438"/>
          <p:cNvSpPr/>
          <p:nvPr/>
        </p:nvSpPr>
        <p:spPr>
          <a:xfrm>
            <a:off x="5668187" y="3819672"/>
            <a:ext cx="855626" cy="855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2"/>
            </a:solidFill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5400">
                <a:latin typeface="helium"/>
                <a:ea typeface="helium"/>
                <a:cs typeface="helium"/>
                <a:sym typeface="helium"/>
              </a:defRPr>
            </a:lvl1pPr>
          </a:lstStyle>
          <a:p>
            <a:pPr lvl="0">
              <a:defRPr sz="1800"/>
            </a:pPr>
            <a:endParaRPr sz="2700" dirty="0"/>
          </a:p>
        </p:txBody>
      </p:sp>
      <p:sp>
        <p:nvSpPr>
          <p:cNvPr id="4" name="Rectangle 3"/>
          <p:cNvSpPr/>
          <p:nvPr/>
        </p:nvSpPr>
        <p:spPr>
          <a:xfrm>
            <a:off x="6821721" y="2209866"/>
            <a:ext cx="2864592" cy="427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Roboto Light" charset="0"/>
                <a:ea typeface="Roboto Light" charset="0"/>
                <a:cs typeface="Roboto Light" charset="0"/>
              </a:rPr>
              <a:t>Client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518057" y="3886673"/>
            <a:ext cx="2864592" cy="427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Roboto Light" charset="0"/>
                <a:ea typeface="Roboto Light" charset="0"/>
                <a:cs typeface="Roboto Light" charset="0"/>
              </a:rPr>
              <a:t>Client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5379" y="3886673"/>
            <a:ext cx="2864592" cy="427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000" dirty="0">
                <a:latin typeface="Roboto Light" charset="0"/>
                <a:ea typeface="Roboto Light" charset="0"/>
                <a:cs typeface="Roboto Light" charset="0"/>
              </a:rPr>
              <a:t>Client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753620" y="5466708"/>
            <a:ext cx="2864592" cy="797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000" dirty="0">
                <a:latin typeface="Roboto Light" charset="0"/>
                <a:ea typeface="Roboto Light" charset="0"/>
                <a:cs typeface="Roboto Light" charset="0"/>
              </a:rPr>
              <a:t>Base de </a:t>
            </a:r>
          </a:p>
          <a:p>
            <a:pPr algn="r">
              <a:lnSpc>
                <a:spcPct val="120000"/>
              </a:lnSpc>
            </a:pPr>
            <a:r>
              <a:rPr lang="en-US" sz="2000" dirty="0" err="1">
                <a:latin typeface="Roboto Light" charset="0"/>
                <a:ea typeface="Roboto Light" charset="0"/>
                <a:cs typeface="Roboto Light" charset="0"/>
              </a:rPr>
              <a:t>données</a:t>
            </a:r>
            <a:endParaRPr lang="en-US" sz="20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24" name="Picture 14">
            <a:extLst>
              <a:ext uri="{FF2B5EF4-FFF2-40B4-BE49-F238E27FC236}">
                <a16:creationId xmlns:a16="http://schemas.microsoft.com/office/drawing/2014/main" id="{84D209FB-E1A6-483E-A3DC-703B4FD8F8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65" y="5674989"/>
            <a:ext cx="330070" cy="330070"/>
          </a:xfrm>
          <a:prstGeom prst="rect">
            <a:avLst/>
          </a:prstGeom>
        </p:spPr>
      </p:pic>
      <p:sp>
        <p:nvSpPr>
          <p:cNvPr id="33" name="Freeform 18">
            <a:extLst>
              <a:ext uri="{FF2B5EF4-FFF2-40B4-BE49-F238E27FC236}">
                <a16:creationId xmlns:a16="http://schemas.microsoft.com/office/drawing/2014/main" id="{9A99DFE0-0C11-41D8-9752-84868C2B7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965" y="4808652"/>
            <a:ext cx="352583" cy="519172"/>
          </a:xfrm>
          <a:custGeom>
            <a:avLst/>
            <a:gdLst>
              <a:gd name="T0" fmla="*/ 130 w 453"/>
              <a:gd name="T1" fmla="*/ 0 h 582"/>
              <a:gd name="T2" fmla="*/ 0 w 453"/>
              <a:gd name="T3" fmla="*/ 130 h 582"/>
              <a:gd name="T4" fmla="*/ 99 w 453"/>
              <a:gd name="T5" fmla="*/ 130 h 582"/>
              <a:gd name="T6" fmla="*/ 99 w 453"/>
              <a:gd name="T7" fmla="*/ 358 h 582"/>
              <a:gd name="T8" fmla="*/ 161 w 453"/>
              <a:gd name="T9" fmla="*/ 358 h 582"/>
              <a:gd name="T10" fmla="*/ 161 w 453"/>
              <a:gd name="T11" fmla="*/ 130 h 582"/>
              <a:gd name="T12" fmla="*/ 260 w 453"/>
              <a:gd name="T13" fmla="*/ 130 h 582"/>
              <a:gd name="T14" fmla="*/ 130 w 453"/>
              <a:gd name="T15" fmla="*/ 0 h 582"/>
              <a:gd name="T16" fmla="*/ 359 w 453"/>
              <a:gd name="T17" fmla="*/ 451 h 582"/>
              <a:gd name="T18" fmla="*/ 359 w 453"/>
              <a:gd name="T19" fmla="*/ 229 h 582"/>
              <a:gd name="T20" fmla="*/ 291 w 453"/>
              <a:gd name="T21" fmla="*/ 229 h 582"/>
              <a:gd name="T22" fmla="*/ 291 w 453"/>
              <a:gd name="T23" fmla="*/ 451 h 582"/>
              <a:gd name="T24" fmla="*/ 192 w 453"/>
              <a:gd name="T25" fmla="*/ 451 h 582"/>
              <a:gd name="T26" fmla="*/ 322 w 453"/>
              <a:gd name="T27" fmla="*/ 581 h 582"/>
              <a:gd name="T28" fmla="*/ 452 w 453"/>
              <a:gd name="T29" fmla="*/ 451 h 582"/>
              <a:gd name="T30" fmla="*/ 359 w 453"/>
              <a:gd name="T31" fmla="*/ 451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3" h="582">
                <a:moveTo>
                  <a:pt x="130" y="0"/>
                </a:moveTo>
                <a:lnTo>
                  <a:pt x="0" y="130"/>
                </a:lnTo>
                <a:lnTo>
                  <a:pt x="99" y="130"/>
                </a:lnTo>
                <a:lnTo>
                  <a:pt x="99" y="358"/>
                </a:lnTo>
                <a:lnTo>
                  <a:pt x="161" y="358"/>
                </a:lnTo>
                <a:lnTo>
                  <a:pt x="161" y="130"/>
                </a:lnTo>
                <a:lnTo>
                  <a:pt x="260" y="130"/>
                </a:lnTo>
                <a:lnTo>
                  <a:pt x="130" y="0"/>
                </a:lnTo>
                <a:close/>
                <a:moveTo>
                  <a:pt x="359" y="451"/>
                </a:moveTo>
                <a:lnTo>
                  <a:pt x="359" y="229"/>
                </a:lnTo>
                <a:lnTo>
                  <a:pt x="291" y="229"/>
                </a:lnTo>
                <a:lnTo>
                  <a:pt x="291" y="451"/>
                </a:lnTo>
                <a:lnTo>
                  <a:pt x="192" y="451"/>
                </a:lnTo>
                <a:lnTo>
                  <a:pt x="322" y="581"/>
                </a:lnTo>
                <a:lnTo>
                  <a:pt x="452" y="451"/>
                </a:lnTo>
                <a:lnTo>
                  <a:pt x="359" y="45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pic>
        <p:nvPicPr>
          <p:cNvPr id="1032" name="Picture 8" descr="Image associÃ©e">
            <a:extLst>
              <a:ext uri="{FF2B5EF4-FFF2-40B4-BE49-F238E27FC236}">
                <a16:creationId xmlns:a16="http://schemas.microsoft.com/office/drawing/2014/main" id="{4825C99B-7A91-439A-91A9-9F5B2B9C6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302" y="4049012"/>
            <a:ext cx="397395" cy="39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Freeform 23">
            <a:extLst>
              <a:ext uri="{FF2B5EF4-FFF2-40B4-BE49-F238E27FC236}">
                <a16:creationId xmlns:a16="http://schemas.microsoft.com/office/drawing/2014/main" id="{185BFC58-6D35-48F1-823C-0E2CC3E3B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2888" y="4058179"/>
            <a:ext cx="337594" cy="334152"/>
          </a:xfrm>
          <a:custGeom>
            <a:avLst/>
            <a:gdLst>
              <a:gd name="T0" fmla="*/ 216 w 433"/>
              <a:gd name="T1" fmla="*/ 51 h 427"/>
              <a:gd name="T2" fmla="*/ 273 w 433"/>
              <a:gd name="T3" fmla="*/ 108 h 427"/>
              <a:gd name="T4" fmla="*/ 216 w 433"/>
              <a:gd name="T5" fmla="*/ 164 h 427"/>
              <a:gd name="T6" fmla="*/ 160 w 433"/>
              <a:gd name="T7" fmla="*/ 108 h 427"/>
              <a:gd name="T8" fmla="*/ 216 w 433"/>
              <a:gd name="T9" fmla="*/ 51 h 427"/>
              <a:gd name="T10" fmla="*/ 216 w 433"/>
              <a:gd name="T11" fmla="*/ 293 h 427"/>
              <a:gd name="T12" fmla="*/ 381 w 433"/>
              <a:gd name="T13" fmla="*/ 349 h 427"/>
              <a:gd name="T14" fmla="*/ 381 w 433"/>
              <a:gd name="T15" fmla="*/ 380 h 427"/>
              <a:gd name="T16" fmla="*/ 52 w 433"/>
              <a:gd name="T17" fmla="*/ 380 h 427"/>
              <a:gd name="T18" fmla="*/ 52 w 433"/>
              <a:gd name="T19" fmla="*/ 349 h 427"/>
              <a:gd name="T20" fmla="*/ 216 w 433"/>
              <a:gd name="T21" fmla="*/ 293 h 427"/>
              <a:gd name="T22" fmla="*/ 216 w 433"/>
              <a:gd name="T23" fmla="*/ 0 h 427"/>
              <a:gd name="T24" fmla="*/ 108 w 433"/>
              <a:gd name="T25" fmla="*/ 108 h 427"/>
              <a:gd name="T26" fmla="*/ 216 w 433"/>
              <a:gd name="T27" fmla="*/ 216 h 427"/>
              <a:gd name="T28" fmla="*/ 324 w 433"/>
              <a:gd name="T29" fmla="*/ 108 h 427"/>
              <a:gd name="T30" fmla="*/ 216 w 433"/>
              <a:gd name="T31" fmla="*/ 0 h 427"/>
              <a:gd name="T32" fmla="*/ 216 w 433"/>
              <a:gd name="T33" fmla="*/ 241 h 427"/>
              <a:gd name="T34" fmla="*/ 0 w 433"/>
              <a:gd name="T35" fmla="*/ 349 h 427"/>
              <a:gd name="T36" fmla="*/ 0 w 433"/>
              <a:gd name="T37" fmla="*/ 426 h 427"/>
              <a:gd name="T38" fmla="*/ 432 w 433"/>
              <a:gd name="T39" fmla="*/ 426 h 427"/>
              <a:gd name="T40" fmla="*/ 432 w 433"/>
              <a:gd name="T41" fmla="*/ 349 h 427"/>
              <a:gd name="T42" fmla="*/ 216 w 433"/>
              <a:gd name="T43" fmla="*/ 241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33" h="427">
                <a:moveTo>
                  <a:pt x="216" y="51"/>
                </a:moveTo>
                <a:cubicBezTo>
                  <a:pt x="247" y="51"/>
                  <a:pt x="273" y="74"/>
                  <a:pt x="273" y="108"/>
                </a:cubicBezTo>
                <a:cubicBezTo>
                  <a:pt x="273" y="141"/>
                  <a:pt x="250" y="164"/>
                  <a:pt x="216" y="164"/>
                </a:cubicBezTo>
                <a:cubicBezTo>
                  <a:pt x="183" y="164"/>
                  <a:pt x="160" y="141"/>
                  <a:pt x="160" y="108"/>
                </a:cubicBezTo>
                <a:cubicBezTo>
                  <a:pt x="160" y="74"/>
                  <a:pt x="180" y="51"/>
                  <a:pt x="216" y="51"/>
                </a:cubicBezTo>
                <a:close/>
                <a:moveTo>
                  <a:pt x="216" y="293"/>
                </a:moveTo>
                <a:cubicBezTo>
                  <a:pt x="293" y="293"/>
                  <a:pt x="381" y="334"/>
                  <a:pt x="381" y="349"/>
                </a:cubicBezTo>
                <a:lnTo>
                  <a:pt x="381" y="380"/>
                </a:lnTo>
                <a:lnTo>
                  <a:pt x="52" y="380"/>
                </a:lnTo>
                <a:lnTo>
                  <a:pt x="52" y="349"/>
                </a:lnTo>
                <a:cubicBezTo>
                  <a:pt x="52" y="334"/>
                  <a:pt x="134" y="293"/>
                  <a:pt x="216" y="293"/>
                </a:cubicBezTo>
                <a:close/>
                <a:moveTo>
                  <a:pt x="216" y="0"/>
                </a:moveTo>
                <a:cubicBezTo>
                  <a:pt x="155" y="0"/>
                  <a:pt x="108" y="49"/>
                  <a:pt x="108" y="108"/>
                </a:cubicBezTo>
                <a:cubicBezTo>
                  <a:pt x="108" y="167"/>
                  <a:pt x="157" y="216"/>
                  <a:pt x="216" y="216"/>
                </a:cubicBezTo>
                <a:cubicBezTo>
                  <a:pt x="275" y="216"/>
                  <a:pt x="324" y="167"/>
                  <a:pt x="324" y="108"/>
                </a:cubicBezTo>
                <a:cubicBezTo>
                  <a:pt x="324" y="49"/>
                  <a:pt x="273" y="0"/>
                  <a:pt x="216" y="0"/>
                </a:cubicBezTo>
                <a:close/>
                <a:moveTo>
                  <a:pt x="216" y="241"/>
                </a:moveTo>
                <a:cubicBezTo>
                  <a:pt x="144" y="241"/>
                  <a:pt x="0" y="277"/>
                  <a:pt x="0" y="349"/>
                </a:cubicBezTo>
                <a:lnTo>
                  <a:pt x="0" y="426"/>
                </a:lnTo>
                <a:lnTo>
                  <a:pt x="432" y="426"/>
                </a:lnTo>
                <a:lnTo>
                  <a:pt x="432" y="349"/>
                </a:lnTo>
                <a:cubicBezTo>
                  <a:pt x="432" y="277"/>
                  <a:pt x="288" y="241"/>
                  <a:pt x="216" y="2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7" name="Freeform 23">
            <a:extLst>
              <a:ext uri="{FF2B5EF4-FFF2-40B4-BE49-F238E27FC236}">
                <a16:creationId xmlns:a16="http://schemas.microsoft.com/office/drawing/2014/main" id="{3F1CD689-536F-4BBB-A065-766E97983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459" y="2402888"/>
            <a:ext cx="337594" cy="334152"/>
          </a:xfrm>
          <a:custGeom>
            <a:avLst/>
            <a:gdLst>
              <a:gd name="T0" fmla="*/ 216 w 433"/>
              <a:gd name="T1" fmla="*/ 51 h 427"/>
              <a:gd name="T2" fmla="*/ 273 w 433"/>
              <a:gd name="T3" fmla="*/ 108 h 427"/>
              <a:gd name="T4" fmla="*/ 216 w 433"/>
              <a:gd name="T5" fmla="*/ 164 h 427"/>
              <a:gd name="T6" fmla="*/ 160 w 433"/>
              <a:gd name="T7" fmla="*/ 108 h 427"/>
              <a:gd name="T8" fmla="*/ 216 w 433"/>
              <a:gd name="T9" fmla="*/ 51 h 427"/>
              <a:gd name="T10" fmla="*/ 216 w 433"/>
              <a:gd name="T11" fmla="*/ 293 h 427"/>
              <a:gd name="T12" fmla="*/ 381 w 433"/>
              <a:gd name="T13" fmla="*/ 349 h 427"/>
              <a:gd name="T14" fmla="*/ 381 w 433"/>
              <a:gd name="T15" fmla="*/ 380 h 427"/>
              <a:gd name="T16" fmla="*/ 52 w 433"/>
              <a:gd name="T17" fmla="*/ 380 h 427"/>
              <a:gd name="T18" fmla="*/ 52 w 433"/>
              <a:gd name="T19" fmla="*/ 349 h 427"/>
              <a:gd name="T20" fmla="*/ 216 w 433"/>
              <a:gd name="T21" fmla="*/ 293 h 427"/>
              <a:gd name="T22" fmla="*/ 216 w 433"/>
              <a:gd name="T23" fmla="*/ 0 h 427"/>
              <a:gd name="T24" fmla="*/ 108 w 433"/>
              <a:gd name="T25" fmla="*/ 108 h 427"/>
              <a:gd name="T26" fmla="*/ 216 w 433"/>
              <a:gd name="T27" fmla="*/ 216 h 427"/>
              <a:gd name="T28" fmla="*/ 324 w 433"/>
              <a:gd name="T29" fmla="*/ 108 h 427"/>
              <a:gd name="T30" fmla="*/ 216 w 433"/>
              <a:gd name="T31" fmla="*/ 0 h 427"/>
              <a:gd name="T32" fmla="*/ 216 w 433"/>
              <a:gd name="T33" fmla="*/ 241 h 427"/>
              <a:gd name="T34" fmla="*/ 0 w 433"/>
              <a:gd name="T35" fmla="*/ 349 h 427"/>
              <a:gd name="T36" fmla="*/ 0 w 433"/>
              <a:gd name="T37" fmla="*/ 426 h 427"/>
              <a:gd name="T38" fmla="*/ 432 w 433"/>
              <a:gd name="T39" fmla="*/ 426 h 427"/>
              <a:gd name="T40" fmla="*/ 432 w 433"/>
              <a:gd name="T41" fmla="*/ 349 h 427"/>
              <a:gd name="T42" fmla="*/ 216 w 433"/>
              <a:gd name="T43" fmla="*/ 241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33" h="427">
                <a:moveTo>
                  <a:pt x="216" y="51"/>
                </a:moveTo>
                <a:cubicBezTo>
                  <a:pt x="247" y="51"/>
                  <a:pt x="273" y="74"/>
                  <a:pt x="273" y="108"/>
                </a:cubicBezTo>
                <a:cubicBezTo>
                  <a:pt x="273" y="141"/>
                  <a:pt x="250" y="164"/>
                  <a:pt x="216" y="164"/>
                </a:cubicBezTo>
                <a:cubicBezTo>
                  <a:pt x="183" y="164"/>
                  <a:pt x="160" y="141"/>
                  <a:pt x="160" y="108"/>
                </a:cubicBezTo>
                <a:cubicBezTo>
                  <a:pt x="160" y="74"/>
                  <a:pt x="180" y="51"/>
                  <a:pt x="216" y="51"/>
                </a:cubicBezTo>
                <a:close/>
                <a:moveTo>
                  <a:pt x="216" y="293"/>
                </a:moveTo>
                <a:cubicBezTo>
                  <a:pt x="293" y="293"/>
                  <a:pt x="381" y="334"/>
                  <a:pt x="381" y="349"/>
                </a:cubicBezTo>
                <a:lnTo>
                  <a:pt x="381" y="380"/>
                </a:lnTo>
                <a:lnTo>
                  <a:pt x="52" y="380"/>
                </a:lnTo>
                <a:lnTo>
                  <a:pt x="52" y="349"/>
                </a:lnTo>
                <a:cubicBezTo>
                  <a:pt x="52" y="334"/>
                  <a:pt x="134" y="293"/>
                  <a:pt x="216" y="293"/>
                </a:cubicBezTo>
                <a:close/>
                <a:moveTo>
                  <a:pt x="216" y="0"/>
                </a:moveTo>
                <a:cubicBezTo>
                  <a:pt x="155" y="0"/>
                  <a:pt x="108" y="49"/>
                  <a:pt x="108" y="108"/>
                </a:cubicBezTo>
                <a:cubicBezTo>
                  <a:pt x="108" y="167"/>
                  <a:pt x="157" y="216"/>
                  <a:pt x="216" y="216"/>
                </a:cubicBezTo>
                <a:cubicBezTo>
                  <a:pt x="275" y="216"/>
                  <a:pt x="324" y="167"/>
                  <a:pt x="324" y="108"/>
                </a:cubicBezTo>
                <a:cubicBezTo>
                  <a:pt x="324" y="49"/>
                  <a:pt x="273" y="0"/>
                  <a:pt x="216" y="0"/>
                </a:cubicBezTo>
                <a:close/>
                <a:moveTo>
                  <a:pt x="216" y="241"/>
                </a:moveTo>
                <a:cubicBezTo>
                  <a:pt x="144" y="241"/>
                  <a:pt x="0" y="277"/>
                  <a:pt x="0" y="349"/>
                </a:cubicBezTo>
                <a:lnTo>
                  <a:pt x="0" y="426"/>
                </a:lnTo>
                <a:lnTo>
                  <a:pt x="432" y="426"/>
                </a:lnTo>
                <a:lnTo>
                  <a:pt x="432" y="349"/>
                </a:lnTo>
                <a:cubicBezTo>
                  <a:pt x="432" y="277"/>
                  <a:pt x="288" y="241"/>
                  <a:pt x="216" y="2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8" name="Freeform 23">
            <a:extLst>
              <a:ext uri="{FF2B5EF4-FFF2-40B4-BE49-F238E27FC236}">
                <a16:creationId xmlns:a16="http://schemas.microsoft.com/office/drawing/2014/main" id="{BD670B02-D9B7-47FA-8F4E-0566165EE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1519" y="4049012"/>
            <a:ext cx="337594" cy="334152"/>
          </a:xfrm>
          <a:custGeom>
            <a:avLst/>
            <a:gdLst>
              <a:gd name="T0" fmla="*/ 216 w 433"/>
              <a:gd name="T1" fmla="*/ 51 h 427"/>
              <a:gd name="T2" fmla="*/ 273 w 433"/>
              <a:gd name="T3" fmla="*/ 108 h 427"/>
              <a:gd name="T4" fmla="*/ 216 w 433"/>
              <a:gd name="T5" fmla="*/ 164 h 427"/>
              <a:gd name="T6" fmla="*/ 160 w 433"/>
              <a:gd name="T7" fmla="*/ 108 h 427"/>
              <a:gd name="T8" fmla="*/ 216 w 433"/>
              <a:gd name="T9" fmla="*/ 51 h 427"/>
              <a:gd name="T10" fmla="*/ 216 w 433"/>
              <a:gd name="T11" fmla="*/ 293 h 427"/>
              <a:gd name="T12" fmla="*/ 381 w 433"/>
              <a:gd name="T13" fmla="*/ 349 h 427"/>
              <a:gd name="T14" fmla="*/ 381 w 433"/>
              <a:gd name="T15" fmla="*/ 380 h 427"/>
              <a:gd name="T16" fmla="*/ 52 w 433"/>
              <a:gd name="T17" fmla="*/ 380 h 427"/>
              <a:gd name="T18" fmla="*/ 52 w 433"/>
              <a:gd name="T19" fmla="*/ 349 h 427"/>
              <a:gd name="T20" fmla="*/ 216 w 433"/>
              <a:gd name="T21" fmla="*/ 293 h 427"/>
              <a:gd name="T22" fmla="*/ 216 w 433"/>
              <a:gd name="T23" fmla="*/ 0 h 427"/>
              <a:gd name="T24" fmla="*/ 108 w 433"/>
              <a:gd name="T25" fmla="*/ 108 h 427"/>
              <a:gd name="T26" fmla="*/ 216 w 433"/>
              <a:gd name="T27" fmla="*/ 216 h 427"/>
              <a:gd name="T28" fmla="*/ 324 w 433"/>
              <a:gd name="T29" fmla="*/ 108 h 427"/>
              <a:gd name="T30" fmla="*/ 216 w 433"/>
              <a:gd name="T31" fmla="*/ 0 h 427"/>
              <a:gd name="T32" fmla="*/ 216 w 433"/>
              <a:gd name="T33" fmla="*/ 241 h 427"/>
              <a:gd name="T34" fmla="*/ 0 w 433"/>
              <a:gd name="T35" fmla="*/ 349 h 427"/>
              <a:gd name="T36" fmla="*/ 0 w 433"/>
              <a:gd name="T37" fmla="*/ 426 h 427"/>
              <a:gd name="T38" fmla="*/ 432 w 433"/>
              <a:gd name="T39" fmla="*/ 426 h 427"/>
              <a:gd name="T40" fmla="*/ 432 w 433"/>
              <a:gd name="T41" fmla="*/ 349 h 427"/>
              <a:gd name="T42" fmla="*/ 216 w 433"/>
              <a:gd name="T43" fmla="*/ 241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33" h="427">
                <a:moveTo>
                  <a:pt x="216" y="51"/>
                </a:moveTo>
                <a:cubicBezTo>
                  <a:pt x="247" y="51"/>
                  <a:pt x="273" y="74"/>
                  <a:pt x="273" y="108"/>
                </a:cubicBezTo>
                <a:cubicBezTo>
                  <a:pt x="273" y="141"/>
                  <a:pt x="250" y="164"/>
                  <a:pt x="216" y="164"/>
                </a:cubicBezTo>
                <a:cubicBezTo>
                  <a:pt x="183" y="164"/>
                  <a:pt x="160" y="141"/>
                  <a:pt x="160" y="108"/>
                </a:cubicBezTo>
                <a:cubicBezTo>
                  <a:pt x="160" y="74"/>
                  <a:pt x="180" y="51"/>
                  <a:pt x="216" y="51"/>
                </a:cubicBezTo>
                <a:close/>
                <a:moveTo>
                  <a:pt x="216" y="293"/>
                </a:moveTo>
                <a:cubicBezTo>
                  <a:pt x="293" y="293"/>
                  <a:pt x="381" y="334"/>
                  <a:pt x="381" y="349"/>
                </a:cubicBezTo>
                <a:lnTo>
                  <a:pt x="381" y="380"/>
                </a:lnTo>
                <a:lnTo>
                  <a:pt x="52" y="380"/>
                </a:lnTo>
                <a:lnTo>
                  <a:pt x="52" y="349"/>
                </a:lnTo>
                <a:cubicBezTo>
                  <a:pt x="52" y="334"/>
                  <a:pt x="134" y="293"/>
                  <a:pt x="216" y="293"/>
                </a:cubicBezTo>
                <a:close/>
                <a:moveTo>
                  <a:pt x="216" y="0"/>
                </a:moveTo>
                <a:cubicBezTo>
                  <a:pt x="155" y="0"/>
                  <a:pt x="108" y="49"/>
                  <a:pt x="108" y="108"/>
                </a:cubicBezTo>
                <a:cubicBezTo>
                  <a:pt x="108" y="167"/>
                  <a:pt x="157" y="216"/>
                  <a:pt x="216" y="216"/>
                </a:cubicBezTo>
                <a:cubicBezTo>
                  <a:pt x="275" y="216"/>
                  <a:pt x="324" y="167"/>
                  <a:pt x="324" y="108"/>
                </a:cubicBezTo>
                <a:cubicBezTo>
                  <a:pt x="324" y="49"/>
                  <a:pt x="273" y="0"/>
                  <a:pt x="216" y="0"/>
                </a:cubicBezTo>
                <a:close/>
                <a:moveTo>
                  <a:pt x="216" y="241"/>
                </a:moveTo>
                <a:cubicBezTo>
                  <a:pt x="144" y="241"/>
                  <a:pt x="0" y="277"/>
                  <a:pt x="0" y="349"/>
                </a:cubicBezTo>
                <a:lnTo>
                  <a:pt x="0" y="426"/>
                </a:lnTo>
                <a:lnTo>
                  <a:pt x="432" y="426"/>
                </a:lnTo>
                <a:lnTo>
                  <a:pt x="432" y="349"/>
                </a:lnTo>
                <a:cubicBezTo>
                  <a:pt x="432" y="277"/>
                  <a:pt x="288" y="241"/>
                  <a:pt x="216" y="2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9" name="Freeform 18">
            <a:extLst>
              <a:ext uri="{FF2B5EF4-FFF2-40B4-BE49-F238E27FC236}">
                <a16:creationId xmlns:a16="http://schemas.microsoft.com/office/drawing/2014/main" id="{76DFE742-08C8-49A0-B94C-DE5498D0D4C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087281" y="4035142"/>
            <a:ext cx="352583" cy="519172"/>
          </a:xfrm>
          <a:custGeom>
            <a:avLst/>
            <a:gdLst>
              <a:gd name="T0" fmla="*/ 130 w 453"/>
              <a:gd name="T1" fmla="*/ 0 h 582"/>
              <a:gd name="T2" fmla="*/ 0 w 453"/>
              <a:gd name="T3" fmla="*/ 130 h 582"/>
              <a:gd name="T4" fmla="*/ 99 w 453"/>
              <a:gd name="T5" fmla="*/ 130 h 582"/>
              <a:gd name="T6" fmla="*/ 99 w 453"/>
              <a:gd name="T7" fmla="*/ 358 h 582"/>
              <a:gd name="T8" fmla="*/ 161 w 453"/>
              <a:gd name="T9" fmla="*/ 358 h 582"/>
              <a:gd name="T10" fmla="*/ 161 w 453"/>
              <a:gd name="T11" fmla="*/ 130 h 582"/>
              <a:gd name="T12" fmla="*/ 260 w 453"/>
              <a:gd name="T13" fmla="*/ 130 h 582"/>
              <a:gd name="T14" fmla="*/ 130 w 453"/>
              <a:gd name="T15" fmla="*/ 0 h 582"/>
              <a:gd name="T16" fmla="*/ 359 w 453"/>
              <a:gd name="T17" fmla="*/ 451 h 582"/>
              <a:gd name="T18" fmla="*/ 359 w 453"/>
              <a:gd name="T19" fmla="*/ 229 h 582"/>
              <a:gd name="T20" fmla="*/ 291 w 453"/>
              <a:gd name="T21" fmla="*/ 229 h 582"/>
              <a:gd name="T22" fmla="*/ 291 w 453"/>
              <a:gd name="T23" fmla="*/ 451 h 582"/>
              <a:gd name="T24" fmla="*/ 192 w 453"/>
              <a:gd name="T25" fmla="*/ 451 h 582"/>
              <a:gd name="T26" fmla="*/ 322 w 453"/>
              <a:gd name="T27" fmla="*/ 581 h 582"/>
              <a:gd name="T28" fmla="*/ 452 w 453"/>
              <a:gd name="T29" fmla="*/ 451 h 582"/>
              <a:gd name="T30" fmla="*/ 359 w 453"/>
              <a:gd name="T31" fmla="*/ 451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3" h="582">
                <a:moveTo>
                  <a:pt x="130" y="0"/>
                </a:moveTo>
                <a:lnTo>
                  <a:pt x="0" y="130"/>
                </a:lnTo>
                <a:lnTo>
                  <a:pt x="99" y="130"/>
                </a:lnTo>
                <a:lnTo>
                  <a:pt x="99" y="358"/>
                </a:lnTo>
                <a:lnTo>
                  <a:pt x="161" y="358"/>
                </a:lnTo>
                <a:lnTo>
                  <a:pt x="161" y="130"/>
                </a:lnTo>
                <a:lnTo>
                  <a:pt x="260" y="130"/>
                </a:lnTo>
                <a:lnTo>
                  <a:pt x="130" y="0"/>
                </a:lnTo>
                <a:close/>
                <a:moveTo>
                  <a:pt x="359" y="451"/>
                </a:moveTo>
                <a:lnTo>
                  <a:pt x="359" y="229"/>
                </a:lnTo>
                <a:lnTo>
                  <a:pt x="291" y="229"/>
                </a:lnTo>
                <a:lnTo>
                  <a:pt x="291" y="451"/>
                </a:lnTo>
                <a:lnTo>
                  <a:pt x="192" y="451"/>
                </a:lnTo>
                <a:lnTo>
                  <a:pt x="322" y="581"/>
                </a:lnTo>
                <a:lnTo>
                  <a:pt x="452" y="451"/>
                </a:lnTo>
                <a:lnTo>
                  <a:pt x="359" y="45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0" name="Freeform 18">
            <a:extLst>
              <a:ext uri="{FF2B5EF4-FFF2-40B4-BE49-F238E27FC236}">
                <a16:creationId xmlns:a16="http://schemas.microsoft.com/office/drawing/2014/main" id="{2D8C012F-FB04-4172-B9B1-B9B563C61F7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751198" y="4035143"/>
            <a:ext cx="352583" cy="519172"/>
          </a:xfrm>
          <a:custGeom>
            <a:avLst/>
            <a:gdLst>
              <a:gd name="T0" fmla="*/ 130 w 453"/>
              <a:gd name="T1" fmla="*/ 0 h 582"/>
              <a:gd name="T2" fmla="*/ 0 w 453"/>
              <a:gd name="T3" fmla="*/ 130 h 582"/>
              <a:gd name="T4" fmla="*/ 99 w 453"/>
              <a:gd name="T5" fmla="*/ 130 h 582"/>
              <a:gd name="T6" fmla="*/ 99 w 453"/>
              <a:gd name="T7" fmla="*/ 358 h 582"/>
              <a:gd name="T8" fmla="*/ 161 w 453"/>
              <a:gd name="T9" fmla="*/ 358 h 582"/>
              <a:gd name="T10" fmla="*/ 161 w 453"/>
              <a:gd name="T11" fmla="*/ 130 h 582"/>
              <a:gd name="T12" fmla="*/ 260 w 453"/>
              <a:gd name="T13" fmla="*/ 130 h 582"/>
              <a:gd name="T14" fmla="*/ 130 w 453"/>
              <a:gd name="T15" fmla="*/ 0 h 582"/>
              <a:gd name="T16" fmla="*/ 359 w 453"/>
              <a:gd name="T17" fmla="*/ 451 h 582"/>
              <a:gd name="T18" fmla="*/ 359 w 453"/>
              <a:gd name="T19" fmla="*/ 229 h 582"/>
              <a:gd name="T20" fmla="*/ 291 w 453"/>
              <a:gd name="T21" fmla="*/ 229 h 582"/>
              <a:gd name="T22" fmla="*/ 291 w 453"/>
              <a:gd name="T23" fmla="*/ 451 h 582"/>
              <a:gd name="T24" fmla="*/ 192 w 453"/>
              <a:gd name="T25" fmla="*/ 451 h 582"/>
              <a:gd name="T26" fmla="*/ 322 w 453"/>
              <a:gd name="T27" fmla="*/ 581 h 582"/>
              <a:gd name="T28" fmla="*/ 452 w 453"/>
              <a:gd name="T29" fmla="*/ 451 h 582"/>
              <a:gd name="T30" fmla="*/ 359 w 453"/>
              <a:gd name="T31" fmla="*/ 451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3" h="582">
                <a:moveTo>
                  <a:pt x="130" y="0"/>
                </a:moveTo>
                <a:lnTo>
                  <a:pt x="0" y="130"/>
                </a:lnTo>
                <a:lnTo>
                  <a:pt x="99" y="130"/>
                </a:lnTo>
                <a:lnTo>
                  <a:pt x="99" y="358"/>
                </a:lnTo>
                <a:lnTo>
                  <a:pt x="161" y="358"/>
                </a:lnTo>
                <a:lnTo>
                  <a:pt x="161" y="130"/>
                </a:lnTo>
                <a:lnTo>
                  <a:pt x="260" y="130"/>
                </a:lnTo>
                <a:lnTo>
                  <a:pt x="130" y="0"/>
                </a:lnTo>
                <a:close/>
                <a:moveTo>
                  <a:pt x="359" y="451"/>
                </a:moveTo>
                <a:lnTo>
                  <a:pt x="359" y="229"/>
                </a:lnTo>
                <a:lnTo>
                  <a:pt x="291" y="229"/>
                </a:lnTo>
                <a:lnTo>
                  <a:pt x="291" y="451"/>
                </a:lnTo>
                <a:lnTo>
                  <a:pt x="192" y="451"/>
                </a:lnTo>
                <a:lnTo>
                  <a:pt x="322" y="581"/>
                </a:lnTo>
                <a:lnTo>
                  <a:pt x="452" y="451"/>
                </a:lnTo>
                <a:lnTo>
                  <a:pt x="359" y="45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A06FCDBC-967F-454C-B175-413E663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965" y="3223293"/>
            <a:ext cx="352583" cy="519172"/>
          </a:xfrm>
          <a:custGeom>
            <a:avLst/>
            <a:gdLst>
              <a:gd name="T0" fmla="*/ 130 w 453"/>
              <a:gd name="T1" fmla="*/ 0 h 582"/>
              <a:gd name="T2" fmla="*/ 0 w 453"/>
              <a:gd name="T3" fmla="*/ 130 h 582"/>
              <a:gd name="T4" fmla="*/ 99 w 453"/>
              <a:gd name="T5" fmla="*/ 130 h 582"/>
              <a:gd name="T6" fmla="*/ 99 w 453"/>
              <a:gd name="T7" fmla="*/ 358 h 582"/>
              <a:gd name="T8" fmla="*/ 161 w 453"/>
              <a:gd name="T9" fmla="*/ 358 h 582"/>
              <a:gd name="T10" fmla="*/ 161 w 453"/>
              <a:gd name="T11" fmla="*/ 130 h 582"/>
              <a:gd name="T12" fmla="*/ 260 w 453"/>
              <a:gd name="T13" fmla="*/ 130 h 582"/>
              <a:gd name="T14" fmla="*/ 130 w 453"/>
              <a:gd name="T15" fmla="*/ 0 h 582"/>
              <a:gd name="T16" fmla="*/ 359 w 453"/>
              <a:gd name="T17" fmla="*/ 451 h 582"/>
              <a:gd name="T18" fmla="*/ 359 w 453"/>
              <a:gd name="T19" fmla="*/ 229 h 582"/>
              <a:gd name="T20" fmla="*/ 291 w 453"/>
              <a:gd name="T21" fmla="*/ 229 h 582"/>
              <a:gd name="T22" fmla="*/ 291 w 453"/>
              <a:gd name="T23" fmla="*/ 451 h 582"/>
              <a:gd name="T24" fmla="*/ 192 w 453"/>
              <a:gd name="T25" fmla="*/ 451 h 582"/>
              <a:gd name="T26" fmla="*/ 322 w 453"/>
              <a:gd name="T27" fmla="*/ 581 h 582"/>
              <a:gd name="T28" fmla="*/ 452 w 453"/>
              <a:gd name="T29" fmla="*/ 451 h 582"/>
              <a:gd name="T30" fmla="*/ 359 w 453"/>
              <a:gd name="T31" fmla="*/ 451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3" h="582">
                <a:moveTo>
                  <a:pt x="130" y="0"/>
                </a:moveTo>
                <a:lnTo>
                  <a:pt x="0" y="130"/>
                </a:lnTo>
                <a:lnTo>
                  <a:pt x="99" y="130"/>
                </a:lnTo>
                <a:lnTo>
                  <a:pt x="99" y="358"/>
                </a:lnTo>
                <a:lnTo>
                  <a:pt x="161" y="358"/>
                </a:lnTo>
                <a:lnTo>
                  <a:pt x="161" y="130"/>
                </a:lnTo>
                <a:lnTo>
                  <a:pt x="260" y="130"/>
                </a:lnTo>
                <a:lnTo>
                  <a:pt x="130" y="0"/>
                </a:lnTo>
                <a:close/>
                <a:moveTo>
                  <a:pt x="359" y="451"/>
                </a:moveTo>
                <a:lnTo>
                  <a:pt x="359" y="229"/>
                </a:lnTo>
                <a:lnTo>
                  <a:pt x="291" y="229"/>
                </a:lnTo>
                <a:lnTo>
                  <a:pt x="291" y="451"/>
                </a:lnTo>
                <a:lnTo>
                  <a:pt x="192" y="451"/>
                </a:lnTo>
                <a:lnTo>
                  <a:pt x="322" y="581"/>
                </a:lnTo>
                <a:lnTo>
                  <a:pt x="452" y="451"/>
                </a:lnTo>
                <a:lnTo>
                  <a:pt x="359" y="45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7371523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443135" y="3876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Gestion du </a:t>
            </a:r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projet</a:t>
            </a:r>
            <a:endParaRPr lang="en-US" sz="40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768F1E6-C2AE-4900-9CCD-C7A12E42C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656" y="1085421"/>
            <a:ext cx="1900687" cy="17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2388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L'équipe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6C95AE-7298-45E1-9514-94AFF5BED8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010631" y="2933684"/>
            <a:ext cx="4558318" cy="670020"/>
            <a:chOff x="1080481" y="2228898"/>
            <a:chExt cx="4558318" cy="670020"/>
          </a:xfrm>
        </p:grpSpPr>
        <p:sp>
          <p:nvSpPr>
            <p:cNvPr id="29" name="TextBox 28"/>
            <p:cNvSpPr txBox="1"/>
            <p:nvPr/>
          </p:nvSpPr>
          <p:spPr>
            <a:xfrm>
              <a:off x="1985230" y="2260154"/>
              <a:ext cx="36535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Burgener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 François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Interface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graphique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1080481" y="2228898"/>
              <a:ext cx="670020" cy="6700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10631" y="4490735"/>
            <a:ext cx="4558318" cy="670020"/>
            <a:chOff x="1080481" y="3294660"/>
            <a:chExt cx="4558318" cy="670020"/>
          </a:xfrm>
        </p:grpSpPr>
        <p:sp>
          <p:nvSpPr>
            <p:cNvPr id="34" name="TextBox 33"/>
            <p:cNvSpPr txBox="1"/>
            <p:nvPr/>
          </p:nvSpPr>
          <p:spPr>
            <a:xfrm>
              <a:off x="1985231" y="3325916"/>
              <a:ext cx="36535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000000"/>
                  </a:solidFill>
                  <a:latin typeface="Roboto Light" charset="0"/>
                  <a:ea typeface="Roboto Light" charset="0"/>
                  <a:cs typeface="Roboto Light" charset="0"/>
                </a:rPr>
                <a:t>Gonzalez Lopez Daniel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Client et communication – Scrum Master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080481" y="3294660"/>
              <a:ext cx="670020" cy="6700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360700" y="4436746"/>
            <a:ext cx="4558318" cy="670020"/>
            <a:chOff x="1080481" y="4344568"/>
            <a:chExt cx="4558318" cy="670020"/>
          </a:xfrm>
        </p:grpSpPr>
        <p:sp>
          <p:nvSpPr>
            <p:cNvPr id="38" name="TextBox 37"/>
            <p:cNvSpPr txBox="1"/>
            <p:nvPr/>
          </p:nvSpPr>
          <p:spPr>
            <a:xfrm>
              <a:off x="1985231" y="4375824"/>
              <a:ext cx="36535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Curchod Bryan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Serveur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 – Scrum Master &amp; Chef de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projet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1080481" y="4344568"/>
              <a:ext cx="670020" cy="6700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360700" y="2933684"/>
            <a:ext cx="4558318" cy="670020"/>
            <a:chOff x="1080481" y="5410330"/>
            <a:chExt cx="4558318" cy="670020"/>
          </a:xfrm>
        </p:grpSpPr>
        <p:sp>
          <p:nvSpPr>
            <p:cNvPr id="42" name="TextBox 41"/>
            <p:cNvSpPr txBox="1"/>
            <p:nvPr/>
          </p:nvSpPr>
          <p:spPr>
            <a:xfrm>
              <a:off x="1985231" y="5443570"/>
              <a:ext cx="36535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Reymond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Héléna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Base de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données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1080481" y="5410330"/>
              <a:ext cx="670020" cy="6700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" name="Freeform 31">
            <a:extLst>
              <a:ext uri="{FF2B5EF4-FFF2-40B4-BE49-F238E27FC236}">
                <a16:creationId xmlns:a16="http://schemas.microsoft.com/office/drawing/2014/main" id="{553E5D99-ADB7-4AA1-8F6A-84000A6B2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887" y="4704554"/>
            <a:ext cx="298350" cy="232661"/>
          </a:xfrm>
          <a:custGeom>
            <a:avLst/>
            <a:gdLst>
              <a:gd name="T0" fmla="*/ 108 w 482"/>
              <a:gd name="T1" fmla="*/ 158 h 374"/>
              <a:gd name="T2" fmla="*/ 0 w 482"/>
              <a:gd name="T3" fmla="*/ 265 h 374"/>
              <a:gd name="T4" fmla="*/ 108 w 482"/>
              <a:gd name="T5" fmla="*/ 373 h 374"/>
              <a:gd name="T6" fmla="*/ 108 w 482"/>
              <a:gd name="T7" fmla="*/ 291 h 374"/>
              <a:gd name="T8" fmla="*/ 292 w 482"/>
              <a:gd name="T9" fmla="*/ 291 h 374"/>
              <a:gd name="T10" fmla="*/ 292 w 482"/>
              <a:gd name="T11" fmla="*/ 240 h 374"/>
              <a:gd name="T12" fmla="*/ 108 w 482"/>
              <a:gd name="T13" fmla="*/ 240 h 374"/>
              <a:gd name="T14" fmla="*/ 108 w 482"/>
              <a:gd name="T15" fmla="*/ 158 h 374"/>
              <a:gd name="T16" fmla="*/ 481 w 482"/>
              <a:gd name="T17" fmla="*/ 107 h 374"/>
              <a:gd name="T18" fmla="*/ 373 w 482"/>
              <a:gd name="T19" fmla="*/ 0 h 374"/>
              <a:gd name="T20" fmla="*/ 373 w 482"/>
              <a:gd name="T21" fmla="*/ 81 h 374"/>
              <a:gd name="T22" fmla="*/ 184 w 482"/>
              <a:gd name="T23" fmla="*/ 81 h 374"/>
              <a:gd name="T24" fmla="*/ 184 w 482"/>
              <a:gd name="T25" fmla="*/ 132 h 374"/>
              <a:gd name="T26" fmla="*/ 373 w 482"/>
              <a:gd name="T27" fmla="*/ 132 h 374"/>
              <a:gd name="T28" fmla="*/ 373 w 482"/>
              <a:gd name="T29" fmla="*/ 214 h 374"/>
              <a:gd name="T30" fmla="*/ 481 w 482"/>
              <a:gd name="T31" fmla="*/ 107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2" h="374">
                <a:moveTo>
                  <a:pt x="108" y="158"/>
                </a:moveTo>
                <a:lnTo>
                  <a:pt x="0" y="265"/>
                </a:lnTo>
                <a:lnTo>
                  <a:pt x="108" y="373"/>
                </a:lnTo>
                <a:lnTo>
                  <a:pt x="108" y="291"/>
                </a:lnTo>
                <a:lnTo>
                  <a:pt x="292" y="291"/>
                </a:lnTo>
                <a:lnTo>
                  <a:pt x="292" y="240"/>
                </a:lnTo>
                <a:lnTo>
                  <a:pt x="108" y="240"/>
                </a:lnTo>
                <a:lnTo>
                  <a:pt x="108" y="158"/>
                </a:lnTo>
                <a:close/>
                <a:moveTo>
                  <a:pt x="481" y="107"/>
                </a:moveTo>
                <a:lnTo>
                  <a:pt x="373" y="0"/>
                </a:lnTo>
                <a:lnTo>
                  <a:pt x="373" y="81"/>
                </a:lnTo>
                <a:lnTo>
                  <a:pt x="184" y="81"/>
                </a:lnTo>
                <a:lnTo>
                  <a:pt x="184" y="132"/>
                </a:lnTo>
                <a:lnTo>
                  <a:pt x="373" y="132"/>
                </a:lnTo>
                <a:lnTo>
                  <a:pt x="373" y="214"/>
                </a:lnTo>
                <a:lnTo>
                  <a:pt x="481" y="1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2" name="Freeform 18">
            <a:extLst>
              <a:ext uri="{FF2B5EF4-FFF2-40B4-BE49-F238E27FC236}">
                <a16:creationId xmlns:a16="http://schemas.microsoft.com/office/drawing/2014/main" id="{FE820F32-F4DF-4C03-BD50-0A7A547EB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507" y="3150251"/>
            <a:ext cx="283110" cy="215703"/>
          </a:xfrm>
          <a:custGeom>
            <a:avLst/>
            <a:gdLst>
              <a:gd name="T0" fmla="*/ 160 w 462"/>
              <a:gd name="T1" fmla="*/ 353 h 354"/>
              <a:gd name="T2" fmla="*/ 295 w 462"/>
              <a:gd name="T3" fmla="*/ 353 h 354"/>
              <a:gd name="T4" fmla="*/ 295 w 462"/>
              <a:gd name="T5" fmla="*/ 192 h 354"/>
              <a:gd name="T6" fmla="*/ 160 w 462"/>
              <a:gd name="T7" fmla="*/ 192 h 354"/>
              <a:gd name="T8" fmla="*/ 160 w 462"/>
              <a:gd name="T9" fmla="*/ 353 h 354"/>
              <a:gd name="T10" fmla="*/ 0 w 462"/>
              <a:gd name="T11" fmla="*/ 353 h 354"/>
              <a:gd name="T12" fmla="*/ 134 w 462"/>
              <a:gd name="T13" fmla="*/ 353 h 354"/>
              <a:gd name="T14" fmla="*/ 134 w 462"/>
              <a:gd name="T15" fmla="*/ 0 h 354"/>
              <a:gd name="T16" fmla="*/ 0 w 462"/>
              <a:gd name="T17" fmla="*/ 0 h 354"/>
              <a:gd name="T18" fmla="*/ 0 w 462"/>
              <a:gd name="T19" fmla="*/ 353 h 354"/>
              <a:gd name="T20" fmla="*/ 326 w 462"/>
              <a:gd name="T21" fmla="*/ 353 h 354"/>
              <a:gd name="T22" fmla="*/ 461 w 462"/>
              <a:gd name="T23" fmla="*/ 353 h 354"/>
              <a:gd name="T24" fmla="*/ 461 w 462"/>
              <a:gd name="T25" fmla="*/ 192 h 354"/>
              <a:gd name="T26" fmla="*/ 326 w 462"/>
              <a:gd name="T27" fmla="*/ 192 h 354"/>
              <a:gd name="T28" fmla="*/ 326 w 462"/>
              <a:gd name="T29" fmla="*/ 353 h 354"/>
              <a:gd name="T30" fmla="*/ 160 w 462"/>
              <a:gd name="T31" fmla="*/ 0 h 354"/>
              <a:gd name="T32" fmla="*/ 160 w 462"/>
              <a:gd name="T33" fmla="*/ 166 h 354"/>
              <a:gd name="T34" fmla="*/ 461 w 462"/>
              <a:gd name="T35" fmla="*/ 166 h 354"/>
              <a:gd name="T36" fmla="*/ 461 w 462"/>
              <a:gd name="T37" fmla="*/ 0 h 354"/>
              <a:gd name="T38" fmla="*/ 160 w 462"/>
              <a:gd name="T39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2" h="354">
                <a:moveTo>
                  <a:pt x="160" y="353"/>
                </a:moveTo>
                <a:lnTo>
                  <a:pt x="295" y="353"/>
                </a:lnTo>
                <a:lnTo>
                  <a:pt x="295" y="192"/>
                </a:lnTo>
                <a:lnTo>
                  <a:pt x="160" y="192"/>
                </a:lnTo>
                <a:lnTo>
                  <a:pt x="160" y="353"/>
                </a:lnTo>
                <a:close/>
                <a:moveTo>
                  <a:pt x="0" y="353"/>
                </a:moveTo>
                <a:lnTo>
                  <a:pt x="134" y="353"/>
                </a:lnTo>
                <a:lnTo>
                  <a:pt x="134" y="0"/>
                </a:lnTo>
                <a:lnTo>
                  <a:pt x="0" y="0"/>
                </a:lnTo>
                <a:lnTo>
                  <a:pt x="0" y="353"/>
                </a:lnTo>
                <a:close/>
                <a:moveTo>
                  <a:pt x="326" y="353"/>
                </a:moveTo>
                <a:lnTo>
                  <a:pt x="461" y="353"/>
                </a:lnTo>
                <a:lnTo>
                  <a:pt x="461" y="192"/>
                </a:lnTo>
                <a:lnTo>
                  <a:pt x="326" y="192"/>
                </a:lnTo>
                <a:lnTo>
                  <a:pt x="326" y="353"/>
                </a:lnTo>
                <a:close/>
                <a:moveTo>
                  <a:pt x="160" y="0"/>
                </a:moveTo>
                <a:lnTo>
                  <a:pt x="160" y="166"/>
                </a:lnTo>
                <a:lnTo>
                  <a:pt x="461" y="166"/>
                </a:lnTo>
                <a:lnTo>
                  <a:pt x="461" y="0"/>
                </a:lnTo>
                <a:lnTo>
                  <a:pt x="16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pic>
        <p:nvPicPr>
          <p:cNvPr id="23" name="Picture 14">
            <a:extLst>
              <a:ext uri="{FF2B5EF4-FFF2-40B4-BE49-F238E27FC236}">
                <a16:creationId xmlns:a16="http://schemas.microsoft.com/office/drawing/2014/main" id="{CC4E7446-7B88-499D-B745-768B0C27C6F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"/>
                    </a14:imgEffect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425" y="3117950"/>
            <a:ext cx="280570" cy="280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RÃ©sultat de recherche d'images pour &quot;crown icon&quot;">
            <a:extLst>
              <a:ext uri="{FF2B5EF4-FFF2-40B4-BE49-F238E27FC236}">
                <a16:creationId xmlns:a16="http://schemas.microsoft.com/office/drawing/2014/main" id="{C1183D0B-9506-4368-9DE2-D3DAD0CFC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054" y="4587240"/>
            <a:ext cx="314119" cy="31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34603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7935001" y="2534112"/>
            <a:ext cx="1052152" cy="1052152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07151" y="4598149"/>
            <a:ext cx="1052152" cy="1052152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78411" y="2534112"/>
            <a:ext cx="1052152" cy="1052152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136599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>
            <a:spLocks noChangeAspect="1"/>
          </p:cNvSpPr>
          <p:nvPr/>
        </p:nvSpPr>
        <p:spPr>
          <a:xfrm>
            <a:off x="1155966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6854" y="2389777"/>
            <a:ext cx="176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Dimanche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3006" y="4529205"/>
            <a:ext cx="2475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Organisation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du sprint</a:t>
            </a:r>
          </a:p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Répartition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des taches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Mise à jour du rapport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884706" y="4086847"/>
            <a:ext cx="97200" cy="97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9264" y="5467923"/>
            <a:ext cx="1820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 Thin" charset="0"/>
                <a:ea typeface="Roboto Thin" charset="0"/>
                <a:cs typeface="Roboto Thin" charset="0"/>
              </a:rPr>
              <a:t>Lundi</a:t>
            </a:r>
            <a:endParaRPr lang="en-US" sz="4000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84706" y="3147918"/>
            <a:ext cx="2475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Développements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Discussions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8403474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64362" y="2389777"/>
            <a:ext cx="3125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 Thin" charset="0"/>
                <a:ea typeface="Roboto Thin" charset="0"/>
                <a:cs typeface="Roboto Thin" charset="0"/>
              </a:rPr>
              <a:t>Jeudi</a:t>
            </a:r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 – </a:t>
            </a:r>
          </a:p>
          <a:p>
            <a:r>
              <a:rPr lang="en-US" sz="2400" dirty="0" err="1">
                <a:latin typeface="Roboto Thin" charset="0"/>
                <a:ea typeface="Roboto Medium" charset="0"/>
                <a:cs typeface="Roboto Medium" charset="0"/>
              </a:rPr>
              <a:t>Vendredi</a:t>
            </a:r>
            <a:endParaRPr lang="en-US" sz="4000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20514" y="4529205"/>
            <a:ext cx="2475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Développement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Tests</a:t>
            </a:r>
          </a:p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Démonstration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(Ven)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9" name="Freeform 20">
            <a:extLst>
              <a:ext uri="{FF2B5EF4-FFF2-40B4-BE49-F238E27FC236}">
                <a16:creationId xmlns:a16="http://schemas.microsoft.com/office/drawing/2014/main" id="{DA122D0D-2CBC-49A7-89D7-AD10733F1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0847" y="2895115"/>
            <a:ext cx="520460" cy="330146"/>
          </a:xfrm>
          <a:custGeom>
            <a:avLst/>
            <a:gdLst>
              <a:gd name="T0" fmla="*/ 401 w 592"/>
              <a:gd name="T1" fmla="*/ 159 h 376"/>
              <a:gd name="T2" fmla="*/ 483 w 592"/>
              <a:gd name="T3" fmla="*/ 82 h 376"/>
              <a:gd name="T4" fmla="*/ 401 w 592"/>
              <a:gd name="T5" fmla="*/ 0 h 376"/>
              <a:gd name="T6" fmla="*/ 319 w 592"/>
              <a:gd name="T7" fmla="*/ 82 h 376"/>
              <a:gd name="T8" fmla="*/ 401 w 592"/>
              <a:gd name="T9" fmla="*/ 159 h 376"/>
              <a:gd name="T10" fmla="*/ 185 w 592"/>
              <a:gd name="T11" fmla="*/ 159 h 376"/>
              <a:gd name="T12" fmla="*/ 268 w 592"/>
              <a:gd name="T13" fmla="*/ 82 h 376"/>
              <a:gd name="T14" fmla="*/ 185 w 592"/>
              <a:gd name="T15" fmla="*/ 0 h 376"/>
              <a:gd name="T16" fmla="*/ 108 w 592"/>
              <a:gd name="T17" fmla="*/ 82 h 376"/>
              <a:gd name="T18" fmla="*/ 185 w 592"/>
              <a:gd name="T19" fmla="*/ 159 h 376"/>
              <a:gd name="T20" fmla="*/ 185 w 592"/>
              <a:gd name="T21" fmla="*/ 216 h 376"/>
              <a:gd name="T22" fmla="*/ 0 w 592"/>
              <a:gd name="T23" fmla="*/ 308 h 376"/>
              <a:gd name="T24" fmla="*/ 0 w 592"/>
              <a:gd name="T25" fmla="*/ 375 h 376"/>
              <a:gd name="T26" fmla="*/ 376 w 592"/>
              <a:gd name="T27" fmla="*/ 375 h 376"/>
              <a:gd name="T28" fmla="*/ 376 w 592"/>
              <a:gd name="T29" fmla="*/ 308 h 376"/>
              <a:gd name="T30" fmla="*/ 185 w 592"/>
              <a:gd name="T31" fmla="*/ 216 h 376"/>
              <a:gd name="T32" fmla="*/ 401 w 592"/>
              <a:gd name="T33" fmla="*/ 216 h 376"/>
              <a:gd name="T34" fmla="*/ 376 w 592"/>
              <a:gd name="T35" fmla="*/ 216 h 376"/>
              <a:gd name="T36" fmla="*/ 427 w 592"/>
              <a:gd name="T37" fmla="*/ 308 h 376"/>
              <a:gd name="T38" fmla="*/ 427 w 592"/>
              <a:gd name="T39" fmla="*/ 375 h 376"/>
              <a:gd name="T40" fmla="*/ 591 w 592"/>
              <a:gd name="T41" fmla="*/ 375 h 376"/>
              <a:gd name="T42" fmla="*/ 591 w 592"/>
              <a:gd name="T43" fmla="*/ 308 h 376"/>
              <a:gd name="T44" fmla="*/ 401 w 592"/>
              <a:gd name="T45" fmla="*/ 21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2" h="376">
                <a:moveTo>
                  <a:pt x="401" y="159"/>
                </a:moveTo>
                <a:cubicBezTo>
                  <a:pt x="447" y="159"/>
                  <a:pt x="483" y="128"/>
                  <a:pt x="483" y="82"/>
                </a:cubicBezTo>
                <a:cubicBezTo>
                  <a:pt x="483" y="36"/>
                  <a:pt x="447" y="0"/>
                  <a:pt x="401" y="0"/>
                </a:cubicBezTo>
                <a:cubicBezTo>
                  <a:pt x="355" y="0"/>
                  <a:pt x="319" y="36"/>
                  <a:pt x="319" y="82"/>
                </a:cubicBezTo>
                <a:cubicBezTo>
                  <a:pt x="319" y="128"/>
                  <a:pt x="355" y="159"/>
                  <a:pt x="401" y="159"/>
                </a:cubicBezTo>
                <a:close/>
                <a:moveTo>
                  <a:pt x="185" y="159"/>
                </a:moveTo>
                <a:cubicBezTo>
                  <a:pt x="232" y="159"/>
                  <a:pt x="268" y="128"/>
                  <a:pt x="268" y="82"/>
                </a:cubicBezTo>
                <a:cubicBezTo>
                  <a:pt x="268" y="36"/>
                  <a:pt x="232" y="0"/>
                  <a:pt x="185" y="0"/>
                </a:cubicBezTo>
                <a:cubicBezTo>
                  <a:pt x="139" y="0"/>
                  <a:pt x="108" y="36"/>
                  <a:pt x="108" y="82"/>
                </a:cubicBezTo>
                <a:cubicBezTo>
                  <a:pt x="108" y="128"/>
                  <a:pt x="139" y="159"/>
                  <a:pt x="185" y="159"/>
                </a:cubicBezTo>
                <a:close/>
                <a:moveTo>
                  <a:pt x="185" y="216"/>
                </a:moveTo>
                <a:cubicBezTo>
                  <a:pt x="124" y="216"/>
                  <a:pt x="0" y="247"/>
                  <a:pt x="0" y="308"/>
                </a:cubicBezTo>
                <a:lnTo>
                  <a:pt x="0" y="375"/>
                </a:lnTo>
                <a:lnTo>
                  <a:pt x="376" y="375"/>
                </a:lnTo>
                <a:lnTo>
                  <a:pt x="376" y="308"/>
                </a:lnTo>
                <a:cubicBezTo>
                  <a:pt x="376" y="247"/>
                  <a:pt x="247" y="216"/>
                  <a:pt x="185" y="216"/>
                </a:cubicBezTo>
                <a:close/>
                <a:moveTo>
                  <a:pt x="401" y="216"/>
                </a:moveTo>
                <a:cubicBezTo>
                  <a:pt x="396" y="216"/>
                  <a:pt x="386" y="216"/>
                  <a:pt x="376" y="216"/>
                </a:cubicBezTo>
                <a:cubicBezTo>
                  <a:pt x="406" y="241"/>
                  <a:pt x="427" y="272"/>
                  <a:pt x="427" y="308"/>
                </a:cubicBezTo>
                <a:lnTo>
                  <a:pt x="427" y="375"/>
                </a:lnTo>
                <a:lnTo>
                  <a:pt x="591" y="375"/>
                </a:lnTo>
                <a:lnTo>
                  <a:pt x="591" y="308"/>
                </a:lnTo>
                <a:cubicBezTo>
                  <a:pt x="591" y="247"/>
                  <a:pt x="463" y="216"/>
                  <a:pt x="401" y="216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1" name="Freeform 22">
            <a:extLst>
              <a:ext uri="{FF2B5EF4-FFF2-40B4-BE49-F238E27FC236}">
                <a16:creationId xmlns:a16="http://schemas.microsoft.com/office/drawing/2014/main" id="{35A5B02A-1658-4DFE-BC4D-09F319B9D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793" y="2805275"/>
            <a:ext cx="411388" cy="504178"/>
          </a:xfrm>
          <a:custGeom>
            <a:avLst/>
            <a:gdLst>
              <a:gd name="T0" fmla="*/ 516 w 586"/>
              <a:gd name="T1" fmla="*/ 62 h 717"/>
              <a:gd name="T2" fmla="*/ 379 w 586"/>
              <a:gd name="T3" fmla="*/ 62 h 717"/>
              <a:gd name="T4" fmla="*/ 292 w 586"/>
              <a:gd name="T5" fmla="*/ 0 h 717"/>
              <a:gd name="T6" fmla="*/ 199 w 586"/>
              <a:gd name="T7" fmla="*/ 62 h 717"/>
              <a:gd name="T8" fmla="*/ 62 w 586"/>
              <a:gd name="T9" fmla="*/ 62 h 717"/>
              <a:gd name="T10" fmla="*/ 0 w 586"/>
              <a:gd name="T11" fmla="*/ 130 h 717"/>
              <a:gd name="T12" fmla="*/ 0 w 586"/>
              <a:gd name="T13" fmla="*/ 647 h 717"/>
              <a:gd name="T14" fmla="*/ 62 w 586"/>
              <a:gd name="T15" fmla="*/ 716 h 717"/>
              <a:gd name="T16" fmla="*/ 516 w 586"/>
              <a:gd name="T17" fmla="*/ 716 h 717"/>
              <a:gd name="T18" fmla="*/ 585 w 586"/>
              <a:gd name="T19" fmla="*/ 647 h 717"/>
              <a:gd name="T20" fmla="*/ 585 w 586"/>
              <a:gd name="T21" fmla="*/ 130 h 717"/>
              <a:gd name="T22" fmla="*/ 516 w 586"/>
              <a:gd name="T23" fmla="*/ 62 h 717"/>
              <a:gd name="T24" fmla="*/ 292 w 586"/>
              <a:gd name="T25" fmla="*/ 62 h 717"/>
              <a:gd name="T26" fmla="*/ 323 w 586"/>
              <a:gd name="T27" fmla="*/ 93 h 717"/>
              <a:gd name="T28" fmla="*/ 292 w 586"/>
              <a:gd name="T29" fmla="*/ 130 h 717"/>
              <a:gd name="T30" fmla="*/ 261 w 586"/>
              <a:gd name="T31" fmla="*/ 93 h 717"/>
              <a:gd name="T32" fmla="*/ 292 w 586"/>
              <a:gd name="T33" fmla="*/ 62 h 717"/>
              <a:gd name="T34" fmla="*/ 516 w 586"/>
              <a:gd name="T35" fmla="*/ 647 h 717"/>
              <a:gd name="T36" fmla="*/ 62 w 586"/>
              <a:gd name="T37" fmla="*/ 647 h 717"/>
              <a:gd name="T38" fmla="*/ 62 w 586"/>
              <a:gd name="T39" fmla="*/ 130 h 717"/>
              <a:gd name="T40" fmla="*/ 130 w 586"/>
              <a:gd name="T41" fmla="*/ 130 h 717"/>
              <a:gd name="T42" fmla="*/ 130 w 586"/>
              <a:gd name="T43" fmla="*/ 224 h 717"/>
              <a:gd name="T44" fmla="*/ 454 w 586"/>
              <a:gd name="T45" fmla="*/ 224 h 717"/>
              <a:gd name="T46" fmla="*/ 454 w 586"/>
              <a:gd name="T47" fmla="*/ 130 h 717"/>
              <a:gd name="T48" fmla="*/ 516 w 586"/>
              <a:gd name="T49" fmla="*/ 130 h 717"/>
              <a:gd name="T50" fmla="*/ 516 w 586"/>
              <a:gd name="T51" fmla="*/ 647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6" h="717">
                <a:moveTo>
                  <a:pt x="516" y="62"/>
                </a:moveTo>
                <a:lnTo>
                  <a:pt x="379" y="62"/>
                </a:lnTo>
                <a:cubicBezTo>
                  <a:pt x="367" y="25"/>
                  <a:pt x="336" y="0"/>
                  <a:pt x="292" y="0"/>
                </a:cubicBezTo>
                <a:cubicBezTo>
                  <a:pt x="249" y="0"/>
                  <a:pt x="211" y="25"/>
                  <a:pt x="199" y="62"/>
                </a:cubicBezTo>
                <a:lnTo>
                  <a:pt x="62" y="62"/>
                </a:lnTo>
                <a:cubicBezTo>
                  <a:pt x="24" y="62"/>
                  <a:pt x="0" y="93"/>
                  <a:pt x="0" y="130"/>
                </a:cubicBezTo>
                <a:lnTo>
                  <a:pt x="0" y="647"/>
                </a:lnTo>
                <a:cubicBezTo>
                  <a:pt x="0" y="685"/>
                  <a:pt x="24" y="716"/>
                  <a:pt x="62" y="716"/>
                </a:cubicBezTo>
                <a:lnTo>
                  <a:pt x="516" y="716"/>
                </a:lnTo>
                <a:cubicBezTo>
                  <a:pt x="554" y="716"/>
                  <a:pt x="585" y="685"/>
                  <a:pt x="585" y="647"/>
                </a:cubicBezTo>
                <a:lnTo>
                  <a:pt x="585" y="130"/>
                </a:lnTo>
                <a:cubicBezTo>
                  <a:pt x="585" y="93"/>
                  <a:pt x="554" y="62"/>
                  <a:pt x="516" y="62"/>
                </a:cubicBezTo>
                <a:close/>
                <a:moveTo>
                  <a:pt x="292" y="62"/>
                </a:moveTo>
                <a:cubicBezTo>
                  <a:pt x="311" y="62"/>
                  <a:pt x="323" y="71"/>
                  <a:pt x="323" y="93"/>
                </a:cubicBezTo>
                <a:cubicBezTo>
                  <a:pt x="323" y="115"/>
                  <a:pt x="311" y="130"/>
                  <a:pt x="292" y="130"/>
                </a:cubicBezTo>
                <a:cubicBezTo>
                  <a:pt x="274" y="130"/>
                  <a:pt x="261" y="115"/>
                  <a:pt x="261" y="93"/>
                </a:cubicBezTo>
                <a:cubicBezTo>
                  <a:pt x="261" y="71"/>
                  <a:pt x="274" y="62"/>
                  <a:pt x="292" y="62"/>
                </a:cubicBezTo>
                <a:close/>
                <a:moveTo>
                  <a:pt x="516" y="647"/>
                </a:moveTo>
                <a:lnTo>
                  <a:pt x="62" y="647"/>
                </a:lnTo>
                <a:lnTo>
                  <a:pt x="62" y="130"/>
                </a:lnTo>
                <a:lnTo>
                  <a:pt x="130" y="130"/>
                </a:lnTo>
                <a:lnTo>
                  <a:pt x="130" y="224"/>
                </a:lnTo>
                <a:lnTo>
                  <a:pt x="454" y="224"/>
                </a:lnTo>
                <a:lnTo>
                  <a:pt x="454" y="130"/>
                </a:lnTo>
                <a:lnTo>
                  <a:pt x="516" y="130"/>
                </a:lnTo>
                <a:lnTo>
                  <a:pt x="516" y="64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128976F3-57BA-40F1-BC78-9DC31E673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111" y="4914684"/>
            <a:ext cx="416232" cy="419082"/>
          </a:xfrm>
          <a:custGeom>
            <a:avLst/>
            <a:gdLst>
              <a:gd name="T0" fmla="*/ 612 w 644"/>
              <a:gd name="T1" fmla="*/ 130 h 650"/>
              <a:gd name="T2" fmla="*/ 550 w 644"/>
              <a:gd name="T3" fmla="*/ 130 h 650"/>
              <a:gd name="T4" fmla="*/ 550 w 644"/>
              <a:gd name="T5" fmla="*/ 420 h 650"/>
              <a:gd name="T6" fmla="*/ 129 w 644"/>
              <a:gd name="T7" fmla="*/ 420 h 650"/>
              <a:gd name="T8" fmla="*/ 129 w 644"/>
              <a:gd name="T9" fmla="*/ 488 h 650"/>
              <a:gd name="T10" fmla="*/ 160 w 644"/>
              <a:gd name="T11" fmla="*/ 519 h 650"/>
              <a:gd name="T12" fmla="*/ 519 w 644"/>
              <a:gd name="T13" fmla="*/ 519 h 650"/>
              <a:gd name="T14" fmla="*/ 643 w 644"/>
              <a:gd name="T15" fmla="*/ 649 h 650"/>
              <a:gd name="T16" fmla="*/ 643 w 644"/>
              <a:gd name="T17" fmla="*/ 161 h 650"/>
              <a:gd name="T18" fmla="*/ 612 w 644"/>
              <a:gd name="T19" fmla="*/ 130 h 650"/>
              <a:gd name="T20" fmla="*/ 482 w 644"/>
              <a:gd name="T21" fmla="*/ 321 h 650"/>
              <a:gd name="T22" fmla="*/ 482 w 644"/>
              <a:gd name="T23" fmla="*/ 31 h 650"/>
              <a:gd name="T24" fmla="*/ 451 w 644"/>
              <a:gd name="T25" fmla="*/ 0 h 650"/>
              <a:gd name="T26" fmla="*/ 31 w 644"/>
              <a:gd name="T27" fmla="*/ 0 h 650"/>
              <a:gd name="T28" fmla="*/ 0 w 644"/>
              <a:gd name="T29" fmla="*/ 31 h 650"/>
              <a:gd name="T30" fmla="*/ 0 w 644"/>
              <a:gd name="T31" fmla="*/ 488 h 650"/>
              <a:gd name="T32" fmla="*/ 129 w 644"/>
              <a:gd name="T33" fmla="*/ 359 h 650"/>
              <a:gd name="T34" fmla="*/ 451 w 644"/>
              <a:gd name="T35" fmla="*/ 359 h 650"/>
              <a:gd name="T36" fmla="*/ 482 w 644"/>
              <a:gd name="T37" fmla="*/ 321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4" h="650">
                <a:moveTo>
                  <a:pt x="612" y="130"/>
                </a:moveTo>
                <a:lnTo>
                  <a:pt x="550" y="130"/>
                </a:lnTo>
                <a:lnTo>
                  <a:pt x="550" y="420"/>
                </a:lnTo>
                <a:lnTo>
                  <a:pt x="129" y="420"/>
                </a:lnTo>
                <a:lnTo>
                  <a:pt x="129" y="488"/>
                </a:lnTo>
                <a:cubicBezTo>
                  <a:pt x="129" y="507"/>
                  <a:pt x="142" y="519"/>
                  <a:pt x="160" y="519"/>
                </a:cubicBezTo>
                <a:lnTo>
                  <a:pt x="519" y="519"/>
                </a:lnTo>
                <a:lnTo>
                  <a:pt x="643" y="649"/>
                </a:lnTo>
                <a:lnTo>
                  <a:pt x="643" y="161"/>
                </a:lnTo>
                <a:cubicBezTo>
                  <a:pt x="643" y="142"/>
                  <a:pt x="630" y="130"/>
                  <a:pt x="612" y="130"/>
                </a:cubicBezTo>
                <a:close/>
                <a:moveTo>
                  <a:pt x="482" y="321"/>
                </a:moveTo>
                <a:lnTo>
                  <a:pt x="482" y="31"/>
                </a:lnTo>
                <a:cubicBezTo>
                  <a:pt x="482" y="12"/>
                  <a:pt x="469" y="0"/>
                  <a:pt x="451" y="0"/>
                </a:cubicBezTo>
                <a:lnTo>
                  <a:pt x="31" y="0"/>
                </a:lnTo>
                <a:cubicBezTo>
                  <a:pt x="12" y="0"/>
                  <a:pt x="0" y="12"/>
                  <a:pt x="0" y="31"/>
                </a:cubicBezTo>
                <a:lnTo>
                  <a:pt x="0" y="488"/>
                </a:lnTo>
                <a:lnTo>
                  <a:pt x="129" y="359"/>
                </a:lnTo>
                <a:lnTo>
                  <a:pt x="451" y="359"/>
                </a:lnTo>
                <a:cubicBezTo>
                  <a:pt x="469" y="359"/>
                  <a:pt x="482" y="346"/>
                  <a:pt x="482" y="32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6442342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338842" y="2286623"/>
            <a:ext cx="2446281" cy="22856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46280" y="541"/>
            <a:ext cx="2446281" cy="22856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85123" y="4572312"/>
            <a:ext cx="2406877" cy="22856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85123" y="2286622"/>
            <a:ext cx="2406877" cy="22856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38842" y="935"/>
            <a:ext cx="2446281" cy="22856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785123" y="935"/>
            <a:ext cx="2406877" cy="22856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92561" y="935"/>
            <a:ext cx="2446281" cy="22856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équipe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338842" y="4572310"/>
            <a:ext cx="2446281" cy="22856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38842" y="4572308"/>
            <a:ext cx="2446281" cy="2285688"/>
          </a:xfrm>
          <a:prstGeom prst="rect">
            <a:avLst/>
          </a:prstGeom>
          <a:solidFill>
            <a:schemeClr val="accent5">
              <a:alpha val="90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88000" tIns="762000" rIns="288000" rtlCol="0" anchor="t"/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Régulière</a:t>
            </a:r>
            <a:endParaRPr lang="en-US" sz="2800" dirty="0">
              <a:solidFill>
                <a:schemeClr val="bg1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785123" y="0"/>
            <a:ext cx="2406877" cy="2290421"/>
          </a:xfrm>
          <a:prstGeom prst="rect">
            <a:avLst/>
          </a:prstGeom>
          <a:solidFill>
            <a:schemeClr val="accent6">
              <a:alpha val="90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88000" tIns="762000" rIns="288000" rtlCol="0" anchor="t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Manque</a:t>
            </a:r>
            <a:r>
              <a:rPr lang="en-US" sz="20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débrif</a:t>
            </a:r>
            <a:endParaRPr lang="en-US" sz="2000" dirty="0">
              <a:solidFill>
                <a:schemeClr val="bg1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764" y="2709067"/>
            <a:ext cx="552093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267" dirty="0">
                <a:latin typeface="Roboto Light" charset="0"/>
                <a:ea typeface="Roboto Light" charset="0"/>
                <a:cs typeface="Roboto Light" charset="0"/>
              </a:rPr>
              <a:t>Communication</a:t>
            </a:r>
          </a:p>
        </p:txBody>
      </p:sp>
      <p:pic>
        <p:nvPicPr>
          <p:cNvPr id="2050" name="Picture 2" descr="RÃ©sultat de recherche d'images pour &quot;communication icon&quot;">
            <a:extLst>
              <a:ext uri="{FF2B5EF4-FFF2-40B4-BE49-F238E27FC236}">
                <a16:creationId xmlns:a16="http://schemas.microsoft.com/office/drawing/2014/main" id="{F9351842-74CC-4CB9-9CD1-4847A96D9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50" y="3719608"/>
            <a:ext cx="2375996" cy="237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6130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795548"/>
      </a:accent6>
      <a:hlink>
        <a:srgbClr val="E53935"/>
      </a:hlink>
      <a:folHlink>
        <a:srgbClr val="C6282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asic with Circl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795548"/>
      </a:accent6>
      <a:hlink>
        <a:srgbClr val="E53935"/>
      </a:hlink>
      <a:folHlink>
        <a:srgbClr val="C6282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Headerlin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795548"/>
      </a:accent6>
      <a:hlink>
        <a:srgbClr val="E53935"/>
      </a:hlink>
      <a:folHlink>
        <a:srgbClr val="C6282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Basic with Circl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795548"/>
      </a:accent6>
      <a:hlink>
        <a:srgbClr val="E53935"/>
      </a:hlink>
      <a:folHlink>
        <a:srgbClr val="C6282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515</Words>
  <Application>Microsoft Office PowerPoint</Application>
  <PresentationFormat>Grand écran</PresentationFormat>
  <Paragraphs>245</Paragraphs>
  <Slides>20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20</vt:i4>
      </vt:variant>
    </vt:vector>
  </HeadingPairs>
  <TitlesOfParts>
    <vt:vector size="34" baseType="lpstr">
      <vt:lpstr>Arial</vt:lpstr>
      <vt:lpstr>Calibri</vt:lpstr>
      <vt:lpstr>Calibri Light</vt:lpstr>
      <vt:lpstr>helium</vt:lpstr>
      <vt:lpstr>Noto Sans</vt:lpstr>
      <vt:lpstr>Raleway</vt:lpstr>
      <vt:lpstr>Roboto Light</vt:lpstr>
      <vt:lpstr>Roboto Medium</vt:lpstr>
      <vt:lpstr>Roboto Thin</vt:lpstr>
      <vt:lpstr>Thème Office</vt:lpstr>
      <vt:lpstr>Blank</vt:lpstr>
      <vt:lpstr>Basic with Circle</vt:lpstr>
      <vt:lpstr>Headerline</vt:lpstr>
      <vt:lpstr>1_Basic with Circle</vt:lpstr>
      <vt:lpstr>Présentation PowerPoint</vt:lpstr>
      <vt:lpstr>Présentation PowerPoint</vt:lpstr>
      <vt:lpstr>Présentation PowerPoint</vt:lpstr>
      <vt:lpstr>Technologies utilisées</vt:lpstr>
      <vt:lpstr>Architecture</vt:lpstr>
      <vt:lpstr>Présentation PowerPoint</vt:lpstr>
      <vt:lpstr>L'équipe</vt:lpstr>
      <vt:lpstr>Organisation</vt:lpstr>
      <vt:lpstr>Présentation PowerPoint</vt:lpstr>
      <vt:lpstr>Mise en commun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Principales difficultés</vt:lpstr>
      <vt:lpstr>Présentation PowerPoint</vt:lpstr>
      <vt:lpstr>Burnup du projet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Bryan Curchod</dc:creator>
  <cp:lastModifiedBy>Bryan Curchod</cp:lastModifiedBy>
  <cp:revision>44</cp:revision>
  <dcterms:created xsi:type="dcterms:W3CDTF">2018-06-14T14:48:44Z</dcterms:created>
  <dcterms:modified xsi:type="dcterms:W3CDTF">2018-06-15T08:42:40Z</dcterms:modified>
</cp:coreProperties>
</file>