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81" r:id="rId5"/>
  </p:sldMasterIdLst>
  <p:notesMasterIdLst>
    <p:notesMasterId r:id="rId19"/>
  </p:notesMasterIdLst>
  <p:handoutMasterIdLst>
    <p:handoutMasterId r:id="rId20"/>
  </p:handoutMasterIdLst>
  <p:sldIdLst>
    <p:sldId id="339" r:id="rId6"/>
    <p:sldId id="340" r:id="rId7"/>
    <p:sldId id="341" r:id="rId8"/>
    <p:sldId id="299" r:id="rId9"/>
    <p:sldId id="300" r:id="rId10"/>
    <p:sldId id="301" r:id="rId11"/>
    <p:sldId id="320" r:id="rId12"/>
    <p:sldId id="322" r:id="rId13"/>
    <p:sldId id="338" r:id="rId14"/>
    <p:sldId id="337" r:id="rId15"/>
    <p:sldId id="332" r:id="rId16"/>
    <p:sldId id="333" r:id="rId17"/>
    <p:sldId id="298"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52703" autoAdjust="0"/>
  </p:normalViewPr>
  <p:slideViewPr>
    <p:cSldViewPr snapToGrid="0">
      <p:cViewPr varScale="1">
        <p:scale>
          <a:sx n="44" d="100"/>
          <a:sy n="44" d="100"/>
        </p:scale>
        <p:origin x="2046" y="54"/>
      </p:cViewPr>
      <p:guideLst/>
    </p:cSldViewPr>
  </p:slideViewPr>
  <p:notesTextViewPr>
    <p:cViewPr>
      <p:scale>
        <a:sx n="150" d="100"/>
        <a:sy n="150" d="100"/>
      </p:scale>
      <p:origin x="0" y="0"/>
    </p:cViewPr>
  </p:notesTextViewPr>
  <p:sorterViewPr>
    <p:cViewPr varScale="1">
      <p:scale>
        <a:sx n="1" d="1"/>
        <a:sy n="1" d="1"/>
      </p:scale>
      <p:origin x="0" y="-317"/>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10/15/2015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10/15/2015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56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GB" dirty="0" smtClean="0"/>
              <a:t>The growth of mobile devices has led to a set of revolutionary experiences allowing developers to reach their customers in new and unique ways .</a:t>
            </a:r>
          </a:p>
          <a:p>
            <a:pPr defTabSz="924916">
              <a:defRPr/>
            </a:pPr>
            <a:endParaRPr lang="en-GB" dirty="0" smtClean="0"/>
          </a:p>
          <a:p>
            <a:pPr defTabSz="924916">
              <a:defRPr/>
            </a:pPr>
            <a:r>
              <a:rPr lang="en-GB" dirty="0" smtClean="0"/>
              <a:t>However, up until now, mobility has been attached to “mobile devices” – or devices that you carry on your person like a phone or tablet.  You sort of “bring the experience with you”.  However, this is a very constrained experience as the screens are small, batteries are limiting, and sharing the experience is typically challenging. How many times have you tried to show everyone in the room a photo?  You have to pass around your phone or have everyone look over your shoulder.</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Windows 10 we are blazing a new path forward for MOBILE EXPERIENCES – breaking out of the limited box of just “mobile devices” and all of this is powered with Universal Apps as they can target and run on all devices in the Windows ecosystem.</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78924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OneDrive offers file based cloud storage. However, for a fully functional cloud backend for your mobile app,</a:t>
            </a:r>
            <a:r>
              <a:rPr lang="en-GB" baseline="0" dirty="0" smtClean="0"/>
              <a:t> you should consider using Microsoft Azure, and in particular Azure App Service Mobile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243232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anose="020B0604020202020204" pitchFamily="34" charset="0"/>
              <a:buNone/>
            </a:pPr>
            <a:r>
              <a:rPr lang="en-US" baseline="0" dirty="0" smtClean="0"/>
              <a:t>App service – What is it?</a:t>
            </a:r>
          </a:p>
          <a:p>
            <a:pPr marL="0" indent="0">
              <a:buFont typeface="Arial" panose="020B0604020202020204" pitchFamily="34" charset="0"/>
              <a:buNone/>
            </a:pPr>
            <a:r>
              <a:rPr lang="en-US" baseline="0" dirty="0" smtClean="0"/>
              <a:t>It is an integrated offering that gives you four components.</a:t>
            </a:r>
          </a:p>
          <a:p>
            <a:pPr marL="0" indent="0">
              <a:buFont typeface="Arial" panose="020B0604020202020204" pitchFamily="34" charset="0"/>
              <a:buNone/>
            </a:pPr>
            <a:r>
              <a:rPr lang="en-US" baseline="0" dirty="0" smtClean="0"/>
              <a:t>The first of these is Web Apps, which is basically Azure Websites rebranded – with some new features of course. The reason for this rebranding is that Azure Websites are a great way of hosting code, not just websites. And in fact under the wrappers, Mobile Apps and API Apps are built on top of Azure Web Apps.</a:t>
            </a:r>
          </a:p>
          <a:p>
            <a:pPr marL="0" indent="0">
              <a:buFont typeface="Arial" panose="020B0604020202020204" pitchFamily="34" charset="0"/>
              <a:buNone/>
            </a:pPr>
            <a:r>
              <a:rPr lang="en-US" baseline="0" dirty="0" smtClean="0"/>
              <a:t>The cool thing about App Service is that all these components can share all the features of Web Apps, because the hosting environment is actually shared.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[Click] So Mobile Apps you can think of as Mobile Services </a:t>
            </a:r>
            <a:r>
              <a:rPr lang="en-US" baseline="0" dirty="0" err="1" smtClean="0"/>
              <a:t>platformed</a:t>
            </a:r>
            <a:r>
              <a:rPr lang="en-US" baseline="0" dirty="0" smtClean="0"/>
              <a:t> onto Azure App Service.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Logic apps is about orchestrating multiple pieces of your system together, so business processes. Example is a customer sends an email and a LOGIC app posts the details into your CRM.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API apps are kind of the glue that connects everything together. You can build an API app that is custom, or you can use one of the connectors that we have in the gallery. So for example, there is </a:t>
            </a:r>
            <a:r>
              <a:rPr lang="en-US" baseline="0" dirty="0" err="1" smtClean="0"/>
              <a:t>SalesForce</a:t>
            </a:r>
            <a:r>
              <a:rPr lang="en-US" baseline="0" dirty="0" smtClean="0"/>
              <a:t> and there’s SQL and a bunch of enterprise connectors. There’s also social network connectors such as </a:t>
            </a:r>
            <a:r>
              <a:rPr lang="en-US" baseline="0" dirty="0" err="1" smtClean="0"/>
              <a:t>Twilio</a:t>
            </a:r>
            <a:r>
              <a:rPr lang="en-US" baseline="0" dirty="0" smtClean="0"/>
              <a:t> and things like that.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Azure App Service is a fully managed Platform as a Service (PaaS) offering for professional developers that brings a rich set of capabilities to web, mobile and integration scenarios. Mobile Apps in Azure App Service offer a highly scalable, globally available mobile application development platform for Enterprise Developers and System Integrators that brings a rich set of capabilities to mobile developers.</a:t>
            </a:r>
          </a:p>
          <a:p>
            <a:endParaRPr lang="en-GB" dirty="0" smtClean="0"/>
          </a:p>
          <a:p>
            <a:r>
              <a:rPr lang="en-GB" dirty="0" smtClean="0"/>
              <a:t>With Mobile Apps you can:</a:t>
            </a:r>
          </a:p>
          <a:p>
            <a:pPr marL="171450" indent="-171450">
              <a:buFont typeface="Arial" panose="020B0604020202020204" pitchFamily="34" charset="0"/>
              <a:buChar char="•"/>
            </a:pPr>
            <a:r>
              <a:rPr lang="en-GB" dirty="0" smtClean="0"/>
              <a:t>Build native and cross platform apps - whether you're building native iOS, Android, and Windows apps or cross-platform Xamarin or Cordova (</a:t>
            </a:r>
            <a:r>
              <a:rPr lang="en-GB" dirty="0" err="1" smtClean="0"/>
              <a:t>Phonegap</a:t>
            </a:r>
            <a:r>
              <a:rPr lang="en-GB" dirty="0" smtClean="0"/>
              <a:t>) apps, you can take advantage of App Service using native SDKs.</a:t>
            </a:r>
          </a:p>
          <a:p>
            <a:pPr marL="171450" indent="-171450">
              <a:buFont typeface="Arial" panose="020B0604020202020204" pitchFamily="34" charset="0"/>
              <a:buChar char="•"/>
            </a:pPr>
            <a:r>
              <a:rPr lang="en-GB" dirty="0" smtClean="0"/>
              <a:t>Connect to your enterprise systems - with Mobile Apps you can add corporate sign on in minutes, and connect to your enterprise on-premises or cloud resources.</a:t>
            </a:r>
          </a:p>
          <a:p>
            <a:pPr marL="171450" indent="-171450">
              <a:buFont typeface="Arial" panose="020B0604020202020204" pitchFamily="34" charset="0"/>
              <a:buChar char="•"/>
            </a:pPr>
            <a:r>
              <a:rPr lang="en-GB" dirty="0" smtClean="0"/>
              <a:t>Connect to SaaS APIs easily - with more than 40 SaaS API connectors, you can easily integrate your app with SaaS APIs your enterprise uses today. Want to update account status in both CRM and the billing system? Mobile Apps offer enterprise SaaS APIs at your fingertips.</a:t>
            </a:r>
          </a:p>
          <a:p>
            <a:pPr marL="171450" indent="-171450">
              <a:buFont typeface="Arial" panose="020B0604020202020204" pitchFamily="34" charset="0"/>
              <a:buChar char="•"/>
            </a:pPr>
            <a:r>
              <a:rPr lang="en-GB" dirty="0" smtClean="0"/>
              <a:t>Build offline-ready apps with sync - make your mobile workforce productive by building apps that work offline and use Mobile Apps to sync data in the background when connectivity is present with any of your enterprise data sources or SaaS APIs.</a:t>
            </a:r>
          </a:p>
          <a:p>
            <a:pPr marL="171450" indent="-171450">
              <a:buFont typeface="Arial" panose="020B0604020202020204" pitchFamily="34" charset="0"/>
              <a:buChar char="•"/>
            </a:pPr>
            <a:r>
              <a:rPr lang="en-GB" dirty="0" smtClean="0"/>
              <a:t>Push Notifications to millions in seconds - engage your customers with instant push notifications on any device, personalized to their needs, sent when the time is right.</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183262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Support for offline sync in Azure App Service Mobile App is easy to implement and a powerful solution.</a:t>
            </a:r>
          </a:p>
          <a:p>
            <a:r>
              <a:rPr lang="en-GB" dirty="0" smtClean="0"/>
              <a:t>By default, it works with SQL Azure for your backend data store, but you can also link it to an on premises SQL Server, or you can use other</a:t>
            </a:r>
            <a:r>
              <a:rPr lang="en-GB" baseline="0" dirty="0" smtClean="0"/>
              <a:t> cloud storage such as SQL Azure Tables, Mongo DB and others.</a:t>
            </a:r>
          </a:p>
          <a:p>
            <a:r>
              <a:rPr lang="en-GB" baseline="0" dirty="0" smtClean="0"/>
              <a:t>Azure App Service is not a Windows client only solution! It supports iOS, Android and Xamarin clients as well.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424694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changes are tracked, so that when connectivity is restored, local changes can be pushed back up to the server and any changes applied server-side by other clients can be pulled back to get the client back in sync.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Allowing offline data changes introduces the possibility of two clients updating the same data object. Azure Mobile Apps can detect change conflicts and allows your application code to resolve them.</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2558490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379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891521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122738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2263904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75457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17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487635"/>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48789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133356271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241069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225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408555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13167360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5260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9318391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4691072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smtClean="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463458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402525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theme" Target="../theme/theme5.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78821"/>
      </p:ext>
    </p:extLst>
  </p:cSld>
  <p:clrMap bg1="lt1" tx1="dk1" bg2="lt2" tx2="dk2" accent1="accent1" accent2="accent2" accent3="accent3" accent4="accent4" accent5="accent5" accent6="accent6" hlink="hlink" folHlink="folHlink"/>
  <p:sldLayoutIdLst>
    <p:sldLayoutId id="2147485082" r:id="rId1"/>
    <p:sldLayoutId id="2147485083" r:id="rId2"/>
    <p:sldLayoutId id="2147485084" r:id="rId3"/>
    <p:sldLayoutId id="2147485085" r:id="rId4"/>
    <p:sldLayoutId id="2147485086" r:id="rId5"/>
    <p:sldLayoutId id="2147485087" r:id="rId6"/>
    <p:sldLayoutId id="2147485088" r:id="rId7"/>
    <p:sldLayoutId id="2147485089" r:id="rId8"/>
    <p:sldLayoutId id="2147485090" r:id="rId9"/>
    <p:sldLayoutId id="2147485091" r:id="rId10"/>
    <p:sldLayoutId id="2147485092" r:id="rId11"/>
    <p:sldLayoutId id="2147485093" r:id="rId12"/>
    <p:sldLayoutId id="2147485094" r:id="rId13"/>
    <p:sldLayoutId id="2147485095" r:id="rId14"/>
    <p:sldLayoutId id="2147485096" r:id="rId15"/>
    <p:sldLayoutId id="214748509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6.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jpe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3.emf"/><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microsoft.com/office/2007/relationships/hdphoto" Target="../media/hdphoto1.wdp"/><Relationship Id="rId2" Type="http://schemas.openxmlformats.org/officeDocument/2006/relationships/notesSlide" Target="../notesSlides/notesSlide7.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46.xml"/><Relationship Id="rId6" Type="http://schemas.openxmlformats.org/officeDocument/2006/relationships/image" Target="../media/image34.emf"/><Relationship Id="rId11" Type="http://schemas.openxmlformats.org/officeDocument/2006/relationships/image" Target="../media/image39.emf"/><Relationship Id="rId24" Type="http://schemas.openxmlformats.org/officeDocument/2006/relationships/image" Target="../media/image52.png"/><Relationship Id="rId5" Type="http://schemas.openxmlformats.org/officeDocument/2006/relationships/image" Target="../media/image33.emf"/><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5.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emf"/><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104558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Mobile App offline sync</a:t>
            </a:r>
            <a:endParaRPr lang="en-US" dirty="0"/>
          </a:p>
        </p:txBody>
      </p:sp>
      <p:sp>
        <p:nvSpPr>
          <p:cNvPr id="6" name="Text Placeholder 5"/>
          <p:cNvSpPr>
            <a:spLocks noGrp="1"/>
          </p:cNvSpPr>
          <p:nvPr>
            <p:ph type="body" sz="quarter" idx="10"/>
          </p:nvPr>
        </p:nvSpPr>
        <p:spPr>
          <a:xfrm>
            <a:off x="269239" y="1189177"/>
            <a:ext cx="11653523" cy="5253169"/>
          </a:xfrm>
        </p:spPr>
        <p:txBody>
          <a:bodyPr/>
          <a:lstStyle/>
          <a:p>
            <a:r>
              <a:rPr lang="en-US" dirty="0"/>
              <a:t>Supports both “primarily online” and </a:t>
            </a:r>
            <a:br>
              <a:rPr lang="en-US" dirty="0"/>
            </a:br>
            <a:r>
              <a:rPr lang="en-US" dirty="0"/>
              <a:t>“occasionally connected” scenarios</a:t>
            </a:r>
          </a:p>
          <a:p>
            <a:pPr marL="334963" lvl="1" indent="-334963">
              <a:buNone/>
            </a:pPr>
            <a:r>
              <a:rPr lang="en-US" dirty="0"/>
              <a:t>Explicit push and pull leaves control to the developer</a:t>
            </a:r>
          </a:p>
          <a:p>
            <a:r>
              <a:rPr lang="en-US" dirty="0" smtClean="0"/>
              <a:t>Works with a variety of server data stores</a:t>
            </a:r>
          </a:p>
          <a:p>
            <a:pPr marL="334963" lvl="1" indent="-334963">
              <a:buNone/>
            </a:pPr>
            <a:r>
              <a:rPr lang="en-US" dirty="0" smtClean="0"/>
              <a:t>SQL, Azure Tables, Mongo, Dynamics CRM, Salesforce, etc.</a:t>
            </a:r>
          </a:p>
          <a:p>
            <a:pPr marL="334963" indent="-334963"/>
            <a:r>
              <a:rPr lang="en-US" dirty="0" smtClean="0"/>
              <a:t>Cross-platform client SDKs</a:t>
            </a:r>
            <a:endParaRPr lang="en-US" dirty="0"/>
          </a:p>
          <a:p>
            <a:pPr marL="334963" lvl="1" indent="-334963">
              <a:buNone/>
            </a:pPr>
            <a:r>
              <a:rPr lang="en-US" dirty="0" smtClean="0"/>
              <a:t>Windows </a:t>
            </a:r>
            <a:r>
              <a:rPr lang="en-US" dirty="0"/>
              <a:t>Universal, Xamarin, iOS, </a:t>
            </a:r>
            <a:r>
              <a:rPr lang="en-US" dirty="0" smtClean="0"/>
              <a:t>Android</a:t>
            </a:r>
          </a:p>
          <a:p>
            <a:pPr marL="334963" indent="-334963"/>
            <a:r>
              <a:rPr lang="en-US" dirty="0"/>
              <a:t>Flexible and powerful</a:t>
            </a:r>
          </a:p>
          <a:p>
            <a:pPr marL="334963" lvl="1" indent="-334963">
              <a:buNone/>
            </a:pPr>
            <a:r>
              <a:rPr lang="en-US" dirty="0"/>
              <a:t>Supports custom local storage layers</a:t>
            </a:r>
          </a:p>
          <a:p>
            <a:pPr marL="334963" lvl="1" indent="-334963">
              <a:buNone/>
            </a:pPr>
            <a:r>
              <a:rPr lang="en-US" dirty="0"/>
              <a:t>Detect and handle conflicts on server or client</a:t>
            </a:r>
          </a:p>
          <a:p>
            <a:pPr marL="336145" lvl="1" indent="0">
              <a:buNone/>
            </a:pPr>
            <a:endParaRPr lang="en-US" dirty="0" smtClean="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a:t>
            </a:r>
            <a:endParaRPr lang="en-US" dirty="0"/>
          </a:p>
        </p:txBody>
      </p:sp>
      <p:sp>
        <p:nvSpPr>
          <p:cNvPr id="3" name="Text Placeholder 2"/>
          <p:cNvSpPr>
            <a:spLocks noGrp="1"/>
          </p:cNvSpPr>
          <p:nvPr>
            <p:ph type="body" sz="quarter" idx="10"/>
          </p:nvPr>
        </p:nvSpPr>
        <p:spPr>
          <a:xfrm>
            <a:off x="3991087" y="1189177"/>
            <a:ext cx="7931675" cy="4407360"/>
          </a:xfrm>
        </p:spPr>
        <p:txBody>
          <a:bodyPr/>
          <a:lstStyle/>
          <a:p>
            <a:r>
              <a:rPr lang="en-US" sz="2800" dirty="0"/>
              <a:t>Access data from Mobile Services tables even when app is offline</a:t>
            </a:r>
          </a:p>
          <a:p>
            <a:r>
              <a:rPr lang="en-US" sz="2800" dirty="0"/>
              <a:t>Keep a local queue of Create, Update, Delete operations and synchronize with server when app is back online</a:t>
            </a:r>
          </a:p>
          <a:p>
            <a:r>
              <a:rPr lang="en-US" sz="2800" dirty="0"/>
              <a:t>Detect conflicts when same item is changed both locally and on server</a:t>
            </a:r>
          </a:p>
          <a:p>
            <a:r>
              <a:rPr lang="en-US" sz="2800" dirty="0"/>
              <a:t>Use soft delete to remove deleted records from client data stores</a:t>
            </a:r>
          </a:p>
          <a:p>
            <a:r>
              <a:rPr lang="en-US" sz="2800" dirty="0"/>
              <a:t>Can use push notifications to trigger client sync</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5" y="607595"/>
            <a:ext cx="10120865" cy="2628605"/>
          </a:xfrm>
        </p:spPr>
        <p:txBody>
          <a:bodyPr/>
          <a:lstStyle/>
          <a:p>
            <a:r>
              <a:rPr lang="en-US" dirty="0" smtClean="0"/>
              <a:t>Lab:</a:t>
            </a:r>
            <a:br>
              <a:rPr lang="en-US" dirty="0" smtClean="0"/>
            </a:br>
            <a:r>
              <a:rPr lang="en-US" dirty="0" smtClean="0"/>
              <a:t>Cloud enabling your mobile </a:t>
            </a:r>
            <a:r>
              <a:rPr lang="en-US" dirty="0"/>
              <a:t>a</a:t>
            </a:r>
            <a:r>
              <a:rPr lang="en-US" dirty="0" smtClean="0"/>
              <a:t>pp</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441015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8201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Мария </a:t>
            </a:r>
            <a:r>
              <a:rPr lang="ru-RU" dirty="0" err="1" smtClean="0"/>
              <a:t>Горелкина</a:t>
            </a:r>
            <a:endParaRPr lang="ru-RU" dirty="0"/>
          </a:p>
          <a:p>
            <a:r>
              <a:rPr lang="ru-RU" sz="2000" dirty="0" smtClean="0"/>
              <a:t>Технологический евангелист, </a:t>
            </a:r>
            <a:r>
              <a:rPr lang="en-US" sz="2000" dirty="0" smtClean="0"/>
              <a:t>Microsoft</a:t>
            </a:r>
            <a:endParaRPr lang="ru-RU" sz="2000" dirty="0" smtClean="0"/>
          </a:p>
          <a:p>
            <a:endParaRPr lang="ru-RU" sz="2000" dirty="0"/>
          </a:p>
        </p:txBody>
      </p:sp>
      <p:sp>
        <p:nvSpPr>
          <p:cNvPr id="2" name="Title 1"/>
          <p:cNvSpPr>
            <a:spLocks noGrp="1"/>
          </p:cNvSpPr>
          <p:nvPr>
            <p:ph type="title"/>
          </p:nvPr>
        </p:nvSpPr>
        <p:spPr>
          <a:prstGeom prst="rect">
            <a:avLst/>
          </a:prstGeom>
        </p:spPr>
        <p:txBody>
          <a:bodyPr/>
          <a:lstStyle/>
          <a:p>
            <a:r>
              <a:rPr lang="ru-RU" dirty="0"/>
              <a:t>Использование облака в приложениях на платформе </a:t>
            </a:r>
            <a:r>
              <a:rPr lang="ru-RU" dirty="0" err="1"/>
              <a:t>Windows</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smtClean="0">
                <a:ln>
                  <a:noFill/>
                </a:ln>
                <a:solidFill>
                  <a:prstClr val="white"/>
                </a:solidFill>
                <a:effectLst/>
                <a:uLnTx/>
                <a:uFillTx/>
                <a:latin typeface="Segoe UI"/>
                <a:ea typeface="+mn-ea"/>
                <a:cs typeface="+mn-cs"/>
              </a:rPr>
              <a:t>0</a:t>
            </a:r>
            <a:r>
              <a:rPr kumimoji="0" lang="ru-RU" sz="8800" b="1" i="0" u="none" strike="noStrike" kern="1200" cap="none" spc="0" normalizeH="0" baseline="0" noProof="0" dirty="0" smtClean="0">
                <a:ln>
                  <a:noFill/>
                </a:ln>
                <a:solidFill>
                  <a:prstClr val="white"/>
                </a:solidFill>
                <a:effectLst/>
                <a:uLnTx/>
                <a:uFillTx/>
                <a:latin typeface="Segoe UI"/>
                <a:ea typeface="+mn-ea"/>
                <a:cs typeface="+mn-cs"/>
              </a:rPr>
              <a:t>5</a:t>
            </a:r>
            <a:endParaRPr kumimoji="0" lang="en-US" sz="8800" b="1"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611946591"/>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Evolution of Mobile </a:t>
            </a:r>
            <a:r>
              <a:rPr lang="en-US" sz="4000" i="1" dirty="0" smtClean="0"/>
              <a:t>Experiences</a:t>
            </a:r>
            <a:endParaRPr lang="en-US" sz="4000" i="1" dirty="0"/>
          </a:p>
        </p:txBody>
      </p:sp>
      <p:sp>
        <p:nvSpPr>
          <p:cNvPr id="5" name="Text Placeholder 4"/>
          <p:cNvSpPr>
            <a:spLocks noGrp="1"/>
          </p:cNvSpPr>
          <p:nvPr>
            <p:ph type="body" sz="quarter" idx="10"/>
          </p:nvPr>
        </p:nvSpPr>
        <p:spPr>
          <a:xfrm>
            <a:off x="269241" y="1189175"/>
            <a:ext cx="5378548" cy="619144"/>
          </a:xfrm>
        </p:spPr>
        <p:txBody>
          <a:bodyPr/>
          <a:lstStyle/>
          <a:p>
            <a:r>
              <a:rPr lang="en-GB" dirty="0" smtClean="0"/>
              <a:t> </a:t>
            </a:r>
            <a:endParaRPr lang="en-GB" dirty="0"/>
          </a:p>
        </p:txBody>
      </p:sp>
      <p:sp>
        <p:nvSpPr>
          <p:cNvPr id="8" name="Text Placeholder 7"/>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smtClean="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Reaching your customers in new and unique ways</a:t>
            </a:r>
            <a:endParaRPr lang="en-US" dirty="0"/>
          </a:p>
        </p:txBody>
      </p:sp>
      <p:sp>
        <p:nvSpPr>
          <p:cNvPr id="24" name="Content Placeholder 3"/>
          <p:cNvSpPr txBox="1">
            <a:spLocks/>
          </p:cNvSpPr>
          <p:nvPr/>
        </p:nvSpPr>
        <p:spPr>
          <a:xfrm>
            <a:off x="6112563" y="208300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Mobile “Devices” led to revolutionary Experiences</a:t>
            </a:r>
          </a:p>
          <a:p>
            <a:pPr>
              <a:spcBef>
                <a:spcPts val="1200"/>
              </a:spcBef>
              <a:spcAft>
                <a:spcPts val="1200"/>
              </a:spcAft>
            </a:pPr>
            <a:r>
              <a:rPr lang="en-US" sz="2000" dirty="0" smtClean="0">
                <a:solidFill>
                  <a:schemeClr val="tx1"/>
                </a:solidFill>
                <a:latin typeface="+mn-lt"/>
              </a:rPr>
              <a:t>“Bring the experience with you”</a:t>
            </a:r>
          </a:p>
          <a:p>
            <a:pPr>
              <a:spcBef>
                <a:spcPts val="1200"/>
              </a:spcBef>
              <a:spcAft>
                <a:spcPts val="1200"/>
              </a:spcAft>
            </a:pPr>
            <a:r>
              <a:rPr lang="en-US" sz="2000" dirty="0" smtClean="0">
                <a:solidFill>
                  <a:schemeClr val="tx1"/>
                </a:solidFill>
                <a:latin typeface="+mn-lt"/>
              </a:rPr>
              <a:t>Came with many constraints (small screen, battery, etc.)</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Mobile Experiences - not just mobile </a:t>
            </a:r>
            <a:r>
              <a:rPr lang="en-US" sz="4000" dirty="0" smtClean="0"/>
              <a:t>devices</a:t>
            </a:r>
            <a:endParaRPr lang="en-US" sz="4000" dirty="0"/>
          </a:p>
        </p:txBody>
      </p:sp>
      <p:sp>
        <p:nvSpPr>
          <p:cNvPr id="7" name="Text Placeholder 6"/>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666215" y="2094216"/>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User is the center of the experience, not the device.</a:t>
            </a:r>
          </a:p>
          <a:p>
            <a:pPr>
              <a:spcBef>
                <a:spcPts val="1200"/>
              </a:spcBef>
              <a:spcAft>
                <a:spcPts val="1200"/>
              </a:spcAft>
            </a:pPr>
            <a:r>
              <a:rPr lang="en-US" sz="2000" dirty="0" smtClean="0">
                <a:solidFill>
                  <a:schemeClr val="tx1"/>
                </a:solidFill>
                <a:latin typeface="+mn-lt"/>
              </a:rPr>
              <a:t>Available on the </a:t>
            </a:r>
            <a:r>
              <a:rPr lang="en-US" sz="2000" dirty="0">
                <a:solidFill>
                  <a:schemeClr val="tx1"/>
                </a:solidFill>
                <a:latin typeface="+mn-lt"/>
              </a:rPr>
              <a:t>right device at the right time</a:t>
            </a:r>
          </a:p>
          <a:p>
            <a:pPr>
              <a:spcBef>
                <a:spcPts val="1200"/>
              </a:spcBef>
              <a:spcAft>
                <a:spcPts val="1200"/>
              </a:spcAft>
            </a:pPr>
            <a:r>
              <a:rPr lang="en-US" sz="2000" dirty="0" smtClean="0">
                <a:solidFill>
                  <a:schemeClr val="tx1"/>
                </a:solidFill>
                <a:latin typeface="+mn-lt"/>
              </a:rPr>
              <a:t>Input model optimized for the experience.</a:t>
            </a:r>
          </a:p>
          <a:p>
            <a:pPr>
              <a:spcBef>
                <a:spcPts val="1200"/>
              </a:spcBef>
              <a:spcAft>
                <a:spcPts val="1200"/>
              </a:spcAft>
            </a:pPr>
            <a:r>
              <a:rPr lang="en-US" sz="2000" dirty="0" smtClean="0">
                <a:solidFill>
                  <a:schemeClr val="tx1"/>
                </a:solidFill>
                <a:latin typeface="+mn-lt"/>
              </a:rPr>
              <a:t>Enabling Mobile Experiences with Universal Apps</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The Experience you want on the device you want</a:t>
            </a:r>
            <a:endParaRPr lang="en-US" dirty="0"/>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876811" y="3526220"/>
            <a:ext cx="2278497" cy="1293245"/>
            <a:chOff x="1876811" y="3526220"/>
            <a:chExt cx="2278497" cy="1293245"/>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smtClean="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1"/>
            <a:ext cx="11637012" cy="2437399"/>
          </a:xfrm>
        </p:spPr>
        <p:txBody>
          <a:bodyPr/>
          <a:lstStyle/>
          <a:p>
            <a:r>
              <a:rPr lang="en-GB" dirty="0"/>
              <a:t>Create shared mobile experiences whatever the device</a:t>
            </a:r>
            <a:br>
              <a:rPr lang="en-GB" dirty="0"/>
            </a:br>
            <a:endParaRPr lang="en-GB" dirty="0"/>
          </a:p>
        </p:txBody>
      </p:sp>
    </p:spTree>
    <p:extLst>
      <p:ext uri="{BB962C8B-B14F-4D97-AF65-F5344CB8AC3E}">
        <p14:creationId xmlns:p14="http://schemas.microsoft.com/office/powerpoint/2010/main" val="3140427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smtClean="0"/>
              <a:t>Azure </a:t>
            </a:r>
            <a:r>
              <a:rPr lang="en-US" dirty="0"/>
              <a:t>App </a:t>
            </a:r>
            <a:r>
              <a:rPr lang="en-US" dirty="0" smtClean="0"/>
              <a:t>Service</a:t>
            </a:r>
            <a:br>
              <a:rPr lang="en-US" dirty="0" smtClean="0"/>
            </a:br>
            <a:r>
              <a:rPr lang="en-US" dirty="0" smtClean="0"/>
              <a:t>Mobile Apps</a:t>
            </a:r>
            <a:endParaRPr lang="en-US" dirty="0"/>
          </a:p>
        </p:txBody>
      </p:sp>
    </p:spTree>
    <p:extLst>
      <p:ext uri="{BB962C8B-B14F-4D97-AF65-F5344CB8AC3E}">
        <p14:creationId xmlns:p14="http://schemas.microsoft.com/office/powerpoint/2010/main" val="26605330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6346" y="3831809"/>
            <a:ext cx="859487" cy="186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rgbClr val="404040"/>
                </a:solidFill>
              </a:rPr>
              <a:t>REST API</a:t>
            </a:r>
          </a:p>
        </p:txBody>
      </p:sp>
      <p:sp>
        <p:nvSpPr>
          <p:cNvPr id="49" name="TextBox 48"/>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3" cstate="print">
            <a:lum bright="100000"/>
          </a:blip>
          <a:srcRect l="2000" t="50000" r="46000" b="4000"/>
          <a:stretch>
            <a:fillRect/>
          </a:stretch>
        </p:blipFill>
        <p:spPr bwMode="auto">
          <a:xfrm>
            <a:off x="1673252" y="2372532"/>
            <a:ext cx="754405" cy="667359"/>
          </a:xfrm>
          <a:prstGeom prst="rect">
            <a:avLst/>
          </a:prstGeom>
          <a:noFill/>
          <a:ln>
            <a:noFill/>
          </a:ln>
        </p:spPr>
      </p:pic>
      <p:pic>
        <p:nvPicPr>
          <p:cNvPr id="51" name="Picture 50"/>
          <p:cNvPicPr>
            <a:picLocks noChangeAspect="1"/>
          </p:cNvPicPr>
          <p:nvPr/>
        </p:nvPicPr>
        <p:blipFill>
          <a:blip r:embed="rId4">
            <a:biLevel thresh="25000"/>
          </a:blip>
          <a:stretch>
            <a:fillRect/>
          </a:stretch>
        </p:blipFill>
        <p:spPr>
          <a:xfrm>
            <a:off x="992838" y="2386734"/>
            <a:ext cx="413964" cy="583722"/>
          </a:xfrm>
          <a:prstGeom prst="rect">
            <a:avLst/>
          </a:prstGeom>
        </p:spPr>
      </p:pic>
      <p:grpSp>
        <p:nvGrpSpPr>
          <p:cNvPr id="68" name="Group 67"/>
          <p:cNvGrpSpPr/>
          <p:nvPr/>
        </p:nvGrpSpPr>
        <p:grpSpPr>
          <a:xfrm>
            <a:off x="679431" y="4843071"/>
            <a:ext cx="1748226" cy="826991"/>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8C00"/>
                  </a:solidFill>
                </a:rPr>
                <a:t>Offline sync</a:t>
              </a:r>
            </a:p>
          </p:txBody>
        </p:sp>
        <p:pic>
          <p:nvPicPr>
            <p:cNvPr id="54" name="Picture 53"/>
            <p:cNvPicPr>
              <a:picLocks noChangeAspect="1"/>
            </p:cNvPicPr>
            <p:nvPr/>
          </p:nvPicPr>
          <p:blipFill>
            <a:blip r:embed="rId5">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0215" y="1382013"/>
            <a:ext cx="7255225" cy="5210101"/>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92D05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8"/>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42" name="Picture 41"/>
            <p:cNvPicPr>
              <a:picLocks noChangeAspect="1"/>
            </p:cNvPicPr>
            <p:nvPr/>
          </p:nvPicPr>
          <p:blipFill>
            <a:blip r:embed="rId9"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33" name="TextBox 32"/>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74" name="Group 73"/>
          <p:cNvGrpSpPr/>
          <p:nvPr/>
        </p:nvGrpSpPr>
        <p:grpSpPr>
          <a:xfrm>
            <a:off x="7014770" y="5218923"/>
            <a:ext cx="977133" cy="1191821"/>
            <a:chOff x="4733635" y="4960493"/>
            <a:chExt cx="996727" cy="1215720"/>
          </a:xfrm>
        </p:grpSpPr>
        <p:pic>
          <p:nvPicPr>
            <p:cNvPr id="75" name="Picture 74"/>
            <p:cNvPicPr>
              <a:picLocks noChangeAspect="1"/>
            </p:cNvPicPr>
            <p:nvPr/>
          </p:nvPicPr>
          <p:blipFill rotWithShape="1">
            <a:blip r:embed="rId10"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77" name="Group 76"/>
          <p:cNvGrpSpPr/>
          <p:nvPr/>
        </p:nvGrpSpPr>
        <p:grpSpPr>
          <a:xfrm>
            <a:off x="6155715" y="5429244"/>
            <a:ext cx="815486" cy="1109003"/>
            <a:chOff x="6794518" y="5235831"/>
            <a:chExt cx="831838" cy="1131241"/>
          </a:xfrm>
        </p:grpSpPr>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80" name="Group 79"/>
          <p:cNvGrpSpPr/>
          <p:nvPr/>
        </p:nvGrpSpPr>
        <p:grpSpPr>
          <a:xfrm>
            <a:off x="5193933" y="5435185"/>
            <a:ext cx="775257" cy="1090956"/>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82" name="Picture 8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785573" y="5427682"/>
            <a:ext cx="1119815" cy="974834"/>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86" name="Group 85"/>
          <p:cNvGrpSpPr/>
          <p:nvPr/>
        </p:nvGrpSpPr>
        <p:grpSpPr>
          <a:xfrm>
            <a:off x="7972047" y="5419011"/>
            <a:ext cx="934061" cy="991733"/>
            <a:chOff x="8872474" y="5203497"/>
            <a:chExt cx="952791" cy="1011619"/>
          </a:xfrm>
        </p:grpSpPr>
        <p:pic>
          <p:nvPicPr>
            <p:cNvPr id="87" name="Picture 8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nvGrpSpPr>
          <p:cNvPr id="89" name="Group 88"/>
          <p:cNvGrpSpPr/>
          <p:nvPr/>
        </p:nvGrpSpPr>
        <p:grpSpPr bwMode="gray">
          <a:xfrm>
            <a:off x="7274650" y="3831809"/>
            <a:ext cx="637688" cy="425427"/>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 name="TextBox 14"/>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25" name="TextBox 124"/>
          <p:cNvSpPr txBox="1"/>
          <p:nvPr/>
        </p:nvSpPr>
        <p:spPr>
          <a:xfrm>
            <a:off x="4808391" y="1501790"/>
            <a:ext cx="1954202"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66" name="Group 65"/>
          <p:cNvGrpSpPr/>
          <p:nvPr/>
        </p:nvGrpSpPr>
        <p:grpSpPr>
          <a:xfrm>
            <a:off x="10245497" y="1659264"/>
            <a:ext cx="1546976" cy="4352008"/>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p:txBody>
        </p:sp>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1281" y="2161447"/>
            <a:ext cx="689118" cy="894043"/>
            <a:chOff x="6967218" y="2204292"/>
            <a:chExt cx="702936" cy="911970"/>
          </a:xfrm>
        </p:grpSpPr>
        <p:pic>
          <p:nvPicPr>
            <p:cNvPr id="132" name="Picture 13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63" name="Group 62"/>
          <p:cNvGrpSpPr/>
          <p:nvPr/>
        </p:nvGrpSpPr>
        <p:grpSpPr>
          <a:xfrm>
            <a:off x="7924952" y="2131506"/>
            <a:ext cx="1009727" cy="921317"/>
            <a:chOff x="8134624" y="2173750"/>
            <a:chExt cx="1029974" cy="939791"/>
          </a:xfrm>
        </p:grpSpPr>
        <p:pic>
          <p:nvPicPr>
            <p:cNvPr id="135" name="Picture 134" descr="mongodb white.png"/>
            <p:cNvPicPr>
              <a:picLocks noChangeAspect="1"/>
            </p:cNvPicPr>
            <p:nvPr/>
          </p:nvPicPr>
          <p:blipFill>
            <a:blip r:embed="rId24" cstate="print">
              <a:clrChange>
                <a:clrFrom>
                  <a:srgbClr val="89D1E5"/>
                </a:clrFrom>
                <a:clrTo>
                  <a:srgbClr val="89D1E5">
                    <a:alpha val="0"/>
                  </a:srgbClr>
                </a:clrTo>
              </a:clrChange>
              <a:extLst>
                <a:ext uri="{BEBA8EAE-BF5A-486C-A8C5-ECC9F3942E4B}">
                  <a14:imgProps xmlns:a14="http://schemas.microsoft.com/office/drawing/2010/main">
                    <a14:imgLayer r:embed="rId25">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62" name="Group 61"/>
          <p:cNvGrpSpPr/>
          <p:nvPr/>
        </p:nvGrpSpPr>
        <p:grpSpPr>
          <a:xfrm>
            <a:off x="7371084" y="2166535"/>
            <a:ext cx="861395" cy="886658"/>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39" name="Picture 138"/>
            <p:cNvPicPr>
              <a:picLocks noChangeAspect="1"/>
            </p:cNvPicPr>
            <p:nvPr/>
          </p:nvPicPr>
          <p:blipFill>
            <a:blip r:embed="rId26">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7213" y="2091725"/>
            <a:ext cx="1009727" cy="961097"/>
            <a:chOff x="8737007" y="2133171"/>
            <a:chExt cx="1029974" cy="980369"/>
          </a:xfrm>
        </p:grpSpPr>
        <p:pic>
          <p:nvPicPr>
            <p:cNvPr id="61" name="Picture 60"/>
            <p:cNvPicPr>
              <a:picLocks noChangeAspect="1"/>
            </p:cNvPicPr>
            <p:nvPr/>
          </p:nvPicPr>
          <p:blipFill>
            <a:blip r:embed="rId27"/>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nvGrpSpPr>
          <p:cNvPr id="65" name="Group 64"/>
          <p:cNvGrpSpPr/>
          <p:nvPr/>
        </p:nvGrpSpPr>
        <p:grpSpPr>
          <a:xfrm>
            <a:off x="9222511" y="2154605"/>
            <a:ext cx="1009727" cy="898215"/>
            <a:chOff x="9407441" y="2197313"/>
            <a:chExt cx="1029974" cy="916226"/>
          </a:xfrm>
        </p:grpSpPr>
        <p:pic>
          <p:nvPicPr>
            <p:cNvPr id="59" name="Picture 58"/>
            <p:cNvPicPr>
              <a:picLocks noChangeAspect="1"/>
            </p:cNvPicPr>
            <p:nvPr/>
          </p:nvPicPr>
          <p:blipFill>
            <a:blip r:embed="rId28"/>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API Apps</a:t>
              </a:r>
            </a:p>
          </p:txBody>
        </p:sp>
      </p:grpSp>
      <p:grpSp>
        <p:nvGrpSpPr>
          <p:cNvPr id="70" name="Group 69"/>
          <p:cNvGrpSpPr/>
          <p:nvPr/>
        </p:nvGrpSpPr>
        <p:grpSpPr>
          <a:xfrm>
            <a:off x="4831715" y="1472144"/>
            <a:ext cx="1859703" cy="1234066"/>
            <a:chOff x="4928600" y="1501167"/>
            <a:chExt cx="1896994" cy="1258812"/>
          </a:xfrm>
        </p:grpSpPr>
        <p:sp>
          <p:nvSpPr>
            <p:cNvPr id="126" name="Right Arrow 125"/>
            <p:cNvSpPr/>
            <p:nvPr/>
          </p:nvSpPr>
          <p:spPr bwMode="auto">
            <a:xfrm>
              <a:off x="5582252" y="2138160"/>
              <a:ext cx="667558" cy="303871"/>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Offline Sync</a:t>
              </a:r>
            </a:p>
          </p:txBody>
        </p:sp>
      </p:grpSp>
    </p:spTree>
    <p:extLst>
      <p:ext uri="{BB962C8B-B14F-4D97-AF65-F5344CB8AC3E}">
        <p14:creationId xmlns:p14="http://schemas.microsoft.com/office/powerpoint/2010/main" val="150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Широкоэкранный</PresentationFormat>
  <Paragraphs>130</Paragraphs>
  <Slides>13</Slides>
  <Notes>9</Notes>
  <HiddenSlides>0</HiddenSlides>
  <MMClips>1</MMClips>
  <ScaleCrop>false</ScaleCrop>
  <HeadingPairs>
    <vt:vector size="6" baseType="variant">
      <vt:variant>
        <vt:lpstr>Использованные шрифты</vt:lpstr>
      </vt:variant>
      <vt:variant>
        <vt:i4>12</vt:i4>
      </vt:variant>
      <vt:variant>
        <vt:lpstr>Тема</vt:lpstr>
      </vt:variant>
      <vt:variant>
        <vt:i4>5</vt:i4>
      </vt:variant>
      <vt:variant>
        <vt:lpstr>Заголовки слайдов</vt:lpstr>
      </vt:variant>
      <vt:variant>
        <vt:i4>13</vt:i4>
      </vt:variant>
    </vt:vector>
  </HeadingPairs>
  <TitlesOfParts>
    <vt:vector size="30" baseType="lpstr">
      <vt:lpstr>Arial</vt:lpstr>
      <vt:lpstr>Avenir LT Pro 45 Book</vt:lpstr>
      <vt:lpstr>Calibri</vt:lpstr>
      <vt:lpstr>Consolas</vt:lpstr>
      <vt:lpstr>Lucida Grande</vt:lpstr>
      <vt:lpstr>ＭＳ Ｐゴシック</vt:lpstr>
      <vt:lpstr>Segoe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Office Theme</vt:lpstr>
      <vt:lpstr>Презентация PowerPoint</vt:lpstr>
      <vt:lpstr>Презентация PowerPoint</vt:lpstr>
      <vt:lpstr>Использование облака в приложениях на платформе Windows</vt:lpstr>
      <vt:lpstr>Evolution of Mobile Experiences</vt:lpstr>
      <vt:lpstr>Mobile Experiences - not just mobile devices</vt:lpstr>
      <vt:lpstr>Create shared mobile experiences whatever the device </vt:lpstr>
      <vt:lpstr>Azure App Service Mobile Apps</vt:lpstr>
      <vt:lpstr>App Service: one integrated offering</vt:lpstr>
      <vt:lpstr>Azure Mobile Apps</vt:lpstr>
      <vt:lpstr>Azure Mobile App offline sync</vt:lpstr>
      <vt:lpstr>How it works</vt:lpstr>
      <vt:lpstr>Lab: Cloud enabling your mobile app</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2015-10-15T06:58:22Z</dcterms:modified>
</cp:coreProperties>
</file>