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3.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4.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 id="2147485076" r:id="rId5"/>
  </p:sldMasterIdLst>
  <p:notesMasterIdLst>
    <p:notesMasterId r:id="rId21"/>
  </p:notesMasterIdLst>
  <p:handoutMasterIdLst>
    <p:handoutMasterId r:id="rId22"/>
  </p:handoutMasterIdLst>
  <p:sldIdLst>
    <p:sldId id="326" r:id="rId6"/>
    <p:sldId id="327" r:id="rId7"/>
    <p:sldId id="328" r:id="rId8"/>
    <p:sldId id="260" r:id="rId9"/>
    <p:sldId id="299" r:id="rId10"/>
    <p:sldId id="269" r:id="rId11"/>
    <p:sldId id="263" r:id="rId12"/>
    <p:sldId id="267" r:id="rId13"/>
    <p:sldId id="268" r:id="rId14"/>
    <p:sldId id="321" r:id="rId15"/>
    <p:sldId id="322" r:id="rId16"/>
    <p:sldId id="323" r:id="rId17"/>
    <p:sldId id="324" r:id="rId18"/>
    <p:sldId id="325" r:id="rId19"/>
    <p:sldId id="298"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DBF"/>
    <a:srgbClr val="F1900F"/>
    <a:srgbClr val="6BB700"/>
    <a:srgbClr val="FF8E8E"/>
    <a:srgbClr val="F2F2F2"/>
    <a:srgbClr val="202124"/>
    <a:srgbClr val="2F5994"/>
    <a:srgbClr val="0B5A99"/>
    <a:srgbClr val="216398"/>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8" autoAdjust="0"/>
    <p:restoredTop sz="54300" autoAdjust="0"/>
  </p:normalViewPr>
  <p:slideViewPr>
    <p:cSldViewPr snapToGrid="0">
      <p:cViewPr varScale="1">
        <p:scale>
          <a:sx n="46" d="100"/>
          <a:sy n="46" d="100"/>
        </p:scale>
        <p:origin x="1968" y="42"/>
      </p:cViewPr>
      <p:guideLst/>
    </p:cSldViewPr>
  </p:slideViewPr>
  <p:notesTextViewPr>
    <p:cViewPr>
      <p:scale>
        <a:sx n="150" d="100"/>
        <a:sy n="150" d="100"/>
      </p:scale>
      <p:origin x="0" y="0"/>
    </p:cViewPr>
  </p:notesTextViewPr>
  <p:sorterViewPr>
    <p:cViewPr>
      <p:scale>
        <a:sx n="120" d="100"/>
        <a:sy n="120" d="100"/>
      </p:scale>
      <p:origin x="0" y="-965"/>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10/15/2015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10/15/2015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3C950F-5AD8-4354-AE3A-C7B3A1479461}"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101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255588"/>
            <a:ext cx="3255962" cy="1831975"/>
          </a:xfrm>
        </p:spPr>
      </p:sp>
      <p:sp>
        <p:nvSpPr>
          <p:cNvPr id="3" name="Notes Placeholder 2"/>
          <p:cNvSpPr>
            <a:spLocks noGrp="1"/>
          </p:cNvSpPr>
          <p:nvPr>
            <p:ph type="body" idx="1"/>
          </p:nvPr>
        </p:nvSpPr>
        <p:spPr/>
        <p:txBody>
          <a:bodyPr/>
          <a:lstStyle/>
          <a:p>
            <a:pPr defTabSz="924916">
              <a:defRPr/>
            </a:pPr>
            <a:r>
              <a:rPr lang="en-US" sz="800" dirty="0" smtClean="0"/>
              <a:t>Windows 10 runs on a wide variety</a:t>
            </a:r>
            <a:r>
              <a:rPr lang="en-US" sz="800" baseline="0" dirty="0" smtClean="0"/>
              <a:t> of devices, from phones with a 4.5” screen, through phablets, tablets, PCs, laptops, convertibles such as the Surface, on desktops and All-in-ones, to the Xbox in your living room and right up to giant 84” screens such as our team collaboration device, the Surface Hub. And it also takes in very tiny cheap computers such as the Raspberry Pi 2, and innovative hardware such as the </a:t>
            </a:r>
            <a:r>
              <a:rPr lang="en-US" sz="800" baseline="0" dirty="0" err="1" smtClean="0"/>
              <a:t>Hololens</a:t>
            </a:r>
            <a:r>
              <a:rPr lang="en-US" sz="800" baseline="0" dirty="0" smtClean="0"/>
              <a:t>.</a:t>
            </a:r>
            <a:endParaRPr lang="en-US" sz="8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Arial"/>
              </a:rPr>
              <a:pPr/>
              <a:t>4</a:t>
            </a:fld>
            <a:endParaRPr lang="en-US" dirty="0">
              <a:solidFill>
                <a:prstClr val="black"/>
              </a:solidFill>
              <a:latin typeface="Arial"/>
            </a:endParaRPr>
          </a:p>
        </p:txBody>
      </p:sp>
    </p:spTree>
    <p:extLst>
      <p:ext uri="{BB962C8B-B14F-4D97-AF65-F5344CB8AC3E}">
        <p14:creationId xmlns:p14="http://schemas.microsoft.com/office/powerpoint/2010/main" val="1377531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smtClean="0"/>
              <a:t>We’ve divided this broad range of hardware into different device families – as developers you will likely build apps that target one</a:t>
            </a:r>
            <a:r>
              <a:rPr lang="en-US" sz="800" baseline="0" dirty="0" smtClean="0"/>
              <a:t> or more device families.</a:t>
            </a:r>
          </a:p>
          <a:p>
            <a:endParaRPr lang="en-US" sz="800" baseline="0" dirty="0" smtClean="0"/>
          </a:p>
          <a:p>
            <a:r>
              <a:rPr lang="en-US" sz="800" baseline="0" dirty="0" smtClean="0"/>
              <a:t>&lt;click&gt;</a:t>
            </a:r>
          </a:p>
          <a:p>
            <a:endParaRPr lang="en-US" sz="800" baseline="0" dirty="0" smtClean="0"/>
          </a:p>
          <a:p>
            <a:r>
              <a:rPr lang="en-US" sz="800" baseline="0" dirty="0" smtClean="0"/>
              <a:t>We have small devices and </a:t>
            </a:r>
            <a:r>
              <a:rPr lang="en-US" sz="800" baseline="0" dirty="0" err="1" smtClean="0"/>
              <a:t>IoT</a:t>
            </a:r>
            <a:r>
              <a:rPr lang="en-US" sz="800" baseline="0" dirty="0" smtClean="0"/>
              <a:t>, phones and small tablets are in the Mobile device family, large tablets and PCs in the PC (or as we more usually call it, Desktop) family, the Xbox, Surface Hub (or ‘Team’) and finally the </a:t>
            </a:r>
            <a:r>
              <a:rPr lang="en-US" sz="800" baseline="0" dirty="0" err="1" smtClean="0"/>
              <a:t>Hololens</a:t>
            </a:r>
            <a:endParaRPr lang="en-US" sz="800" baseline="0" dirty="0" smtClean="0"/>
          </a:p>
          <a:p>
            <a:endParaRPr lang="en-US" sz="800" baseline="0" dirty="0" smtClean="0"/>
          </a:p>
          <a:p>
            <a:r>
              <a:rPr lang="en-US" sz="800" baseline="0" dirty="0" smtClean="0"/>
              <a:t>&lt;click&gt;</a:t>
            </a:r>
          </a:p>
          <a:p>
            <a:endParaRPr lang="en-US" sz="800" baseline="0" dirty="0" smtClean="0"/>
          </a:p>
          <a:p>
            <a:r>
              <a:rPr lang="en-US" sz="800" baseline="0" dirty="0" smtClean="0"/>
              <a:t>And all of these device families run the same developer platform – the Universal Windows Platform. You can build a single app that can run across all these device families using a single SDK and distribute apps through a single store.</a:t>
            </a:r>
          </a:p>
          <a:p>
            <a:r>
              <a:rPr lang="en-US" sz="800" baseline="0" dirty="0" smtClean="0"/>
              <a:t>Of course, with this diversity of devices, what we are *not* saying is that you should create one app that kind of works adequately across all these devices. No, we want you to create apps that shine on each device family, so we’ve added APIs, controls and tools to help you build an adaptive UI.</a:t>
            </a:r>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5</a:t>
            </a:fld>
            <a:endParaRPr lang="en-US">
              <a:solidFill>
                <a:prstClr val="black"/>
              </a:solidFill>
              <a:latin typeface="Arial"/>
            </a:endParaRPr>
          </a:p>
        </p:txBody>
      </p:sp>
    </p:spTree>
    <p:extLst>
      <p:ext uri="{BB962C8B-B14F-4D97-AF65-F5344CB8AC3E}">
        <p14:creationId xmlns:p14="http://schemas.microsoft.com/office/powerpoint/2010/main" val="172311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Windows</a:t>
            </a:r>
            <a:r>
              <a:rPr lang="en-GB" baseline="0" dirty="0" smtClean="0"/>
              <a:t> 10 offers an unprecedented opportunity for developers: the same core operating system across all Windows 10 devices, a common app platform, a single dev </a:t>
            </a:r>
            <a:r>
              <a:rPr lang="en-GB" baseline="0" dirty="0" err="1" smtClean="0"/>
              <a:t>center</a:t>
            </a:r>
            <a:r>
              <a:rPr lang="en-GB" baseline="0" dirty="0" smtClean="0"/>
              <a:t> where the developer can manage their app submissions for all Windows 10 devices, and a single Windows Store for app deployment, including special access for Businesses and Education.</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53516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what is the Universal</a:t>
            </a:r>
            <a:r>
              <a:rPr lang="en-GB" baseline="0" dirty="0" smtClean="0"/>
              <a:t> Windows Platform?</a:t>
            </a:r>
          </a:p>
          <a:p>
            <a:r>
              <a:rPr lang="en-GB" baseline="0" dirty="0" smtClean="0"/>
              <a:t>It’s a single API surface that is consistent across all Windows 10 devices. </a:t>
            </a:r>
          </a:p>
          <a:p>
            <a:r>
              <a:rPr lang="en-GB" baseline="0" dirty="0" smtClean="0"/>
              <a:t>This guaranteed API surface is what enables developers to build a single app that can run across all devices.</a:t>
            </a:r>
          </a:p>
          <a:p>
            <a:endParaRPr lang="en-GB" baseline="0" dirty="0" smtClean="0"/>
          </a:p>
          <a:p>
            <a:r>
              <a:rPr lang="en-GB" baseline="0" dirty="0" smtClean="0"/>
              <a:t>What we’ve done is taken the Windows Runtime APIs that we first launched with Windows 8, massively expanded it and we’ve also componentized it, dividing it into a number of ‘contracts’.</a:t>
            </a:r>
          </a:p>
          <a:p>
            <a:r>
              <a:rPr lang="en-GB" baseline="0" dirty="0" smtClean="0"/>
              <a:t>Why ‘contract’? – Because these components provide a contract between the platform and you, the developer, that a certain major version of a contract will offer a guaranteed API surface and </a:t>
            </a:r>
            <a:r>
              <a:rPr lang="en-GB" baseline="0" dirty="0" err="1" smtClean="0"/>
              <a:t>behaviors</a:t>
            </a:r>
            <a:r>
              <a:rPr lang="en-GB" baseline="0" dirty="0" smtClean="0"/>
              <a:t>, even through many minor revisions. It allows us to innovate and enhance the platform by releasing updated components exposing new capabilities and allows you to develop apps against a versioned API.</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3930333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on top of the UWP, you build your universal Windows app.</a:t>
            </a:r>
          </a:p>
          <a:p>
            <a:r>
              <a:rPr lang="en-GB" dirty="0" smtClean="0"/>
              <a:t>Unlike in Windows 8.1, where a universal 8.1 app creates separate binaries for PC and for Phone, with UWP it truly is a single app package that can run</a:t>
            </a:r>
            <a:r>
              <a:rPr lang="en-GB" baseline="0" dirty="0" smtClean="0"/>
              <a:t> on any UWP device.</a:t>
            </a:r>
          </a:p>
          <a:p>
            <a:r>
              <a:rPr lang="en-GB" baseline="0" dirty="0" smtClean="0"/>
              <a:t>The runtime on each device family is able to run UWP apps whatever the device.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8</a:t>
            </a:fld>
            <a:endParaRPr lang="en-US"/>
          </a:p>
        </p:txBody>
      </p:sp>
    </p:spTree>
    <p:extLst>
      <p:ext uri="{BB962C8B-B14F-4D97-AF65-F5344CB8AC3E}">
        <p14:creationId xmlns:p14="http://schemas.microsoft.com/office/powerpoint/2010/main" val="3280449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9</a:t>
            </a:fld>
            <a:endParaRPr lang="en-US"/>
          </a:p>
        </p:txBody>
      </p:sp>
    </p:spTree>
    <p:extLst>
      <p:ext uri="{BB962C8B-B14F-4D97-AF65-F5344CB8AC3E}">
        <p14:creationId xmlns:p14="http://schemas.microsoft.com/office/powerpoint/2010/main" val="3936985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1886465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nferenc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7052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Presentation Title Client">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3588566" y="0"/>
            <a:ext cx="860343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
        <p:nvSpPr>
          <p:cNvPr id="5" name="Text Placeholder 4"/>
          <p:cNvSpPr>
            <a:spLocks noGrp="1"/>
          </p:cNvSpPr>
          <p:nvPr>
            <p:ph type="body" sz="quarter" idx="12" hasCustomPrompt="1"/>
          </p:nvPr>
        </p:nvSpPr>
        <p:spPr>
          <a:xfrm>
            <a:off x="3786996" y="4467459"/>
            <a:ext cx="7663938" cy="1845455"/>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3786996" y="474973"/>
            <a:ext cx="7663880" cy="3995928"/>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Presentation title</a:t>
            </a:r>
            <a:endParaRPr lang="en-US" dirty="0"/>
          </a:p>
        </p:txBody>
      </p:sp>
      <p:pic>
        <p:nvPicPr>
          <p:cNvPr id="6" name="Picture 5"/>
          <p:cNvPicPr>
            <a:picLocks noChangeAspect="1"/>
          </p:cNvPicPr>
          <p:nvPr userDrawn="1"/>
        </p:nvPicPr>
        <p:blipFill rotWithShape="1">
          <a:blip r:embed="rId2"/>
          <a:srcRect t="-3614" r="5330"/>
          <a:stretch/>
        </p:blipFill>
        <p:spPr>
          <a:xfrm>
            <a:off x="765613" y="2331467"/>
            <a:ext cx="2059642" cy="2130805"/>
          </a:xfrm>
          <a:prstGeom prst="rect">
            <a:avLst/>
          </a:prstGeom>
        </p:spPr>
      </p:pic>
      <p:sp>
        <p:nvSpPr>
          <p:cNvPr id="7" name="TextBox 6"/>
          <p:cNvSpPr txBox="1"/>
          <p:nvPr userDrawn="1"/>
        </p:nvSpPr>
        <p:spPr>
          <a:xfrm>
            <a:off x="680418" y="4584248"/>
            <a:ext cx="2230032" cy="7571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Segoe UI Light" panose="020B0502040204020203" pitchFamily="34" charset="0"/>
                <a:ea typeface="+mn-ea"/>
                <a:cs typeface="Segoe UI Light" panose="020B0502040204020203" pitchFamily="34" charset="0"/>
              </a:rPr>
              <a:t>Windows Camp //Labs</a:t>
            </a:r>
          </a:p>
        </p:txBody>
      </p:sp>
    </p:spTree>
    <p:extLst>
      <p:ext uri="{BB962C8B-B14F-4D97-AF65-F5344CB8AC3E}">
        <p14:creationId xmlns:p14="http://schemas.microsoft.com/office/powerpoint/2010/main" val="1791248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lient slide content">
    <p:bg>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1624013" y="1455738"/>
            <a:ext cx="3778250" cy="3778250"/>
          </a:xfrm>
          <a:prstGeom prst="ellipse">
            <a:avLst/>
          </a:prstGeom>
          <a:solidFill>
            <a:srgbClr val="5C574D"/>
          </a:solidFill>
        </p:spPr>
        <p:txBody>
          <a:bodyPr/>
          <a:lstStyle/>
          <a:p>
            <a:endParaRPr lang="ru-RU"/>
          </a:p>
        </p:txBody>
      </p:sp>
      <p:sp>
        <p:nvSpPr>
          <p:cNvPr id="5" name="Text Placeholder 4"/>
          <p:cNvSpPr>
            <a:spLocks noGrp="1"/>
          </p:cNvSpPr>
          <p:nvPr>
            <p:ph type="body" sz="quarter" idx="12" hasCustomPrompt="1"/>
          </p:nvPr>
        </p:nvSpPr>
        <p:spPr>
          <a:xfrm>
            <a:off x="6053330" y="2041500"/>
            <a:ext cx="5440736" cy="3500884"/>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Slide content</a:t>
            </a:r>
          </a:p>
        </p:txBody>
      </p:sp>
      <p:sp>
        <p:nvSpPr>
          <p:cNvPr id="9" name="Title 1"/>
          <p:cNvSpPr>
            <a:spLocks noGrp="1"/>
          </p:cNvSpPr>
          <p:nvPr>
            <p:ph type="title" hasCustomPrompt="1"/>
          </p:nvPr>
        </p:nvSpPr>
        <p:spPr>
          <a:xfrm>
            <a:off x="6053328" y="466344"/>
            <a:ext cx="5440680" cy="1558399"/>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Slide title</a:t>
            </a:r>
            <a:endParaRPr lang="en-US" dirty="0"/>
          </a:p>
        </p:txBody>
      </p:sp>
      <p:sp>
        <p:nvSpPr>
          <p:cNvPr id="8" name="Oval 7"/>
          <p:cNvSpPr/>
          <p:nvPr userDrawn="1"/>
        </p:nvSpPr>
        <p:spPr>
          <a:xfrm>
            <a:off x="1490472" y="1321268"/>
            <a:ext cx="4041648" cy="4041648"/>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6088059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504D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1115567" y="4834641"/>
            <a:ext cx="10088052"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9" name="Text Placeholder 7"/>
          <p:cNvSpPr>
            <a:spLocks noGrp="1"/>
          </p:cNvSpPr>
          <p:nvPr>
            <p:ph type="body" sz="quarter" idx="27" hasCustomPrompt="1"/>
          </p:nvPr>
        </p:nvSpPr>
        <p:spPr>
          <a:xfrm>
            <a:off x="1115568" y="2729979"/>
            <a:ext cx="10088052" cy="2086310"/>
          </a:xfrm>
          <a:prstGeom prst="rect">
            <a:avLst/>
          </a:prstGeom>
        </p:spPr>
        <p:txBody>
          <a:bodyPr anchor="b"/>
          <a:lstStyle>
            <a:lvl1pPr marL="0" indent="0" algn="l">
              <a:lnSpc>
                <a:spcPct val="100000"/>
              </a:lnSpc>
              <a:spcBef>
                <a:spcPts val="0"/>
              </a:spcBef>
              <a:buNone/>
              <a:defRPr sz="4800">
                <a:solidFill>
                  <a:schemeClr val="bg2"/>
                </a:solidFill>
                <a:latin typeface="+mn-lt"/>
              </a:defRPr>
            </a:lvl1pPr>
          </a:lstStyle>
          <a:p>
            <a:pPr lvl="0"/>
            <a:r>
              <a:rPr lang="en-US" dirty="0" smtClean="0"/>
              <a:t>Section title</a:t>
            </a:r>
            <a:endParaRPr lang="ru-RU" dirty="0"/>
          </a:p>
        </p:txBody>
      </p:sp>
      <p:sp>
        <p:nvSpPr>
          <p:cNvPr id="12" name="Rectangle 11"/>
          <p:cNvSpPr/>
          <p:nvPr userDrawn="1"/>
        </p:nvSpPr>
        <p:spPr>
          <a:xfrm>
            <a:off x="1115568" y="6085188"/>
            <a:ext cx="34531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Segoe UI"/>
                <a:ea typeface="+mn-ea"/>
                <a:cs typeface="+mn-cs"/>
              </a:rPr>
              <a:t>Windows Camp 2015 #wincamp</a:t>
            </a:r>
            <a:endParaRPr kumimoji="0" lang="ru-RU" sz="1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7346135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78D7"/>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 Placeholder 7"/>
          <p:cNvSpPr>
            <a:spLocks noGrp="1"/>
          </p:cNvSpPr>
          <p:nvPr>
            <p:ph type="body" sz="quarter" idx="15" hasCustomPrompt="1"/>
          </p:nvPr>
        </p:nvSpPr>
        <p:spPr>
          <a:xfrm>
            <a:off x="1115568" y="4807209"/>
            <a:ext cx="10508408"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 name="Rectangle 1"/>
          <p:cNvSpPr/>
          <p:nvPr userDrawn="1"/>
        </p:nvSpPr>
        <p:spPr>
          <a:xfrm>
            <a:off x="1115568" y="6085188"/>
            <a:ext cx="34531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Segoe UI"/>
                <a:ea typeface="+mn-ea"/>
                <a:cs typeface="+mn-cs"/>
              </a:rPr>
              <a:t>Windows Camp 2015 #wincamp</a:t>
            </a:r>
            <a:endParaRPr kumimoji="0" lang="ru-RU"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TextBox 3"/>
          <p:cNvSpPr txBox="1"/>
          <p:nvPr userDrawn="1"/>
        </p:nvSpPr>
        <p:spPr>
          <a:xfrm>
            <a:off x="1090645" y="3917209"/>
            <a:ext cx="194476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FFFFF"/>
                </a:solidFill>
                <a:effectLst/>
                <a:uLnTx/>
                <a:uFillTx/>
                <a:latin typeface="Segoe UI"/>
                <a:ea typeface="+mn-ea"/>
                <a:cs typeface="+mn-cs"/>
              </a:rPr>
              <a:t>DEMO</a:t>
            </a:r>
            <a:endParaRPr kumimoji="0" lang="ru-RU" sz="4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4200644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3 main point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942" y="2053966"/>
            <a:ext cx="3600000" cy="1325563"/>
          </a:xfrm>
          <a:prstGeom prst="rect">
            <a:avLst/>
          </a:prstGeom>
        </p:spPr>
        <p:txBody>
          <a:bodyPr anchor="b"/>
          <a:lstStyle>
            <a:lvl1pPr algn="ctr">
              <a:defRPr sz="4200">
                <a:solidFill>
                  <a:schemeClr val="bg1"/>
                </a:solidFill>
                <a:latin typeface="+mn-lt"/>
              </a:defRPr>
            </a:lvl1pPr>
          </a:lstStyle>
          <a:p>
            <a:r>
              <a:rPr lang="en-US" dirty="0" smtClean="0"/>
              <a:t>ITEM 1</a:t>
            </a:r>
            <a:endParaRPr lang="ru-RU" dirty="0"/>
          </a:p>
        </p:txBody>
      </p:sp>
      <p:sp>
        <p:nvSpPr>
          <p:cNvPr id="7"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8"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0" name="Text Placeholder 6"/>
          <p:cNvSpPr>
            <a:spLocks noGrp="1"/>
          </p:cNvSpPr>
          <p:nvPr>
            <p:ph type="body" sz="quarter" idx="12" hasCustomPrompt="1"/>
          </p:nvPr>
        </p:nvSpPr>
        <p:spPr>
          <a:xfrm>
            <a:off x="4273550" y="382704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11" name="Text Placeholder 6"/>
          <p:cNvSpPr>
            <a:spLocks noGrp="1"/>
          </p:cNvSpPr>
          <p:nvPr>
            <p:ph type="body" sz="quarter" idx="13" hasCustomPrompt="1"/>
          </p:nvPr>
        </p:nvSpPr>
        <p:spPr>
          <a:xfrm>
            <a:off x="7970158"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2" name="Text Placeholder 6"/>
          <p:cNvSpPr>
            <a:spLocks noGrp="1"/>
          </p:cNvSpPr>
          <p:nvPr>
            <p:ph type="body" sz="quarter" idx="14" hasCustomPrompt="1"/>
          </p:nvPr>
        </p:nvSpPr>
        <p:spPr>
          <a:xfrm>
            <a:off x="576942"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cxnSp>
        <p:nvCxnSpPr>
          <p:cNvPr id="14" name="Straight Connector 13"/>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88058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726298"/>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lank Accen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418728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tile Only">
    <p:spTree>
      <p:nvGrpSpPr>
        <p:cNvPr id="1" name=""/>
        <p:cNvGrpSpPr/>
        <p:nvPr/>
      </p:nvGrpSpPr>
      <p:grpSpPr>
        <a:xfrm>
          <a:off x="0" y="0"/>
          <a:ext cx="0" cy="0"/>
          <a:chOff x="0" y="0"/>
          <a:chExt cx="0" cy="0"/>
        </a:xfrm>
      </p:grpSpPr>
      <p:sp>
        <p:nvSpPr>
          <p:cNvPr id="4" name="Title 3"/>
          <p:cNvSpPr>
            <a:spLocks noGrp="1"/>
          </p:cNvSpPr>
          <p:nvPr>
            <p:ph type="title"/>
          </p:nvPr>
        </p:nvSpPr>
        <p:spPr>
          <a:xfrm>
            <a:off x="746449" y="365126"/>
            <a:ext cx="11126573" cy="797368"/>
          </a:xfrm>
          <a:prstGeom prst="rect">
            <a:avLst/>
          </a:prstGeom>
        </p:spPr>
        <p:txBody>
          <a:bodyPr/>
          <a:lstStyle>
            <a:lvl1pPr>
              <a:defRPr lang="ru-RU"/>
            </a:lvl1pPr>
          </a:lstStyle>
          <a:p>
            <a:pPr marL="0" lvl="0"/>
            <a:r>
              <a:rPr lang="en-US" smtClean="0"/>
              <a:t>Click to edit Master title style</a:t>
            </a:r>
            <a:endParaRPr lang="ru-RU"/>
          </a:p>
        </p:txBody>
      </p:sp>
    </p:spTree>
    <p:extLst>
      <p:ext uri="{BB962C8B-B14F-4D97-AF65-F5344CB8AC3E}">
        <p14:creationId xmlns:p14="http://schemas.microsoft.com/office/powerpoint/2010/main" val="4185876553"/>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Text - no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743401" y="1402082"/>
            <a:ext cx="10786469" cy="1898981"/>
          </a:xfrm>
          <a:prstGeom prst="rect">
            <a:avLst/>
          </a:prstGeom>
        </p:spPr>
        <p:txBody>
          <a:bodyPr/>
          <a:lstStyle>
            <a:lvl1pPr marL="0" indent="0">
              <a:buNone/>
              <a:defRPr>
                <a:solidFill>
                  <a:schemeClr val="accent1"/>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730250" indent="-285750">
              <a:buFont typeface="Wingdings" panose="05000000000000000000" pitchFamily="2" charset="2"/>
              <a:buChar char="§"/>
              <a:defRPr>
                <a:solidFill>
                  <a:schemeClr val="tx1"/>
                </a:solidFill>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535898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Text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743401" y="1402082"/>
            <a:ext cx="10786469" cy="1898981"/>
          </a:xfrm>
          <a:prstGeom prst="rect">
            <a:avLst/>
          </a:prstGeom>
        </p:spPr>
        <p:txBody>
          <a:bodyPr/>
          <a:lstStyle>
            <a:lvl1pPr>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9103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3213" y="280419"/>
            <a:ext cx="10059705"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1470165" y="1402082"/>
            <a:ext cx="10059705" cy="5053582"/>
          </a:xfrm>
          <a:prstGeom prst="rect">
            <a:avLst/>
          </a:prstGeom>
        </p:spPr>
        <p:txBody>
          <a:bodyPr/>
          <a:lstStyle>
            <a:lvl1pPr marL="0" indent="0">
              <a:buNone/>
              <a:defRPr sz="2400">
                <a:solidFill>
                  <a:schemeClr val="tx1"/>
                </a:solidFill>
                <a:latin typeface="Consolas" panose="020B0609020204030204" pitchFamily="49" charset="0"/>
                <a:cs typeface="Consolas" panose="020B0609020204030204" pitchFamily="49" charset="0"/>
              </a:defRPr>
            </a:lvl1pPr>
            <a:lvl2pPr marL="719138" indent="0">
              <a:buNone/>
              <a:defRPr>
                <a:solidFill>
                  <a:schemeClr val="tx1"/>
                </a:solidFill>
                <a:latin typeface="Consolas" panose="020B0609020204030204" pitchFamily="49" charset="0"/>
                <a:cs typeface="Consolas" panose="020B0609020204030204" pitchFamily="49" charset="0"/>
              </a:defRPr>
            </a:lvl2pPr>
            <a:lvl3pPr marL="1436688" indent="0">
              <a:buFont typeface="Wingdings" panose="05000000000000000000" pitchFamily="2" charset="2"/>
              <a:buNone/>
              <a:defRPr sz="2400">
                <a:solidFill>
                  <a:schemeClr val="tx1"/>
                </a:solidFill>
                <a:latin typeface="Consolas" panose="020B0609020204030204" pitchFamily="49" charset="0"/>
                <a:cs typeface="Consolas" panose="020B0609020204030204" pitchFamily="49" charset="0"/>
              </a:defRPr>
            </a:lvl3pPr>
            <a:lvl4pPr marL="2239963" indent="0">
              <a:buNone/>
              <a:defRPr lang="en-US" sz="2400" kern="1200" dirty="0" smtClean="0">
                <a:solidFill>
                  <a:schemeClr val="tx1"/>
                </a:solidFill>
                <a:latin typeface="Consolas" panose="020B0609020204030204" pitchFamily="49" charset="0"/>
                <a:ea typeface="+mn-ea"/>
                <a:cs typeface="Consolas" panose="020B0609020204030204" pitchFamily="49" charset="0"/>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0"/>
            <a:endParaRPr lang="en-US" dirty="0" smtClean="0"/>
          </a:p>
        </p:txBody>
      </p:sp>
      <p:sp>
        <p:nvSpPr>
          <p:cNvPr id="4" name="Rectangle 3"/>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024" y="923544"/>
            <a:ext cx="1662189" cy="1938528"/>
          </a:xfrm>
          <a:prstGeom prst="rect">
            <a:avLst/>
          </a:prstGeom>
        </p:spPr>
      </p:pic>
    </p:spTree>
    <p:extLst>
      <p:ext uri="{BB962C8B-B14F-4D97-AF65-F5344CB8AC3E}">
        <p14:creationId xmlns:p14="http://schemas.microsoft.com/office/powerpoint/2010/main" val="3929845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 speaker">
    <p:bg>
      <p:bgPr>
        <a:solidFill>
          <a:srgbClr val="F5F5F5"/>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746449" y="4332300"/>
            <a:ext cx="5524486" cy="491951"/>
          </a:xfrm>
          <a:prstGeom prst="rect">
            <a:avLst/>
          </a:prstGeom>
        </p:spPr>
        <p:txBody>
          <a:bodyPr/>
          <a:lstStyle>
            <a:lvl1pPr marL="0" indent="0" algn="l">
              <a:lnSpc>
                <a:spcPct val="100000"/>
              </a:lnSpc>
              <a:spcBef>
                <a:spcPts val="0"/>
              </a:spcBef>
              <a:buNone/>
              <a:defRPr sz="2400">
                <a:solidFill>
                  <a:schemeClr val="tx1"/>
                </a:solidFill>
                <a:latin typeface="+mj-lt"/>
              </a:defRPr>
            </a:lvl1pPr>
          </a:lstStyle>
          <a:p>
            <a:pPr lvl="0"/>
            <a:r>
              <a:rPr lang="en-US" dirty="0" smtClean="0"/>
              <a:t>NAME SURNAME</a:t>
            </a:r>
            <a:endParaRPr lang="ru-RU" dirty="0"/>
          </a:p>
        </p:txBody>
      </p:sp>
      <p:sp>
        <p:nvSpPr>
          <p:cNvPr id="13" name="Text Placeholder 7"/>
          <p:cNvSpPr>
            <a:spLocks noGrp="1"/>
          </p:cNvSpPr>
          <p:nvPr>
            <p:ph type="body" sz="quarter" idx="20" hasCustomPrompt="1"/>
          </p:nvPr>
        </p:nvSpPr>
        <p:spPr>
          <a:xfrm>
            <a:off x="746449" y="4770408"/>
            <a:ext cx="5524486" cy="373436"/>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Title, Company</a:t>
            </a:r>
            <a:endParaRPr lang="ru-RU" dirty="0"/>
          </a:p>
        </p:txBody>
      </p:sp>
      <p:sp>
        <p:nvSpPr>
          <p:cNvPr id="7" name="Text Placeholder 7"/>
          <p:cNvSpPr>
            <a:spLocks noGrp="1"/>
          </p:cNvSpPr>
          <p:nvPr>
            <p:ph type="body" sz="quarter" idx="28" hasCustomPrompt="1"/>
          </p:nvPr>
        </p:nvSpPr>
        <p:spPr>
          <a:xfrm>
            <a:off x="746449" y="5050335"/>
            <a:ext cx="5524486" cy="1111478"/>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Contacts</a:t>
            </a:r>
            <a:endParaRPr lang="ru-RU" dirty="0"/>
          </a:p>
        </p:txBody>
      </p:sp>
      <p:sp>
        <p:nvSpPr>
          <p:cNvPr id="10" name="Text Placeholder 7"/>
          <p:cNvSpPr>
            <a:spLocks noGrp="1"/>
          </p:cNvSpPr>
          <p:nvPr>
            <p:ph type="body" sz="quarter" idx="29" hasCustomPrompt="1"/>
          </p:nvPr>
        </p:nvSpPr>
        <p:spPr>
          <a:xfrm>
            <a:off x="746449" y="3260488"/>
            <a:ext cx="11026777" cy="965283"/>
          </a:xfrm>
          <a:prstGeom prst="rect">
            <a:avLst/>
          </a:prstGeom>
        </p:spPr>
        <p:txBody>
          <a:bodyPr anchor="b"/>
          <a:lstStyle>
            <a:lvl1pPr marL="0" indent="0" algn="l">
              <a:lnSpc>
                <a:spcPct val="100000"/>
              </a:lnSpc>
              <a:spcBef>
                <a:spcPts val="0"/>
              </a:spcBef>
              <a:buNone/>
              <a:defRPr sz="3200" i="1" baseline="0">
                <a:solidFill>
                  <a:schemeClr val="tx1"/>
                </a:solidFill>
                <a:latin typeface="+mj-lt"/>
              </a:defRPr>
            </a:lvl1pPr>
          </a:lstStyle>
          <a:p>
            <a:pPr lvl="0"/>
            <a:r>
              <a:rPr lang="en-US" dirty="0" smtClean="0"/>
              <a:t>Session Title</a:t>
            </a:r>
            <a:endParaRPr lang="ru-RU" dirty="0"/>
          </a:p>
        </p:txBody>
      </p:sp>
    </p:spTree>
    <p:extLst>
      <p:ext uri="{BB962C8B-B14F-4D97-AF65-F5344CB8AC3E}">
        <p14:creationId xmlns:p14="http://schemas.microsoft.com/office/powerpoint/2010/main" val="27141147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tx1"/>
        </a:solidFill>
        <a:effectLst/>
      </p:bgPr>
    </p:bg>
    <p:spTree>
      <p:nvGrpSpPr>
        <p:cNvPr id="1" name=""/>
        <p:cNvGrpSpPr/>
        <p:nvPr/>
      </p:nvGrpSpPr>
      <p:grpSpPr>
        <a:xfrm>
          <a:off x="0" y="0"/>
          <a:ext cx="0" cy="0"/>
          <a:chOff x="0" y="0"/>
          <a:chExt cx="0" cy="0"/>
        </a:xfrm>
      </p:grpSpPr>
      <p:sp>
        <p:nvSpPr>
          <p:cNvPr id="11" name="Rectangle 2"/>
          <p:cNvSpPr>
            <a:spLocks noChangeArrowheads="1"/>
          </p:cNvSpPr>
          <p:nvPr userDrawn="1"/>
        </p:nvSpPr>
        <p:spPr bwMode="auto">
          <a:xfrm>
            <a:off x="530087" y="5734592"/>
            <a:ext cx="11078818" cy="900246"/>
          </a:xfrm>
          <a:prstGeom prst="rect">
            <a:avLst/>
          </a:prstGeom>
          <a:noFill/>
          <a:ln w="9525">
            <a:noFill/>
            <a:miter lim="800000"/>
            <a:headEnd/>
            <a:tailEnd/>
          </a:ln>
        </p:spPr>
        <p:txBody>
          <a:bodyPr wrap="square">
            <a:spAutoFit/>
          </a:bodyPr>
          <a:lstStyle/>
          <a:p>
            <a:pPr marL="0" marR="0" lvl="1" indent="0" algn="l" defTabSz="91408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a:t>
            </a:r>
            <a:r>
              <a:rPr kumimoji="0" lang="en-US" sz="1050" b="0" i="0" u="none" strike="noStrike" kern="1200" cap="none" spc="0" normalizeH="0" baseline="0" noProof="0" dirty="0" smtClean="0">
                <a:ln>
                  <a:noFill/>
                </a:ln>
                <a:solidFill>
                  <a:prstClr val="white">
                    <a:lumMod val="75000"/>
                  </a:prstClr>
                </a:solidFill>
                <a:effectLst/>
                <a:uLnTx/>
                <a:uFillTx/>
                <a:latin typeface="Segoe UI"/>
                <a:ea typeface="+mn-ea"/>
                <a:cs typeface="+mn-cs"/>
              </a:rPr>
              <a:t>2015 </a:t>
            </a: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394447" y="2553761"/>
            <a:ext cx="3766062" cy="1534054"/>
          </a:xfrm>
          <a:prstGeom prst="rect">
            <a:avLst/>
          </a:prstGeom>
        </p:spPr>
      </p:pic>
    </p:spTree>
    <p:extLst>
      <p:ext uri="{BB962C8B-B14F-4D97-AF65-F5344CB8AC3E}">
        <p14:creationId xmlns:p14="http://schemas.microsoft.com/office/powerpoint/2010/main" val="2052675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a:lstStyle/>
          <a:p>
            <a:r>
              <a:rPr lang="ru-RU" smtClean="0"/>
              <a:t>Образец заголовка</a:t>
            </a:r>
            <a:endParaRPr lang="ru-RU"/>
          </a:p>
        </p:txBody>
      </p:sp>
    </p:spTree>
    <p:extLst>
      <p:ext uri="{BB962C8B-B14F-4D97-AF65-F5344CB8AC3E}">
        <p14:creationId xmlns:p14="http://schemas.microsoft.com/office/powerpoint/2010/main" val="28234538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a:lstStyle>
            <a:lvl1pPr>
              <a:defRPr b="1">
                <a:solidFill>
                  <a:schemeClr val="tx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1449000"/>
            <a:ext cx="10297800" cy="4860000"/>
          </a:xfrm>
          <a:prstGeom prst="rect">
            <a:avLst/>
          </a:prstGeom>
        </p:spPr>
        <p:txBody>
          <a:bodyPr/>
          <a:lstStyle>
            <a:lvl1pPr>
              <a:defRPr>
                <a:solidFill>
                  <a:schemeClr val="accent1">
                    <a:lumMod val="60000"/>
                    <a:lumOff val="40000"/>
                  </a:schemeClr>
                </a:solidFill>
              </a:defRPr>
            </a:lvl1pPr>
            <a:lvl2pPr>
              <a:defRPr>
                <a:solidFill>
                  <a:schemeClr val="tx1"/>
                </a:solidFill>
              </a:defRPr>
            </a:lvl2pPr>
            <a:lvl3pPr>
              <a:defRPr>
                <a:solidFill>
                  <a:schemeClr val="tx1">
                    <a:lumMod val="75000"/>
                    <a:lumOff val="25000"/>
                  </a:schemeClr>
                </a:solidFill>
              </a:defRPr>
            </a:lvl3p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6196145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Demo slide_Accent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66" y="1953628"/>
            <a:ext cx="8453372" cy="2229899"/>
          </a:xfrm>
          <a:noFill/>
        </p:spPr>
        <p:txBody>
          <a:bodyPr tIns="91440" bIns="91440" anchor="t" anchorCtr="0"/>
          <a:lstStyle>
            <a:lvl1pPr>
              <a:defRPr sz="7058" spc="-98" baseline="0">
                <a:solidFill>
                  <a:schemeClr val="tx1"/>
                </a:solidFill>
              </a:defRPr>
            </a:lvl1pPr>
          </a:lstStyle>
          <a:p>
            <a:r>
              <a:rPr lang="en-US" dirty="0" smtClean="0"/>
              <a:t>Demo title</a:t>
            </a:r>
            <a:endParaRPr lang="en-US" dirty="0"/>
          </a:p>
        </p:txBody>
      </p:sp>
      <p:sp>
        <p:nvSpPr>
          <p:cNvPr id="5" name="Text Placeholder 4"/>
          <p:cNvSpPr>
            <a:spLocks noGrp="1"/>
          </p:cNvSpPr>
          <p:nvPr userDrawn="1">
            <p:ph type="body" sz="quarter" idx="12" hasCustomPrompt="1"/>
          </p:nvPr>
        </p:nvSpPr>
        <p:spPr>
          <a:xfrm>
            <a:off x="2794067" y="4183527"/>
            <a:ext cx="8453371" cy="1793881"/>
          </a:xfrm>
          <a:noFill/>
        </p:spPr>
        <p:txBody>
          <a:bodyPr lIns="146304" tIns="91440" rIns="146304" bIns="91440">
            <a:noAutofit/>
          </a:bodyPr>
          <a:lstStyle>
            <a:lvl1pPr marL="0" indent="0">
              <a:spcBef>
                <a:spcPts val="0"/>
              </a:spcBef>
              <a:buNone/>
              <a:defRPr sz="2353" spc="0" baseline="0">
                <a:solidFill>
                  <a:schemeClr val="tx1"/>
                </a:solidFill>
                <a:latin typeface="+mn-lt"/>
              </a:defRPr>
            </a:lvl1pPr>
          </a:lstStyle>
          <a:p>
            <a:pPr lvl="0"/>
            <a:r>
              <a:rPr lang="en-US" dirty="0" smtClean="0"/>
              <a:t>Speaker Name</a:t>
            </a:r>
          </a:p>
        </p:txBody>
      </p:sp>
      <p:grpSp>
        <p:nvGrpSpPr>
          <p:cNvPr id="35" name="Group 34"/>
          <p:cNvGrpSpPr/>
          <p:nvPr userDrawn="1"/>
        </p:nvGrpSpPr>
        <p:grpSpPr>
          <a:xfrm>
            <a:off x="634064" y="2084621"/>
            <a:ext cx="1802167" cy="2511982"/>
            <a:chOff x="274638" y="0"/>
            <a:chExt cx="1254126" cy="1747838"/>
          </a:xfrm>
        </p:grpSpPr>
        <p:sp>
          <p:nvSpPr>
            <p:cNvPr id="33" name="Freeform 19"/>
            <p:cNvSpPr>
              <a:spLocks/>
            </p:cNvSpPr>
            <p:nvPr userDrawn="1"/>
          </p:nvSpPr>
          <p:spPr bwMode="auto">
            <a:xfrm>
              <a:off x="654051" y="0"/>
              <a:ext cx="874713" cy="1747838"/>
            </a:xfrm>
            <a:custGeom>
              <a:avLst/>
              <a:gdLst>
                <a:gd name="T0" fmla="*/ 0 w 551"/>
                <a:gd name="T1" fmla="*/ 1101 h 1101"/>
                <a:gd name="T2" fmla="*/ 97 w 551"/>
                <a:gd name="T3" fmla="*/ 1101 h 1101"/>
                <a:gd name="T4" fmla="*/ 551 w 551"/>
                <a:gd name="T5" fmla="*/ 0 h 1101"/>
                <a:gd name="T6" fmla="*/ 453 w 551"/>
                <a:gd name="T7" fmla="*/ 0 h 1101"/>
                <a:gd name="T8" fmla="*/ 0 w 551"/>
                <a:gd name="T9" fmla="*/ 1101 h 1101"/>
              </a:gdLst>
              <a:ahLst/>
              <a:cxnLst>
                <a:cxn ang="0">
                  <a:pos x="T0" y="T1"/>
                </a:cxn>
                <a:cxn ang="0">
                  <a:pos x="T2" y="T3"/>
                </a:cxn>
                <a:cxn ang="0">
                  <a:pos x="T4" y="T5"/>
                </a:cxn>
                <a:cxn ang="0">
                  <a:pos x="T6" y="T7"/>
                </a:cxn>
                <a:cxn ang="0">
                  <a:pos x="T8" y="T9"/>
                </a:cxn>
              </a:cxnLst>
              <a:rect l="0" t="0" r="r" b="b"/>
              <a:pathLst>
                <a:path w="551" h="1101">
                  <a:moveTo>
                    <a:pt x="0" y="1101"/>
                  </a:moveTo>
                  <a:lnTo>
                    <a:pt x="97" y="1101"/>
                  </a:lnTo>
                  <a:lnTo>
                    <a:pt x="551" y="0"/>
                  </a:lnTo>
                  <a:lnTo>
                    <a:pt x="453" y="0"/>
                  </a:lnTo>
                  <a:lnTo>
                    <a:pt x="0" y="110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4" name="Freeform 20"/>
            <p:cNvSpPr>
              <a:spLocks/>
            </p:cNvSpPr>
            <p:nvPr userDrawn="1"/>
          </p:nvSpPr>
          <p:spPr bwMode="auto">
            <a:xfrm>
              <a:off x="274638" y="0"/>
              <a:ext cx="877888" cy="1747838"/>
            </a:xfrm>
            <a:custGeom>
              <a:avLst/>
              <a:gdLst>
                <a:gd name="T0" fmla="*/ 456 w 553"/>
                <a:gd name="T1" fmla="*/ 0 h 1101"/>
                <a:gd name="T2" fmla="*/ 0 w 553"/>
                <a:gd name="T3" fmla="*/ 1101 h 1101"/>
                <a:gd name="T4" fmla="*/ 98 w 553"/>
                <a:gd name="T5" fmla="*/ 1101 h 1101"/>
                <a:gd name="T6" fmla="*/ 553 w 553"/>
                <a:gd name="T7" fmla="*/ 0 h 1101"/>
                <a:gd name="T8" fmla="*/ 456 w 553"/>
                <a:gd name="T9" fmla="*/ 0 h 1101"/>
              </a:gdLst>
              <a:ahLst/>
              <a:cxnLst>
                <a:cxn ang="0">
                  <a:pos x="T0" y="T1"/>
                </a:cxn>
                <a:cxn ang="0">
                  <a:pos x="T2" y="T3"/>
                </a:cxn>
                <a:cxn ang="0">
                  <a:pos x="T4" y="T5"/>
                </a:cxn>
                <a:cxn ang="0">
                  <a:pos x="T6" y="T7"/>
                </a:cxn>
                <a:cxn ang="0">
                  <a:pos x="T8" y="T9"/>
                </a:cxn>
              </a:cxnLst>
              <a:rect l="0" t="0" r="r" b="b"/>
              <a:pathLst>
                <a:path w="553" h="1101">
                  <a:moveTo>
                    <a:pt x="456" y="0"/>
                  </a:moveTo>
                  <a:lnTo>
                    <a:pt x="0" y="1101"/>
                  </a:lnTo>
                  <a:lnTo>
                    <a:pt x="98" y="1101"/>
                  </a:lnTo>
                  <a:lnTo>
                    <a:pt x="553" y="0"/>
                  </a:lnTo>
                  <a:lnTo>
                    <a:pt x="456"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grpSp>
      <p:sp>
        <p:nvSpPr>
          <p:cNvPr id="4" name="Rectangle 3"/>
          <p:cNvSpPr/>
          <p:nvPr userDrawn="1"/>
        </p:nvSpPr>
        <p:spPr>
          <a:xfrm>
            <a:off x="2794065" y="1499208"/>
            <a:ext cx="1044773" cy="454420"/>
          </a:xfrm>
          <a:prstGeom prst="rect">
            <a:avLst/>
          </a:prstGeom>
        </p:spPr>
        <p:txBody>
          <a:bodyPr wrap="none" lIns="146304">
            <a:spAutoFit/>
          </a:bodyPr>
          <a:lstStyle/>
          <a:p>
            <a:r>
              <a:rPr lang="en-US" sz="2353" dirty="0" smtClean="0">
                <a:solidFill>
                  <a:srgbClr val="4D4D4D"/>
                </a:solidFill>
              </a:rPr>
              <a:t>Demo</a:t>
            </a:r>
            <a:endParaRPr lang="en-US" dirty="0">
              <a:solidFill>
                <a:srgbClr val="4D4D4D"/>
              </a:solidFill>
            </a:endParaRPr>
          </a:p>
        </p:txBody>
      </p:sp>
    </p:spTree>
    <p:extLst>
      <p:ext uri="{BB962C8B-B14F-4D97-AF65-F5344CB8AC3E}">
        <p14:creationId xmlns:p14="http://schemas.microsoft.com/office/powerpoint/2010/main" val="254935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w/ subtit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9" name="Text Placeholder 18"/>
          <p:cNvSpPr>
            <a:spLocks noGrp="1"/>
          </p:cNvSpPr>
          <p:nvPr>
            <p:ph type="body" sz="quarter" idx="10" hasCustomPrompt="1"/>
          </p:nvPr>
        </p:nvSpPr>
        <p:spPr>
          <a:xfrm>
            <a:off x="269240" y="1015562"/>
            <a:ext cx="11655078" cy="669927"/>
          </a:xfrm>
        </p:spPr>
        <p:txBody>
          <a:bodyPr/>
          <a:lstStyle>
            <a:lvl1pPr marL="0" indent="0">
              <a:buNone/>
              <a:defRPr sz="3529" baseline="0">
                <a:solidFill>
                  <a:schemeClr val="tx2"/>
                </a:solidFill>
              </a:defRPr>
            </a:lvl1pPr>
          </a:lstStyle>
          <a:p>
            <a:pPr lvl="0"/>
            <a:r>
              <a:rPr lang="en-US" dirty="0" smtClean="0"/>
              <a:t>Click to enter subtitle</a:t>
            </a:r>
          </a:p>
        </p:txBody>
      </p:sp>
      <p:sp>
        <p:nvSpPr>
          <p:cNvPr id="28" name="Rectangle 27"/>
          <p:cNvSpPr/>
          <p:nvPr userDrawn="1"/>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4"/>
          <p:cNvGrpSpPr>
            <a:grpSpLocks noChangeAspect="1"/>
          </p:cNvGrpSpPr>
          <p:nvPr userDrawn="1"/>
        </p:nvGrpSpPr>
        <p:grpSpPr bwMode="auto">
          <a:xfrm>
            <a:off x="10313555" y="6327230"/>
            <a:ext cx="1475366" cy="269276"/>
            <a:chOff x="6627" y="4065"/>
            <a:chExt cx="948" cy="173"/>
          </a:xfrm>
        </p:grpSpPr>
        <p:sp>
          <p:nvSpPr>
            <p:cNvPr id="21"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2"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3"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4"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5"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6"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7" name="Rectangle 10"/>
            <p:cNvSpPr>
              <a:spLocks noChangeArrowheads="1"/>
            </p:cNvSpPr>
            <p:nvPr userDrawn="1"/>
          </p:nvSpPr>
          <p:spPr bwMode="auto">
            <a:xfrm>
              <a:off x="7010" y="4121"/>
              <a:ext cx="26" cy="11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9" name="Rectangle 11"/>
            <p:cNvSpPr>
              <a:spLocks noChangeArrowheads="1"/>
            </p:cNvSpPr>
            <p:nvPr userDrawn="1"/>
          </p:nvSpPr>
          <p:spPr bwMode="auto">
            <a:xfrm>
              <a:off x="7061" y="4065"/>
              <a:ext cx="25" cy="17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0"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1"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2"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3" name="Rectangle 15"/>
            <p:cNvSpPr>
              <a:spLocks noChangeArrowheads="1"/>
            </p:cNvSpPr>
            <p:nvPr userDrawn="1"/>
          </p:nvSpPr>
          <p:spPr bwMode="auto">
            <a:xfrm>
              <a:off x="7342" y="4139"/>
              <a:ext cx="3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Segoe UI" panose="020B0502040204020203" pitchFamily="34" charset="0"/>
                </a:rPr>
                <a:t>T</a:t>
              </a:r>
              <a:endParaRPr lang="en-US" altLang="en-US" sz="1765" dirty="0" smtClean="0">
                <a:solidFill>
                  <a:srgbClr val="4D4D4D"/>
                </a:solidFill>
                <a:latin typeface="Segoe UI" panose="020B0502040204020203" pitchFamily="34" charset="0"/>
              </a:endParaRPr>
            </a:p>
          </p:txBody>
        </p:sp>
        <p:sp>
          <p:nvSpPr>
            <p:cNvPr id="34" name="Rectangle 16"/>
            <p:cNvSpPr>
              <a:spLocks noChangeArrowheads="1"/>
            </p:cNvSpPr>
            <p:nvPr userDrawn="1"/>
          </p:nvSpPr>
          <p:spPr bwMode="auto">
            <a:xfrm>
              <a:off x="7375" y="4139"/>
              <a:ext cx="1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Segoe UI" panose="020B0502040204020203" pitchFamily="34" charset="0"/>
                </a:rPr>
                <a:t>OUR</a:t>
              </a:r>
              <a:endParaRPr lang="en-US" altLang="en-US" sz="1765" dirty="0" smtClean="0">
                <a:solidFill>
                  <a:srgbClr val="4D4D4D"/>
                </a:solidFill>
                <a:latin typeface="Segoe UI" panose="020B0502040204020203" pitchFamily="34" charset="0"/>
              </a:endParaRPr>
            </a:p>
          </p:txBody>
        </p:sp>
      </p:grpSp>
    </p:spTree>
    <p:extLst>
      <p:ext uri="{BB962C8B-B14F-4D97-AF65-F5344CB8AC3E}">
        <p14:creationId xmlns:p14="http://schemas.microsoft.com/office/powerpoint/2010/main" val="157460596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0167026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slideLayout" Target="../slideLayouts/slideLayout7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theme" Target="../theme/theme3.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theme" Target="../theme/theme4.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slideLayout" Target="../slideLayouts/slideLayout129.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 Id="rId27"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17" Type="http://schemas.openxmlformats.org/officeDocument/2006/relationships/theme" Target="../theme/theme5.xml"/><Relationship Id="rId2" Type="http://schemas.openxmlformats.org/officeDocument/2006/relationships/slideLayout" Target="../slideLayouts/slideLayout131.xml"/><Relationship Id="rId16" Type="http://schemas.openxmlformats.org/officeDocument/2006/relationships/slideLayout" Target="../slideLayouts/slideLayout145.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slideLayout" Target="../slideLayouts/slideLayout144.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 id="2147485074"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3" r:id="rId34"/>
    <p:sldLayoutId id="2147485075" r:id="rId3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636012"/>
      </p:ext>
    </p:extLst>
  </p:cSld>
  <p:clrMap bg1="lt1" tx1="dk1" bg2="lt2" tx2="dk2" accent1="accent1" accent2="accent2" accent3="accent3" accent4="accent4" accent5="accent5" accent6="accent6" hlink="hlink" folHlink="folHlink"/>
  <p:sldLayoutIdLst>
    <p:sldLayoutId id="2147485077" r:id="rId1"/>
    <p:sldLayoutId id="2147485078" r:id="rId2"/>
    <p:sldLayoutId id="2147485079" r:id="rId3"/>
    <p:sldLayoutId id="2147485080" r:id="rId4"/>
    <p:sldLayoutId id="2147485081" r:id="rId5"/>
    <p:sldLayoutId id="2147485082" r:id="rId6"/>
    <p:sldLayoutId id="2147485083" r:id="rId7"/>
    <p:sldLayoutId id="2147485084" r:id="rId8"/>
    <p:sldLayoutId id="2147485085" r:id="rId9"/>
    <p:sldLayoutId id="2147485086" r:id="rId10"/>
    <p:sldLayoutId id="2147485087" r:id="rId11"/>
    <p:sldLayoutId id="2147485088" r:id="rId12"/>
    <p:sldLayoutId id="2147485089" r:id="rId13"/>
    <p:sldLayoutId id="2147485090" r:id="rId14"/>
    <p:sldLayoutId id="2147485091" r:id="rId15"/>
    <p:sldLayoutId id="214748509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0.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png"/><Relationship Id="rId1" Type="http://schemas.openxmlformats.org/officeDocument/2006/relationships/slideLayout" Target="../slideLayouts/slideLayout47.xml"/><Relationship Id="rId4" Type="http://schemas.openxmlformats.org/officeDocument/2006/relationships/image" Target="../media/image6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6.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1.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9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25.png"/><Relationship Id="rId3" Type="http://schemas.openxmlformats.org/officeDocument/2006/relationships/image" Target="../media/image31.png"/><Relationship Id="rId21" Type="http://schemas.openxmlformats.org/officeDocument/2006/relationships/image" Target="../media/image49.png"/><Relationship Id="rId34" Type="http://schemas.openxmlformats.org/officeDocument/2006/relationships/image" Target="../media/image20.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33" Type="http://schemas.openxmlformats.org/officeDocument/2006/relationships/image" Target="../media/image19.png"/><Relationship Id="rId38"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44.png"/><Relationship Id="rId20" Type="http://schemas.openxmlformats.org/officeDocument/2006/relationships/image" Target="../media/image48.png"/><Relationship Id="rId29" Type="http://schemas.openxmlformats.org/officeDocument/2006/relationships/image" Target="../media/image28.png"/><Relationship Id="rId1" Type="http://schemas.openxmlformats.org/officeDocument/2006/relationships/slideLayout" Target="../slideLayouts/slideLayout97.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png"/><Relationship Id="rId32" Type="http://schemas.openxmlformats.org/officeDocument/2006/relationships/image" Target="../media/image18.png"/><Relationship Id="rId37" Type="http://schemas.openxmlformats.org/officeDocument/2006/relationships/image" Target="../media/image23.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28" Type="http://schemas.openxmlformats.org/officeDocument/2006/relationships/image" Target="../media/image27.jpeg"/><Relationship Id="rId36" Type="http://schemas.openxmlformats.org/officeDocument/2006/relationships/image" Target="../media/image22.png"/><Relationship Id="rId10" Type="http://schemas.openxmlformats.org/officeDocument/2006/relationships/image" Target="../media/image38.png"/><Relationship Id="rId19" Type="http://schemas.openxmlformats.org/officeDocument/2006/relationships/image" Target="../media/image47.png"/><Relationship Id="rId31" Type="http://schemas.openxmlformats.org/officeDocument/2006/relationships/image" Target="../media/image29.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26.png"/><Relationship Id="rId30" Type="http://schemas.openxmlformats.org/officeDocument/2006/relationships/image" Target="../media/image30.png"/><Relationship Id="rId35"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78.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78.xml"/><Relationship Id="rId4" Type="http://schemas.openxmlformats.org/officeDocument/2006/relationships/image" Target="../media/image61.png"/></Relationships>
</file>

<file path=ppt/slides/_rels/slide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Widnows 1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741870"/>
            <a:ext cx="12192000" cy="5389647"/>
          </a:xfrm>
          <a:prstGeom prst="rect">
            <a:avLst/>
          </a:prstGeom>
        </p:spPr>
      </p:pic>
      <p:sp>
        <p:nvSpPr>
          <p:cNvPr id="3" name="TextBox 2"/>
          <p:cNvSpPr txBox="1"/>
          <p:nvPr/>
        </p:nvSpPr>
        <p:spPr>
          <a:xfrm>
            <a:off x="1660073" y="2372555"/>
            <a:ext cx="6216976" cy="212827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Windows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Camp</a:t>
            </a:r>
            <a:r>
              <a:rPr kumimoji="0" lang="ru-RU"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//Labs</a:t>
            </a:r>
            <a:r>
              <a:rPr kumimoji="0" lang="ru-RU"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a:t>
            </a:r>
            <a:endPar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2015</a:t>
            </a:r>
          </a:p>
        </p:txBody>
      </p:sp>
    </p:spTree>
    <p:extLst>
      <p:ext uri="{BB962C8B-B14F-4D97-AF65-F5344CB8AC3E}">
        <p14:creationId xmlns:p14="http://schemas.microsoft.com/office/powerpoint/2010/main" val="540045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Handling Page Navigation</a:t>
            </a:r>
            <a:endParaRPr lang="en-GB" dirty="0"/>
          </a:p>
        </p:txBody>
      </p:sp>
    </p:spTree>
    <p:extLst>
      <p:ext uri="{BB962C8B-B14F-4D97-AF65-F5344CB8AC3E}">
        <p14:creationId xmlns:p14="http://schemas.microsoft.com/office/powerpoint/2010/main" val="39956191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74412"/>
            <a:ext cx="11655840" cy="899665"/>
          </a:xfrm>
        </p:spPr>
        <p:txBody>
          <a:bodyPr/>
          <a:lstStyle/>
          <a:p>
            <a:r>
              <a:rPr lang="en-US" dirty="0" smtClean="0"/>
              <a:t>Shell-drawn back button for Mobile and Tablet</a:t>
            </a:r>
            <a:endParaRPr lang="en-US"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2802" t="3344" r="12989" b="18703"/>
          <a:stretch/>
        </p:blipFill>
        <p:spPr bwMode="auto">
          <a:xfrm>
            <a:off x="379141" y="1215483"/>
            <a:ext cx="7058722" cy="4170556"/>
          </a:xfrm>
          <a:prstGeom prst="rect">
            <a:avLst/>
          </a:prstGeom>
          <a:ln>
            <a:noFill/>
          </a:ln>
          <a:extLst>
            <a:ext uri="{53640926-AAD7-44D8-BBD7-CCE9431645EC}">
              <a14:shadowObscured xmlns:a14="http://schemas.microsoft.com/office/drawing/2010/main"/>
            </a:ext>
          </a:extLst>
        </p:spPr>
      </p:pic>
      <p:sp>
        <p:nvSpPr>
          <p:cNvPr id="7" name="Oval 6"/>
          <p:cNvSpPr/>
          <p:nvPr/>
        </p:nvSpPr>
        <p:spPr>
          <a:xfrm>
            <a:off x="269239" y="4348976"/>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pic>
        <p:nvPicPr>
          <p:cNvPr id="3" name="Picture 2"/>
          <p:cNvPicPr>
            <a:picLocks noChangeAspect="1"/>
          </p:cNvPicPr>
          <p:nvPr/>
        </p:nvPicPr>
        <p:blipFill>
          <a:blip r:embed="rId3"/>
          <a:stretch>
            <a:fillRect/>
          </a:stretch>
        </p:blipFill>
        <p:spPr>
          <a:xfrm>
            <a:off x="8623635" y="1174077"/>
            <a:ext cx="2586558" cy="4861617"/>
          </a:xfrm>
          <a:prstGeom prst="rect">
            <a:avLst/>
          </a:prstGeom>
        </p:spPr>
      </p:pic>
      <p:sp>
        <p:nvSpPr>
          <p:cNvPr id="8" name="Oval 7"/>
          <p:cNvSpPr/>
          <p:nvPr/>
        </p:nvSpPr>
        <p:spPr>
          <a:xfrm>
            <a:off x="8405341" y="4716966"/>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237734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Windowed mode: </a:t>
            </a:r>
            <a:br>
              <a:rPr lang="en-US" dirty="0" smtClean="0"/>
            </a:br>
            <a:r>
              <a:rPr lang="en-US" dirty="0" smtClean="0"/>
              <a:t>Opt-in, shell-drawn back button on Title Bar</a:t>
            </a:r>
            <a:endParaRPr lang="en-US" dirty="0"/>
          </a:p>
        </p:txBody>
      </p:sp>
      <p:grpSp>
        <p:nvGrpSpPr>
          <p:cNvPr id="4" name="Group 3"/>
          <p:cNvGrpSpPr/>
          <p:nvPr/>
        </p:nvGrpSpPr>
        <p:grpSpPr>
          <a:xfrm>
            <a:off x="923193" y="2057399"/>
            <a:ext cx="4747846" cy="4563208"/>
            <a:chOff x="2417885" y="2154115"/>
            <a:chExt cx="4747846" cy="4563208"/>
          </a:xfrm>
        </p:grpSpPr>
        <p:pic>
          <p:nvPicPr>
            <p:cNvPr id="6"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2417885" y="2154115"/>
              <a:ext cx="4747846" cy="4563208"/>
            </a:xfrm>
            <a:prstGeom prst="rect">
              <a:avLst/>
            </a:prstGeom>
            <a:noFill/>
          </p:spPr>
        </p:pic>
        <p:pic>
          <p:nvPicPr>
            <p:cNvPr id="3" name="Picture 2"/>
            <p:cNvPicPr>
              <a:picLocks noChangeAspect="1"/>
            </p:cNvPicPr>
            <p:nvPr/>
          </p:nvPicPr>
          <p:blipFill>
            <a:blip r:embed="rId3"/>
            <a:stretch>
              <a:fillRect/>
            </a:stretch>
          </p:blipFill>
          <p:spPr>
            <a:xfrm>
              <a:off x="4203477" y="2705307"/>
              <a:ext cx="324563" cy="160986"/>
            </a:xfrm>
            <a:prstGeom prst="rect">
              <a:avLst/>
            </a:prstGeom>
          </p:spPr>
        </p:pic>
      </p:grpSp>
      <p:sp>
        <p:nvSpPr>
          <p:cNvPr id="8" name="Oval 7"/>
          <p:cNvSpPr/>
          <p:nvPr/>
        </p:nvSpPr>
        <p:spPr>
          <a:xfrm>
            <a:off x="2140447" y="2020011"/>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
        <p:nvSpPr>
          <p:cNvPr id="9" name="Rectangle 8"/>
          <p:cNvSpPr/>
          <p:nvPr/>
        </p:nvSpPr>
        <p:spPr>
          <a:xfrm>
            <a:off x="353213" y="4544631"/>
            <a:ext cx="11485574" cy="2062103"/>
          </a:xfrm>
          <a:prstGeom prst="rect">
            <a:avLst/>
          </a:prstGeom>
          <a:solidFill>
            <a:schemeClr val="tx1"/>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if (</a:t>
            </a:r>
            <a:r>
              <a:rPr kumimoji="0" lang="en-US" sz="1600" b="0" i="0" u="none" strike="noStrike" kern="1200" cap="none" spc="0" normalizeH="0" baseline="0" noProof="0" dirty="0" err="1">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Frame.CanGoBack</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alt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altLang="en-US" sz="16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Consolas" panose="020B0609020204030204" pitchFamily="49" charset="0"/>
              </a:rPr>
              <a:t>//</a:t>
            </a:r>
            <a:r>
              <a:rPr kumimoji="0" lang="en-US" altLang="en-US" sz="1600" b="0" i="0" u="none" strike="noStrike" kern="1200" cap="none" spc="0" normalizeH="0" baseline="0" noProof="0" dirty="0">
                <a:ln>
                  <a:noFill/>
                </a:ln>
                <a:solidFill>
                  <a:srgbClr val="008000"/>
                </a:solidFill>
                <a:effectLst/>
                <a:uLnTx/>
                <a:uFillTx/>
                <a:latin typeface="Consolas" panose="020B0609020204030204" pitchFamily="49" charset="0"/>
                <a:ea typeface="+mn-ea"/>
                <a:cs typeface="Consolas" panose="020B0609020204030204" pitchFamily="49" charset="0"/>
              </a:rPr>
              <a:t> Setting this visible is ignored on Mobile and when in tablet mode!</a:t>
            </a:r>
            <a:r>
              <a:rPr kumimoji="0" lang="en-US" alt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r>
            <a:b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b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Windows.UI.Core.SystemNavigationManager.GetForCurrentView</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AppViewBackButtonVisibility</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  </a:t>
            </a:r>
            <a:b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b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AppViewBackButtonVisibility.Visible</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endPar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3419674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20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Windowed mode: </a:t>
            </a:r>
            <a:br>
              <a:rPr lang="en-US" dirty="0" smtClean="0"/>
            </a:br>
            <a:r>
              <a:rPr lang="en-US" dirty="0" smtClean="0"/>
              <a:t>Or provide your own on-canvas Back Button</a:t>
            </a:r>
            <a:endParaRPr lang="en-US" dirty="0"/>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923193" y="2057399"/>
            <a:ext cx="4747846" cy="4563208"/>
          </a:xfrm>
          <a:prstGeom prst="rect">
            <a:avLst/>
          </a:prstGeom>
          <a:noFill/>
        </p:spPr>
      </p:pic>
      <p:sp>
        <p:nvSpPr>
          <p:cNvPr id="8" name="Oval 7"/>
          <p:cNvSpPr/>
          <p:nvPr/>
        </p:nvSpPr>
        <p:spPr>
          <a:xfrm>
            <a:off x="2159496" y="2293202"/>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pic>
        <p:nvPicPr>
          <p:cNvPr id="7" name="Picture 6"/>
          <p:cNvPicPr>
            <a:picLocks noChangeAspect="1"/>
          </p:cNvPicPr>
          <p:nvPr/>
        </p:nvPicPr>
        <p:blipFill>
          <a:blip r:embed="rId3"/>
          <a:stretch>
            <a:fillRect/>
          </a:stretch>
        </p:blipFill>
        <p:spPr>
          <a:xfrm>
            <a:off x="2569467" y="2832724"/>
            <a:ext cx="518205" cy="259102"/>
          </a:xfrm>
          <a:prstGeom prst="rect">
            <a:avLst/>
          </a:prstGeom>
        </p:spPr>
      </p:pic>
      <p:pic>
        <p:nvPicPr>
          <p:cNvPr id="12" name="Picture 11"/>
          <p:cNvPicPr>
            <a:picLocks noChangeAspect="1"/>
          </p:cNvPicPr>
          <p:nvPr/>
        </p:nvPicPr>
        <p:blipFill>
          <a:blip r:embed="rId4"/>
          <a:stretch>
            <a:fillRect/>
          </a:stretch>
        </p:blipFill>
        <p:spPr>
          <a:xfrm>
            <a:off x="2733342" y="2638057"/>
            <a:ext cx="285750" cy="120384"/>
          </a:xfrm>
          <a:prstGeom prst="rect">
            <a:avLst/>
          </a:prstGeom>
        </p:spPr>
      </p:pic>
    </p:spTree>
    <p:extLst>
      <p:ext uri="{BB962C8B-B14F-4D97-AF65-F5344CB8AC3E}">
        <p14:creationId xmlns:p14="http://schemas.microsoft.com/office/powerpoint/2010/main" val="3716771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75" y="741093"/>
            <a:ext cx="10241391" cy="2495107"/>
          </a:xfrm>
        </p:spPr>
        <p:txBody>
          <a:bodyPr/>
          <a:lstStyle/>
          <a:p>
            <a:r>
              <a:rPr lang="en-GB" dirty="0" smtClean="0"/>
              <a:t>Lab 2: </a:t>
            </a:r>
            <a:br>
              <a:rPr lang="en-GB" dirty="0" smtClean="0"/>
            </a:br>
            <a:r>
              <a:rPr lang="en-GB" sz="5400" dirty="0" smtClean="0"/>
              <a:t>Page navigation and handling Back</a:t>
            </a:r>
            <a:endParaRPr lang="en-GB" sz="5400" dirty="0"/>
          </a:p>
        </p:txBody>
      </p:sp>
      <p:sp>
        <p:nvSpPr>
          <p:cNvPr id="5" name="Text Placeholder 4"/>
          <p:cNvSpPr>
            <a:spLocks noGrp="1"/>
          </p:cNvSpPr>
          <p:nvPr>
            <p:ph type="body" sz="quarter" idx="12"/>
          </p:nvPr>
        </p:nvSpPr>
        <p:spPr/>
        <p:txBody>
          <a:bodyPr/>
          <a:lstStyle/>
          <a:p>
            <a:endParaRPr lang="en-GB"/>
          </a:p>
        </p:txBody>
      </p:sp>
      <p:sp>
        <p:nvSpPr>
          <p:cNvPr id="6" name="Text Placeholder 5"/>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3044801"/>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p:cNvSpPr/>
          <p:nvPr/>
        </p:nvSpPr>
        <p:spPr>
          <a:xfrm>
            <a:off x="4597364" y="4795289"/>
            <a:ext cx="2773516"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solidFill>
                <a:effectLst/>
                <a:uLnTx/>
                <a:uFillTx/>
                <a:latin typeface="Segoe UI"/>
                <a:ea typeface="+mn-ea"/>
                <a:cs typeface="Segoe UI" panose="020B0502040204020203" pitchFamily="34" charset="0"/>
              </a:rPr>
              <a:t>#</a:t>
            </a:r>
            <a:r>
              <a:rPr kumimoji="0" lang="en-US" sz="3200" b="0" i="0" u="none" strike="noStrike" kern="1200" cap="none" spc="0" normalizeH="0" baseline="0" noProof="0" dirty="0" err="1" smtClean="0">
                <a:ln>
                  <a:noFill/>
                </a:ln>
                <a:solidFill>
                  <a:prstClr val="white"/>
                </a:solidFill>
                <a:effectLst/>
                <a:uLnTx/>
                <a:uFillTx/>
                <a:latin typeface="Segoe UI"/>
                <a:ea typeface="+mn-ea"/>
                <a:cs typeface="Segoe UI" panose="020B0502040204020203" pitchFamily="34" charset="0"/>
              </a:rPr>
              <a:t>wincamplabs</a:t>
            </a:r>
            <a:endParaRPr kumimoji="0" lang="ru-RU" sz="3200" b="0" i="0" u="none" strike="noStrike" kern="1200" cap="none" spc="0" normalizeH="0" baseline="0" noProof="0" dirty="0">
              <a:ln>
                <a:noFill/>
              </a:ln>
              <a:solidFill>
                <a:prstClr val="white"/>
              </a:solidFill>
              <a:effectLst/>
              <a:uLnTx/>
              <a:uFillTx/>
              <a:latin typeface="Segoe UI"/>
              <a:ea typeface="+mn-ea"/>
              <a:cs typeface="Segoe UI" panose="020B0502040204020203" pitchFamily="34" charset="0"/>
            </a:endParaRPr>
          </a:p>
        </p:txBody>
      </p:sp>
      <p:pic>
        <p:nvPicPr>
          <p:cNvPr id="4" name="Picture 3"/>
          <p:cNvPicPr>
            <a:picLocks noChangeAspect="1"/>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5135912" y="3770970"/>
            <a:ext cx="742205" cy="603408"/>
          </a:xfrm>
          <a:prstGeom prst="rect">
            <a:avLst/>
          </a:prstGeom>
          <a:effectLst/>
        </p:spPr>
      </p:pic>
      <p:pic>
        <p:nvPicPr>
          <p:cNvPr id="5" name="Picture 4"/>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6118285" y="3727225"/>
            <a:ext cx="710409" cy="710409"/>
          </a:xfrm>
          <a:prstGeom prst="rect">
            <a:avLst/>
          </a:prstGeom>
          <a:effectLst/>
        </p:spPr>
      </p:pic>
      <p:pic>
        <p:nvPicPr>
          <p:cNvPr id="6" name="Picture 5"/>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4133401" y="3694056"/>
            <a:ext cx="762343" cy="762343"/>
          </a:xfrm>
          <a:prstGeom prst="rect">
            <a:avLst/>
          </a:prstGeom>
          <a:effectLst/>
        </p:spPr>
      </p:pic>
      <p:pic>
        <p:nvPicPr>
          <p:cNvPr id="7" name="Picture 6"/>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7068862" y="3727225"/>
            <a:ext cx="710409" cy="710409"/>
          </a:xfrm>
          <a:prstGeom prst="rect">
            <a:avLst/>
          </a:prstGeom>
          <a:effectLst/>
        </p:spPr>
      </p:pic>
      <p:sp>
        <p:nvSpPr>
          <p:cNvPr id="8" name="TextBox 7"/>
          <p:cNvSpPr txBox="1"/>
          <p:nvPr/>
        </p:nvSpPr>
        <p:spPr>
          <a:xfrm>
            <a:off x="2838737" y="1566698"/>
            <a:ext cx="6290759" cy="1809726"/>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62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Windows Camp //Labs</a:t>
            </a:r>
            <a:endParaRPr kumimoji="0" lang="ru-RU" sz="24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60562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r>
              <a:rPr lang="ru-RU" dirty="0" smtClean="0"/>
              <a:t>Дмитрий </a:t>
            </a:r>
            <a:r>
              <a:rPr lang="ru-RU" dirty="0" smtClean="0"/>
              <a:t>Сошников</a:t>
            </a:r>
            <a:endParaRPr lang="ru-RU" dirty="0"/>
          </a:p>
          <a:p>
            <a:r>
              <a:rPr lang="ru-RU" sz="2000" dirty="0" smtClean="0"/>
              <a:t>Технологический евангелист, </a:t>
            </a:r>
            <a:r>
              <a:rPr lang="en-US" sz="2000" dirty="0" smtClean="0"/>
              <a:t>Microsoft</a:t>
            </a:r>
            <a:endParaRPr lang="ru-RU" sz="2000" dirty="0" smtClean="0"/>
          </a:p>
          <a:p>
            <a:r>
              <a:rPr lang="en-US" sz="2000" dirty="0" smtClean="0"/>
              <a:t>dmitryso@microsoft.com | vk.com/</a:t>
            </a:r>
            <a:r>
              <a:rPr lang="en-US" sz="2000" dirty="0" err="1" smtClean="0"/>
              <a:t>shwars</a:t>
            </a:r>
            <a:endParaRPr lang="ru-RU" sz="2000" dirty="0"/>
          </a:p>
          <a:p>
            <a:endParaRPr lang="ru-RU" sz="2000" dirty="0"/>
          </a:p>
        </p:txBody>
      </p:sp>
      <p:sp>
        <p:nvSpPr>
          <p:cNvPr id="2" name="Title 1"/>
          <p:cNvSpPr>
            <a:spLocks noGrp="1"/>
          </p:cNvSpPr>
          <p:nvPr>
            <p:ph type="title"/>
          </p:nvPr>
        </p:nvSpPr>
        <p:spPr>
          <a:prstGeom prst="rect">
            <a:avLst/>
          </a:prstGeom>
        </p:spPr>
        <p:txBody>
          <a:bodyPr/>
          <a:lstStyle/>
          <a:p>
            <a:r>
              <a:rPr lang="ru-RU" dirty="0" smtClean="0"/>
              <a:t>Введение в платформу универсальных приложений </a:t>
            </a:r>
            <a:r>
              <a:rPr lang="en-US" dirty="0" smtClean="0"/>
              <a:t>Windows 10</a:t>
            </a:r>
            <a:endParaRPr lang="ru-RU" dirty="0"/>
          </a:p>
        </p:txBody>
      </p:sp>
      <p:sp>
        <p:nvSpPr>
          <p:cNvPr id="4" name="TextBox 3"/>
          <p:cNvSpPr txBox="1"/>
          <p:nvPr/>
        </p:nvSpPr>
        <p:spPr>
          <a:xfrm>
            <a:off x="3786938" y="1024666"/>
            <a:ext cx="1483098" cy="1446550"/>
          </a:xfrm>
          <a:prstGeom prst="rect">
            <a:avLst/>
          </a:prstGeom>
          <a:noFill/>
        </p:spPr>
        <p:txBody>
          <a:bodyPr wrap="none" rtlCol="0">
            <a:spAutoFit/>
          </a:bodyPr>
          <a:lstStyle/>
          <a:p>
            <a:r>
              <a:rPr lang="en-US" sz="8800" b="1" dirty="0" smtClean="0"/>
              <a:t>01</a:t>
            </a:r>
            <a:endParaRPr lang="en-US" sz="8800" b="1" dirty="0"/>
          </a:p>
        </p:txBody>
      </p:sp>
    </p:spTree>
    <p:extLst>
      <p:ext uri="{BB962C8B-B14F-4D97-AF65-F5344CB8AC3E}">
        <p14:creationId xmlns:p14="http://schemas.microsoft.com/office/powerpoint/2010/main" val="1631291093"/>
      </p:ext>
    </p:extLst>
  </p:cSld>
  <p:clrMapOvr>
    <a:masterClrMapping/>
  </p:clrMapOvr>
  <p:transition spd="slow" advClick="0" advTm="9200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TextBox 38"/>
          <p:cNvSpPr txBox="1"/>
          <p:nvPr/>
        </p:nvSpPr>
        <p:spPr>
          <a:xfrm>
            <a:off x="417443" y="626124"/>
            <a:ext cx="665813"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Phone</a:t>
            </a:r>
          </a:p>
        </p:txBody>
      </p:sp>
      <p:sp>
        <p:nvSpPr>
          <p:cNvPr id="40" name="TextBox 39"/>
          <p:cNvSpPr txBox="1"/>
          <p:nvPr/>
        </p:nvSpPr>
        <p:spPr>
          <a:xfrm>
            <a:off x="2598611" y="626124"/>
            <a:ext cx="1164452"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Small</a:t>
            </a:r>
            <a:r>
              <a:rPr lang="en-US" sz="1567" dirty="0">
                <a:solidFill>
                  <a:srgbClr val="4F4F4F"/>
                </a:solidFill>
                <a:latin typeface="Segoe UI Light"/>
                <a:cs typeface="Segoe UI" panose="020B0502040204020203" pitchFamily="34" charset="0"/>
              </a:rPr>
              <a:t> </a:t>
            </a:r>
            <a:r>
              <a:rPr lang="en-US" sz="1567" dirty="0">
                <a:solidFill>
                  <a:srgbClr val="4F4F4F"/>
                </a:solidFill>
                <a:latin typeface="Segoe Pro Light"/>
                <a:cs typeface="Segoe UI" panose="020B0502040204020203" pitchFamily="34" charset="0"/>
              </a:rPr>
              <a:t>Tablet</a:t>
            </a:r>
          </a:p>
        </p:txBody>
      </p:sp>
      <p:sp>
        <p:nvSpPr>
          <p:cNvPr id="41" name="TextBox 40"/>
          <p:cNvSpPr txBox="1"/>
          <p:nvPr/>
        </p:nvSpPr>
        <p:spPr>
          <a:xfrm>
            <a:off x="5776080" y="409148"/>
            <a:ext cx="1966929" cy="434093"/>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r>
              <a:rPr lang="en-US" sz="1567" dirty="0">
                <a:solidFill>
                  <a:srgbClr val="4F4F4F"/>
                </a:solidFill>
                <a:latin typeface="Segoe Pro Light"/>
              </a:rPr>
              <a:t>2-in-1s</a:t>
            </a:r>
            <a:br>
              <a:rPr lang="en-US" sz="1567" dirty="0">
                <a:solidFill>
                  <a:srgbClr val="4F4F4F"/>
                </a:solidFill>
                <a:latin typeface="Segoe Pro Light"/>
              </a:rPr>
            </a:br>
            <a:r>
              <a:rPr lang="en-US" sz="1567" dirty="0">
                <a:solidFill>
                  <a:srgbClr val="4F4F4F"/>
                </a:solidFill>
                <a:latin typeface="Segoe Pro Light"/>
              </a:rPr>
              <a:t>(Tablet or Laptop)</a:t>
            </a:r>
          </a:p>
        </p:txBody>
      </p:sp>
      <p:sp>
        <p:nvSpPr>
          <p:cNvPr id="42" name="TextBox 41"/>
          <p:cNvSpPr txBox="1"/>
          <p:nvPr/>
        </p:nvSpPr>
        <p:spPr>
          <a:xfrm>
            <a:off x="9686490" y="409149"/>
            <a:ext cx="1918169" cy="434093"/>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Desktops </a:t>
            </a:r>
            <a:br>
              <a:rPr lang="en-US" sz="1567" dirty="0">
                <a:solidFill>
                  <a:srgbClr val="4F4F4F"/>
                </a:solidFill>
                <a:latin typeface="Segoe Pro Light"/>
                <a:cs typeface="Segoe UI" panose="020B0502040204020203" pitchFamily="34" charset="0"/>
              </a:rPr>
            </a:br>
            <a:r>
              <a:rPr lang="en-US" sz="1567" dirty="0">
                <a:solidFill>
                  <a:srgbClr val="4F4F4F"/>
                </a:solidFill>
                <a:latin typeface="Segoe Pro Light"/>
                <a:cs typeface="Segoe UI" panose="020B0502040204020203" pitchFamily="34" charset="0"/>
              </a:rPr>
              <a:t>&amp; All-in-Ones</a:t>
            </a:r>
          </a:p>
        </p:txBody>
      </p:sp>
      <p:sp>
        <p:nvSpPr>
          <p:cNvPr id="44" name="TextBox 43"/>
          <p:cNvSpPr txBox="1"/>
          <p:nvPr/>
        </p:nvSpPr>
        <p:spPr>
          <a:xfrm>
            <a:off x="1476125" y="626124"/>
            <a:ext cx="841011"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Phablet</a:t>
            </a:r>
          </a:p>
        </p:txBody>
      </p:sp>
      <p:sp>
        <p:nvSpPr>
          <p:cNvPr id="48" name="TextBox 47"/>
          <p:cNvSpPr txBox="1"/>
          <p:nvPr/>
        </p:nvSpPr>
        <p:spPr>
          <a:xfrm>
            <a:off x="3838905" y="626124"/>
            <a:ext cx="1944260"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Large</a:t>
            </a:r>
            <a:r>
              <a:rPr lang="en-US" sz="1567" dirty="0">
                <a:solidFill>
                  <a:srgbClr val="4F4F4F"/>
                </a:solidFill>
                <a:latin typeface="Segoe UI Light"/>
                <a:cs typeface="Segoe UI" panose="020B0502040204020203" pitchFamily="34" charset="0"/>
              </a:rPr>
              <a:t> </a:t>
            </a:r>
            <a:r>
              <a:rPr lang="en-US" sz="1567" dirty="0">
                <a:solidFill>
                  <a:srgbClr val="4F4F4F"/>
                </a:solidFill>
                <a:latin typeface="Segoe Pro Light"/>
                <a:cs typeface="Segoe UI" panose="020B0502040204020203" pitchFamily="34" charset="0"/>
              </a:rPr>
              <a:t>Tablet</a:t>
            </a:r>
          </a:p>
        </p:txBody>
      </p:sp>
      <p:sp>
        <p:nvSpPr>
          <p:cNvPr id="49" name="TextBox 48"/>
          <p:cNvSpPr txBox="1"/>
          <p:nvPr/>
        </p:nvSpPr>
        <p:spPr>
          <a:xfrm>
            <a:off x="8257989" y="409149"/>
            <a:ext cx="953698" cy="434093"/>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Classic </a:t>
            </a:r>
            <a:br>
              <a:rPr lang="en-US" sz="1567" dirty="0">
                <a:solidFill>
                  <a:srgbClr val="4F4F4F"/>
                </a:solidFill>
                <a:latin typeface="Segoe Pro Light"/>
                <a:cs typeface="Segoe UI" panose="020B0502040204020203" pitchFamily="34" charset="0"/>
              </a:rPr>
            </a:br>
            <a:r>
              <a:rPr lang="en-US" sz="1567" dirty="0">
                <a:solidFill>
                  <a:srgbClr val="4F4F4F"/>
                </a:solidFill>
                <a:latin typeface="Segoe Pro Light"/>
                <a:cs typeface="Segoe UI" panose="020B0502040204020203" pitchFamily="34" charset="0"/>
              </a:rPr>
              <a:t>Laptop</a:t>
            </a:r>
          </a:p>
        </p:txBody>
      </p:sp>
      <p:pic>
        <p:nvPicPr>
          <p:cNvPr id="27" name="Picture 26"/>
          <p:cNvPicPr>
            <a:picLocks noChangeAspect="1"/>
          </p:cNvPicPr>
          <p:nvPr/>
        </p:nvPicPr>
        <p:blipFill rotWithShape="1">
          <a:blip r:embed="rId3" cstate="screen">
            <a:extLst>
              <a:ext uri="{28A0092B-C50C-407E-A947-70E740481C1C}">
                <a14:useLocalDpi xmlns:a14="http://schemas.microsoft.com/office/drawing/2010/main"/>
              </a:ext>
            </a:extLst>
          </a:blip>
          <a:srcRect r="10956" b="15432"/>
          <a:stretch/>
        </p:blipFill>
        <p:spPr>
          <a:xfrm>
            <a:off x="6024456" y="931828"/>
            <a:ext cx="1547119" cy="984057"/>
          </a:xfrm>
          <a:prstGeom prst="rect">
            <a:avLst/>
          </a:prstGeom>
        </p:spPr>
      </p:pic>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018108" y="931828"/>
            <a:ext cx="1524611" cy="1121617"/>
          </a:xfrm>
          <a:prstGeom prst="rect">
            <a:avLst/>
          </a:prstGeom>
        </p:spPr>
      </p:pic>
      <p:pic>
        <p:nvPicPr>
          <p:cNvPr id="30" name="Picture 2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62428" y="931829"/>
            <a:ext cx="1497214" cy="957235"/>
          </a:xfrm>
          <a:prstGeom prst="rect">
            <a:avLst/>
          </a:prstGeom>
        </p:spPr>
      </p:pic>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48396" y="931828"/>
            <a:ext cx="869274" cy="667478"/>
          </a:xfrm>
          <a:prstGeom prst="rect">
            <a:avLst/>
          </a:prstGeom>
        </p:spPr>
      </p:pic>
      <p:pic>
        <p:nvPicPr>
          <p:cNvPr id="36" name="Picture 3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71503" y="931828"/>
            <a:ext cx="595038" cy="579517"/>
          </a:xfrm>
          <a:prstGeom prst="rect">
            <a:avLst/>
          </a:prstGeom>
        </p:spPr>
      </p:pic>
      <p:pic>
        <p:nvPicPr>
          <p:cNvPr id="37" name="Picture 36"/>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2749105" y="931830"/>
            <a:ext cx="852254" cy="848917"/>
          </a:xfrm>
          <a:prstGeom prst="rect">
            <a:avLst/>
          </a:prstGeom>
        </p:spPr>
      </p:pic>
      <p:pic>
        <p:nvPicPr>
          <p:cNvPr id="38" name="Picture 37"/>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8009887" y="931830"/>
            <a:ext cx="1576785" cy="1015810"/>
          </a:xfrm>
          <a:prstGeom prst="rect">
            <a:avLst/>
          </a:prstGeom>
        </p:spPr>
      </p:pic>
      <p:sp>
        <p:nvSpPr>
          <p:cNvPr id="21" name="TextBox 20"/>
          <p:cNvSpPr txBox="1"/>
          <p:nvPr/>
        </p:nvSpPr>
        <p:spPr>
          <a:xfrm>
            <a:off x="5435349" y="4096637"/>
            <a:ext cx="665813"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Xbox</a:t>
            </a:r>
          </a:p>
        </p:txBody>
      </p:sp>
      <p:sp>
        <p:nvSpPr>
          <p:cNvPr id="22" name="TextBox 21"/>
          <p:cNvSpPr txBox="1"/>
          <p:nvPr/>
        </p:nvSpPr>
        <p:spPr>
          <a:xfrm>
            <a:off x="9891226" y="4096637"/>
            <a:ext cx="1224701"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IoT</a:t>
            </a:r>
          </a:p>
        </p:txBody>
      </p:sp>
      <p:sp>
        <p:nvSpPr>
          <p:cNvPr id="23" name="TextBox 22"/>
          <p:cNvSpPr txBox="1"/>
          <p:nvPr/>
        </p:nvSpPr>
        <p:spPr>
          <a:xfrm>
            <a:off x="2068143" y="4096637"/>
            <a:ext cx="11423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Surface Hub</a:t>
            </a:r>
          </a:p>
        </p:txBody>
      </p:sp>
      <p:grpSp>
        <p:nvGrpSpPr>
          <p:cNvPr id="24" name="Xbox"/>
          <p:cNvGrpSpPr/>
          <p:nvPr/>
        </p:nvGrpSpPr>
        <p:grpSpPr bwMode="ltGray">
          <a:xfrm>
            <a:off x="4777605" y="4360560"/>
            <a:ext cx="1989467" cy="1431313"/>
            <a:chOff x="8610991" y="1992417"/>
            <a:chExt cx="3186889" cy="2292792"/>
          </a:xfrm>
        </p:grpSpPr>
        <p:pic>
          <p:nvPicPr>
            <p:cNvPr id="33" name="Picture 32"/>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34" name="Picture 33"/>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35" name="Picture 2"/>
            <p:cNvPicPr>
              <a:picLocks noChangeAspect="1" noChangeArrowheads="1"/>
            </p:cNvPicPr>
            <p:nvPr/>
          </p:nvPicPr>
          <p:blipFill>
            <a:blip r:embed="rId12"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43" name="PPI"/>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ltGray">
          <a:xfrm>
            <a:off x="1204115" y="4367595"/>
            <a:ext cx="2870401" cy="1751195"/>
          </a:xfrm>
          <a:prstGeom prst="rect">
            <a:avLst/>
          </a:prstGeom>
        </p:spPr>
      </p:pic>
      <p:grpSp>
        <p:nvGrpSpPr>
          <p:cNvPr id="45" name="Group 44"/>
          <p:cNvGrpSpPr/>
          <p:nvPr/>
        </p:nvGrpSpPr>
        <p:grpSpPr>
          <a:xfrm>
            <a:off x="9961097" y="4364419"/>
            <a:ext cx="1093301" cy="619641"/>
            <a:chOff x="87532" y="3622341"/>
            <a:chExt cx="1116863" cy="632995"/>
          </a:xfrm>
        </p:grpSpPr>
        <p:sp>
          <p:nvSpPr>
            <p:cNvPr id="47" name="Rectangle 46"/>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a:lnSpc>
                  <a:spcPct val="90000"/>
                </a:lnSpc>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53" name="Picture 52" descr="141215_B-hero_01.png"/>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7314942" y="4358953"/>
            <a:ext cx="2195599" cy="866423"/>
          </a:xfrm>
          <a:prstGeom prst="rect">
            <a:avLst/>
          </a:prstGeom>
          <a:noFill/>
          <a:ln>
            <a:noFill/>
          </a:ln>
        </p:spPr>
      </p:pic>
      <p:sp>
        <p:nvSpPr>
          <p:cNvPr id="54" name="TextBox 53"/>
          <p:cNvSpPr txBox="1"/>
          <p:nvPr/>
        </p:nvSpPr>
        <p:spPr>
          <a:xfrm>
            <a:off x="7859020" y="4096637"/>
            <a:ext cx="11074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Holographic</a:t>
            </a:r>
          </a:p>
        </p:txBody>
      </p:sp>
      <p:sp>
        <p:nvSpPr>
          <p:cNvPr id="56" name="Rectangle 55"/>
          <p:cNvSpPr/>
          <p:nvPr/>
        </p:nvSpPr>
        <p:spPr bwMode="auto">
          <a:xfrm>
            <a:off x="5640" y="2530518"/>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grpSp>
        <p:nvGrpSpPr>
          <p:cNvPr id="2" name="Group 1"/>
          <p:cNvGrpSpPr/>
          <p:nvPr/>
        </p:nvGrpSpPr>
        <p:grpSpPr>
          <a:xfrm>
            <a:off x="5053008" y="1957056"/>
            <a:ext cx="2085987" cy="1974276"/>
            <a:chOff x="5052041" y="2528717"/>
            <a:chExt cx="2087919" cy="1976104"/>
          </a:xfrm>
        </p:grpSpPr>
        <p:sp>
          <p:nvSpPr>
            <p:cNvPr id="57"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58" name="Group 57"/>
            <p:cNvGrpSpPr/>
            <p:nvPr/>
          </p:nvGrpSpPr>
          <p:grpSpPr>
            <a:xfrm>
              <a:off x="5052041" y="2612844"/>
              <a:ext cx="2087919" cy="1807851"/>
              <a:chOff x="5052041" y="2485844"/>
              <a:chExt cx="2087919" cy="1807851"/>
            </a:xfrm>
          </p:grpSpPr>
          <p:sp>
            <p:nvSpPr>
              <p:cNvPr id="63"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64" name="Group 63"/>
              <p:cNvGrpSpPr/>
              <p:nvPr/>
            </p:nvGrpSpPr>
            <p:grpSpPr>
              <a:xfrm>
                <a:off x="5052041" y="2836625"/>
                <a:ext cx="2087919" cy="1066209"/>
                <a:chOff x="5052041" y="2836625"/>
                <a:chExt cx="2087919" cy="1066209"/>
              </a:xfrm>
            </p:grpSpPr>
            <p:sp>
              <p:nvSpPr>
                <p:cNvPr id="65" name="TextBox 35"/>
                <p:cNvSpPr txBox="1"/>
                <p:nvPr/>
              </p:nvSpPr>
              <p:spPr>
                <a:xfrm>
                  <a:off x="5052041" y="3644319"/>
                  <a:ext cx="2087919" cy="258515"/>
                </a:xfrm>
                <a:prstGeom prst="rect">
                  <a:avLst/>
                </a:prstGeom>
                <a:noFill/>
              </p:spPr>
              <p:txBody>
                <a:bodyPr wrap="square" lIns="0" tIns="0" rIns="0" bIns="0" rtlCol="0">
                  <a:spAutoFit/>
                </a:bodyPr>
                <a:lstStyle/>
                <a:p>
                  <a:pPr algn="ctr" defTabSz="913532">
                    <a:lnSpc>
                      <a:spcPct val="90000"/>
                    </a:lnSpc>
                  </a:pPr>
                  <a:r>
                    <a:rPr lang="en-US" sz="1865" dirty="0">
                      <a:solidFill>
                        <a:prstClr val="white"/>
                      </a:solidFill>
                      <a:latin typeface="Segoe UI Light"/>
                      <a:cs typeface="Segoe UI Semibold" panose="020B0702040204020203" pitchFamily="34" charset="0"/>
                    </a:rPr>
                    <a:t>Windows 10</a:t>
                  </a:r>
                </a:p>
              </p:txBody>
            </p:sp>
            <p:sp>
              <p:nvSpPr>
                <p:cNvPr id="66"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1807" tIns="60904" rIns="121807" bIns="60904" numCol="1" anchor="t" anchorCtr="0" compatLnSpc="1">
                  <a:prstTxWarp prst="textNoShape">
                    <a:avLst/>
                  </a:prstTxWarp>
                </a:bodyPr>
                <a:lstStyle/>
                <a:p>
                  <a:pPr defTabSz="913532"/>
                  <a:endParaRPr lang="en-US" sz="1865">
                    <a:solidFill>
                      <a:srgbClr val="737373"/>
                    </a:solidFill>
                    <a:latin typeface="Segoe UI Light"/>
                  </a:endParaRPr>
                </a:p>
              </p:txBody>
            </p:sp>
          </p:grpSp>
        </p:grpSp>
      </p:grpSp>
    </p:spTree>
    <p:extLst>
      <p:ext uri="{BB962C8B-B14F-4D97-AF65-F5344CB8AC3E}">
        <p14:creationId xmlns:p14="http://schemas.microsoft.com/office/powerpoint/2010/main" val="2451167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42" presetClass="path" presetSubtype="0" decel="100000" fill="hold" nodeType="withEffect">
                                  <p:stCondLst>
                                    <p:cond delay="0"/>
                                  </p:stCondLst>
                                  <p:childTnLst>
                                    <p:animMotion origin="layout" path="M -0.03945 -0.00047 L -2.08333E-7 2.22222E-6 " pathEditMode="relative" rAng="0" ptsTypes="AA">
                                      <p:cBhvr>
                                        <p:cTn id="9" dur="600" fill="hold"/>
                                        <p:tgtEl>
                                          <p:spTgt spid="36"/>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1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42" presetClass="path" presetSubtype="0" decel="100000" fill="hold" nodeType="withEffect">
                                  <p:stCondLst>
                                    <p:cond delay="100"/>
                                  </p:stCondLst>
                                  <p:childTnLst>
                                    <p:animMotion origin="layout" path="M -0.03946 -0.00046 L 3.33333E-6 7.40741E-7 " pathEditMode="relative" rAng="0" ptsTypes="AA">
                                      <p:cBhvr>
                                        <p:cTn id="17" dur="600" fill="hold"/>
                                        <p:tgtEl>
                                          <p:spTgt spid="32"/>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20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42" presetClass="path" presetSubtype="0" decel="100000" fill="hold" nodeType="withEffect">
                                  <p:stCondLst>
                                    <p:cond delay="200"/>
                                  </p:stCondLst>
                                  <p:childTnLst>
                                    <p:animMotion origin="layout" path="M -0.03946 -0.00046 L 3.75E-6 -3.7037E-6 " pathEditMode="relative" rAng="0" ptsTypes="AA">
                                      <p:cBhvr>
                                        <p:cTn id="25" dur="600" fill="hold"/>
                                        <p:tgtEl>
                                          <p:spTgt spid="37"/>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4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42" presetClass="path" presetSubtype="0" decel="100000" fill="hold" nodeType="withEffect">
                                  <p:stCondLst>
                                    <p:cond delay="400"/>
                                  </p:stCondLst>
                                  <p:childTnLst>
                                    <p:animMotion origin="layout" path="M -0.03945 -0.00046 L -1.25E-6 -4.07407E-6 " pathEditMode="relative" rAng="0" ptsTypes="AA">
                                      <p:cBhvr>
                                        <p:cTn id="33" dur="600" fill="hold"/>
                                        <p:tgtEl>
                                          <p:spTgt spid="30"/>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nodeType="withEffect">
                                  <p:stCondLst>
                                    <p:cond delay="50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42" presetClass="path" presetSubtype="0" decel="100000" fill="hold" nodeType="withEffect">
                                  <p:stCondLst>
                                    <p:cond delay="500"/>
                                  </p:stCondLst>
                                  <p:childTnLst>
                                    <p:animMotion origin="layout" path="M -0.03945 -0.00047 L -2.08333E-6 2.59259E-6 " pathEditMode="relative" rAng="0" ptsTypes="AA">
                                      <p:cBhvr>
                                        <p:cTn id="41" dur="600" fill="hold"/>
                                        <p:tgtEl>
                                          <p:spTgt spid="27"/>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nodeType="withEffect">
                                  <p:stCondLst>
                                    <p:cond delay="60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42" presetClass="path" presetSubtype="0" decel="100000" fill="hold" nodeType="withEffect">
                                  <p:stCondLst>
                                    <p:cond delay="600"/>
                                  </p:stCondLst>
                                  <p:childTnLst>
                                    <p:animMotion origin="layout" path="M -0.03945 -0.00046 L 5E-6 -2.22222E-6 " pathEditMode="relative" rAng="0" ptsTypes="AA">
                                      <p:cBhvr>
                                        <p:cTn id="49" dur="600" fill="hold"/>
                                        <p:tgtEl>
                                          <p:spTgt spid="38"/>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nodeType="withEffect">
                                  <p:stCondLst>
                                    <p:cond delay="70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42" presetClass="path" presetSubtype="0" decel="100000" fill="hold" nodeType="withEffect">
                                  <p:stCondLst>
                                    <p:cond delay="700"/>
                                  </p:stCondLst>
                                  <p:childTnLst>
                                    <p:animMotion origin="layout" path="M -0.03946 -0.00046 L 4.79167E-6 -1.11111E-6 " pathEditMode="relative" rAng="0" ptsTypes="AA">
                                      <p:cBhvr>
                                        <p:cTn id="57" dur="600" fill="hold"/>
                                        <p:tgtEl>
                                          <p:spTgt spid="29"/>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70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30000" fill="hold" nodeType="withEffect">
                                  <p:stCondLst>
                                    <p:cond delay="500"/>
                                  </p:stCondLst>
                                  <p:childTnLst>
                                    <p:animMotion origin="layout" path="M -0.04909 0.00024 L 4.16667E-6 -4.81481E-6 " pathEditMode="relative" rAng="0" ptsTypes="AA">
                                      <p:cBhvr>
                                        <p:cTn id="65" dur="600" fill="hold"/>
                                        <p:tgtEl>
                                          <p:spTgt spid="43"/>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7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42" presetClass="path" presetSubtype="0" decel="100000" fill="hold" nodeType="withEffect">
                                  <p:stCondLst>
                                    <p:cond delay="700"/>
                                  </p:stCondLst>
                                  <p:childTnLst>
                                    <p:animMotion origin="layout" path="M -0.03946 -0.00023 L 2.5E-6 2.22222E-6 " pathEditMode="relative" rAng="0" ptsTypes="AA">
                                      <p:cBhvr>
                                        <p:cTn id="73" dur="600" fill="hold"/>
                                        <p:tgtEl>
                                          <p:spTgt spid="24"/>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nodeType="withEffect">
                                  <p:stCondLst>
                                    <p:cond delay="70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42" presetClass="path" presetSubtype="0" decel="100000" fill="hold" nodeType="withEffect">
                                  <p:stCondLst>
                                    <p:cond delay="700"/>
                                  </p:stCondLst>
                                  <p:childTnLst>
                                    <p:animMotion origin="layout" path="M -0.03945 -0.00023 L 6.25E-7 -2.96296E-6 " pathEditMode="relative" rAng="0" ptsTypes="AA">
                                      <p:cBhvr>
                                        <p:cTn id="84" dur="600" fill="hold"/>
                                        <p:tgtEl>
                                          <p:spTgt spid="45"/>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nodeType="withEffect">
                                  <p:stCondLst>
                                    <p:cond delay="70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500"/>
                                        <p:tgtEl>
                                          <p:spTgt spid="2"/>
                                        </p:tgtEl>
                                      </p:cBhvr>
                                    </p:animEffect>
                                  </p:childTnLst>
                                </p:cTn>
                              </p:par>
                              <p:par>
                                <p:cTn id="91" presetID="42" presetClass="path" presetSubtype="0" decel="100000" fill="hold" nodeType="withEffect">
                                  <p:stCondLst>
                                    <p:cond delay="700"/>
                                  </p:stCondLst>
                                  <p:childTnLst>
                                    <p:animMotion origin="layout" path="M -0.23685 3.33333E-6 L 0 3.33333E-6 " pathEditMode="relative" rAng="0" ptsTypes="AA">
                                      <p:cBhvr>
                                        <p:cTn id="92" dur="600" fill="hold"/>
                                        <p:tgtEl>
                                          <p:spTgt spid="2"/>
                                        </p:tgtEl>
                                        <p:attrNameLst>
                                          <p:attrName>ppt_x</p:attrName>
                                          <p:attrName>ppt_y</p:attrName>
                                        </p:attrNameLst>
                                      </p:cBhvr>
                                      <p:rCtr x="11836" y="0"/>
                                    </p:animMotion>
                                  </p:childTnLst>
                                </p:cTn>
                              </p:par>
                              <p:par>
                                <p:cTn id="93" presetID="10" presetClass="entr" presetSubtype="0" fill="hold" nodeType="withEffect">
                                  <p:stCondLst>
                                    <p:cond delay="70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42" presetClass="path" presetSubtype="0" decel="100000" fill="hold" nodeType="withEffect">
                                  <p:stCondLst>
                                    <p:cond delay="700"/>
                                  </p:stCondLst>
                                  <p:childTnLst>
                                    <p:animMotion origin="layout" path="M -0.03945 -0.00023 L -4.375E-6 -2.59259E-6 " pathEditMode="relative" rAng="0" ptsTypes="AA">
                                      <p:cBhvr>
                                        <p:cTn id="97" dur="600" fill="hold"/>
                                        <p:tgtEl>
                                          <p:spTgt spid="53"/>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4" grpId="0"/>
      <p:bldP spid="48" grpId="0"/>
      <p:bldP spid="49" grpId="0"/>
      <p:bldP spid="21" grpId="0"/>
      <p:bldP spid="22" grpId="0"/>
      <p:bldP spid="2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5640" y="2518337"/>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fontAlgn="base">
              <a:lnSpc>
                <a:spcPct val="90000"/>
              </a:lnSpc>
              <a:spcBef>
                <a:spcPct val="0"/>
              </a:spcBef>
              <a:spcAft>
                <a:spcPct val="0"/>
              </a:spcAft>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sp>
        <p:nvSpPr>
          <p:cNvPr id="73" name="Back"/>
          <p:cNvSpPr/>
          <p:nvPr/>
        </p:nvSpPr>
        <p:spPr>
          <a:xfrm>
            <a:off x="766611" y="2973770"/>
            <a:ext cx="10688583" cy="138134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11" tIns="146169" rIns="182711" bIns="146169" numCol="1" spcCol="0" rtlCol="0" fromWordArt="0" anchor="t" anchorCtr="0" forceAA="0" compatLnSpc="1">
            <a:prstTxWarp prst="textNoShape">
              <a:avLst/>
            </a:prstTxWarp>
            <a:noAutofit/>
          </a:bodyPr>
          <a:lstStyle/>
          <a:p>
            <a:pPr algn="ctr" defTabSz="913532">
              <a:lnSpc>
                <a:spcPct val="90000"/>
              </a:lnSpc>
              <a:spcBef>
                <a:spcPts val="799"/>
              </a:spcBef>
            </a:pPr>
            <a:endParaRPr lang="en-US" sz="2664" dirty="0" err="1">
              <a:solidFill>
                <a:prstClr val="white"/>
              </a:solidFill>
            </a:endParaRPr>
          </a:p>
        </p:txBody>
      </p:sp>
      <p:grpSp>
        <p:nvGrpSpPr>
          <p:cNvPr id="111" name="Group 110"/>
          <p:cNvGrpSpPr/>
          <p:nvPr/>
        </p:nvGrpSpPr>
        <p:grpSpPr>
          <a:xfrm>
            <a:off x="770742" y="2090104"/>
            <a:ext cx="10688583" cy="1735753"/>
            <a:chOff x="5107948" y="2528717"/>
            <a:chExt cx="1976104" cy="1976104"/>
          </a:xfrm>
        </p:grpSpPr>
        <p:sp>
          <p:nvSpPr>
            <p:cNvPr id="112"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16"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12" name="Group 11"/>
          <p:cNvGrpSpPr/>
          <p:nvPr/>
        </p:nvGrpSpPr>
        <p:grpSpPr>
          <a:xfrm>
            <a:off x="5108862" y="1944876"/>
            <a:ext cx="1974276" cy="1974276"/>
            <a:chOff x="5107948" y="2528717"/>
            <a:chExt cx="1976104" cy="1976104"/>
          </a:xfrm>
        </p:grpSpPr>
        <p:sp>
          <p:nvSpPr>
            <p:cNvPr id="80"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82"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96" name="Group 95"/>
          <p:cNvGrpSpPr/>
          <p:nvPr/>
        </p:nvGrpSpPr>
        <p:grpSpPr>
          <a:xfrm>
            <a:off x="756992" y="1809157"/>
            <a:ext cx="10706854" cy="2265614"/>
            <a:chOff x="5107948" y="2528717"/>
            <a:chExt cx="1976104" cy="1976104"/>
          </a:xfrm>
        </p:grpSpPr>
        <p:sp>
          <p:nvSpPr>
            <p:cNvPr id="98"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01"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sp>
        <p:nvSpPr>
          <p:cNvPr id="15" name="Rectangle 14"/>
          <p:cNvSpPr/>
          <p:nvPr/>
        </p:nvSpPr>
        <p:spPr>
          <a:xfrm>
            <a:off x="4025564" y="3014536"/>
            <a:ext cx="4140877" cy="535146"/>
          </a:xfrm>
          <a:prstGeom prst="rect">
            <a:avLst/>
          </a:prstGeom>
          <a:noFill/>
        </p:spPr>
        <p:txBody>
          <a:bodyPr wrap="none">
            <a:spAutoFit/>
          </a:bodyPr>
          <a:lstStyle/>
          <a:p>
            <a:pPr algn="ctr" defTabSz="1242115" fontAlgn="base">
              <a:lnSpc>
                <a:spcPct val="90000"/>
              </a:lnSpc>
              <a:spcBef>
                <a:spcPct val="0"/>
              </a:spcBef>
              <a:spcAft>
                <a:spcPct val="0"/>
              </a:spcAft>
              <a:defRPr/>
            </a:pPr>
            <a:r>
              <a:rPr lang="en-US" sz="3197" dirty="0">
                <a:gradFill>
                  <a:gsLst>
                    <a:gs pos="0">
                      <a:srgbClr val="FFFFFF"/>
                    </a:gs>
                    <a:gs pos="100000">
                      <a:srgbClr val="FFFFFF"/>
                    </a:gs>
                  </a:gsLst>
                  <a:lin ang="5400000" scaled="0"/>
                </a:gradFill>
                <a:ea typeface="Segoe UI" pitchFamily="34" charset="0"/>
                <a:cs typeface="Segoe UI Light" panose="020B0502040204020203" pitchFamily="34" charset="0"/>
              </a:rPr>
              <a:t>Multiple device families</a:t>
            </a:r>
          </a:p>
        </p:txBody>
      </p:sp>
      <p:grpSp>
        <p:nvGrpSpPr>
          <p:cNvPr id="169" name="Group 168"/>
          <p:cNvGrpSpPr/>
          <p:nvPr/>
        </p:nvGrpSpPr>
        <p:grpSpPr>
          <a:xfrm>
            <a:off x="4697223" y="1870295"/>
            <a:ext cx="1339161" cy="758496"/>
            <a:chOff x="1327189" y="2777693"/>
            <a:chExt cx="1545714" cy="962072"/>
          </a:xfrm>
        </p:grpSpPr>
        <p:sp>
          <p:nvSpPr>
            <p:cNvPr id="170" name="Flowchart: Magnetic Disk 16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1" name="Oval 17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2" name="Rectangle 171"/>
            <p:cNvSpPr/>
            <p:nvPr/>
          </p:nvSpPr>
          <p:spPr>
            <a:xfrm>
              <a:off x="1872279" y="3230738"/>
              <a:ext cx="455533"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PC</a:t>
              </a:r>
            </a:p>
          </p:txBody>
        </p:sp>
      </p:grpSp>
      <p:grpSp>
        <p:nvGrpSpPr>
          <p:cNvPr id="179" name="Group 178"/>
          <p:cNvGrpSpPr/>
          <p:nvPr/>
        </p:nvGrpSpPr>
        <p:grpSpPr>
          <a:xfrm>
            <a:off x="6155619" y="1870295"/>
            <a:ext cx="1339161" cy="758496"/>
            <a:chOff x="1327189" y="2777693"/>
            <a:chExt cx="1545714" cy="962072"/>
          </a:xfrm>
        </p:grpSpPr>
        <p:sp>
          <p:nvSpPr>
            <p:cNvPr id="180" name="Flowchart: Magnetic Disk 17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1" name="Oval 18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2" name="Rectangle 181"/>
            <p:cNvSpPr/>
            <p:nvPr/>
          </p:nvSpPr>
          <p:spPr>
            <a:xfrm>
              <a:off x="1778955" y="3230738"/>
              <a:ext cx="642185"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XBox</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61" name="Group 160"/>
          <p:cNvGrpSpPr/>
          <p:nvPr/>
        </p:nvGrpSpPr>
        <p:grpSpPr>
          <a:xfrm>
            <a:off x="3185919" y="2028020"/>
            <a:ext cx="1339161" cy="758495"/>
            <a:chOff x="1327189" y="2777693"/>
            <a:chExt cx="1545714" cy="962072"/>
          </a:xfrm>
        </p:grpSpPr>
        <p:sp>
          <p:nvSpPr>
            <p:cNvPr id="162" name="Flowchart: Magnetic Disk 161"/>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3" name="Oval 162"/>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4" name="Rectangle 163"/>
            <p:cNvSpPr/>
            <p:nvPr/>
          </p:nvSpPr>
          <p:spPr>
            <a:xfrm>
              <a:off x="1695581" y="3230737"/>
              <a:ext cx="808930"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Mobile</a:t>
              </a:r>
            </a:p>
          </p:txBody>
        </p:sp>
      </p:grpSp>
      <p:grpSp>
        <p:nvGrpSpPr>
          <p:cNvPr id="187" name="Group 186"/>
          <p:cNvGrpSpPr/>
          <p:nvPr/>
        </p:nvGrpSpPr>
        <p:grpSpPr>
          <a:xfrm>
            <a:off x="7666923" y="2028019"/>
            <a:ext cx="1339161" cy="758496"/>
            <a:chOff x="1327189" y="2777693"/>
            <a:chExt cx="1545714" cy="962072"/>
          </a:xfrm>
        </p:grpSpPr>
        <p:sp>
          <p:nvSpPr>
            <p:cNvPr id="188" name="Flowchart: Magnetic Disk 187"/>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9" name="Oval 188"/>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0" name="Rectangle 189"/>
            <p:cNvSpPr/>
            <p:nvPr/>
          </p:nvSpPr>
          <p:spPr>
            <a:xfrm>
              <a:off x="1457606" y="3230738"/>
              <a:ext cx="1284889"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Surface Hub</a:t>
              </a:r>
            </a:p>
          </p:txBody>
        </p:sp>
      </p:grpSp>
      <p:grpSp>
        <p:nvGrpSpPr>
          <p:cNvPr id="108" name="Group 107"/>
          <p:cNvGrpSpPr/>
          <p:nvPr/>
        </p:nvGrpSpPr>
        <p:grpSpPr>
          <a:xfrm>
            <a:off x="6233211" y="1339765"/>
            <a:ext cx="1298572" cy="770567"/>
            <a:chOff x="7766687" y="2034058"/>
            <a:chExt cx="1235372" cy="764330"/>
          </a:xfrm>
        </p:grpSpPr>
        <p:pic>
          <p:nvPicPr>
            <p:cNvPr id="113" name="Xbox"/>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6687" y="2034058"/>
              <a:ext cx="1235372" cy="661905"/>
            </a:xfrm>
            <a:prstGeom prst="rect">
              <a:avLst/>
            </a:prstGeom>
          </p:spPr>
        </p:pic>
        <p:pic>
          <p:nvPicPr>
            <p:cNvPr id="114" name="Picture 1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ltGray">
            <a:xfrm>
              <a:off x="8434332" y="2634892"/>
              <a:ext cx="351341" cy="91700"/>
            </a:xfrm>
            <a:prstGeom prst="rect">
              <a:avLst/>
            </a:prstGeom>
          </p:spPr>
        </p:pic>
        <p:pic>
          <p:nvPicPr>
            <p:cNvPr id="115" name="Xbox"/>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610002" y="2646993"/>
              <a:ext cx="246987" cy="151395"/>
            </a:xfrm>
            <a:prstGeom prst="rect">
              <a:avLst/>
            </a:prstGeom>
          </p:spPr>
        </p:pic>
      </p:grpSp>
      <p:grpSp>
        <p:nvGrpSpPr>
          <p:cNvPr id="192" name="Group 191"/>
          <p:cNvGrpSpPr/>
          <p:nvPr/>
        </p:nvGrpSpPr>
        <p:grpSpPr>
          <a:xfrm>
            <a:off x="9290767" y="2397151"/>
            <a:ext cx="1339161" cy="758495"/>
            <a:chOff x="1327189" y="2777693"/>
            <a:chExt cx="1545714" cy="962072"/>
          </a:xfrm>
        </p:grpSpPr>
        <p:sp>
          <p:nvSpPr>
            <p:cNvPr id="193" name="Flowchart: Magnetic Disk 192"/>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4" name="Oval 193"/>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5" name="Rectangle 194"/>
            <p:cNvSpPr/>
            <p:nvPr/>
          </p:nvSpPr>
          <p:spPr>
            <a:xfrm>
              <a:off x="1590118" y="3230737"/>
              <a:ext cx="1019858"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HoloLens</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pic>
        <p:nvPicPr>
          <p:cNvPr id="202" name="Picture 2" descr="https://compass-ssl.surface.com/assets/3e/22/3e22a8d7-25bd-473d-815a-f49e27c515cb.png#desktop-engagingmeetings-new.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7642495" y="1350557"/>
            <a:ext cx="1518662" cy="81764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21" name="Group 120"/>
          <p:cNvGrpSpPr/>
          <p:nvPr/>
        </p:nvGrpSpPr>
        <p:grpSpPr>
          <a:xfrm>
            <a:off x="3245489" y="1758862"/>
            <a:ext cx="1382567" cy="533501"/>
            <a:chOff x="2735582" y="1816942"/>
            <a:chExt cx="1315282" cy="529185"/>
          </a:xfrm>
        </p:grpSpPr>
        <p:pic>
          <p:nvPicPr>
            <p:cNvPr id="1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914948" y="1816942"/>
              <a:ext cx="872345" cy="526533"/>
            </a:xfrm>
            <a:prstGeom prst="rect">
              <a:avLst/>
            </a:prstGeom>
          </p:spPr>
        </p:pic>
        <p:pic>
          <p:nvPicPr>
            <p:cNvPr id="123" name="Small Tablet"/>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452157" y="1875768"/>
              <a:ext cx="598707" cy="470359"/>
            </a:xfrm>
            <a:prstGeom prst="rect">
              <a:avLst/>
            </a:prstGeom>
          </p:spPr>
        </p:pic>
        <p:grpSp>
          <p:nvGrpSpPr>
            <p:cNvPr id="124" name="Group 123"/>
            <p:cNvGrpSpPr/>
            <p:nvPr/>
          </p:nvGrpSpPr>
          <p:grpSpPr>
            <a:xfrm>
              <a:off x="2735582" y="1943038"/>
              <a:ext cx="396513" cy="386145"/>
              <a:chOff x="2733414" y="1895696"/>
              <a:chExt cx="487607" cy="474858"/>
            </a:xfrm>
          </p:grpSpPr>
          <p:pic>
            <p:nvPicPr>
              <p:cNvPr id="125" name="Phablet"/>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733414" y="1895696"/>
                <a:ext cx="432297" cy="423663"/>
              </a:xfrm>
              <a:prstGeom prst="rect">
                <a:avLst/>
              </a:prstGeom>
            </p:spPr>
          </p:pic>
          <p:pic>
            <p:nvPicPr>
              <p:cNvPr id="126" name="Phone"/>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889286" y="2045444"/>
                <a:ext cx="331735" cy="325110"/>
              </a:xfrm>
              <a:prstGeom prst="rect">
                <a:avLst/>
              </a:prstGeom>
            </p:spPr>
          </p:pic>
        </p:grpSp>
      </p:grpSp>
      <p:grpSp>
        <p:nvGrpSpPr>
          <p:cNvPr id="135" name="Group 134"/>
          <p:cNvGrpSpPr/>
          <p:nvPr/>
        </p:nvGrpSpPr>
        <p:grpSpPr>
          <a:xfrm>
            <a:off x="4780232" y="1449741"/>
            <a:ext cx="1344093" cy="731996"/>
            <a:chOff x="4538410" y="1456930"/>
            <a:chExt cx="1278681" cy="726073"/>
          </a:xfrm>
        </p:grpSpPr>
        <p:pic>
          <p:nvPicPr>
            <p:cNvPr id="136" name="Desktop"/>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65530" y="1456930"/>
              <a:ext cx="980238" cy="562600"/>
            </a:xfrm>
            <a:prstGeom prst="rect">
              <a:avLst/>
            </a:prstGeom>
          </p:spPr>
        </p:pic>
        <p:pic>
          <p:nvPicPr>
            <p:cNvPr id="137" name="2-in-1"/>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5017494" y="1700384"/>
              <a:ext cx="799597" cy="482619"/>
            </a:xfrm>
            <a:prstGeom prst="rect">
              <a:avLst/>
            </a:prstGeom>
          </p:spPr>
        </p:pic>
        <p:pic>
          <p:nvPicPr>
            <p:cNvPr id="138" name="Laptop"/>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538410" y="1714822"/>
              <a:ext cx="623613" cy="375988"/>
            </a:xfrm>
            <a:prstGeom prst="rect">
              <a:avLst/>
            </a:prstGeom>
          </p:spPr>
        </p:pic>
      </p:grpSp>
      <p:pic>
        <p:nvPicPr>
          <p:cNvPr id="97" name="Picture 96" descr="141215_B-hero_01.png"/>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9604202" y="2255258"/>
            <a:ext cx="782349" cy="296100"/>
          </a:xfrm>
          <a:prstGeom prst="rect">
            <a:avLst/>
          </a:prstGeom>
          <a:noFill/>
          <a:ln>
            <a:noFill/>
          </a:ln>
        </p:spPr>
      </p:pic>
      <p:grpSp>
        <p:nvGrpSpPr>
          <p:cNvPr id="16" name="Group 15"/>
          <p:cNvGrpSpPr/>
          <p:nvPr/>
        </p:nvGrpSpPr>
        <p:grpSpPr>
          <a:xfrm>
            <a:off x="1594120" y="2397150"/>
            <a:ext cx="1339162" cy="758496"/>
            <a:chOff x="1327189" y="2777695"/>
            <a:chExt cx="1545714" cy="962076"/>
          </a:xfrm>
        </p:grpSpPr>
        <p:sp>
          <p:nvSpPr>
            <p:cNvPr id="141" name="Flowchart: Magnetic Disk 140"/>
            <p:cNvSpPr/>
            <p:nvPr/>
          </p:nvSpPr>
          <p:spPr bwMode="auto">
            <a:xfrm>
              <a:off x="1327189" y="2812564"/>
              <a:ext cx="1545714" cy="927207"/>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28" name="Oval 127"/>
            <p:cNvSpPr/>
            <p:nvPr/>
          </p:nvSpPr>
          <p:spPr bwMode="auto">
            <a:xfrm>
              <a:off x="1327189" y="2777695"/>
              <a:ext cx="1545714" cy="351807"/>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3" name="Rectangle 12"/>
            <p:cNvSpPr/>
            <p:nvPr/>
          </p:nvSpPr>
          <p:spPr>
            <a:xfrm>
              <a:off x="1432848" y="3230737"/>
              <a:ext cx="1334401" cy="362894"/>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Devices +</a:t>
              </a: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IoT</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29" name="Group 128"/>
          <p:cNvGrpSpPr/>
          <p:nvPr/>
        </p:nvGrpSpPr>
        <p:grpSpPr>
          <a:xfrm>
            <a:off x="1738356" y="2258547"/>
            <a:ext cx="989327" cy="371922"/>
            <a:chOff x="1371004" y="2381442"/>
            <a:chExt cx="941178" cy="368913"/>
          </a:xfrm>
        </p:grpSpPr>
        <p:pic>
          <p:nvPicPr>
            <p:cNvPr id="130" name="IoT"/>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371004" y="2409666"/>
              <a:ext cx="553359" cy="326999"/>
            </a:xfrm>
            <a:prstGeom prst="rect">
              <a:avLst/>
            </a:prstGeom>
          </p:spPr>
        </p:pic>
        <p:pic>
          <p:nvPicPr>
            <p:cNvPr id="131" name="IoT"/>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870290" y="2381442"/>
              <a:ext cx="441892" cy="261130"/>
            </a:xfrm>
            <a:prstGeom prst="rect">
              <a:avLst/>
            </a:prstGeom>
          </p:spPr>
        </p:pic>
        <p:pic>
          <p:nvPicPr>
            <p:cNvPr id="132" name="Picture 131"/>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1624717" y="2463513"/>
              <a:ext cx="485404" cy="286842"/>
            </a:xfrm>
            <a:prstGeom prst="rect">
              <a:avLst/>
            </a:prstGeom>
          </p:spPr>
        </p:pic>
      </p:grpSp>
      <p:sp>
        <p:nvSpPr>
          <p:cNvPr id="110" name="TextBox 109"/>
          <p:cNvSpPr txBox="1"/>
          <p:nvPr/>
        </p:nvSpPr>
        <p:spPr>
          <a:xfrm>
            <a:off x="3275330" y="2954236"/>
            <a:ext cx="5501835" cy="664207"/>
          </a:xfrm>
          <a:prstGeom prst="rect">
            <a:avLst/>
          </a:prstGeom>
          <a:noFill/>
        </p:spPr>
        <p:txBody>
          <a:bodyPr wrap="square" lIns="137033" tIns="109626" rIns="137033" bIns="109626" rtlCol="0">
            <a:spAutoFit/>
          </a:bodyPr>
          <a:lstStyle/>
          <a:p>
            <a:pPr algn="ctr" defTabSz="913554">
              <a:lnSpc>
                <a:spcPct val="90000"/>
              </a:lnSpc>
              <a:spcBef>
                <a:spcPts val="599"/>
              </a:spcBef>
            </a:pPr>
            <a:r>
              <a:rPr lang="en-US" sz="3197" dirty="0">
                <a:gradFill>
                  <a:gsLst>
                    <a:gs pos="0">
                      <a:srgbClr val="FFFFFF"/>
                    </a:gs>
                    <a:gs pos="100000">
                      <a:srgbClr val="FFFFFF"/>
                    </a:gs>
                  </a:gsLst>
                  <a:lin ang="5400000" scaled="0"/>
                </a:gradFill>
                <a:ea typeface="Segoe UI" pitchFamily="34" charset="0"/>
                <a:cs typeface="Segoe UI Light" panose="020B0502040204020203" pitchFamily="34" charset="0"/>
              </a:rPr>
              <a:t>Universal </a:t>
            </a:r>
            <a:r>
              <a:rPr lang="en-US" sz="3197" dirty="0" smtClean="0">
                <a:gradFill>
                  <a:gsLst>
                    <a:gs pos="0">
                      <a:srgbClr val="FFFFFF"/>
                    </a:gs>
                    <a:gs pos="100000">
                      <a:srgbClr val="FFFFFF"/>
                    </a:gs>
                  </a:gsLst>
                  <a:lin ang="5400000" scaled="0"/>
                </a:gradFill>
                <a:ea typeface="Segoe UI" pitchFamily="34" charset="0"/>
                <a:cs typeface="Segoe UI Light" panose="020B0502040204020203" pitchFamily="34" charset="0"/>
              </a:rPr>
              <a:t>Apps</a:t>
            </a:r>
            <a:endParaRPr lang="en-US" sz="3197" dirty="0">
              <a:gradFill>
                <a:gsLst>
                  <a:gs pos="0">
                    <a:srgbClr val="FFFFFF"/>
                  </a:gs>
                  <a:gs pos="100000">
                    <a:srgbClr val="FFFFFF"/>
                  </a:gs>
                </a:gsLst>
                <a:lin ang="5400000" scaled="0"/>
              </a:gradFill>
              <a:ea typeface="Segoe UI" pitchFamily="34" charset="0"/>
              <a:cs typeface="Segoe UI Light" panose="020B0502040204020203" pitchFamily="34" charset="0"/>
            </a:endParaRPr>
          </a:p>
        </p:txBody>
      </p:sp>
      <p:grpSp>
        <p:nvGrpSpPr>
          <p:cNvPr id="75" name="Store"/>
          <p:cNvGrpSpPr/>
          <p:nvPr/>
        </p:nvGrpSpPr>
        <p:grpSpPr>
          <a:xfrm>
            <a:off x="6888200" y="4171682"/>
            <a:ext cx="2243479" cy="738135"/>
            <a:chOff x="7574900" y="3506973"/>
            <a:chExt cx="1688884" cy="610280"/>
          </a:xfrm>
        </p:grpSpPr>
        <p:sp>
          <p:nvSpPr>
            <p:cNvPr id="76" name="TextBox 75"/>
            <p:cNvSpPr txBox="1"/>
            <p:nvPr/>
          </p:nvSpPr>
          <p:spPr>
            <a:xfrm>
              <a:off x="7853238" y="3506973"/>
              <a:ext cx="1410546" cy="610280"/>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One Store +</a:t>
              </a:r>
              <a:br>
                <a:rPr lang="en-US" sz="1599" dirty="0">
                  <a:solidFill>
                    <a:srgbClr val="0078D7">
                      <a:lumMod val="20000"/>
                      <a:lumOff val="80000"/>
                    </a:srgbClr>
                  </a:solidFill>
                </a:rPr>
              </a:br>
              <a:r>
                <a:rPr lang="en-US" sz="1599" dirty="0">
                  <a:solidFill>
                    <a:srgbClr val="0078D7">
                      <a:lumMod val="20000"/>
                      <a:lumOff val="80000"/>
                    </a:srgbClr>
                  </a:solidFill>
                </a:rPr>
                <a:t>One Dev Center</a:t>
              </a:r>
            </a:p>
          </p:txBody>
        </p:sp>
        <p:pic>
          <p:nvPicPr>
            <p:cNvPr id="77" name="Picture 76"/>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7574900" y="3586074"/>
              <a:ext cx="398014" cy="398014"/>
            </a:xfrm>
            <a:prstGeom prst="rect">
              <a:avLst/>
            </a:prstGeom>
          </p:spPr>
        </p:pic>
      </p:grpSp>
      <p:grpSp>
        <p:nvGrpSpPr>
          <p:cNvPr id="78" name="Legacy"/>
          <p:cNvGrpSpPr/>
          <p:nvPr/>
        </p:nvGrpSpPr>
        <p:grpSpPr>
          <a:xfrm>
            <a:off x="8699415" y="3871581"/>
            <a:ext cx="1524213" cy="738135"/>
            <a:chOff x="5616311" y="3984573"/>
            <a:chExt cx="1260204" cy="610280"/>
          </a:xfrm>
        </p:grpSpPr>
        <p:pic>
          <p:nvPicPr>
            <p:cNvPr id="79" name="Picture 78"/>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5616311" y="4141357"/>
              <a:ext cx="310772" cy="310772"/>
            </a:xfrm>
            <a:prstGeom prst="rect">
              <a:avLst/>
            </a:prstGeom>
          </p:spPr>
        </p:pic>
        <p:sp>
          <p:nvSpPr>
            <p:cNvPr id="81" name="TextBox 80"/>
            <p:cNvSpPr txBox="1"/>
            <p:nvPr/>
          </p:nvSpPr>
          <p:spPr>
            <a:xfrm>
              <a:off x="5805420" y="3984573"/>
              <a:ext cx="1071095" cy="610280"/>
            </a:xfrm>
            <a:prstGeom prst="rect">
              <a:avLst/>
            </a:prstGeom>
            <a:noFill/>
          </p:spPr>
          <p:txBody>
            <a:bodyPr wrap="square" lIns="121807" tIns="146169" rIns="0" bIns="146169" rtlCol="0">
              <a:spAutoFit/>
            </a:bodyPr>
            <a:lstStyle/>
            <a:p>
              <a:pPr defTabSz="913532">
                <a:lnSpc>
                  <a:spcPct val="90000"/>
                </a:lnSpc>
                <a:spcBef>
                  <a:spcPts val="799"/>
                </a:spcBef>
              </a:pPr>
              <a:r>
                <a:rPr lang="en-US" sz="1599" dirty="0">
                  <a:solidFill>
                    <a:srgbClr val="0078D7">
                      <a:lumMod val="20000"/>
                      <a:lumOff val="80000"/>
                    </a:srgbClr>
                  </a:solidFill>
                </a:rPr>
                <a:t>Reuse Existing Code</a:t>
              </a:r>
            </a:p>
          </p:txBody>
        </p:sp>
      </p:grpSp>
      <p:grpSp>
        <p:nvGrpSpPr>
          <p:cNvPr id="83" name="One SDK"/>
          <p:cNvGrpSpPr/>
          <p:nvPr/>
        </p:nvGrpSpPr>
        <p:grpSpPr>
          <a:xfrm>
            <a:off x="5247800" y="4318234"/>
            <a:ext cx="1807782" cy="738135"/>
            <a:chOff x="4428826" y="3733778"/>
            <a:chExt cx="1357092" cy="554114"/>
          </a:xfrm>
        </p:grpSpPr>
        <p:sp>
          <p:nvSpPr>
            <p:cNvPr id="84" name="TextBox 83"/>
            <p:cNvSpPr txBox="1"/>
            <p:nvPr/>
          </p:nvSpPr>
          <p:spPr>
            <a:xfrm>
              <a:off x="4608153" y="3733778"/>
              <a:ext cx="1177765"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One SDK + Tooling</a:t>
              </a:r>
            </a:p>
          </p:txBody>
        </p:sp>
        <p:pic>
          <p:nvPicPr>
            <p:cNvPr id="85" name="Picture 8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428826" y="3870990"/>
              <a:ext cx="283272" cy="283272"/>
            </a:xfrm>
            <a:prstGeom prst="rect">
              <a:avLst/>
            </a:prstGeom>
          </p:spPr>
        </p:pic>
      </p:grpSp>
      <p:grpSp>
        <p:nvGrpSpPr>
          <p:cNvPr id="86" name="Adaptive UI"/>
          <p:cNvGrpSpPr/>
          <p:nvPr/>
        </p:nvGrpSpPr>
        <p:grpSpPr>
          <a:xfrm>
            <a:off x="1530477" y="3861678"/>
            <a:ext cx="2055208" cy="738136"/>
            <a:chOff x="1274764" y="3263907"/>
            <a:chExt cx="1542833" cy="554114"/>
          </a:xfrm>
        </p:grpSpPr>
        <p:sp>
          <p:nvSpPr>
            <p:cNvPr id="87" name="TextBox 86"/>
            <p:cNvSpPr txBox="1"/>
            <p:nvPr/>
          </p:nvSpPr>
          <p:spPr>
            <a:xfrm>
              <a:off x="1592022" y="3263907"/>
              <a:ext cx="1225575"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Adaptive </a:t>
              </a:r>
              <a:br>
                <a:rPr lang="en-US" sz="1599" dirty="0">
                  <a:solidFill>
                    <a:srgbClr val="0078D7">
                      <a:lumMod val="20000"/>
                      <a:lumOff val="80000"/>
                    </a:srgbClr>
                  </a:solidFill>
                </a:rPr>
              </a:br>
              <a:r>
                <a:rPr lang="en-US" sz="1599" dirty="0">
                  <a:solidFill>
                    <a:srgbClr val="0078D7">
                      <a:lumMod val="20000"/>
                      <a:lumOff val="80000"/>
                    </a:srgbClr>
                  </a:solidFill>
                </a:rPr>
                <a:t>User Interface</a:t>
              </a:r>
            </a:p>
          </p:txBody>
        </p:sp>
        <p:grpSp>
          <p:nvGrpSpPr>
            <p:cNvPr id="88" name="Group 87"/>
            <p:cNvGrpSpPr/>
            <p:nvPr/>
          </p:nvGrpSpPr>
          <p:grpSpPr>
            <a:xfrm>
              <a:off x="1274764" y="3378776"/>
              <a:ext cx="394464" cy="314583"/>
              <a:chOff x="1274764" y="3378776"/>
              <a:chExt cx="394464" cy="314583"/>
            </a:xfrm>
          </p:grpSpPr>
          <p:pic>
            <p:nvPicPr>
              <p:cNvPr id="89" name="Picture 88"/>
              <p:cNvPicPr>
                <a:picLocks noChangeAspect="1"/>
              </p:cNvPicPr>
              <p:nvPr/>
            </p:nvPicPr>
            <p:blipFill>
              <a:blip r:embed="rId21"/>
              <a:stretch>
                <a:fillRect/>
              </a:stretch>
            </p:blipFill>
            <p:spPr>
              <a:xfrm>
                <a:off x="1274764" y="3467787"/>
                <a:ext cx="201185" cy="225572"/>
              </a:xfrm>
              <a:prstGeom prst="rect">
                <a:avLst/>
              </a:prstGeom>
            </p:spPr>
          </p:pic>
          <p:grpSp>
            <p:nvGrpSpPr>
              <p:cNvPr id="90" name="Group 89"/>
              <p:cNvGrpSpPr/>
              <p:nvPr/>
            </p:nvGrpSpPr>
            <p:grpSpPr>
              <a:xfrm>
                <a:off x="1382420" y="3378776"/>
                <a:ext cx="254030" cy="217742"/>
                <a:chOff x="1344320" y="3386396"/>
                <a:chExt cx="254030" cy="217742"/>
              </a:xfrm>
            </p:grpSpPr>
            <p:sp>
              <p:nvSpPr>
                <p:cNvPr id="92" name="Freeform 91"/>
                <p:cNvSpPr>
                  <a:spLocks noChangeAspect="1"/>
                </p:cNvSpPr>
                <p:nvPr/>
              </p:nvSpPr>
              <p:spPr bwMode="black">
                <a:xfrm>
                  <a:off x="1440120" y="3451768"/>
                  <a:ext cx="87438" cy="152370"/>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chemeClr val="bg1"/>
                </a:solidFill>
                <a:ln>
                  <a:noFill/>
                </a:ln>
              </p:spPr>
              <p:txBody>
                <a:bodyPr vert="horz" wrap="square" lIns="121807" tIns="60904" rIns="121807" bIns="60904"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93" name="Picture 92"/>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344320" y="3386396"/>
                  <a:ext cx="254030" cy="151623"/>
                </a:xfrm>
                <a:prstGeom prst="rect">
                  <a:avLst/>
                </a:prstGeom>
              </p:spPr>
            </p:pic>
          </p:grpSp>
          <p:pic>
            <p:nvPicPr>
              <p:cNvPr id="91" name="Picture 90"/>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1551506" y="3565510"/>
                <a:ext cx="117722" cy="117722"/>
              </a:xfrm>
              <a:prstGeom prst="rect">
                <a:avLst/>
              </a:prstGeom>
            </p:spPr>
          </p:pic>
        </p:grpSp>
      </p:grpSp>
      <p:grpSp>
        <p:nvGrpSpPr>
          <p:cNvPr id="94" name="NUI"/>
          <p:cNvGrpSpPr/>
          <p:nvPr/>
        </p:nvGrpSpPr>
        <p:grpSpPr>
          <a:xfrm>
            <a:off x="3407637" y="4251926"/>
            <a:ext cx="1917760" cy="738135"/>
            <a:chOff x="2810595" y="3636234"/>
            <a:chExt cx="1439652" cy="554114"/>
          </a:xfrm>
        </p:grpSpPr>
        <p:sp>
          <p:nvSpPr>
            <p:cNvPr id="95" name="TextBox 94"/>
            <p:cNvSpPr txBox="1"/>
            <p:nvPr/>
          </p:nvSpPr>
          <p:spPr>
            <a:xfrm>
              <a:off x="2988031" y="3636234"/>
              <a:ext cx="1262216"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Natural</a:t>
              </a:r>
              <a:br>
                <a:rPr lang="en-US" sz="1599" dirty="0">
                  <a:solidFill>
                    <a:srgbClr val="0078D7">
                      <a:lumMod val="20000"/>
                      <a:lumOff val="80000"/>
                    </a:srgbClr>
                  </a:solidFill>
                </a:rPr>
              </a:br>
              <a:r>
                <a:rPr lang="en-US" sz="1599" dirty="0">
                  <a:solidFill>
                    <a:srgbClr val="0078D7">
                      <a:lumMod val="20000"/>
                      <a:lumOff val="80000"/>
                    </a:srgbClr>
                  </a:solidFill>
                </a:rPr>
                <a:t>User Inputs</a:t>
              </a:r>
            </a:p>
          </p:txBody>
        </p:sp>
        <p:grpSp>
          <p:nvGrpSpPr>
            <p:cNvPr id="99" name="Group 98"/>
            <p:cNvGrpSpPr/>
            <p:nvPr/>
          </p:nvGrpSpPr>
          <p:grpSpPr>
            <a:xfrm>
              <a:off x="2872036" y="3696660"/>
              <a:ext cx="228182" cy="328156"/>
              <a:chOff x="2027902" y="3831543"/>
              <a:chExt cx="251312" cy="361419"/>
            </a:xfrm>
          </p:grpSpPr>
          <p:sp>
            <p:nvSpPr>
              <p:cNvPr id="107" name="Freeform 106"/>
              <p:cNvSpPr>
                <a:spLocks noChangeAspect="1" noEditPoints="1"/>
              </p:cNvSpPr>
              <p:nvPr/>
            </p:nvSpPr>
            <p:spPr bwMode="black">
              <a:xfrm>
                <a:off x="2123890" y="4036288"/>
                <a:ext cx="155324" cy="156674"/>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bg1"/>
              </a:solidFill>
              <a:ln>
                <a:noFill/>
              </a:ln>
              <a:extLst/>
            </p:spPr>
            <p:txBody>
              <a:bodyPr vert="horz" wrap="square" lIns="124256" tIns="62128" rIns="124256" bIns="62128"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109" name="Picture 108"/>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2027902" y="3831543"/>
                <a:ext cx="238516" cy="238516"/>
              </a:xfrm>
              <a:prstGeom prst="rect">
                <a:avLst/>
              </a:prstGeom>
            </p:spPr>
          </p:pic>
        </p:grpSp>
        <p:pic>
          <p:nvPicPr>
            <p:cNvPr id="100" name="Picture 99"/>
            <p:cNvPicPr>
              <a:picLocks noChangeAspect="1"/>
            </p:cNvPicPr>
            <p:nvPr/>
          </p:nvPicPr>
          <p:blipFill>
            <a:blip r:embed="rId25"/>
            <a:stretch>
              <a:fillRect/>
            </a:stretch>
          </p:blipFill>
          <p:spPr>
            <a:xfrm>
              <a:off x="2810595" y="3879352"/>
              <a:ext cx="172085" cy="142585"/>
            </a:xfrm>
            <a:prstGeom prst="rect">
              <a:avLst/>
            </a:prstGeom>
          </p:spPr>
        </p:pic>
      </p:grpSp>
      <p:grpSp>
        <p:nvGrpSpPr>
          <p:cNvPr id="206" name="Xbox"/>
          <p:cNvGrpSpPr/>
          <p:nvPr/>
        </p:nvGrpSpPr>
        <p:grpSpPr bwMode="ltGray">
          <a:xfrm>
            <a:off x="4777605" y="4348379"/>
            <a:ext cx="1989467" cy="1431313"/>
            <a:chOff x="8610991" y="1992417"/>
            <a:chExt cx="3186889" cy="2292792"/>
          </a:xfrm>
        </p:grpSpPr>
        <p:pic>
          <p:nvPicPr>
            <p:cNvPr id="207" name="Picture 206"/>
            <p:cNvPicPr>
              <a:picLocks noChangeAspect="1"/>
            </p:cNvPicPr>
            <p:nvPr/>
          </p:nvPicPr>
          <p:blipFill rotWithShape="1">
            <a:blip r:embed="rId26"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208" name="Picture 207"/>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209" name="Picture 2"/>
            <p:cNvPicPr>
              <a:picLocks noChangeAspect="1" noChangeArrowheads="1"/>
            </p:cNvPicPr>
            <p:nvPr/>
          </p:nvPicPr>
          <p:blipFill>
            <a:blip r:embed="rId28"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210" name="PPI"/>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bwMode="ltGray">
          <a:xfrm>
            <a:off x="1204115" y="4355414"/>
            <a:ext cx="2870401" cy="1751195"/>
          </a:xfrm>
          <a:prstGeom prst="rect">
            <a:avLst/>
          </a:prstGeom>
        </p:spPr>
      </p:pic>
      <p:pic>
        <p:nvPicPr>
          <p:cNvPr id="214" name="Picture 213" descr="141215_B-hero_01.png"/>
          <p:cNvPicPr>
            <a:picLocks noChangeAspect="1"/>
          </p:cNvPicPr>
          <p:nvPr/>
        </p:nvPicPr>
        <p:blipFill rotWithShape="1">
          <a:blip r:embed="rId30" cstate="screen">
            <a:extLst>
              <a:ext uri="{28A0092B-C50C-407E-A947-70E740481C1C}">
                <a14:useLocalDpi xmlns:a14="http://schemas.microsoft.com/office/drawing/2010/main"/>
              </a:ext>
            </a:extLst>
          </a:blip>
          <a:srcRect/>
          <a:stretch/>
        </p:blipFill>
        <p:spPr>
          <a:xfrm>
            <a:off x="7314942" y="4346772"/>
            <a:ext cx="2195599" cy="866423"/>
          </a:xfrm>
          <a:prstGeom prst="rect">
            <a:avLst/>
          </a:prstGeom>
          <a:noFill/>
          <a:ln>
            <a:noFill/>
          </a:ln>
        </p:spPr>
      </p:pic>
      <p:grpSp>
        <p:nvGrpSpPr>
          <p:cNvPr id="211" name="Group 210"/>
          <p:cNvGrpSpPr/>
          <p:nvPr/>
        </p:nvGrpSpPr>
        <p:grpSpPr>
          <a:xfrm>
            <a:off x="9961097" y="4352238"/>
            <a:ext cx="1093301" cy="619641"/>
            <a:chOff x="87532" y="3622341"/>
            <a:chExt cx="1116863" cy="632995"/>
          </a:xfrm>
        </p:grpSpPr>
        <p:sp>
          <p:nvSpPr>
            <p:cNvPr id="213" name="Rectangle 212"/>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fontAlgn="base">
                <a:lnSpc>
                  <a:spcPct val="90000"/>
                </a:lnSpc>
                <a:spcBef>
                  <a:spcPct val="0"/>
                </a:spcBef>
                <a:spcAft>
                  <a:spcPct val="0"/>
                </a:spcAft>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12" name="Picture 211"/>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72" name="Picture 7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2" name="Picture 10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3" name="Picture 102"/>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10018108" y="919648"/>
            <a:ext cx="1524611" cy="1121617"/>
          </a:xfrm>
          <a:prstGeom prst="rect">
            <a:avLst/>
          </a:prstGeom>
        </p:spPr>
      </p:pic>
      <p:pic>
        <p:nvPicPr>
          <p:cNvPr id="104" name="Picture 103"/>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4062428" y="919648"/>
            <a:ext cx="1497214" cy="957235"/>
          </a:xfrm>
          <a:prstGeom prst="rect">
            <a:avLst/>
          </a:prstGeom>
        </p:spPr>
      </p:pic>
      <p:pic>
        <p:nvPicPr>
          <p:cNvPr id="105" name="Picture 104"/>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1448396" y="919647"/>
            <a:ext cx="869274" cy="667478"/>
          </a:xfrm>
          <a:prstGeom prst="rect">
            <a:avLst/>
          </a:prstGeom>
        </p:spPr>
      </p:pic>
      <p:pic>
        <p:nvPicPr>
          <p:cNvPr id="106" name="Picture 105"/>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471503" y="919647"/>
            <a:ext cx="595038" cy="579517"/>
          </a:xfrm>
          <a:prstGeom prst="rect">
            <a:avLst/>
          </a:prstGeom>
        </p:spPr>
      </p:pic>
      <p:pic>
        <p:nvPicPr>
          <p:cNvPr id="139" name="Picture 138"/>
          <p:cNvPicPr>
            <a:picLocks noChangeAspect="1"/>
          </p:cNvPicPr>
          <p:nvPr/>
        </p:nvPicPr>
        <p:blipFill rotWithShape="1">
          <a:blip r:embed="rId37" cstate="screen">
            <a:extLst>
              <a:ext uri="{28A0092B-C50C-407E-A947-70E740481C1C}">
                <a14:useLocalDpi xmlns:a14="http://schemas.microsoft.com/office/drawing/2010/main"/>
              </a:ext>
            </a:extLst>
          </a:blip>
          <a:srcRect/>
          <a:stretch/>
        </p:blipFill>
        <p:spPr>
          <a:xfrm>
            <a:off x="2749105" y="919649"/>
            <a:ext cx="852254" cy="848917"/>
          </a:xfrm>
          <a:prstGeom prst="rect">
            <a:avLst/>
          </a:prstGeom>
        </p:spPr>
      </p:pic>
      <p:pic>
        <p:nvPicPr>
          <p:cNvPr id="140" name="Picture 139"/>
          <p:cNvPicPr>
            <a:picLocks noChangeAspect="1"/>
          </p:cNvPicPr>
          <p:nvPr/>
        </p:nvPicPr>
        <p:blipFill rotWithShape="1">
          <a:blip r:embed="rId38" cstate="screen">
            <a:extLst>
              <a:ext uri="{28A0092B-C50C-407E-A947-70E740481C1C}">
                <a14:useLocalDpi xmlns:a14="http://schemas.microsoft.com/office/drawing/2010/main"/>
              </a:ext>
            </a:extLst>
          </a:blip>
          <a:srcRect/>
          <a:stretch/>
        </p:blipFill>
        <p:spPr>
          <a:xfrm>
            <a:off x="8009887" y="919650"/>
            <a:ext cx="1576785" cy="1015810"/>
          </a:xfrm>
          <a:prstGeom prst="rect">
            <a:avLst/>
          </a:prstGeom>
        </p:spPr>
      </p:pic>
      <p:sp>
        <p:nvSpPr>
          <p:cNvPr id="119" name="TextBox 118"/>
          <p:cNvSpPr txBox="1"/>
          <p:nvPr/>
        </p:nvSpPr>
        <p:spPr>
          <a:xfrm>
            <a:off x="2972041" y="5207346"/>
            <a:ext cx="5904437" cy="664207"/>
          </a:xfrm>
          <a:prstGeom prst="rect">
            <a:avLst/>
          </a:prstGeom>
          <a:noFill/>
        </p:spPr>
        <p:txBody>
          <a:bodyPr wrap="none" lIns="137033" tIns="109626" rIns="137033" bIns="109626" rtlCol="0">
            <a:spAutoFit/>
          </a:bodyPr>
          <a:lstStyle/>
          <a:p>
            <a:pPr defTabSz="913554">
              <a:lnSpc>
                <a:spcPct val="90000"/>
              </a:lnSpc>
              <a:spcBef>
                <a:spcPts val="599"/>
              </a:spcBef>
            </a:pPr>
            <a:r>
              <a:rPr lang="en-US" sz="3197" dirty="0">
                <a:solidFill>
                  <a:srgbClr val="0070C0"/>
                </a:solidFill>
                <a:ea typeface="Segoe UI" pitchFamily="34" charset="0"/>
                <a:cs typeface="Segoe UI Light" panose="020B0502040204020203" pitchFamily="34" charset="0"/>
              </a:rPr>
              <a:t>One Universal Windows Platform</a:t>
            </a:r>
          </a:p>
        </p:txBody>
      </p:sp>
    </p:spTree>
    <p:extLst>
      <p:ext uri="{BB962C8B-B14F-4D97-AF65-F5344CB8AC3E}">
        <p14:creationId xmlns:p14="http://schemas.microsoft.com/office/powerpoint/2010/main" val="166680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xit" presetSubtype="0" fill="hold" nodeType="withEffect">
                                  <p:stCondLst>
                                    <p:cond delay="1000"/>
                                  </p:stCondLst>
                                  <p:childTnLst>
                                    <p:set>
                                      <p:cBhvr>
                                        <p:cTn id="8" dur="1" fill="hold">
                                          <p:stCondLst>
                                            <p:cond delay="0"/>
                                          </p:stCondLst>
                                        </p:cTn>
                                        <p:tgtEl>
                                          <p:spTgt spid="12"/>
                                        </p:tgtEl>
                                        <p:attrNameLst>
                                          <p:attrName>style.visibility</p:attrName>
                                        </p:attrNameLst>
                                      </p:cBhvr>
                                      <p:to>
                                        <p:strVal val="hidden"/>
                                      </p:to>
                                    </p:set>
                                  </p:childTnLst>
                                </p:cTn>
                              </p:par>
                              <p:par>
                                <p:cTn id="9" presetID="6" presetClass="emph" presetSubtype="0" decel="59000" autoRev="1" fill="hold" nodeType="withEffect">
                                  <p:stCondLst>
                                    <p:cond delay="0"/>
                                  </p:stCondLst>
                                  <p:childTnLst>
                                    <p:animScale>
                                      <p:cBhvr>
                                        <p:cTn id="10" dur="1000" fill="hold"/>
                                        <p:tgtEl>
                                          <p:spTgt spid="96"/>
                                        </p:tgtEl>
                                      </p:cBhvr>
                                      <p:by x="18000" y="100000"/>
                                    </p:animScale>
                                  </p:childTnLst>
                                </p:cTn>
                              </p:par>
                              <p:par>
                                <p:cTn id="11" presetID="6" presetClass="emph" presetSubtype="0" decel="59000" autoRev="1" fill="hold" nodeType="withEffect">
                                  <p:stCondLst>
                                    <p:cond delay="0"/>
                                  </p:stCondLst>
                                  <p:childTnLst>
                                    <p:animScale>
                                      <p:cBhvr>
                                        <p:cTn id="12" dur="1000" fill="hold"/>
                                        <p:tgtEl>
                                          <p:spTgt spid="96"/>
                                        </p:tgtEl>
                                      </p:cBhvr>
                                      <p:by x="100000" y="87000"/>
                                    </p:animScale>
                                  </p:childTnLst>
                                </p:cTn>
                              </p:par>
                            </p:childTnLst>
                          </p:cTn>
                        </p:par>
                        <p:par>
                          <p:cTn id="13" fill="hold">
                            <p:stCondLst>
                              <p:cond delay="2000"/>
                            </p:stCondLst>
                            <p:childTnLst>
                              <p:par>
                                <p:cTn id="14" presetID="6" presetClass="emph" presetSubtype="0" fill="hold" nodeType="afterEffect">
                                  <p:stCondLst>
                                    <p:cond delay="0"/>
                                  </p:stCondLst>
                                  <p:childTnLst>
                                    <p:animScale>
                                      <p:cBhvr>
                                        <p:cTn id="15" dur="1000" fill="hold"/>
                                        <p:tgtEl>
                                          <p:spTgt spid="96"/>
                                        </p:tgtEl>
                                      </p:cBhvr>
                                      <p:by x="100000" y="80000"/>
                                    </p:animScale>
                                  </p:childTnLst>
                                </p:cTn>
                              </p:par>
                              <p:par>
                                <p:cTn id="16" presetID="10" presetClass="exit" presetSubtype="0" fill="hold" grpId="0" nodeType="withEffect">
                                  <p:stCondLst>
                                    <p:cond delay="0"/>
                                  </p:stCondLst>
                                  <p:childTnLst>
                                    <p:animEffect transition="out" filter="fade">
                                      <p:cBhvr>
                                        <p:cTn id="17" dur="1000"/>
                                        <p:tgtEl>
                                          <p:spTgt spid="71"/>
                                        </p:tgtEl>
                                      </p:cBhvr>
                                    </p:animEffect>
                                    <p:set>
                                      <p:cBhvr>
                                        <p:cTn id="18" dur="1" fill="hold">
                                          <p:stCondLst>
                                            <p:cond delay="999"/>
                                          </p:stCondLst>
                                        </p:cTn>
                                        <p:tgtEl>
                                          <p:spTgt spid="71"/>
                                        </p:tgtEl>
                                        <p:attrNameLst>
                                          <p:attrName>style.visibility</p:attrName>
                                        </p:attrNameLst>
                                      </p:cBhvr>
                                      <p:to>
                                        <p:strVal val="hidden"/>
                                      </p:to>
                                    </p:set>
                                  </p:childTnLst>
                                </p:cTn>
                              </p:par>
                              <p:par>
                                <p:cTn id="19" presetID="10"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par>
                                <p:cTn id="27" presetID="42" presetClass="path" presetSubtype="0" accel="50000" decel="50000" fill="hold" nodeType="withEffect">
                                  <p:stCondLst>
                                    <p:cond delay="0"/>
                                  </p:stCondLst>
                                  <p:childTnLst>
                                    <p:animMotion origin="layout" path="M 6.25E-7 2.22222E-6 L -0.67318 -0.32894 " pathEditMode="relative" rAng="0" ptsTypes="AA">
                                      <p:cBhvr>
                                        <p:cTn id="28" dur="1000" fill="hold"/>
                                        <p:tgtEl>
                                          <p:spTgt spid="211"/>
                                        </p:tgtEl>
                                        <p:attrNameLst>
                                          <p:attrName>ppt_x</p:attrName>
                                          <p:attrName>ppt_y</p:attrName>
                                        </p:attrNameLst>
                                      </p:cBhvr>
                                      <p:rCtr x="-33659" y="-16458"/>
                                    </p:animMotion>
                                  </p:childTnLst>
                                </p:cTn>
                              </p:par>
                              <p:par>
                                <p:cTn id="29" presetID="10" presetClass="exit" presetSubtype="0" fill="hold" nodeType="withEffect">
                                  <p:stCondLst>
                                    <p:cond delay="0"/>
                                  </p:stCondLst>
                                  <p:childTnLst>
                                    <p:animEffect transition="out" filter="fade">
                                      <p:cBhvr>
                                        <p:cTn id="30" dur="1000"/>
                                        <p:tgtEl>
                                          <p:spTgt spid="211"/>
                                        </p:tgtEl>
                                      </p:cBhvr>
                                    </p:animEffect>
                                    <p:set>
                                      <p:cBhvr>
                                        <p:cTn id="31" dur="1" fill="hold">
                                          <p:stCondLst>
                                            <p:cond delay="999"/>
                                          </p:stCondLst>
                                        </p:cTn>
                                        <p:tgtEl>
                                          <p:spTgt spid="211"/>
                                        </p:tgtEl>
                                        <p:attrNameLst>
                                          <p:attrName>style.visibility</p:attrName>
                                        </p:attrNameLst>
                                      </p:cBhvr>
                                      <p:to>
                                        <p:strVal val="hidden"/>
                                      </p:to>
                                    </p:set>
                                  </p:childTnLst>
                                </p:cTn>
                              </p:par>
                              <p:par>
                                <p:cTn id="32" presetID="6" presetClass="emph" presetSubtype="0" fill="hold" nodeType="withEffect">
                                  <p:stCondLst>
                                    <p:cond delay="0"/>
                                  </p:stCondLst>
                                  <p:childTnLst>
                                    <p:animScale>
                                      <p:cBhvr>
                                        <p:cTn id="33" dur="1000" fill="hold"/>
                                        <p:tgtEl>
                                          <p:spTgt spid="211"/>
                                        </p:tgtEl>
                                      </p:cBhvr>
                                      <p:by x="50000" y="50000"/>
                                    </p:animScale>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1000"/>
                                        <p:tgtEl>
                                          <p:spTgt spid="129"/>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161"/>
                                        </p:tgtEl>
                                        <p:attrNameLst>
                                          <p:attrName>style.visibility</p:attrName>
                                        </p:attrNameLst>
                                      </p:cBhvr>
                                      <p:to>
                                        <p:strVal val="visible"/>
                                      </p:to>
                                    </p:set>
                                    <p:animEffect transition="in" filter="wipe(down)">
                                      <p:cBhvr>
                                        <p:cTn id="41" dur="500"/>
                                        <p:tgtEl>
                                          <p:spTgt spid="161"/>
                                        </p:tgtEl>
                                      </p:cBhvr>
                                    </p:animEffect>
                                  </p:childTnLst>
                                </p:cTn>
                              </p:par>
                              <p:par>
                                <p:cTn id="42" presetID="42" presetClass="path" presetSubtype="0" accel="50000" decel="50000" fill="hold" nodeType="withEffect">
                                  <p:stCondLst>
                                    <p:cond delay="0"/>
                                  </p:stCondLst>
                                  <p:childTnLst>
                                    <p:animMotion origin="layout" path="M -2.08333E-7 -2.59259E-6 L 0.25182 0.11528 " pathEditMode="relative" rAng="0" ptsTypes="AA">
                                      <p:cBhvr>
                                        <p:cTn id="43" dur="1000" fill="hold"/>
                                        <p:tgtEl>
                                          <p:spTgt spid="106"/>
                                        </p:tgtEl>
                                        <p:attrNameLst>
                                          <p:attrName>ppt_x</p:attrName>
                                          <p:attrName>ppt_y</p:attrName>
                                        </p:attrNameLst>
                                      </p:cBhvr>
                                      <p:rCtr x="12591" y="5764"/>
                                    </p:animMotion>
                                  </p:childTnLst>
                                </p:cTn>
                              </p:par>
                              <p:par>
                                <p:cTn id="44" presetID="10" presetClass="exit" presetSubtype="0" fill="hold" nodeType="withEffect">
                                  <p:stCondLst>
                                    <p:cond delay="0"/>
                                  </p:stCondLst>
                                  <p:childTnLst>
                                    <p:animEffect transition="out" filter="fade">
                                      <p:cBhvr>
                                        <p:cTn id="45" dur="1000"/>
                                        <p:tgtEl>
                                          <p:spTgt spid="106"/>
                                        </p:tgtEl>
                                      </p:cBhvr>
                                    </p:animEffect>
                                    <p:set>
                                      <p:cBhvr>
                                        <p:cTn id="46" dur="1" fill="hold">
                                          <p:stCondLst>
                                            <p:cond delay="999"/>
                                          </p:stCondLst>
                                        </p:cTn>
                                        <p:tgtEl>
                                          <p:spTgt spid="106"/>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3.33333E-6 -2.59259E-6 L 0.15612 0.10602 " pathEditMode="relative" rAng="0" ptsTypes="AA">
                                      <p:cBhvr>
                                        <p:cTn id="48" dur="1000" fill="hold"/>
                                        <p:tgtEl>
                                          <p:spTgt spid="105"/>
                                        </p:tgtEl>
                                        <p:attrNameLst>
                                          <p:attrName>ppt_x</p:attrName>
                                          <p:attrName>ppt_y</p:attrName>
                                        </p:attrNameLst>
                                      </p:cBhvr>
                                      <p:rCtr x="7799" y="5301"/>
                                    </p:animMotion>
                                  </p:childTnLst>
                                </p:cTn>
                              </p:par>
                              <p:par>
                                <p:cTn id="49" presetID="10" presetClass="exit" presetSubtype="0" fill="hold" nodeType="withEffect">
                                  <p:stCondLst>
                                    <p:cond delay="0"/>
                                  </p:stCondLst>
                                  <p:childTnLst>
                                    <p:animEffect transition="out" filter="fade">
                                      <p:cBhvr>
                                        <p:cTn id="50" dur="1000"/>
                                        <p:tgtEl>
                                          <p:spTgt spid="105"/>
                                        </p:tgtEl>
                                      </p:cBhvr>
                                    </p:animEffect>
                                    <p:set>
                                      <p:cBhvr>
                                        <p:cTn id="51" dur="1" fill="hold">
                                          <p:stCondLst>
                                            <p:cond delay="999"/>
                                          </p:stCondLst>
                                        </p:cTn>
                                        <p:tgtEl>
                                          <p:spTgt spid="105"/>
                                        </p:tgtEl>
                                        <p:attrNameLst>
                                          <p:attrName>style.visibility</p:attrName>
                                        </p:attrNameLst>
                                      </p:cBhvr>
                                      <p:to>
                                        <p:strVal val="hidden"/>
                                      </p:to>
                                    </p:set>
                                  </p:childTnLst>
                                </p:cTn>
                              </p:par>
                              <p:par>
                                <p:cTn id="52" presetID="42" presetClass="path" presetSubtype="0" accel="50000" decel="50000" fill="hold" nodeType="withEffect">
                                  <p:stCondLst>
                                    <p:cond delay="0"/>
                                  </p:stCondLst>
                                  <p:childTnLst>
                                    <p:animMotion origin="layout" path="M 3.75E-6 1.48148E-6 L 0.04922 0.08727 " pathEditMode="relative" rAng="0" ptsTypes="AA">
                                      <p:cBhvr>
                                        <p:cTn id="53" dur="1000" fill="hold"/>
                                        <p:tgtEl>
                                          <p:spTgt spid="139"/>
                                        </p:tgtEl>
                                        <p:attrNameLst>
                                          <p:attrName>ppt_x</p:attrName>
                                          <p:attrName>ppt_y</p:attrName>
                                        </p:attrNameLst>
                                      </p:cBhvr>
                                      <p:rCtr x="2461" y="4352"/>
                                    </p:animMotion>
                                  </p:childTnLst>
                                </p:cTn>
                              </p:par>
                              <p:par>
                                <p:cTn id="54" presetID="10" presetClass="exit" presetSubtype="0" fill="hold" nodeType="withEffect">
                                  <p:stCondLst>
                                    <p:cond delay="0"/>
                                  </p:stCondLst>
                                  <p:childTnLst>
                                    <p:animEffect transition="out" filter="fade">
                                      <p:cBhvr>
                                        <p:cTn id="55" dur="1000"/>
                                        <p:tgtEl>
                                          <p:spTgt spid="139"/>
                                        </p:tgtEl>
                                      </p:cBhvr>
                                    </p:animEffect>
                                    <p:set>
                                      <p:cBhvr>
                                        <p:cTn id="56" dur="1" fill="hold">
                                          <p:stCondLst>
                                            <p:cond delay="999"/>
                                          </p:stCondLst>
                                        </p:cTn>
                                        <p:tgtEl>
                                          <p:spTgt spid="139"/>
                                        </p:tgtEl>
                                        <p:attrNameLst>
                                          <p:attrName>style.visibility</p:attrName>
                                        </p:attrNameLst>
                                      </p:cBhvr>
                                      <p:to>
                                        <p:strVal val="hidden"/>
                                      </p:to>
                                    </p:set>
                                  </p:childTnLst>
                                </p:cTn>
                              </p:par>
                              <p:par>
                                <p:cTn id="57" presetID="42" presetClass="path" presetSubtype="0" accel="50000" decel="50000" fill="hold" nodeType="withEffect">
                                  <p:stCondLst>
                                    <p:cond delay="0"/>
                                  </p:stCondLst>
                                  <p:childTnLst>
                                    <p:animMotion origin="layout" path="M -1.25E-6 1.11111E-6 L -0.06875 0.08356 " pathEditMode="relative" rAng="0" ptsTypes="AA">
                                      <p:cBhvr>
                                        <p:cTn id="58" dur="1000" fill="hold"/>
                                        <p:tgtEl>
                                          <p:spTgt spid="104"/>
                                        </p:tgtEl>
                                        <p:attrNameLst>
                                          <p:attrName>ppt_x</p:attrName>
                                          <p:attrName>ppt_y</p:attrName>
                                        </p:attrNameLst>
                                      </p:cBhvr>
                                      <p:rCtr x="-3438" y="4167"/>
                                    </p:animMotion>
                                  </p:childTnLst>
                                </p:cTn>
                              </p:par>
                              <p:par>
                                <p:cTn id="59" presetID="10" presetClass="exit" presetSubtype="0" fill="hold" nodeType="withEffect">
                                  <p:stCondLst>
                                    <p:cond delay="0"/>
                                  </p:stCondLst>
                                  <p:childTnLst>
                                    <p:animEffect transition="out" filter="fade">
                                      <p:cBhvr>
                                        <p:cTn id="60" dur="1000"/>
                                        <p:tgtEl>
                                          <p:spTgt spid="104"/>
                                        </p:tgtEl>
                                      </p:cBhvr>
                                    </p:animEffect>
                                    <p:set>
                                      <p:cBhvr>
                                        <p:cTn id="61" dur="1" fill="hold">
                                          <p:stCondLst>
                                            <p:cond delay="999"/>
                                          </p:stCondLst>
                                        </p:cTn>
                                        <p:tgtEl>
                                          <p:spTgt spid="104"/>
                                        </p:tgtEl>
                                        <p:attrNameLst>
                                          <p:attrName>style.visibility</p:attrName>
                                        </p:attrNameLst>
                                      </p:cBhvr>
                                      <p:to>
                                        <p:strVal val="hidden"/>
                                      </p:to>
                                    </p:set>
                                  </p:childTnLst>
                                </p:cTn>
                              </p:par>
                              <p:par>
                                <p:cTn id="62" presetID="42" presetClass="path" presetSubtype="0" accel="50000" decel="50000" fill="hold" nodeType="withEffect">
                                  <p:stCondLst>
                                    <p:cond delay="0"/>
                                  </p:stCondLst>
                                  <p:childTnLst>
                                    <p:animMotion origin="layout" path="M -2.08333E-6 -7.40741E-7 L -0.23541 0.07963 " pathEditMode="relative" rAng="0" ptsTypes="AA">
                                      <p:cBhvr>
                                        <p:cTn id="63" dur="1000" fill="hold"/>
                                        <p:tgtEl>
                                          <p:spTgt spid="72"/>
                                        </p:tgtEl>
                                        <p:attrNameLst>
                                          <p:attrName>ppt_x</p:attrName>
                                          <p:attrName>ppt_y</p:attrName>
                                        </p:attrNameLst>
                                      </p:cBhvr>
                                      <p:rCtr x="-11771" y="3981"/>
                                    </p:animMotion>
                                  </p:childTnLst>
                                </p:cTn>
                              </p:par>
                              <p:par>
                                <p:cTn id="64" presetID="10" presetClass="exit" presetSubtype="0" fill="hold" nodeType="withEffect">
                                  <p:stCondLst>
                                    <p:cond delay="0"/>
                                  </p:stCondLst>
                                  <p:childTnLst>
                                    <p:animEffect transition="out" filter="fade">
                                      <p:cBhvr>
                                        <p:cTn id="65" dur="1000"/>
                                        <p:tgtEl>
                                          <p:spTgt spid="72"/>
                                        </p:tgtEl>
                                      </p:cBhvr>
                                    </p:animEffect>
                                    <p:set>
                                      <p:cBhvr>
                                        <p:cTn id="66" dur="1" fill="hold">
                                          <p:stCondLst>
                                            <p:cond delay="999"/>
                                          </p:stCondLst>
                                        </p:cTn>
                                        <p:tgtEl>
                                          <p:spTgt spid="72"/>
                                        </p:tgtEl>
                                        <p:attrNameLst>
                                          <p:attrName>style.visibility</p:attrName>
                                        </p:attrNameLst>
                                      </p:cBhvr>
                                      <p:to>
                                        <p:strVal val="hidden"/>
                                      </p:to>
                                    </p:set>
                                  </p:childTnLst>
                                </p:cTn>
                              </p:par>
                              <p:par>
                                <p:cTn id="67" presetID="6" presetClass="emph" presetSubtype="0" fill="hold" nodeType="withEffect">
                                  <p:stCondLst>
                                    <p:cond delay="0"/>
                                  </p:stCondLst>
                                  <p:childTnLst>
                                    <p:animScale>
                                      <p:cBhvr>
                                        <p:cTn id="68" dur="1000" fill="hold"/>
                                        <p:tgtEl>
                                          <p:spTgt spid="106"/>
                                        </p:tgtEl>
                                      </p:cBhvr>
                                      <p:by x="50000" y="50000"/>
                                    </p:animScale>
                                  </p:childTnLst>
                                </p:cTn>
                              </p:par>
                              <p:par>
                                <p:cTn id="69" presetID="6" presetClass="emph" presetSubtype="0" fill="hold" nodeType="withEffect">
                                  <p:stCondLst>
                                    <p:cond delay="0"/>
                                  </p:stCondLst>
                                  <p:childTnLst>
                                    <p:animScale>
                                      <p:cBhvr>
                                        <p:cTn id="70" dur="1000" fill="hold"/>
                                        <p:tgtEl>
                                          <p:spTgt spid="105"/>
                                        </p:tgtEl>
                                      </p:cBhvr>
                                      <p:by x="50000" y="50000"/>
                                    </p:animScale>
                                  </p:childTnLst>
                                </p:cTn>
                              </p:par>
                              <p:par>
                                <p:cTn id="71" presetID="6" presetClass="emph" presetSubtype="0" fill="hold" nodeType="withEffect">
                                  <p:stCondLst>
                                    <p:cond delay="0"/>
                                  </p:stCondLst>
                                  <p:childTnLst>
                                    <p:animScale>
                                      <p:cBhvr>
                                        <p:cTn id="72" dur="1000" fill="hold"/>
                                        <p:tgtEl>
                                          <p:spTgt spid="139"/>
                                        </p:tgtEl>
                                      </p:cBhvr>
                                      <p:by x="50000" y="50000"/>
                                    </p:animScale>
                                  </p:childTnLst>
                                </p:cTn>
                              </p:par>
                              <p:par>
                                <p:cTn id="73" presetID="6" presetClass="emph" presetSubtype="0" fill="hold" nodeType="withEffect">
                                  <p:stCondLst>
                                    <p:cond delay="0"/>
                                  </p:stCondLst>
                                  <p:childTnLst>
                                    <p:animScale>
                                      <p:cBhvr>
                                        <p:cTn id="74" dur="1000" fill="hold"/>
                                        <p:tgtEl>
                                          <p:spTgt spid="104"/>
                                        </p:tgtEl>
                                      </p:cBhvr>
                                      <p:by x="50000" y="50000"/>
                                    </p:animScale>
                                  </p:childTnLst>
                                </p:cTn>
                              </p:par>
                              <p:par>
                                <p:cTn id="75" presetID="6" presetClass="emph" presetSubtype="0" fill="hold" nodeType="withEffect">
                                  <p:stCondLst>
                                    <p:cond delay="0"/>
                                  </p:stCondLst>
                                  <p:childTnLst>
                                    <p:animScale>
                                      <p:cBhvr>
                                        <p:cTn id="76" dur="1000" fill="hold"/>
                                        <p:tgtEl>
                                          <p:spTgt spid="72"/>
                                        </p:tgtEl>
                                      </p:cBhvr>
                                      <p:by x="50000" y="50000"/>
                                    </p:animScale>
                                  </p:childTnLst>
                                </p:cTn>
                              </p:par>
                            </p:childTnLst>
                          </p:cTn>
                        </p:par>
                        <p:par>
                          <p:cTn id="77" fill="hold">
                            <p:stCondLst>
                              <p:cond delay="3000"/>
                            </p:stCondLst>
                            <p:childTnLst>
                              <p:par>
                                <p:cTn id="78" presetID="10" presetClass="entr" presetSubtype="0" fill="hold" nodeType="afterEffect">
                                  <p:stCondLst>
                                    <p:cond delay="0"/>
                                  </p:stCondLst>
                                  <p:childTnLst>
                                    <p:set>
                                      <p:cBhvr>
                                        <p:cTn id="79" dur="1" fill="hold">
                                          <p:stCondLst>
                                            <p:cond delay="0"/>
                                          </p:stCondLst>
                                        </p:cTn>
                                        <p:tgtEl>
                                          <p:spTgt spid="121"/>
                                        </p:tgtEl>
                                        <p:attrNameLst>
                                          <p:attrName>style.visibility</p:attrName>
                                        </p:attrNameLst>
                                      </p:cBhvr>
                                      <p:to>
                                        <p:strVal val="visible"/>
                                      </p:to>
                                    </p:set>
                                    <p:animEffect transition="in" filter="fade">
                                      <p:cBhvr>
                                        <p:cTn id="80" dur="1000"/>
                                        <p:tgtEl>
                                          <p:spTgt spid="121"/>
                                        </p:tgtEl>
                                      </p:cBhvr>
                                    </p:animEffect>
                                  </p:childTnLst>
                                </p:cTn>
                              </p:par>
                            </p:childTnLst>
                          </p:cTn>
                        </p:par>
                        <p:par>
                          <p:cTn id="81" fill="hold">
                            <p:stCondLst>
                              <p:cond delay="4000"/>
                            </p:stCondLst>
                            <p:childTnLst>
                              <p:par>
                                <p:cTn id="82" presetID="22" presetClass="entr" presetSubtype="4" fill="hold" nodeType="afterEffect">
                                  <p:stCondLst>
                                    <p:cond delay="0"/>
                                  </p:stCondLst>
                                  <p:childTnLst>
                                    <p:set>
                                      <p:cBhvr>
                                        <p:cTn id="83" dur="1" fill="hold">
                                          <p:stCondLst>
                                            <p:cond delay="0"/>
                                          </p:stCondLst>
                                        </p:cTn>
                                        <p:tgtEl>
                                          <p:spTgt spid="169"/>
                                        </p:tgtEl>
                                        <p:attrNameLst>
                                          <p:attrName>style.visibility</p:attrName>
                                        </p:attrNameLst>
                                      </p:cBhvr>
                                      <p:to>
                                        <p:strVal val="visible"/>
                                      </p:to>
                                    </p:set>
                                    <p:animEffect transition="in" filter="wipe(down)">
                                      <p:cBhvr>
                                        <p:cTn id="84" dur="500"/>
                                        <p:tgtEl>
                                          <p:spTgt spid="169"/>
                                        </p:tgtEl>
                                      </p:cBhvr>
                                    </p:animEffect>
                                  </p:childTnLst>
                                </p:cTn>
                              </p:par>
                              <p:par>
                                <p:cTn id="85" presetID="42" presetClass="path" presetSubtype="0" accel="50000" decel="50000" fill="hold" nodeType="withEffect">
                                  <p:stCondLst>
                                    <p:cond delay="0"/>
                                  </p:stCondLst>
                                  <p:childTnLst>
                                    <p:animMotion origin="layout" path="M -2.08333E-6 -7.40741E-7 L -0.11679 0.06667 " pathEditMode="relative" rAng="0" ptsTypes="AA">
                                      <p:cBhvr>
                                        <p:cTn id="86" dur="1000" fill="hold"/>
                                        <p:tgtEl>
                                          <p:spTgt spid="102"/>
                                        </p:tgtEl>
                                        <p:attrNameLst>
                                          <p:attrName>ppt_x</p:attrName>
                                          <p:attrName>ppt_y</p:attrName>
                                        </p:attrNameLst>
                                      </p:cBhvr>
                                      <p:rCtr x="-5846" y="3333"/>
                                    </p:animMotion>
                                  </p:childTnLst>
                                </p:cTn>
                              </p:par>
                              <p:par>
                                <p:cTn id="87" presetID="10" presetClass="exit" presetSubtype="0" fill="hold" nodeType="withEffect">
                                  <p:stCondLst>
                                    <p:cond delay="0"/>
                                  </p:stCondLst>
                                  <p:childTnLst>
                                    <p:animEffect transition="out" filter="fade">
                                      <p:cBhvr>
                                        <p:cTn id="88" dur="1000"/>
                                        <p:tgtEl>
                                          <p:spTgt spid="102"/>
                                        </p:tgtEl>
                                      </p:cBhvr>
                                    </p:animEffect>
                                    <p:set>
                                      <p:cBhvr>
                                        <p:cTn id="89" dur="1" fill="hold">
                                          <p:stCondLst>
                                            <p:cond delay="999"/>
                                          </p:stCondLst>
                                        </p:cTn>
                                        <p:tgtEl>
                                          <p:spTgt spid="102"/>
                                        </p:tgtEl>
                                        <p:attrNameLst>
                                          <p:attrName>style.visibility</p:attrName>
                                        </p:attrNameLst>
                                      </p:cBhvr>
                                      <p:to>
                                        <p:strVal val="hidden"/>
                                      </p:to>
                                    </p:set>
                                  </p:childTnLst>
                                </p:cTn>
                              </p:par>
                              <p:par>
                                <p:cTn id="90" presetID="42" presetClass="path" presetSubtype="0" accel="50000" decel="50000" fill="hold" nodeType="withEffect">
                                  <p:stCondLst>
                                    <p:cond delay="0"/>
                                  </p:stCondLst>
                                  <p:childTnLst>
                                    <p:animMotion origin="layout" path="M 5E-6 4.44444E-6 L -0.2737 0.05092 " pathEditMode="relative" rAng="0" ptsTypes="AA">
                                      <p:cBhvr>
                                        <p:cTn id="91" dur="1000" fill="hold"/>
                                        <p:tgtEl>
                                          <p:spTgt spid="140"/>
                                        </p:tgtEl>
                                        <p:attrNameLst>
                                          <p:attrName>ppt_x</p:attrName>
                                          <p:attrName>ppt_y</p:attrName>
                                        </p:attrNameLst>
                                      </p:cBhvr>
                                      <p:rCtr x="-13685" y="2546"/>
                                    </p:animMotion>
                                  </p:childTnLst>
                                </p:cTn>
                              </p:par>
                              <p:par>
                                <p:cTn id="92" presetID="10" presetClass="exit" presetSubtype="0" fill="hold" nodeType="withEffect">
                                  <p:stCondLst>
                                    <p:cond delay="0"/>
                                  </p:stCondLst>
                                  <p:childTnLst>
                                    <p:animEffect transition="out" filter="fade">
                                      <p:cBhvr>
                                        <p:cTn id="93" dur="1000"/>
                                        <p:tgtEl>
                                          <p:spTgt spid="140"/>
                                        </p:tgtEl>
                                      </p:cBhvr>
                                    </p:animEffect>
                                    <p:set>
                                      <p:cBhvr>
                                        <p:cTn id="94" dur="1" fill="hold">
                                          <p:stCondLst>
                                            <p:cond delay="999"/>
                                          </p:stCondLst>
                                        </p:cTn>
                                        <p:tgtEl>
                                          <p:spTgt spid="140"/>
                                        </p:tgtEl>
                                        <p:attrNameLst>
                                          <p:attrName>style.visibility</p:attrName>
                                        </p:attrNameLst>
                                      </p:cBhvr>
                                      <p:to>
                                        <p:strVal val="hidden"/>
                                      </p:to>
                                    </p:set>
                                  </p:childTnLst>
                                </p:cTn>
                              </p:par>
                              <p:par>
                                <p:cTn id="95" presetID="42" presetClass="path" presetSubtype="0" accel="50000" decel="50000" fill="hold" nodeType="withEffect">
                                  <p:stCondLst>
                                    <p:cond delay="0"/>
                                  </p:stCondLst>
                                  <p:childTnLst>
                                    <p:animMotion origin="layout" path="M 4.79167E-6 4.07407E-6 L -0.43633 0.05231 " pathEditMode="relative" rAng="0" ptsTypes="AA">
                                      <p:cBhvr>
                                        <p:cTn id="96" dur="1000" fill="hold"/>
                                        <p:tgtEl>
                                          <p:spTgt spid="103"/>
                                        </p:tgtEl>
                                        <p:attrNameLst>
                                          <p:attrName>ppt_x</p:attrName>
                                          <p:attrName>ppt_y</p:attrName>
                                        </p:attrNameLst>
                                      </p:cBhvr>
                                      <p:rCtr x="-21823" y="2616"/>
                                    </p:animMotion>
                                  </p:childTnLst>
                                </p:cTn>
                              </p:par>
                              <p:par>
                                <p:cTn id="97" presetID="10" presetClass="exit" presetSubtype="0" fill="hold" nodeType="withEffect">
                                  <p:stCondLst>
                                    <p:cond delay="0"/>
                                  </p:stCondLst>
                                  <p:childTnLst>
                                    <p:animEffect transition="out" filter="fade">
                                      <p:cBhvr>
                                        <p:cTn id="98" dur="1000"/>
                                        <p:tgtEl>
                                          <p:spTgt spid="103"/>
                                        </p:tgtEl>
                                      </p:cBhvr>
                                    </p:animEffect>
                                    <p:set>
                                      <p:cBhvr>
                                        <p:cTn id="99" dur="1" fill="hold">
                                          <p:stCondLst>
                                            <p:cond delay="999"/>
                                          </p:stCondLst>
                                        </p:cTn>
                                        <p:tgtEl>
                                          <p:spTgt spid="103"/>
                                        </p:tgtEl>
                                        <p:attrNameLst>
                                          <p:attrName>style.visibility</p:attrName>
                                        </p:attrNameLst>
                                      </p:cBhvr>
                                      <p:to>
                                        <p:strVal val="hidden"/>
                                      </p:to>
                                    </p:set>
                                  </p:childTnLst>
                                </p:cTn>
                              </p:par>
                              <p:par>
                                <p:cTn id="100" presetID="6" presetClass="emph" presetSubtype="0" fill="hold" nodeType="withEffect">
                                  <p:stCondLst>
                                    <p:cond delay="0"/>
                                  </p:stCondLst>
                                  <p:childTnLst>
                                    <p:animScale>
                                      <p:cBhvr>
                                        <p:cTn id="101" dur="1000" fill="hold"/>
                                        <p:tgtEl>
                                          <p:spTgt spid="140"/>
                                        </p:tgtEl>
                                      </p:cBhvr>
                                      <p:by x="50000" y="50000"/>
                                    </p:animScale>
                                  </p:childTnLst>
                                </p:cTn>
                              </p:par>
                              <p:par>
                                <p:cTn id="102" presetID="6" presetClass="emph" presetSubtype="0" fill="hold" nodeType="withEffect">
                                  <p:stCondLst>
                                    <p:cond delay="0"/>
                                  </p:stCondLst>
                                  <p:childTnLst>
                                    <p:animScale>
                                      <p:cBhvr>
                                        <p:cTn id="103" dur="1000" fill="hold"/>
                                        <p:tgtEl>
                                          <p:spTgt spid="103"/>
                                        </p:tgtEl>
                                      </p:cBhvr>
                                      <p:by x="50000" y="50000"/>
                                    </p:animScale>
                                  </p:childTnLst>
                                </p:cTn>
                              </p:par>
                              <p:par>
                                <p:cTn id="104" presetID="6" presetClass="emph" presetSubtype="0" fill="hold" nodeType="withEffect">
                                  <p:stCondLst>
                                    <p:cond delay="0"/>
                                  </p:stCondLst>
                                  <p:childTnLst>
                                    <p:animScale>
                                      <p:cBhvr>
                                        <p:cTn id="105" dur="1000" fill="hold"/>
                                        <p:tgtEl>
                                          <p:spTgt spid="102"/>
                                        </p:tgtEl>
                                      </p:cBhvr>
                                      <p:by x="50000" y="50000"/>
                                    </p:animScale>
                                  </p:childTnLst>
                                </p:cTn>
                              </p:par>
                            </p:childTnLst>
                          </p:cTn>
                        </p:par>
                        <p:par>
                          <p:cTn id="106" fill="hold">
                            <p:stCondLst>
                              <p:cond delay="5000"/>
                            </p:stCondLst>
                            <p:childTnLst>
                              <p:par>
                                <p:cTn id="107" presetID="10" presetClass="entr" presetSubtype="0" fill="hold" nodeType="afterEffect">
                                  <p:stCondLst>
                                    <p:cond delay="0"/>
                                  </p:stCondLst>
                                  <p:childTnLst>
                                    <p:set>
                                      <p:cBhvr>
                                        <p:cTn id="108" dur="1" fill="hold">
                                          <p:stCondLst>
                                            <p:cond delay="0"/>
                                          </p:stCondLst>
                                        </p:cTn>
                                        <p:tgtEl>
                                          <p:spTgt spid="135"/>
                                        </p:tgtEl>
                                        <p:attrNameLst>
                                          <p:attrName>style.visibility</p:attrName>
                                        </p:attrNameLst>
                                      </p:cBhvr>
                                      <p:to>
                                        <p:strVal val="visible"/>
                                      </p:to>
                                    </p:set>
                                    <p:animEffect transition="in" filter="fade">
                                      <p:cBhvr>
                                        <p:cTn id="109" dur="1000"/>
                                        <p:tgtEl>
                                          <p:spTgt spid="135"/>
                                        </p:tgtEl>
                                      </p:cBhvr>
                                    </p:animEffect>
                                  </p:childTnLst>
                                </p:cTn>
                              </p:par>
                            </p:childTnLst>
                          </p:cTn>
                        </p:par>
                        <p:par>
                          <p:cTn id="110" fill="hold">
                            <p:stCondLst>
                              <p:cond delay="6000"/>
                            </p:stCondLst>
                            <p:childTnLst>
                              <p:par>
                                <p:cTn id="111" presetID="22" presetClass="entr" presetSubtype="4" fill="hold" nodeType="afterEffect">
                                  <p:stCondLst>
                                    <p:cond delay="0"/>
                                  </p:stCondLst>
                                  <p:childTnLst>
                                    <p:set>
                                      <p:cBhvr>
                                        <p:cTn id="112" dur="1" fill="hold">
                                          <p:stCondLst>
                                            <p:cond delay="0"/>
                                          </p:stCondLst>
                                        </p:cTn>
                                        <p:tgtEl>
                                          <p:spTgt spid="179"/>
                                        </p:tgtEl>
                                        <p:attrNameLst>
                                          <p:attrName>style.visibility</p:attrName>
                                        </p:attrNameLst>
                                      </p:cBhvr>
                                      <p:to>
                                        <p:strVal val="visible"/>
                                      </p:to>
                                    </p:set>
                                    <p:animEffect transition="in" filter="wipe(down)">
                                      <p:cBhvr>
                                        <p:cTn id="113" dur="500"/>
                                        <p:tgtEl>
                                          <p:spTgt spid="179"/>
                                        </p:tgtEl>
                                      </p:cBhvr>
                                    </p:animEffect>
                                  </p:childTnLst>
                                </p:cTn>
                              </p:par>
                              <p:par>
                                <p:cTn id="114" presetID="42" presetClass="path" presetSubtype="0" accel="50000" decel="50000" fill="hold" nodeType="withEffect">
                                  <p:stCondLst>
                                    <p:cond delay="0"/>
                                  </p:stCondLst>
                                  <p:childTnLst>
                                    <p:animMotion origin="layout" path="M 2.5E-6 -2.59259E-6 L 0.08828 -0.48125 " pathEditMode="relative" rAng="0" ptsTypes="AA">
                                      <p:cBhvr>
                                        <p:cTn id="115" dur="1000" fill="hold"/>
                                        <p:tgtEl>
                                          <p:spTgt spid="206"/>
                                        </p:tgtEl>
                                        <p:attrNameLst>
                                          <p:attrName>ppt_x</p:attrName>
                                          <p:attrName>ppt_y</p:attrName>
                                        </p:attrNameLst>
                                      </p:cBhvr>
                                      <p:rCtr x="4414" y="-24074"/>
                                    </p:animMotion>
                                  </p:childTnLst>
                                </p:cTn>
                              </p:par>
                              <p:par>
                                <p:cTn id="116" presetID="10" presetClass="exit" presetSubtype="0" fill="hold" nodeType="withEffect">
                                  <p:stCondLst>
                                    <p:cond delay="0"/>
                                  </p:stCondLst>
                                  <p:childTnLst>
                                    <p:animEffect transition="out" filter="fade">
                                      <p:cBhvr>
                                        <p:cTn id="117" dur="1000"/>
                                        <p:tgtEl>
                                          <p:spTgt spid="206"/>
                                        </p:tgtEl>
                                      </p:cBhvr>
                                    </p:animEffect>
                                    <p:set>
                                      <p:cBhvr>
                                        <p:cTn id="118" dur="1" fill="hold">
                                          <p:stCondLst>
                                            <p:cond delay="999"/>
                                          </p:stCondLst>
                                        </p:cTn>
                                        <p:tgtEl>
                                          <p:spTgt spid="206"/>
                                        </p:tgtEl>
                                        <p:attrNameLst>
                                          <p:attrName>style.visibility</p:attrName>
                                        </p:attrNameLst>
                                      </p:cBhvr>
                                      <p:to>
                                        <p:strVal val="hidden"/>
                                      </p:to>
                                    </p:set>
                                  </p:childTnLst>
                                </p:cTn>
                              </p:par>
                              <p:par>
                                <p:cTn id="119" presetID="6" presetClass="emph" presetSubtype="0" fill="hold" nodeType="withEffect">
                                  <p:stCondLst>
                                    <p:cond delay="0"/>
                                  </p:stCondLst>
                                  <p:childTnLst>
                                    <p:animScale>
                                      <p:cBhvr>
                                        <p:cTn id="120" dur="1000" fill="hold"/>
                                        <p:tgtEl>
                                          <p:spTgt spid="206"/>
                                        </p:tgtEl>
                                      </p:cBhvr>
                                      <p:by x="50000" y="50000"/>
                                    </p:animScale>
                                  </p:childTnLst>
                                </p:cTn>
                              </p:par>
                            </p:childTnLst>
                          </p:cTn>
                        </p:par>
                        <p:par>
                          <p:cTn id="121" fill="hold">
                            <p:stCondLst>
                              <p:cond delay="7000"/>
                            </p:stCondLst>
                            <p:childTnLst>
                              <p:par>
                                <p:cTn id="122" presetID="10" presetClass="entr" presetSubtype="0" fill="hold" nodeType="afterEffect">
                                  <p:stCondLst>
                                    <p:cond delay="0"/>
                                  </p:stCondLst>
                                  <p:childTnLst>
                                    <p:set>
                                      <p:cBhvr>
                                        <p:cTn id="123" dur="1" fill="hold">
                                          <p:stCondLst>
                                            <p:cond delay="0"/>
                                          </p:stCondLst>
                                        </p:cTn>
                                        <p:tgtEl>
                                          <p:spTgt spid="108"/>
                                        </p:tgtEl>
                                        <p:attrNameLst>
                                          <p:attrName>style.visibility</p:attrName>
                                        </p:attrNameLst>
                                      </p:cBhvr>
                                      <p:to>
                                        <p:strVal val="visible"/>
                                      </p:to>
                                    </p:set>
                                    <p:animEffect transition="in" filter="fade">
                                      <p:cBhvr>
                                        <p:cTn id="124" dur="1000"/>
                                        <p:tgtEl>
                                          <p:spTgt spid="108"/>
                                        </p:tgtEl>
                                      </p:cBhvr>
                                    </p:animEffect>
                                  </p:childTnLst>
                                </p:cTn>
                              </p:par>
                            </p:childTnLst>
                          </p:cTn>
                        </p:par>
                        <p:par>
                          <p:cTn id="125" fill="hold">
                            <p:stCondLst>
                              <p:cond delay="8000"/>
                            </p:stCondLst>
                            <p:childTnLst>
                              <p:par>
                                <p:cTn id="126" presetID="22" presetClass="entr" presetSubtype="4" fill="hold" nodeType="afterEffect">
                                  <p:stCondLst>
                                    <p:cond delay="0"/>
                                  </p:stCondLst>
                                  <p:childTnLst>
                                    <p:set>
                                      <p:cBhvr>
                                        <p:cTn id="127" dur="1" fill="hold">
                                          <p:stCondLst>
                                            <p:cond delay="0"/>
                                          </p:stCondLst>
                                        </p:cTn>
                                        <p:tgtEl>
                                          <p:spTgt spid="187"/>
                                        </p:tgtEl>
                                        <p:attrNameLst>
                                          <p:attrName>style.visibility</p:attrName>
                                        </p:attrNameLst>
                                      </p:cBhvr>
                                      <p:to>
                                        <p:strVal val="visible"/>
                                      </p:to>
                                    </p:set>
                                    <p:animEffect transition="in" filter="wipe(down)">
                                      <p:cBhvr>
                                        <p:cTn id="128" dur="500"/>
                                        <p:tgtEl>
                                          <p:spTgt spid="187"/>
                                        </p:tgtEl>
                                      </p:cBhvr>
                                    </p:animEffect>
                                  </p:childTnLst>
                                </p:cTn>
                              </p:par>
                              <p:par>
                                <p:cTn id="129" presetID="42" presetClass="path" presetSubtype="0" accel="50000" decel="50000" fill="hold" nodeType="withEffect">
                                  <p:stCondLst>
                                    <p:cond delay="0"/>
                                  </p:stCondLst>
                                  <p:childTnLst>
                                    <p:animMotion origin="layout" path="M 4.16667E-6 3.7037E-7 L 0.47408 -0.48009 " pathEditMode="relative" rAng="0" ptsTypes="AA">
                                      <p:cBhvr>
                                        <p:cTn id="130" dur="1000" fill="hold"/>
                                        <p:tgtEl>
                                          <p:spTgt spid="210"/>
                                        </p:tgtEl>
                                        <p:attrNameLst>
                                          <p:attrName>ppt_x</p:attrName>
                                          <p:attrName>ppt_y</p:attrName>
                                        </p:attrNameLst>
                                      </p:cBhvr>
                                      <p:rCtr x="23698" y="-24005"/>
                                    </p:animMotion>
                                  </p:childTnLst>
                                </p:cTn>
                              </p:par>
                              <p:par>
                                <p:cTn id="131" presetID="10" presetClass="exit" presetSubtype="0" fill="hold" nodeType="withEffect">
                                  <p:stCondLst>
                                    <p:cond delay="0"/>
                                  </p:stCondLst>
                                  <p:childTnLst>
                                    <p:animEffect transition="out" filter="fade">
                                      <p:cBhvr>
                                        <p:cTn id="132" dur="1000"/>
                                        <p:tgtEl>
                                          <p:spTgt spid="210"/>
                                        </p:tgtEl>
                                      </p:cBhvr>
                                    </p:animEffect>
                                    <p:set>
                                      <p:cBhvr>
                                        <p:cTn id="133" dur="1" fill="hold">
                                          <p:stCondLst>
                                            <p:cond delay="999"/>
                                          </p:stCondLst>
                                        </p:cTn>
                                        <p:tgtEl>
                                          <p:spTgt spid="210"/>
                                        </p:tgtEl>
                                        <p:attrNameLst>
                                          <p:attrName>style.visibility</p:attrName>
                                        </p:attrNameLst>
                                      </p:cBhvr>
                                      <p:to>
                                        <p:strVal val="hidden"/>
                                      </p:to>
                                    </p:set>
                                  </p:childTnLst>
                                </p:cTn>
                              </p:par>
                              <p:par>
                                <p:cTn id="134" presetID="6" presetClass="emph" presetSubtype="0" fill="hold" nodeType="withEffect">
                                  <p:stCondLst>
                                    <p:cond delay="0"/>
                                  </p:stCondLst>
                                  <p:childTnLst>
                                    <p:animScale>
                                      <p:cBhvr>
                                        <p:cTn id="135" dur="1000" fill="hold"/>
                                        <p:tgtEl>
                                          <p:spTgt spid="210"/>
                                        </p:tgtEl>
                                      </p:cBhvr>
                                      <p:by x="75000" y="75000"/>
                                    </p:animScale>
                                  </p:childTnLst>
                                </p:cTn>
                              </p:par>
                            </p:childTnLst>
                          </p:cTn>
                        </p:par>
                        <p:par>
                          <p:cTn id="136" fill="hold">
                            <p:stCondLst>
                              <p:cond delay="9000"/>
                            </p:stCondLst>
                            <p:childTnLst>
                              <p:par>
                                <p:cTn id="137" presetID="10" presetClass="entr" presetSubtype="0" fill="hold" nodeType="afterEffect">
                                  <p:stCondLst>
                                    <p:cond delay="0"/>
                                  </p:stCondLst>
                                  <p:childTnLst>
                                    <p:set>
                                      <p:cBhvr>
                                        <p:cTn id="138" dur="1" fill="hold">
                                          <p:stCondLst>
                                            <p:cond delay="0"/>
                                          </p:stCondLst>
                                        </p:cTn>
                                        <p:tgtEl>
                                          <p:spTgt spid="202"/>
                                        </p:tgtEl>
                                        <p:attrNameLst>
                                          <p:attrName>style.visibility</p:attrName>
                                        </p:attrNameLst>
                                      </p:cBhvr>
                                      <p:to>
                                        <p:strVal val="visible"/>
                                      </p:to>
                                    </p:set>
                                    <p:animEffect transition="in" filter="fade">
                                      <p:cBhvr>
                                        <p:cTn id="139" dur="1000"/>
                                        <p:tgtEl>
                                          <p:spTgt spid="202"/>
                                        </p:tgtEl>
                                      </p:cBhvr>
                                    </p:animEffect>
                                  </p:childTnLst>
                                </p:cTn>
                              </p:par>
                            </p:childTnLst>
                          </p:cTn>
                        </p:par>
                        <p:par>
                          <p:cTn id="140" fill="hold">
                            <p:stCondLst>
                              <p:cond delay="10000"/>
                            </p:stCondLst>
                            <p:childTnLst>
                              <p:par>
                                <p:cTn id="141" presetID="22" presetClass="entr" presetSubtype="4" fill="hold" nodeType="afterEffect">
                                  <p:stCondLst>
                                    <p:cond delay="0"/>
                                  </p:stCondLst>
                                  <p:childTnLst>
                                    <p:set>
                                      <p:cBhvr>
                                        <p:cTn id="142" dur="1" fill="hold">
                                          <p:stCondLst>
                                            <p:cond delay="0"/>
                                          </p:stCondLst>
                                        </p:cTn>
                                        <p:tgtEl>
                                          <p:spTgt spid="192"/>
                                        </p:tgtEl>
                                        <p:attrNameLst>
                                          <p:attrName>style.visibility</p:attrName>
                                        </p:attrNameLst>
                                      </p:cBhvr>
                                      <p:to>
                                        <p:strVal val="visible"/>
                                      </p:to>
                                    </p:set>
                                    <p:animEffect transition="in" filter="wipe(down)">
                                      <p:cBhvr>
                                        <p:cTn id="143" dur="500"/>
                                        <p:tgtEl>
                                          <p:spTgt spid="192"/>
                                        </p:tgtEl>
                                      </p:cBhvr>
                                    </p:animEffect>
                                  </p:childTnLst>
                                </p:cTn>
                              </p:par>
                              <p:par>
                                <p:cTn id="144" presetID="42" presetClass="path" presetSubtype="0" accel="50000" decel="50000" fill="hold" nodeType="withEffect">
                                  <p:stCondLst>
                                    <p:cond delay="0"/>
                                  </p:stCondLst>
                                  <p:childTnLst>
                                    <p:animMotion origin="layout" path="M -4.375E-6 2.59259E-6 L 0.12422 -0.35672 " pathEditMode="relative" rAng="0" ptsTypes="AA">
                                      <p:cBhvr>
                                        <p:cTn id="145" dur="1000" fill="hold"/>
                                        <p:tgtEl>
                                          <p:spTgt spid="214"/>
                                        </p:tgtEl>
                                        <p:attrNameLst>
                                          <p:attrName>ppt_x</p:attrName>
                                          <p:attrName>ppt_y</p:attrName>
                                        </p:attrNameLst>
                                      </p:cBhvr>
                                      <p:rCtr x="6211" y="-17847"/>
                                    </p:animMotion>
                                  </p:childTnLst>
                                </p:cTn>
                              </p:par>
                              <p:par>
                                <p:cTn id="146" presetID="10" presetClass="exit" presetSubtype="0" fill="hold" nodeType="withEffect">
                                  <p:stCondLst>
                                    <p:cond delay="0"/>
                                  </p:stCondLst>
                                  <p:childTnLst>
                                    <p:animEffect transition="out" filter="fade">
                                      <p:cBhvr>
                                        <p:cTn id="147" dur="1000"/>
                                        <p:tgtEl>
                                          <p:spTgt spid="214"/>
                                        </p:tgtEl>
                                      </p:cBhvr>
                                    </p:animEffect>
                                    <p:set>
                                      <p:cBhvr>
                                        <p:cTn id="148" dur="1" fill="hold">
                                          <p:stCondLst>
                                            <p:cond delay="999"/>
                                          </p:stCondLst>
                                        </p:cTn>
                                        <p:tgtEl>
                                          <p:spTgt spid="214"/>
                                        </p:tgtEl>
                                        <p:attrNameLst>
                                          <p:attrName>style.visibility</p:attrName>
                                        </p:attrNameLst>
                                      </p:cBhvr>
                                      <p:to>
                                        <p:strVal val="hidden"/>
                                      </p:to>
                                    </p:set>
                                  </p:childTnLst>
                                </p:cTn>
                              </p:par>
                              <p:par>
                                <p:cTn id="149" presetID="6" presetClass="emph" presetSubtype="0" fill="hold" nodeType="withEffect">
                                  <p:stCondLst>
                                    <p:cond delay="0"/>
                                  </p:stCondLst>
                                  <p:childTnLst>
                                    <p:animScale>
                                      <p:cBhvr>
                                        <p:cTn id="150" dur="1000" fill="hold"/>
                                        <p:tgtEl>
                                          <p:spTgt spid="214"/>
                                        </p:tgtEl>
                                      </p:cBhvr>
                                      <p:by x="50000" y="50000"/>
                                    </p:animScale>
                                  </p:childTnLst>
                                </p:cTn>
                              </p:par>
                            </p:childTnLst>
                          </p:cTn>
                        </p:par>
                        <p:par>
                          <p:cTn id="151" fill="hold">
                            <p:stCondLst>
                              <p:cond delay="11000"/>
                            </p:stCondLst>
                            <p:childTnLst>
                              <p:par>
                                <p:cTn id="152" presetID="10" presetClass="entr" presetSubtype="0" fill="hold" nodeType="afterEffect">
                                  <p:stCondLst>
                                    <p:cond delay="0"/>
                                  </p:stCondLst>
                                  <p:childTnLst>
                                    <p:set>
                                      <p:cBhvr>
                                        <p:cTn id="153" dur="1" fill="hold">
                                          <p:stCondLst>
                                            <p:cond delay="0"/>
                                          </p:stCondLst>
                                        </p:cTn>
                                        <p:tgtEl>
                                          <p:spTgt spid="97"/>
                                        </p:tgtEl>
                                        <p:attrNameLst>
                                          <p:attrName>style.visibility</p:attrName>
                                        </p:attrNameLst>
                                      </p:cBhvr>
                                      <p:to>
                                        <p:strVal val="visible"/>
                                      </p:to>
                                    </p:set>
                                    <p:animEffect transition="in" filter="fade">
                                      <p:cBhvr>
                                        <p:cTn id="154" dur="1000"/>
                                        <p:tgtEl>
                                          <p:spTgt spid="97"/>
                                        </p:tgtEl>
                                      </p:cBhvr>
                                    </p:animEffect>
                                  </p:childTnLst>
                                </p:cTn>
                              </p:par>
                            </p:childTnLst>
                          </p:cTn>
                        </p:par>
                        <p:par>
                          <p:cTn id="155" fill="hold">
                            <p:stCondLst>
                              <p:cond delay="12000"/>
                            </p:stCondLst>
                            <p:childTnLst>
                              <p:par>
                                <p:cTn id="156" presetID="10" presetClass="entr" presetSubtype="0" fill="hold" nodeType="afterEffect">
                                  <p:stCondLst>
                                    <p:cond delay="0"/>
                                  </p:stCondLst>
                                  <p:childTnLst>
                                    <p:set>
                                      <p:cBhvr>
                                        <p:cTn id="157" dur="1" fill="hold">
                                          <p:stCondLst>
                                            <p:cond delay="0"/>
                                          </p:stCondLst>
                                        </p:cTn>
                                        <p:tgtEl>
                                          <p:spTgt spid="111"/>
                                        </p:tgtEl>
                                        <p:attrNameLst>
                                          <p:attrName>style.visibility</p:attrName>
                                        </p:attrNameLst>
                                      </p:cBhvr>
                                      <p:to>
                                        <p:strVal val="visible"/>
                                      </p:to>
                                    </p:set>
                                    <p:animEffect transition="in" filter="fade">
                                      <p:cBhvr>
                                        <p:cTn id="158" dur="10"/>
                                        <p:tgtEl>
                                          <p:spTgt spid="111"/>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10"/>
                                        </p:tgtEl>
                                        <p:attrNameLst>
                                          <p:attrName>style.visibility</p:attrName>
                                        </p:attrNameLst>
                                      </p:cBhvr>
                                      <p:to>
                                        <p:strVal val="visible"/>
                                      </p:to>
                                    </p:set>
                                    <p:animEffect transition="in" filter="fade">
                                      <p:cBhvr>
                                        <p:cTn id="163" dur="500"/>
                                        <p:tgtEl>
                                          <p:spTgt spid="110"/>
                                        </p:tgtEl>
                                      </p:cBhvr>
                                    </p:animEffect>
                                  </p:childTnLst>
                                </p:cTn>
                              </p:par>
                              <p:par>
                                <p:cTn id="164" presetID="10" presetClass="exit" presetSubtype="0" fill="hold" grpId="1" nodeType="withEffect">
                                  <p:stCondLst>
                                    <p:cond delay="0"/>
                                  </p:stCondLst>
                                  <p:childTnLst>
                                    <p:animEffect transition="out" filter="fade">
                                      <p:cBhvr>
                                        <p:cTn id="165" dur="500"/>
                                        <p:tgtEl>
                                          <p:spTgt spid="15"/>
                                        </p:tgtEl>
                                      </p:cBhvr>
                                    </p:animEffect>
                                    <p:set>
                                      <p:cBhvr>
                                        <p:cTn id="166" dur="1" fill="hold">
                                          <p:stCondLst>
                                            <p:cond delay="499"/>
                                          </p:stCondLst>
                                        </p:cTn>
                                        <p:tgtEl>
                                          <p:spTgt spid="15"/>
                                        </p:tgtEl>
                                        <p:attrNameLst>
                                          <p:attrName>style.visibility</p:attrName>
                                        </p:attrNameLst>
                                      </p:cBhvr>
                                      <p:to>
                                        <p:strVal val="hidden"/>
                                      </p:to>
                                    </p:set>
                                  </p:childTnLst>
                                </p:cTn>
                              </p:par>
                            </p:childTnLst>
                          </p:cTn>
                        </p:par>
                        <p:par>
                          <p:cTn id="167" fill="hold">
                            <p:stCondLst>
                              <p:cond delay="500"/>
                            </p:stCondLst>
                            <p:childTnLst>
                              <p:par>
                                <p:cTn id="168" presetID="42" presetClass="path" presetSubtype="0" accel="50000" decel="50000" fill="hold" nodeType="afterEffect">
                                  <p:stCondLst>
                                    <p:cond delay="0"/>
                                  </p:stCondLst>
                                  <p:childTnLst>
                                    <p:animMotion origin="layout" path="M -2.5E-6 4.81481E-6 L -2.5E-6 0.19444 " pathEditMode="relative" rAng="0" ptsTypes="AA">
                                      <p:cBhvr>
                                        <p:cTn id="169" dur="1000" fill="hold"/>
                                        <p:tgtEl>
                                          <p:spTgt spid="111"/>
                                        </p:tgtEl>
                                        <p:attrNameLst>
                                          <p:attrName>ppt_x</p:attrName>
                                          <p:attrName>ppt_y</p:attrName>
                                        </p:attrNameLst>
                                      </p:cBhvr>
                                      <p:rCtr x="0" y="9722"/>
                                    </p:animMotion>
                                  </p:childTnLst>
                                </p:cTn>
                              </p:par>
                              <p:par>
                                <p:cTn id="170" presetID="22" presetClass="entr" presetSubtype="1" fill="hold" grpId="0" nodeType="withEffect">
                                  <p:stCondLst>
                                    <p:cond delay="0"/>
                                  </p:stCondLst>
                                  <p:childTnLst>
                                    <p:set>
                                      <p:cBhvr>
                                        <p:cTn id="171" dur="1" fill="hold">
                                          <p:stCondLst>
                                            <p:cond delay="0"/>
                                          </p:stCondLst>
                                        </p:cTn>
                                        <p:tgtEl>
                                          <p:spTgt spid="73"/>
                                        </p:tgtEl>
                                        <p:attrNameLst>
                                          <p:attrName>style.visibility</p:attrName>
                                        </p:attrNameLst>
                                      </p:cBhvr>
                                      <p:to>
                                        <p:strVal val="visible"/>
                                      </p:to>
                                    </p:set>
                                    <p:animEffect transition="in" filter="wipe(up)">
                                      <p:cBhvr>
                                        <p:cTn id="172" dur="1000"/>
                                        <p:tgtEl>
                                          <p:spTgt spid="73"/>
                                        </p:tgtEl>
                                      </p:cBhvr>
                                    </p:animEffect>
                                  </p:childTnLst>
                                </p:cTn>
                              </p:par>
                            </p:childTnLst>
                          </p:cTn>
                        </p:par>
                        <p:par>
                          <p:cTn id="173" fill="hold">
                            <p:stCondLst>
                              <p:cond delay="1500"/>
                            </p:stCondLst>
                            <p:childTnLst>
                              <p:par>
                                <p:cTn id="174" presetID="10" presetClass="entr" presetSubtype="0" fill="hold" grpId="0" nodeType="after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fade">
                                      <p:cBhvr>
                                        <p:cTn id="176" dur="500"/>
                                        <p:tgtEl>
                                          <p:spTgt spid="119"/>
                                        </p:tgtEl>
                                      </p:cBhvr>
                                    </p:animEffect>
                                  </p:childTnLst>
                                </p:cTn>
                              </p:par>
                            </p:childTnLst>
                          </p:cTn>
                        </p:par>
                        <p:par>
                          <p:cTn id="177" fill="hold">
                            <p:stCondLst>
                              <p:cond delay="2000"/>
                            </p:stCondLst>
                            <p:childTnLst>
                              <p:par>
                                <p:cTn id="178" presetID="10" presetClass="entr" presetSubtype="0" fill="hold" nodeType="afterEffect">
                                  <p:stCondLst>
                                    <p:cond delay="0"/>
                                  </p:stCondLst>
                                  <p:childTnLst>
                                    <p:set>
                                      <p:cBhvr>
                                        <p:cTn id="179" dur="1" fill="hold">
                                          <p:stCondLst>
                                            <p:cond delay="0"/>
                                          </p:stCondLst>
                                        </p:cTn>
                                        <p:tgtEl>
                                          <p:spTgt spid="86"/>
                                        </p:tgtEl>
                                        <p:attrNameLst>
                                          <p:attrName>style.visibility</p:attrName>
                                        </p:attrNameLst>
                                      </p:cBhvr>
                                      <p:to>
                                        <p:strVal val="visible"/>
                                      </p:to>
                                    </p:set>
                                    <p:animEffect transition="in" filter="fade">
                                      <p:cBhvr>
                                        <p:cTn id="180" dur="500"/>
                                        <p:tgtEl>
                                          <p:spTgt spid="86"/>
                                        </p:tgtEl>
                                      </p:cBhvr>
                                    </p:animEffect>
                                  </p:childTnLst>
                                </p:cTn>
                              </p:par>
                            </p:childTnLst>
                          </p:cTn>
                        </p:par>
                        <p:par>
                          <p:cTn id="181" fill="hold">
                            <p:stCondLst>
                              <p:cond delay="2500"/>
                            </p:stCondLst>
                            <p:childTnLst>
                              <p:par>
                                <p:cTn id="182" presetID="10" presetClass="entr" presetSubtype="0" fill="hold" nodeType="afterEffect">
                                  <p:stCondLst>
                                    <p:cond delay="0"/>
                                  </p:stCondLst>
                                  <p:childTnLst>
                                    <p:set>
                                      <p:cBhvr>
                                        <p:cTn id="183" dur="1" fill="hold">
                                          <p:stCondLst>
                                            <p:cond delay="0"/>
                                          </p:stCondLst>
                                        </p:cTn>
                                        <p:tgtEl>
                                          <p:spTgt spid="94"/>
                                        </p:tgtEl>
                                        <p:attrNameLst>
                                          <p:attrName>style.visibility</p:attrName>
                                        </p:attrNameLst>
                                      </p:cBhvr>
                                      <p:to>
                                        <p:strVal val="visible"/>
                                      </p:to>
                                    </p:set>
                                    <p:animEffect transition="in" filter="fade">
                                      <p:cBhvr>
                                        <p:cTn id="184" dur="500"/>
                                        <p:tgtEl>
                                          <p:spTgt spid="94"/>
                                        </p:tgtEl>
                                      </p:cBhvr>
                                    </p:animEffect>
                                  </p:childTnLst>
                                </p:cTn>
                              </p:par>
                            </p:childTnLst>
                          </p:cTn>
                        </p:par>
                        <p:par>
                          <p:cTn id="185" fill="hold">
                            <p:stCondLst>
                              <p:cond delay="3000"/>
                            </p:stCondLst>
                            <p:childTnLst>
                              <p:par>
                                <p:cTn id="186" presetID="10" presetClass="entr" presetSubtype="0" fill="hold" nodeType="afterEffect">
                                  <p:stCondLst>
                                    <p:cond delay="0"/>
                                  </p:stCondLst>
                                  <p:childTnLst>
                                    <p:set>
                                      <p:cBhvr>
                                        <p:cTn id="187" dur="1" fill="hold">
                                          <p:stCondLst>
                                            <p:cond delay="0"/>
                                          </p:stCondLst>
                                        </p:cTn>
                                        <p:tgtEl>
                                          <p:spTgt spid="83"/>
                                        </p:tgtEl>
                                        <p:attrNameLst>
                                          <p:attrName>style.visibility</p:attrName>
                                        </p:attrNameLst>
                                      </p:cBhvr>
                                      <p:to>
                                        <p:strVal val="visible"/>
                                      </p:to>
                                    </p:set>
                                    <p:animEffect transition="in" filter="fade">
                                      <p:cBhvr>
                                        <p:cTn id="188" dur="500"/>
                                        <p:tgtEl>
                                          <p:spTgt spid="83"/>
                                        </p:tgtEl>
                                      </p:cBhvr>
                                    </p:animEffect>
                                  </p:childTnLst>
                                </p:cTn>
                              </p:par>
                            </p:childTnLst>
                          </p:cTn>
                        </p:par>
                        <p:par>
                          <p:cTn id="189" fill="hold">
                            <p:stCondLst>
                              <p:cond delay="3500"/>
                            </p:stCondLst>
                            <p:childTnLst>
                              <p:par>
                                <p:cTn id="190" presetID="10" presetClass="entr" presetSubtype="0" fill="hold" nodeType="afterEffect">
                                  <p:stCondLst>
                                    <p:cond delay="0"/>
                                  </p:stCondLst>
                                  <p:childTnLst>
                                    <p:set>
                                      <p:cBhvr>
                                        <p:cTn id="191" dur="1" fill="hold">
                                          <p:stCondLst>
                                            <p:cond delay="0"/>
                                          </p:stCondLst>
                                        </p:cTn>
                                        <p:tgtEl>
                                          <p:spTgt spid="75"/>
                                        </p:tgtEl>
                                        <p:attrNameLst>
                                          <p:attrName>style.visibility</p:attrName>
                                        </p:attrNameLst>
                                      </p:cBhvr>
                                      <p:to>
                                        <p:strVal val="visible"/>
                                      </p:to>
                                    </p:set>
                                    <p:animEffect transition="in" filter="fade">
                                      <p:cBhvr>
                                        <p:cTn id="192" dur="500"/>
                                        <p:tgtEl>
                                          <p:spTgt spid="75"/>
                                        </p:tgtEl>
                                      </p:cBhvr>
                                    </p:animEffect>
                                  </p:childTnLst>
                                </p:cTn>
                              </p:par>
                            </p:childTnLst>
                          </p:cTn>
                        </p:par>
                        <p:par>
                          <p:cTn id="193" fill="hold">
                            <p:stCondLst>
                              <p:cond delay="4000"/>
                            </p:stCondLst>
                            <p:childTnLst>
                              <p:par>
                                <p:cTn id="194" presetID="10" presetClass="entr" presetSubtype="0" fill="hold" nodeType="afterEffect">
                                  <p:stCondLst>
                                    <p:cond delay="0"/>
                                  </p:stCondLst>
                                  <p:childTnLst>
                                    <p:set>
                                      <p:cBhvr>
                                        <p:cTn id="195" dur="1" fill="hold">
                                          <p:stCondLst>
                                            <p:cond delay="0"/>
                                          </p:stCondLst>
                                        </p:cTn>
                                        <p:tgtEl>
                                          <p:spTgt spid="78"/>
                                        </p:tgtEl>
                                        <p:attrNameLst>
                                          <p:attrName>style.visibility</p:attrName>
                                        </p:attrNameLst>
                                      </p:cBhvr>
                                      <p:to>
                                        <p:strVal val="visible"/>
                                      </p:to>
                                    </p:set>
                                    <p:animEffect transition="in" filter="fade">
                                      <p:cBhvr>
                                        <p:cTn id="19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3" grpId="0" animBg="1"/>
      <p:bldP spid="15" grpId="0"/>
      <p:bldP spid="15" grpId="1"/>
      <p:bldP spid="110" grpId="0"/>
      <p:bldP spid="1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Universal Windows Platform</a:t>
            </a:r>
            <a:br>
              <a:rPr lang="en-GB" dirty="0"/>
            </a:br>
            <a:endParaRPr lang="en-GB" dirty="0"/>
          </a:p>
        </p:txBody>
      </p:sp>
      <p:sp>
        <p:nvSpPr>
          <p:cNvPr id="3" name="Text Placeholder 2"/>
          <p:cNvSpPr>
            <a:spLocks noGrp="1"/>
          </p:cNvSpPr>
          <p:nvPr>
            <p:ph type="body" sz="quarter" idx="10"/>
          </p:nvPr>
        </p:nvSpPr>
        <p:spPr/>
        <p:txBody>
          <a:bodyPr/>
          <a:lstStyle/>
          <a:p>
            <a:r>
              <a:rPr lang="en-GB" dirty="0"/>
              <a:t>One Operating System</a:t>
            </a:r>
          </a:p>
          <a:p>
            <a:pPr lvl="1"/>
            <a:r>
              <a:rPr lang="en-GB" dirty="0"/>
              <a:t>One Windows core for all devices</a:t>
            </a:r>
          </a:p>
          <a:p>
            <a:r>
              <a:rPr lang="en-GB" dirty="0"/>
              <a:t>One App Platform</a:t>
            </a:r>
          </a:p>
          <a:p>
            <a:pPr lvl="1"/>
            <a:r>
              <a:rPr lang="en-GB" dirty="0"/>
              <a:t>Apps run across every family</a:t>
            </a:r>
          </a:p>
          <a:p>
            <a:r>
              <a:rPr lang="en-GB" dirty="0"/>
              <a:t>One Dev Center</a:t>
            </a:r>
          </a:p>
          <a:p>
            <a:pPr lvl="1"/>
            <a:r>
              <a:rPr lang="en-GB" dirty="0"/>
              <a:t>Single submission flow and dashboard </a:t>
            </a:r>
          </a:p>
          <a:p>
            <a:r>
              <a:rPr lang="en-GB" dirty="0"/>
              <a:t>One Store                                                    </a:t>
            </a:r>
          </a:p>
          <a:p>
            <a:pPr lvl="1"/>
            <a:r>
              <a:rPr lang="en-GB" dirty="0"/>
              <a:t>Global reach, local monetization         </a:t>
            </a:r>
            <a:br>
              <a:rPr lang="en-GB" dirty="0"/>
            </a:br>
            <a:r>
              <a:rPr lang="en-GB" dirty="0"/>
              <a:t>Consumers, Business &amp; Education</a:t>
            </a:r>
          </a:p>
          <a:p>
            <a:endParaRPr lang="en-GB" dirty="0"/>
          </a:p>
        </p:txBody>
      </p:sp>
      <p:grpSp>
        <p:nvGrpSpPr>
          <p:cNvPr id="17" name="Group 16"/>
          <p:cNvGrpSpPr/>
          <p:nvPr/>
        </p:nvGrpSpPr>
        <p:grpSpPr>
          <a:xfrm>
            <a:off x="6541320" y="2388163"/>
            <a:ext cx="5496343" cy="3436094"/>
            <a:chOff x="352115" y="1847266"/>
            <a:chExt cx="5501432" cy="343927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116078" y="1847266"/>
              <a:ext cx="3569638" cy="2003866"/>
            </a:xfrm>
            <a:prstGeom prst="rect">
              <a:avLst/>
            </a:prstGeom>
            <a:noFill/>
            <a:effectLst/>
            <a:extLst>
              <a:ext uri="{909E8E84-426E-40dd-AFC4-6F175D3DCCD1}">
                <a14:hiddenFill xmlns:a14="http://schemas.microsoft.com/office/drawing/2010/main" xmlns="">
                  <a:solidFill>
                    <a:srgbClr val="FFFFFF"/>
                  </a:solidFill>
                </a14:hiddenFill>
              </a:ext>
            </a:extLst>
          </p:spPr>
        </p:pic>
        <p:pic>
          <p:nvPicPr>
            <p:cNvPr id="19" name="Desktop"/>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805547" y="2731677"/>
              <a:ext cx="3048000" cy="1830684"/>
            </a:xfrm>
            <a:prstGeom prst="rect">
              <a:avLst/>
            </a:prstGeom>
          </p:spPr>
        </p:pic>
        <p:pic>
          <p:nvPicPr>
            <p:cNvPr id="20" name="Small Tablet"/>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52115" y="3298954"/>
              <a:ext cx="1424587" cy="1301825"/>
            </a:xfrm>
            <a:prstGeom prst="rect">
              <a:avLst/>
            </a:prstGeom>
          </p:spPr>
        </p:pic>
        <p:pic>
          <p:nvPicPr>
            <p:cNvPr id="21" name="Phone"/>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037427" y="3906380"/>
              <a:ext cx="961915" cy="942704"/>
            </a:xfrm>
            <a:prstGeom prst="rect">
              <a:avLst/>
            </a:prstGeom>
          </p:spPr>
        </p:pic>
        <p:pic>
          <p:nvPicPr>
            <p:cNvPr id="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477819" y="3602303"/>
              <a:ext cx="2790403" cy="1684239"/>
            </a:xfrm>
            <a:prstGeom prst="rect">
              <a:avLst/>
            </a:prstGeom>
          </p:spPr>
        </p:pic>
        <p:pic>
          <p:nvPicPr>
            <p:cNvPr id="23" name="Picture 22" descr="141215_B-hero_01.png"/>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508002" y="4514524"/>
              <a:ext cx="1593273" cy="628734"/>
            </a:xfrm>
            <a:prstGeom prst="rect">
              <a:avLst/>
            </a:prstGeom>
            <a:noFill/>
            <a:ln>
              <a:noFill/>
            </a:ln>
          </p:spPr>
        </p:pic>
      </p:grpSp>
    </p:spTree>
    <p:extLst>
      <p:ext uri="{BB962C8B-B14F-4D97-AF65-F5344CB8AC3E}">
        <p14:creationId xmlns:p14="http://schemas.microsoft.com/office/powerpoint/2010/main" val="376286628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Universal Windows Platform</a:t>
            </a:r>
            <a:br>
              <a:rPr lang="en-GB" dirty="0"/>
            </a:br>
            <a:endParaRPr lang="en-GB" dirty="0"/>
          </a:p>
        </p:txBody>
      </p:sp>
      <p:sp>
        <p:nvSpPr>
          <p:cNvPr id="3" name="Text Placeholder 2"/>
          <p:cNvSpPr>
            <a:spLocks noGrp="1"/>
          </p:cNvSpPr>
          <p:nvPr>
            <p:ph type="body" sz="quarter" idx="10"/>
          </p:nvPr>
        </p:nvSpPr>
        <p:spPr/>
        <p:txBody>
          <a:bodyPr/>
          <a:lstStyle/>
          <a:p>
            <a:r>
              <a:rPr lang="en-GB" dirty="0"/>
              <a:t>A single API surface</a:t>
            </a:r>
          </a:p>
          <a:p>
            <a:r>
              <a:rPr lang="en-GB" dirty="0"/>
              <a:t>A guaranteed API surface</a:t>
            </a:r>
          </a:p>
          <a:p>
            <a:r>
              <a:rPr lang="en-GB" dirty="0"/>
              <a:t>The same on all devices</a:t>
            </a:r>
          </a:p>
          <a:p>
            <a:endParaRPr lang="en-GB" dirty="0"/>
          </a:p>
        </p:txBody>
      </p:sp>
      <p:grpSp>
        <p:nvGrpSpPr>
          <p:cNvPr id="7" name="Group 6"/>
          <p:cNvGrpSpPr/>
          <p:nvPr/>
        </p:nvGrpSpPr>
        <p:grpSpPr>
          <a:xfrm>
            <a:off x="7013410" y="3541749"/>
            <a:ext cx="4574659" cy="2642492"/>
            <a:chOff x="5904690" y="3144065"/>
            <a:chExt cx="5885233" cy="3042726"/>
          </a:xfrm>
        </p:grpSpPr>
        <p:sp>
          <p:nvSpPr>
            <p:cNvPr id="11" name="Rectangle 10"/>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Phone</a:t>
              </a:r>
            </a:p>
            <a:p>
              <a:pPr algn="ctr">
                <a:lnSpc>
                  <a:spcPct val="90000"/>
                </a:lnSpc>
                <a:spcBef>
                  <a:spcPts val="599"/>
                </a:spcBef>
              </a:pPr>
              <a:r>
                <a:rPr lang="en-US" sz="1399" dirty="0"/>
                <a:t>Device</a:t>
              </a:r>
              <a:endParaRPr lang="en-US" sz="1998" dirty="0"/>
            </a:p>
          </p:txBody>
        </p:sp>
        <p:sp>
          <p:nvSpPr>
            <p:cNvPr id="12" name="Rectangle 11"/>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a:p>
              <a:pPr algn="ctr">
                <a:lnSpc>
                  <a:spcPct val="90000"/>
                </a:lnSpc>
                <a:spcBef>
                  <a:spcPts val="599"/>
                </a:spcBef>
              </a:pPr>
              <a:r>
                <a:rPr lang="en-US" sz="1399" dirty="0"/>
                <a:t>Device</a:t>
              </a:r>
              <a:endParaRPr lang="en-US" sz="1998" dirty="0"/>
            </a:p>
          </p:txBody>
        </p:sp>
        <p:sp>
          <p:nvSpPr>
            <p:cNvPr id="13" name="Rectangle 12"/>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a:p>
              <a:pPr algn="ctr">
                <a:lnSpc>
                  <a:spcPct val="90000"/>
                </a:lnSpc>
                <a:spcBef>
                  <a:spcPts val="599"/>
                </a:spcBef>
              </a:pPr>
              <a:r>
                <a:rPr lang="en-US" sz="1399" dirty="0"/>
                <a:t>Device</a:t>
              </a:r>
              <a:endParaRPr lang="en-US" sz="1998" dirty="0"/>
            </a:p>
          </p:txBody>
        </p:sp>
        <p:sp>
          <p:nvSpPr>
            <p:cNvPr id="14" name="Rectangle 13"/>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5" name="Snip Diagonal Corner Rectangle 14"/>
            <p:cNvSpPr/>
            <p:nvPr/>
          </p:nvSpPr>
          <p:spPr>
            <a:xfrm>
              <a:off x="5904690" y="3144065"/>
              <a:ext cx="5885233" cy="924127"/>
            </a:xfrm>
            <a:prstGeom prst="snip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bg1"/>
                  </a:solidFill>
                </a:rPr>
                <a:t>Universal Windows Platform</a:t>
              </a:r>
            </a:p>
          </p:txBody>
        </p:sp>
      </p:grpSp>
      <p:sp>
        <p:nvSpPr>
          <p:cNvPr id="16" name="Chevron 15"/>
          <p:cNvSpPr/>
          <p:nvPr/>
        </p:nvSpPr>
        <p:spPr>
          <a:xfrm>
            <a:off x="6096001" y="3516136"/>
            <a:ext cx="805543" cy="805543"/>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solidFill>
                <a:schemeClr val="tx1"/>
              </a:soli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1025" y="3574723"/>
            <a:ext cx="5287551" cy="3388051"/>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66863" y="4801542"/>
            <a:ext cx="5070700" cy="27653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663212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app</a:t>
            </a:r>
            <a:br>
              <a:rPr lang="en-GB" dirty="0"/>
            </a:br>
            <a:endParaRPr lang="en-GB" dirty="0"/>
          </a:p>
        </p:txBody>
      </p:sp>
      <p:sp>
        <p:nvSpPr>
          <p:cNvPr id="4" name="Text Placeholder 3"/>
          <p:cNvSpPr>
            <a:spLocks noGrp="1"/>
          </p:cNvSpPr>
          <p:nvPr>
            <p:ph type="body" sz="quarter" idx="10"/>
          </p:nvPr>
        </p:nvSpPr>
        <p:spPr>
          <a:xfrm>
            <a:off x="269239" y="1189177"/>
            <a:ext cx="11653523" cy="2387064"/>
          </a:xfrm>
        </p:spPr>
        <p:txBody>
          <a:bodyPr/>
          <a:lstStyle/>
          <a:p>
            <a:r>
              <a:rPr lang="en-GB" dirty="0"/>
              <a:t>A single </a:t>
            </a:r>
            <a:r>
              <a:rPr lang="en-GB" dirty="0" smtClean="0"/>
              <a:t>app package </a:t>
            </a:r>
            <a:endParaRPr lang="en-GB" dirty="0"/>
          </a:p>
          <a:p>
            <a:pPr lvl="1"/>
            <a:r>
              <a:rPr lang="en-GB" dirty="0"/>
              <a:t>Running on any device</a:t>
            </a:r>
          </a:p>
          <a:p>
            <a:pPr lvl="1"/>
            <a:r>
              <a:rPr lang="en-GB" dirty="0"/>
              <a:t>Testing for capabilities</a:t>
            </a:r>
          </a:p>
          <a:p>
            <a:pPr lvl="1"/>
            <a:r>
              <a:rPr lang="en-GB" dirty="0"/>
              <a:t>Adjusting to devices</a:t>
            </a:r>
          </a:p>
          <a:p>
            <a:endParaRPr lang="en-GB" dirty="0"/>
          </a:p>
        </p:txBody>
      </p:sp>
      <p:sp>
        <p:nvSpPr>
          <p:cNvPr id="13" name="Chevron 12"/>
          <p:cNvSpPr/>
          <p:nvPr/>
        </p:nvSpPr>
        <p:spPr>
          <a:xfrm>
            <a:off x="6096000" y="1934608"/>
            <a:ext cx="805543" cy="805543"/>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solidFill>
                <a:schemeClr val="tx1"/>
              </a:solidFill>
            </a:endParaRPr>
          </a:p>
        </p:txBody>
      </p: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6587" y="3069771"/>
            <a:ext cx="5855665" cy="3583985"/>
          </a:xfrm>
          <a:prstGeom prst="rect">
            <a:avLst/>
          </a:prstGeom>
          <a:ln>
            <a:noFill/>
          </a:ln>
          <a:effectLst>
            <a:outerShdw blurRad="292100" dist="139700" dir="2700000" algn="tl" rotWithShape="0">
              <a:srgbClr val="333333">
                <a:alpha val="65000"/>
              </a:srgbClr>
            </a:outerShdw>
          </a:effectLst>
        </p:spPr>
      </p:pic>
      <p:grpSp>
        <p:nvGrpSpPr>
          <p:cNvPr id="5" name="Group 4"/>
          <p:cNvGrpSpPr/>
          <p:nvPr/>
        </p:nvGrpSpPr>
        <p:grpSpPr>
          <a:xfrm>
            <a:off x="7013408" y="1934606"/>
            <a:ext cx="4574660" cy="3532917"/>
            <a:chOff x="6099858" y="2083750"/>
            <a:chExt cx="5493296" cy="4103041"/>
          </a:xfrm>
        </p:grpSpPr>
        <p:grpSp>
          <p:nvGrpSpPr>
            <p:cNvPr id="6" name="Group 5"/>
            <p:cNvGrpSpPr/>
            <p:nvPr/>
          </p:nvGrpSpPr>
          <p:grpSpPr>
            <a:xfrm>
              <a:off x="6099858" y="3144065"/>
              <a:ext cx="5493295" cy="3042726"/>
              <a:chOff x="5904690" y="3144065"/>
              <a:chExt cx="5885233" cy="3042726"/>
            </a:xfrm>
          </p:grpSpPr>
          <p:sp>
            <p:nvSpPr>
              <p:cNvPr id="8" name="Rectangle 7"/>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Phone</a:t>
                </a:r>
              </a:p>
              <a:p>
                <a:pPr algn="ctr">
                  <a:lnSpc>
                    <a:spcPct val="90000"/>
                  </a:lnSpc>
                  <a:spcBef>
                    <a:spcPts val="599"/>
                  </a:spcBef>
                </a:pPr>
                <a:r>
                  <a:rPr lang="en-US" sz="1399" dirty="0"/>
                  <a:t>Device</a:t>
                </a:r>
                <a:endParaRPr lang="en-US" sz="1998" dirty="0"/>
              </a:p>
            </p:txBody>
          </p:sp>
          <p:sp>
            <p:nvSpPr>
              <p:cNvPr id="9" name="Rectangle 8"/>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a:p>
                <a:pPr algn="ctr">
                  <a:lnSpc>
                    <a:spcPct val="90000"/>
                  </a:lnSpc>
                  <a:spcBef>
                    <a:spcPts val="599"/>
                  </a:spcBef>
                </a:pPr>
                <a:r>
                  <a:rPr lang="en-US" sz="1399" dirty="0"/>
                  <a:t>Device</a:t>
                </a:r>
                <a:endParaRPr lang="en-US" sz="1998" dirty="0"/>
              </a:p>
            </p:txBody>
          </p:sp>
          <p:sp>
            <p:nvSpPr>
              <p:cNvPr id="10" name="Rectangle 9"/>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a:p>
                <a:pPr algn="ctr">
                  <a:lnSpc>
                    <a:spcPct val="90000"/>
                  </a:lnSpc>
                  <a:spcBef>
                    <a:spcPts val="599"/>
                  </a:spcBef>
                </a:pPr>
                <a:r>
                  <a:rPr lang="en-US" sz="1399" dirty="0"/>
                  <a:t>Device</a:t>
                </a:r>
                <a:endParaRPr lang="en-US" sz="1998" dirty="0"/>
              </a:p>
            </p:txBody>
          </p:sp>
          <p:sp>
            <p:nvSpPr>
              <p:cNvPr id="11" name="Rectangle 10"/>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2" name="Rectangle 11"/>
              <p:cNvSpPr/>
              <p:nvPr/>
            </p:nvSpPr>
            <p:spPr>
              <a:xfrm>
                <a:off x="5904690" y="3144065"/>
                <a:ext cx="5885233" cy="9241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tx2">
                        <a:lumMod val="25000"/>
                      </a:schemeClr>
                    </a:solidFill>
                  </a:rPr>
                  <a:t>Universal Windows Platform</a:t>
                </a:r>
              </a:p>
            </p:txBody>
          </p:sp>
        </p:grpSp>
        <p:sp>
          <p:nvSpPr>
            <p:cNvPr id="7" name="Snip Diagonal Corner Rectangle 6"/>
            <p:cNvSpPr/>
            <p:nvPr/>
          </p:nvSpPr>
          <p:spPr>
            <a:xfrm>
              <a:off x="6099858" y="2083750"/>
              <a:ext cx="5493296" cy="924127"/>
            </a:xfrm>
            <a:prstGeom prst="snip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9626" rIns="0"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App</a:t>
              </a:r>
            </a:p>
          </p:txBody>
        </p:sp>
      </p:grpSp>
    </p:spTree>
    <p:extLst>
      <p:ext uri="{BB962C8B-B14F-4D97-AF65-F5344CB8AC3E}">
        <p14:creationId xmlns:p14="http://schemas.microsoft.com/office/powerpoint/2010/main" val="2063330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76" y="1422242"/>
            <a:ext cx="9859116" cy="1813958"/>
          </a:xfrm>
        </p:spPr>
        <p:txBody>
          <a:bodyPr/>
          <a:lstStyle/>
          <a:p>
            <a:r>
              <a:rPr lang="en-GB" dirty="0" smtClean="0"/>
              <a:t>Lab 1: </a:t>
            </a:r>
            <a:br>
              <a:rPr lang="en-GB" dirty="0" smtClean="0"/>
            </a:br>
            <a:r>
              <a:rPr lang="en-GB" dirty="0" smtClean="0"/>
              <a:t>Hello UWP World</a:t>
            </a:r>
            <a:endParaRPr lang="en-GB" dirty="0"/>
          </a:p>
        </p:txBody>
      </p:sp>
      <p:sp>
        <p:nvSpPr>
          <p:cNvPr id="5" name="Text Placeholder 4"/>
          <p:cNvSpPr>
            <a:spLocks noGrp="1"/>
          </p:cNvSpPr>
          <p:nvPr>
            <p:ph type="body" sz="quarter" idx="12"/>
          </p:nvPr>
        </p:nvSpPr>
        <p:spPr/>
        <p:txBody>
          <a:bodyPr/>
          <a:lstStyle/>
          <a:p>
            <a:endParaRPr lang="en-GB"/>
          </a:p>
        </p:txBody>
      </p:sp>
      <p:sp>
        <p:nvSpPr>
          <p:cNvPr id="6" name="Text Placeholder 5"/>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159418484"/>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Windows Camp">
      <a:dk1>
        <a:srgbClr val="060F18"/>
      </a:dk1>
      <a:lt1>
        <a:sysClr val="window" lastClr="FFFFFF"/>
      </a:lt1>
      <a:dk2>
        <a:srgbClr val="005AA4"/>
      </a:dk2>
      <a:lt2>
        <a:srgbClr val="FFFFFF"/>
      </a:lt2>
      <a:accent1>
        <a:srgbClr val="0078D7"/>
      </a:accent1>
      <a:accent2>
        <a:srgbClr val="69B15C"/>
      </a:accent2>
      <a:accent3>
        <a:srgbClr val="009245"/>
      </a:accent3>
      <a:accent4>
        <a:srgbClr val="FFFF00"/>
      </a:accent4>
      <a:accent5>
        <a:srgbClr val="FC6508"/>
      </a:accent5>
      <a:accent6>
        <a:srgbClr val="E03E08"/>
      </a:accent6>
      <a:hlink>
        <a:srgbClr val="29ABE2"/>
      </a:hlink>
      <a:folHlink>
        <a:srgbClr val="52377E"/>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761</Words>
  <Application>Microsoft Office PowerPoint</Application>
  <PresentationFormat>Широкоэкранный</PresentationFormat>
  <Paragraphs>111</Paragraphs>
  <Slides>15</Slides>
  <Notes>8</Notes>
  <HiddenSlides>0</HiddenSlides>
  <MMClips>1</MMClips>
  <ScaleCrop>false</ScaleCrop>
  <HeadingPairs>
    <vt:vector size="6" baseType="variant">
      <vt:variant>
        <vt:lpstr>Использованные шрифты</vt:lpstr>
      </vt:variant>
      <vt:variant>
        <vt:i4>11</vt:i4>
      </vt:variant>
      <vt:variant>
        <vt:lpstr>Тема</vt:lpstr>
      </vt:variant>
      <vt:variant>
        <vt:i4>5</vt:i4>
      </vt:variant>
      <vt:variant>
        <vt:lpstr>Заголовки слайдов</vt:lpstr>
      </vt:variant>
      <vt:variant>
        <vt:i4>15</vt:i4>
      </vt:variant>
    </vt:vector>
  </HeadingPairs>
  <TitlesOfParts>
    <vt:vector size="31" baseType="lpstr">
      <vt:lpstr>Arial</vt:lpstr>
      <vt:lpstr>Avenir LT Pro 45 Book</vt:lpstr>
      <vt:lpstr>Calibri</vt:lpstr>
      <vt:lpstr>Consolas</vt:lpstr>
      <vt:lpstr>ＭＳ Ｐゴシック</vt:lpstr>
      <vt:lpstr>Segoe Pro Light</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Office Theme</vt:lpstr>
      <vt:lpstr>Презентация PowerPoint</vt:lpstr>
      <vt:lpstr>Презентация PowerPoint</vt:lpstr>
      <vt:lpstr>Введение в платформу универсальных приложений Windows 10</vt:lpstr>
      <vt:lpstr>Презентация PowerPoint</vt:lpstr>
      <vt:lpstr>Презентация PowerPoint</vt:lpstr>
      <vt:lpstr>Universal Windows Platform </vt:lpstr>
      <vt:lpstr>Universal Windows Platform </vt:lpstr>
      <vt:lpstr>Windows app </vt:lpstr>
      <vt:lpstr>Lab 1:  Hello UWP World</vt:lpstr>
      <vt:lpstr>Handling Page Navigation</vt:lpstr>
      <vt:lpstr>Shell-drawn back button for Mobile and Tablet</vt:lpstr>
      <vt:lpstr>Desktop, Windowed mode:  Opt-in, shell-drawn back button on Title Bar</vt:lpstr>
      <vt:lpstr>Desktop, Windowed mode:  Or provide your own on-canvas Back Button</vt:lpstr>
      <vt:lpstr>Lab 2:  Page navigation and handling Back</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2015-08-17T14:45:29Z</dcterms:created>
  <dcterms:modified xsi:type="dcterms:W3CDTF">2015-10-15T06:53:56Z</dcterms:modified>
</cp:coreProperties>
</file>