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5" r:id="rId2"/>
    <p:sldId id="262" r:id="rId3"/>
    <p:sldId id="257" r:id="rId4"/>
    <p:sldId id="276" r:id="rId5"/>
    <p:sldId id="263" r:id="rId6"/>
    <p:sldId id="264" r:id="rId7"/>
    <p:sldId id="277" r:id="rId8"/>
    <p:sldId id="265" r:id="rId9"/>
    <p:sldId id="266" r:id="rId10"/>
    <p:sldId id="267" r:id="rId11"/>
    <p:sldId id="268" r:id="rId12"/>
    <p:sldId id="269" r:id="rId13"/>
    <p:sldId id="270" r:id="rId14"/>
    <p:sldId id="271" r:id="rId15"/>
    <p:sldId id="272" r:id="rId16"/>
    <p:sldId id="273"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11" autoAdjust="0"/>
    <p:restoredTop sz="64850" autoAdjust="0"/>
  </p:normalViewPr>
  <p:slideViewPr>
    <p:cSldViewPr>
      <p:cViewPr>
        <p:scale>
          <a:sx n="50" d="100"/>
          <a:sy n="50" d="100"/>
        </p:scale>
        <p:origin x="0" y="690"/>
      </p:cViewPr>
      <p:guideLst>
        <p:guide orient="horz" pos="2160"/>
        <p:guide pos="386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5658"/>
    </p:cViewPr>
  </p:sorter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5F1179-C192-4129-9C72-55BF674BB590}" type="datetimeFigureOut">
              <a:rPr lang="en-US" smtClean="0"/>
              <a:t>10/7/2015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1E2AF-C18E-4070-A3F1-97EA1C2DA4A9}" type="slidenum">
              <a:rPr lang="en-US" smtClean="0"/>
              <a:t>‹#›</a:t>
            </a:fld>
            <a:endParaRPr lang="en-US"/>
          </a:p>
        </p:txBody>
      </p:sp>
    </p:spTree>
    <p:extLst>
      <p:ext uri="{BB962C8B-B14F-4D97-AF65-F5344CB8AC3E}">
        <p14:creationId xmlns:p14="http://schemas.microsoft.com/office/powerpoint/2010/main" val="2382196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6C8B971-3C4A-4CD6-BC8F-E4161C3147AE}" type="slidenum">
              <a:rPr lang="en-US" smtClean="0"/>
              <a:t>1</a:t>
            </a:fld>
            <a:endParaRPr lang="en-US"/>
          </a:p>
        </p:txBody>
      </p:sp>
    </p:spTree>
    <p:extLst>
      <p:ext uri="{BB962C8B-B14F-4D97-AF65-F5344CB8AC3E}">
        <p14:creationId xmlns:p14="http://schemas.microsoft.com/office/powerpoint/2010/main" val="485529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This</a:t>
            </a:r>
            <a:r>
              <a:rPr lang="en-US" baseline="0" dirty="0" smtClean="0"/>
              <a:t> is pretty different from the ‘camps’ we’ve run in the past.</a:t>
            </a:r>
          </a:p>
          <a:p>
            <a:pPr marL="0" indent="0">
              <a:buNone/>
            </a:pPr>
            <a:endParaRPr lang="en-US" baseline="0" dirty="0" smtClean="0"/>
          </a:p>
          <a:p>
            <a:pPr marL="0" indent="0">
              <a:buNone/>
            </a:pPr>
            <a:r>
              <a:rPr lang="en-US" baseline="0" dirty="0" smtClean="0"/>
              <a:t>We believe it may drive deeper impact… walking the audience through the code, while they themselves code, means they get the tactile experience of actually making the code work, and they should get invested in it.</a:t>
            </a:r>
          </a:p>
          <a:p>
            <a:pPr marL="0" indent="0">
              <a:buNone/>
            </a:pPr>
            <a:endParaRPr lang="en-US" baseline="0" dirty="0" smtClean="0"/>
          </a:p>
          <a:p>
            <a:pPr marL="0" indent="0">
              <a:buNone/>
            </a:pPr>
            <a:r>
              <a:rPr lang="en-US" baseline="0" dirty="0" smtClean="0"/>
              <a:t>… BUT… it means more work for you!!</a:t>
            </a:r>
            <a:endParaRPr lang="en-US" dirty="0" smtClean="0"/>
          </a:p>
          <a:p>
            <a:pPr marL="0" indent="0">
              <a:buNone/>
            </a:pPr>
            <a:endParaRPr lang="en-US" dirty="0" smtClean="0"/>
          </a:p>
          <a:p>
            <a:pPr marL="0" indent="0">
              <a:buNone/>
            </a:pPr>
            <a:endParaRPr lang="en-US" dirty="0" smtClean="0"/>
          </a:p>
          <a:p>
            <a:pPr marL="228600" indent="-228600">
              <a:buAutoNum type="arabicPeriod"/>
            </a:pPr>
            <a:r>
              <a:rPr lang="en-US" dirty="0" smtClean="0"/>
              <a:t>The labs were written for self-use… not demo steps</a:t>
            </a:r>
          </a:p>
          <a:p>
            <a:pPr marL="228600" indent="-228600">
              <a:buAutoNum type="arabicPeriod"/>
            </a:pPr>
            <a:r>
              <a:rPr lang="en-US" dirty="0" smtClean="0"/>
              <a:t>Thus, you have to go through them to figure out the steps you’re going to take in your presentation</a:t>
            </a:r>
          </a:p>
          <a:p>
            <a:pPr marL="228600" indent="-228600">
              <a:buAutoNum type="arabicPeriod"/>
            </a:pPr>
            <a:r>
              <a:rPr lang="en-US" dirty="0" smtClean="0"/>
              <a:t>We have very tight timeframes in this workshop… you’re not going to have ANY time to read in real</a:t>
            </a:r>
            <a:r>
              <a:rPr lang="en-US" baseline="0" dirty="0" smtClean="0"/>
              <a:t> time</a:t>
            </a:r>
            <a:endParaRPr lang="en-US" dirty="0"/>
          </a:p>
        </p:txBody>
      </p:sp>
      <p:sp>
        <p:nvSpPr>
          <p:cNvPr id="4" name="Slide Number Placeholder 3"/>
          <p:cNvSpPr>
            <a:spLocks noGrp="1"/>
          </p:cNvSpPr>
          <p:nvPr>
            <p:ph type="sldNum" sz="quarter" idx="10"/>
          </p:nvPr>
        </p:nvSpPr>
        <p:spPr/>
        <p:txBody>
          <a:bodyPr/>
          <a:lstStyle/>
          <a:p>
            <a:fld id="{44A1E2AF-C18E-4070-A3F1-97EA1C2DA4A9}" type="slidenum">
              <a:rPr lang="en-US" smtClean="0"/>
              <a:t>7</a:t>
            </a:fld>
            <a:endParaRPr lang="en-US"/>
          </a:p>
        </p:txBody>
      </p:sp>
    </p:spTree>
    <p:extLst>
      <p:ext uri="{BB962C8B-B14F-4D97-AF65-F5344CB8AC3E}">
        <p14:creationId xmlns:p14="http://schemas.microsoft.com/office/powerpoint/2010/main" val="2363409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a:t>
            </a:r>
            <a:r>
              <a:rPr lang="en-US" baseline="0" dirty="0" smtClean="0"/>
              <a:t> there are a lot of steps to this one; we think its REALLY important, because we think there is a key platform differentiator in the UWP / Azure connection</a:t>
            </a:r>
            <a:endParaRPr lang="en-US" dirty="0"/>
          </a:p>
        </p:txBody>
      </p:sp>
      <p:sp>
        <p:nvSpPr>
          <p:cNvPr id="4" name="Slide Number Placeholder 3"/>
          <p:cNvSpPr>
            <a:spLocks noGrp="1"/>
          </p:cNvSpPr>
          <p:nvPr>
            <p:ph type="sldNum" sz="quarter" idx="10"/>
          </p:nvPr>
        </p:nvSpPr>
        <p:spPr/>
        <p:txBody>
          <a:bodyPr/>
          <a:lstStyle/>
          <a:p>
            <a:fld id="{44A1E2AF-C18E-4070-A3F1-97EA1C2DA4A9}" type="slidenum">
              <a:rPr lang="en-US" smtClean="0"/>
              <a:t>13</a:t>
            </a:fld>
            <a:endParaRPr lang="en-US"/>
          </a:p>
        </p:txBody>
      </p:sp>
    </p:spTree>
    <p:extLst>
      <p:ext uri="{BB962C8B-B14F-4D97-AF65-F5344CB8AC3E}">
        <p14:creationId xmlns:p14="http://schemas.microsoft.com/office/powerpoint/2010/main" val="272692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76033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Title Slide">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609600" y="1681201"/>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auto">
          <a:xfrm>
            <a:off x="614362" y="3581400"/>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smtClean="0"/>
              <a:t>Speaker Name</a:t>
            </a:r>
          </a:p>
        </p:txBody>
      </p:sp>
      <p:pic>
        <p:nvPicPr>
          <p:cNvPr id="7" name="Picture 6" hidden="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448585" y="6122089"/>
            <a:ext cx="1254995" cy="267709"/>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black">
          <a:xfrm>
            <a:off x="723900" y="5829300"/>
            <a:ext cx="1434641" cy="314582"/>
          </a:xfrm>
          <a:prstGeom prst="rect">
            <a:avLst/>
          </a:prstGeom>
        </p:spPr>
      </p:pic>
    </p:spTree>
    <p:extLst>
      <p:ext uri="{BB962C8B-B14F-4D97-AF65-F5344CB8AC3E}">
        <p14:creationId xmlns:p14="http://schemas.microsoft.com/office/powerpoint/2010/main" val="319022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88632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2733770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723900"/>
            <a:ext cx="10934700" cy="132556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47700" y="2520948"/>
            <a:ext cx="4533900" cy="41925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34100" y="2520948"/>
            <a:ext cx="5448300" cy="4192589"/>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59081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1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59019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99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4118660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996889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accent3"/>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7700" y="69373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47700" y="2514600"/>
            <a:ext cx="10515600" cy="38560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40440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Windows-Readiness/WinDevWorkshop"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23900"/>
            <a:ext cx="5524500" cy="2750405"/>
          </a:xfrm>
        </p:spPr>
        <p:txBody>
          <a:bodyPr>
            <a:noAutofit/>
          </a:bodyPr>
          <a:lstStyle/>
          <a:p>
            <a:r>
              <a:rPr lang="en-GB" sz="4800" dirty="0" smtClean="0">
                <a:gradFill>
                  <a:gsLst>
                    <a:gs pos="91000">
                      <a:srgbClr val="FFFFFF"/>
                    </a:gs>
                    <a:gs pos="0">
                      <a:srgbClr val="FFFFFF"/>
                    </a:gs>
                  </a:gsLst>
                  <a:lin ang="5400000" scaled="0"/>
                </a:gradFill>
              </a:rPr>
              <a:t>Windows </a:t>
            </a:r>
            <a:r>
              <a:rPr lang="en-GB" sz="4800" dirty="0">
                <a:gradFill>
                  <a:gsLst>
                    <a:gs pos="91000">
                      <a:srgbClr val="FFFFFF"/>
                    </a:gs>
                    <a:gs pos="0">
                      <a:srgbClr val="FFFFFF"/>
                    </a:gs>
                  </a:gsLst>
                  <a:lin ang="5400000" scaled="0"/>
                </a:gradFill>
              </a:rPr>
              <a:t>10 </a:t>
            </a:r>
            <a:r>
              <a:rPr lang="en-GB" sz="4800" dirty="0" smtClean="0">
                <a:gradFill>
                  <a:gsLst>
                    <a:gs pos="91000">
                      <a:srgbClr val="FFFFFF"/>
                    </a:gs>
                    <a:gs pos="0">
                      <a:srgbClr val="FFFFFF"/>
                    </a:gs>
                  </a:gsLst>
                  <a:lin ang="5400000" scaled="0"/>
                </a:gradFill>
              </a:rPr>
              <a:t>Developer </a:t>
            </a:r>
            <a:r>
              <a:rPr lang="en-GB" sz="4800" dirty="0">
                <a:gradFill>
                  <a:gsLst>
                    <a:gs pos="91000">
                      <a:srgbClr val="FFFFFF"/>
                    </a:gs>
                    <a:gs pos="0">
                      <a:srgbClr val="FFFFFF"/>
                    </a:gs>
                  </a:gsLst>
                  <a:lin ang="5400000" scaled="0"/>
                </a:gradFill>
              </a:rPr>
              <a:t>Workshop</a:t>
            </a:r>
            <a:endParaRPr lang="en-US" sz="4400" dirty="0"/>
          </a:p>
        </p:txBody>
      </p:sp>
      <p:sp>
        <p:nvSpPr>
          <p:cNvPr id="4" name="Text Placeholder 3"/>
          <p:cNvSpPr>
            <a:spLocks noGrp="1"/>
          </p:cNvSpPr>
          <p:nvPr>
            <p:ph type="body" sz="quarter" idx="14"/>
          </p:nvPr>
        </p:nvSpPr>
        <p:spPr/>
        <p:txBody>
          <a:bodyPr/>
          <a:lstStyle/>
          <a:p>
            <a:r>
              <a:rPr lang="en-US" sz="2400" dirty="0" smtClean="0"/>
              <a:t>Larry Lieberman</a:t>
            </a:r>
          </a:p>
          <a:p>
            <a:r>
              <a:rPr lang="en-US" sz="2400" dirty="0" smtClean="0"/>
              <a:t>Shen Chauhan</a:t>
            </a:r>
            <a:endParaRPr lang="en-US" sz="24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5314" y="419100"/>
            <a:ext cx="12192000" cy="6847840"/>
          </a:xfrm>
          <a:prstGeom prst="rect">
            <a:avLst/>
          </a:prstGeom>
        </p:spPr>
      </p:pic>
    </p:spTree>
    <p:extLst>
      <p:ext uri="{BB962C8B-B14F-4D97-AF65-F5344CB8AC3E}">
        <p14:creationId xmlns:p14="http://schemas.microsoft.com/office/powerpoint/2010/main" val="3399165921"/>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2 | Adaptive UI | 60 </a:t>
            </a:r>
            <a:endParaRPr lang="en-US" dirty="0"/>
          </a:p>
        </p:txBody>
      </p:sp>
      <p:sp>
        <p:nvSpPr>
          <p:cNvPr id="3" name="Content Placeholder 2"/>
          <p:cNvSpPr>
            <a:spLocks noGrp="1"/>
          </p:cNvSpPr>
          <p:nvPr>
            <p:ph sz="half" idx="1"/>
          </p:nvPr>
        </p:nvSpPr>
        <p:spPr/>
        <p:txBody>
          <a:bodyPr/>
          <a:lstStyle/>
          <a:p>
            <a:pPr marL="0" indent="0">
              <a:buNone/>
            </a:pPr>
            <a:r>
              <a:rPr lang="en-US" dirty="0" smtClean="0"/>
              <a:t>Lecture</a:t>
            </a:r>
          </a:p>
          <a:p>
            <a:r>
              <a:rPr lang="en-US" dirty="0" smtClean="0"/>
              <a:t>15 slides / 15 minutes</a:t>
            </a:r>
          </a:p>
          <a:p>
            <a:pPr marL="0" indent="0">
              <a:buNone/>
            </a:pPr>
            <a:r>
              <a:rPr lang="en-US" dirty="0" smtClean="0"/>
              <a:t>1 demo, (calculator)</a:t>
            </a:r>
          </a:p>
          <a:p>
            <a:pPr marL="0" indent="0">
              <a:buNone/>
            </a:pPr>
            <a:r>
              <a:rPr lang="en-US" dirty="0" smtClean="0"/>
              <a:t>1 lab (building adaptive UI)</a:t>
            </a:r>
          </a:p>
          <a:p>
            <a:r>
              <a:rPr lang="en-US" dirty="0" smtClean="0"/>
              <a:t>Evolve a fixed UI to adaptive (basic VSM)</a:t>
            </a:r>
          </a:p>
          <a:p>
            <a:r>
              <a:rPr lang="en-US" dirty="0" smtClean="0"/>
              <a:t>Leverage </a:t>
            </a:r>
            <a:r>
              <a:rPr lang="en-US" dirty="0" err="1" smtClean="0"/>
              <a:t>RelativePanel</a:t>
            </a:r>
            <a:endParaRPr lang="en-US" dirty="0" smtClean="0"/>
          </a:p>
          <a:p>
            <a:r>
              <a:rPr lang="en-US" dirty="0" smtClean="0"/>
              <a:t>Build alternate XAML views</a:t>
            </a:r>
            <a:endParaRPr lang="en-US" dirty="0" smtClean="0"/>
          </a:p>
          <a:p>
            <a:pPr lvl="1"/>
            <a:endParaRPr lang="en-US" dirty="0"/>
          </a:p>
        </p:txBody>
      </p:sp>
      <p:sp>
        <p:nvSpPr>
          <p:cNvPr id="4" name="Content Placeholder 3"/>
          <p:cNvSpPr>
            <a:spLocks noGrp="1"/>
          </p:cNvSpPr>
          <p:nvPr>
            <p:ph sz="half" idx="2"/>
          </p:nvPr>
        </p:nvSpPr>
        <p:spPr/>
        <p:txBody>
          <a:bodyPr/>
          <a:lstStyle/>
          <a:p>
            <a:pPr marL="0" indent="0">
              <a:buNone/>
            </a:pPr>
            <a:r>
              <a:rPr lang="en-US" dirty="0" smtClean="0"/>
              <a:t>Objectives</a:t>
            </a:r>
          </a:p>
          <a:p>
            <a:r>
              <a:rPr lang="en-US" dirty="0" smtClean="0"/>
              <a:t>Introduce adaptive UI principles, scaling, effective pixels, basic design techniques, Visual State Manager, etc.</a:t>
            </a:r>
          </a:p>
          <a:p>
            <a:r>
              <a:rPr lang="en-US" dirty="0" smtClean="0"/>
              <a:t>Walk through how to build a page that adapts to different screen sizes and resolutions</a:t>
            </a:r>
            <a:endParaRPr lang="en-US" dirty="0"/>
          </a:p>
        </p:txBody>
      </p:sp>
    </p:spTree>
    <p:extLst>
      <p:ext uri="{BB962C8B-B14F-4D97-AF65-F5344CB8AC3E}">
        <p14:creationId xmlns:p14="http://schemas.microsoft.com/office/powerpoint/2010/main" val="3658416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3 | Live Tiles &amp; Notifications | 30 </a:t>
            </a:r>
            <a:endParaRPr lang="en-US" dirty="0"/>
          </a:p>
        </p:txBody>
      </p:sp>
      <p:sp>
        <p:nvSpPr>
          <p:cNvPr id="3" name="Content Placeholder 2"/>
          <p:cNvSpPr>
            <a:spLocks noGrp="1"/>
          </p:cNvSpPr>
          <p:nvPr>
            <p:ph sz="half" idx="1"/>
          </p:nvPr>
        </p:nvSpPr>
        <p:spPr/>
        <p:txBody>
          <a:bodyPr/>
          <a:lstStyle/>
          <a:p>
            <a:pPr marL="0" indent="0">
              <a:buNone/>
            </a:pPr>
            <a:r>
              <a:rPr lang="en-US" dirty="0" smtClean="0"/>
              <a:t>Lecture</a:t>
            </a:r>
          </a:p>
          <a:p>
            <a:r>
              <a:rPr lang="en-US" dirty="0" smtClean="0"/>
              <a:t>15 slides / 10 minutes</a:t>
            </a:r>
          </a:p>
          <a:p>
            <a:pPr marL="0" indent="0">
              <a:buNone/>
            </a:pPr>
            <a:r>
              <a:rPr lang="en-US" dirty="0" smtClean="0"/>
              <a:t>Lab</a:t>
            </a:r>
          </a:p>
          <a:p>
            <a:r>
              <a:rPr lang="en-US" dirty="0" smtClean="0"/>
              <a:t>Customize default tile</a:t>
            </a:r>
          </a:p>
          <a:p>
            <a:r>
              <a:rPr lang="en-US" dirty="0" smtClean="0"/>
              <a:t>Create Adaptive tile</a:t>
            </a:r>
          </a:p>
          <a:p>
            <a:r>
              <a:rPr lang="en-US" dirty="0" smtClean="0"/>
              <a:t>Interactive Toast (You might need to cut this one)</a:t>
            </a:r>
            <a:endParaRPr lang="en-US" dirty="0" smtClean="0"/>
          </a:p>
          <a:p>
            <a:pPr marL="0" indent="0">
              <a:buNone/>
            </a:pPr>
            <a:endParaRPr lang="en-US" dirty="0"/>
          </a:p>
        </p:txBody>
      </p:sp>
      <p:sp>
        <p:nvSpPr>
          <p:cNvPr id="4" name="Content Placeholder 3"/>
          <p:cNvSpPr>
            <a:spLocks noGrp="1"/>
          </p:cNvSpPr>
          <p:nvPr>
            <p:ph sz="half" idx="2"/>
          </p:nvPr>
        </p:nvSpPr>
        <p:spPr/>
        <p:txBody>
          <a:bodyPr/>
          <a:lstStyle/>
          <a:p>
            <a:pPr marL="0" indent="0">
              <a:buNone/>
            </a:pPr>
            <a:r>
              <a:rPr lang="en-US" dirty="0" smtClean="0"/>
              <a:t>Objectives</a:t>
            </a:r>
          </a:p>
          <a:p>
            <a:r>
              <a:rPr lang="en-US" dirty="0" smtClean="0"/>
              <a:t>Tile basics</a:t>
            </a:r>
          </a:p>
          <a:p>
            <a:r>
              <a:rPr lang="en-US" dirty="0" smtClean="0"/>
              <a:t>Adaptive Template</a:t>
            </a:r>
          </a:p>
          <a:p>
            <a:r>
              <a:rPr lang="en-US" dirty="0" smtClean="0"/>
              <a:t>Toast basics</a:t>
            </a:r>
          </a:p>
          <a:p>
            <a:r>
              <a:rPr lang="en-US" dirty="0" smtClean="0"/>
              <a:t>Interactive Toasts</a:t>
            </a:r>
          </a:p>
          <a:p>
            <a:endParaRPr lang="en-US" dirty="0"/>
          </a:p>
          <a:p>
            <a:pPr marL="0" indent="0">
              <a:buNone/>
            </a:pPr>
            <a:r>
              <a:rPr lang="en-US" dirty="0" smtClean="0"/>
              <a:t>Note</a:t>
            </a:r>
          </a:p>
          <a:p>
            <a:r>
              <a:rPr lang="en-US" dirty="0" smtClean="0"/>
              <a:t>Tile assets in “assets” folder</a:t>
            </a:r>
            <a:endParaRPr lang="en-US" dirty="0"/>
          </a:p>
        </p:txBody>
      </p:sp>
    </p:spTree>
    <p:extLst>
      <p:ext uri="{BB962C8B-B14F-4D97-AF65-F5344CB8AC3E}">
        <p14:creationId xmlns:p14="http://schemas.microsoft.com/office/powerpoint/2010/main" val="18339196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4 | Edge &amp; Web Apps | 60</a:t>
            </a:r>
            <a:endParaRPr lang="en-US" dirty="0"/>
          </a:p>
        </p:txBody>
      </p:sp>
      <p:sp>
        <p:nvSpPr>
          <p:cNvPr id="3" name="Content Placeholder 2"/>
          <p:cNvSpPr>
            <a:spLocks noGrp="1"/>
          </p:cNvSpPr>
          <p:nvPr>
            <p:ph sz="half" idx="1"/>
          </p:nvPr>
        </p:nvSpPr>
        <p:spPr/>
        <p:txBody>
          <a:bodyPr>
            <a:normAutofit fontScale="92500" lnSpcReduction="20000"/>
          </a:bodyPr>
          <a:lstStyle/>
          <a:p>
            <a:pPr marL="0" indent="0">
              <a:buNone/>
            </a:pPr>
            <a:r>
              <a:rPr lang="en-US" dirty="0" smtClean="0"/>
              <a:t>Lecture</a:t>
            </a:r>
          </a:p>
          <a:p>
            <a:r>
              <a:rPr lang="en-US" dirty="0" smtClean="0"/>
              <a:t>25 slides / 20 min</a:t>
            </a:r>
          </a:p>
          <a:p>
            <a:endParaRPr lang="en-US" dirty="0"/>
          </a:p>
          <a:p>
            <a:pPr marL="0" indent="0">
              <a:buNone/>
            </a:pPr>
            <a:r>
              <a:rPr lang="en-US" dirty="0" smtClean="0"/>
              <a:t>Lab</a:t>
            </a:r>
          </a:p>
          <a:p>
            <a:r>
              <a:rPr lang="en-US" dirty="0" smtClean="0"/>
              <a:t>Web View</a:t>
            </a:r>
          </a:p>
          <a:p>
            <a:r>
              <a:rPr lang="en-US" dirty="0" smtClean="0"/>
              <a:t>Hosted Web Apps</a:t>
            </a:r>
          </a:p>
          <a:p>
            <a:r>
              <a:rPr lang="en-US" dirty="0" err="1" smtClean="0"/>
              <a:t>ManifoldJS</a:t>
            </a:r>
            <a:r>
              <a:rPr lang="en-US" dirty="0" smtClean="0"/>
              <a:t> (Optional)</a:t>
            </a:r>
            <a:endParaRPr lang="en-US" dirty="0" smtClean="0"/>
          </a:p>
          <a:p>
            <a:endParaRPr lang="en-US" dirty="0"/>
          </a:p>
        </p:txBody>
      </p:sp>
      <p:sp>
        <p:nvSpPr>
          <p:cNvPr id="4" name="Content Placeholder 3"/>
          <p:cNvSpPr>
            <a:spLocks noGrp="1"/>
          </p:cNvSpPr>
          <p:nvPr>
            <p:ph sz="half" idx="2"/>
          </p:nvPr>
        </p:nvSpPr>
        <p:spPr/>
        <p:txBody>
          <a:bodyPr>
            <a:normAutofit fontScale="92500" lnSpcReduction="20000"/>
          </a:bodyPr>
          <a:lstStyle/>
          <a:p>
            <a:pPr marL="0" indent="0">
              <a:buNone/>
            </a:pPr>
            <a:r>
              <a:rPr lang="en-US" dirty="0" smtClean="0"/>
              <a:t>Objectives</a:t>
            </a:r>
          </a:p>
          <a:p>
            <a:r>
              <a:rPr lang="en-US" dirty="0" smtClean="0"/>
              <a:t>Using </a:t>
            </a:r>
            <a:r>
              <a:rPr lang="en-US" dirty="0" err="1" smtClean="0"/>
              <a:t>WebView</a:t>
            </a:r>
            <a:r>
              <a:rPr lang="en-US" dirty="0" smtClean="0"/>
              <a:t> control in </a:t>
            </a:r>
            <a:r>
              <a:rPr lang="en-US" dirty="0" err="1" smtClean="0"/>
              <a:t>WinJS</a:t>
            </a:r>
            <a:r>
              <a:rPr lang="en-US" dirty="0" smtClean="0"/>
              <a:t> app, adding HTML page to generate a toast</a:t>
            </a:r>
          </a:p>
          <a:p>
            <a:r>
              <a:rPr lang="en-US" dirty="0" smtClean="0"/>
              <a:t>Creating a hosted web app from an Azure website</a:t>
            </a:r>
          </a:p>
          <a:p>
            <a:r>
              <a:rPr lang="en-US" dirty="0" smtClean="0"/>
              <a:t>Install and use </a:t>
            </a:r>
            <a:r>
              <a:rPr lang="en-US" dirty="0" err="1" smtClean="0"/>
              <a:t>ManifoldJS</a:t>
            </a:r>
            <a:r>
              <a:rPr lang="en-US" dirty="0" smtClean="0"/>
              <a:t> to generate a hosted web app</a:t>
            </a:r>
          </a:p>
          <a:p>
            <a:endParaRPr lang="en-US" dirty="0"/>
          </a:p>
          <a:p>
            <a:pPr marL="0" indent="0">
              <a:buNone/>
            </a:pPr>
            <a:r>
              <a:rPr lang="en-US" dirty="0" smtClean="0"/>
              <a:t>Note</a:t>
            </a:r>
          </a:p>
          <a:p>
            <a:r>
              <a:rPr lang="en-US" dirty="0" smtClean="0"/>
              <a:t>Lab currently has you publishing an Azure Website</a:t>
            </a:r>
            <a:endParaRPr lang="en-US" dirty="0"/>
          </a:p>
        </p:txBody>
      </p:sp>
    </p:spTree>
    <p:extLst>
      <p:ext uri="{BB962C8B-B14F-4D97-AF65-F5344CB8AC3E}">
        <p14:creationId xmlns:p14="http://schemas.microsoft.com/office/powerpoint/2010/main" val="14769136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5 | Cloud Services | 60</a:t>
            </a:r>
            <a:endParaRPr lang="en-US" dirty="0"/>
          </a:p>
        </p:txBody>
      </p:sp>
      <p:sp>
        <p:nvSpPr>
          <p:cNvPr id="3" name="Content Placeholder 2"/>
          <p:cNvSpPr>
            <a:spLocks noGrp="1"/>
          </p:cNvSpPr>
          <p:nvPr>
            <p:ph sz="half" idx="1"/>
          </p:nvPr>
        </p:nvSpPr>
        <p:spPr/>
        <p:txBody>
          <a:bodyPr/>
          <a:lstStyle/>
          <a:p>
            <a:pPr marL="0" indent="0">
              <a:buNone/>
            </a:pPr>
            <a:r>
              <a:rPr lang="en-US" dirty="0" smtClean="0"/>
              <a:t>Lecture</a:t>
            </a:r>
          </a:p>
          <a:p>
            <a:r>
              <a:rPr lang="en-US" dirty="0" smtClean="0"/>
              <a:t>11 slides / 15 min</a:t>
            </a:r>
          </a:p>
          <a:p>
            <a:endParaRPr lang="en-US" dirty="0"/>
          </a:p>
          <a:p>
            <a:pPr marL="0" indent="0">
              <a:buNone/>
            </a:pPr>
            <a:r>
              <a:rPr lang="en-US" dirty="0" smtClean="0"/>
              <a:t>Lab</a:t>
            </a:r>
          </a:p>
          <a:p>
            <a:r>
              <a:rPr lang="en-US" dirty="0" smtClean="0"/>
              <a:t>Getting started with AAS</a:t>
            </a:r>
          </a:p>
          <a:p>
            <a:r>
              <a:rPr lang="en-US" dirty="0" smtClean="0"/>
              <a:t>Enable </a:t>
            </a:r>
            <a:r>
              <a:rPr lang="en-US" dirty="0" err="1" smtClean="0"/>
              <a:t>Auth</a:t>
            </a:r>
            <a:r>
              <a:rPr lang="en-US" dirty="0" smtClean="0"/>
              <a:t>, and connect to cloud</a:t>
            </a:r>
          </a:p>
          <a:p>
            <a:r>
              <a:rPr lang="en-US" dirty="0" smtClean="0"/>
              <a:t>Enable offline sync</a:t>
            </a:r>
            <a:endParaRPr lang="en-US" dirty="0"/>
          </a:p>
        </p:txBody>
      </p:sp>
      <p:sp>
        <p:nvSpPr>
          <p:cNvPr id="4" name="Content Placeholder 3"/>
          <p:cNvSpPr>
            <a:spLocks noGrp="1"/>
          </p:cNvSpPr>
          <p:nvPr>
            <p:ph sz="half" idx="2"/>
          </p:nvPr>
        </p:nvSpPr>
        <p:spPr/>
        <p:txBody>
          <a:bodyPr/>
          <a:lstStyle/>
          <a:p>
            <a:pPr marL="0" indent="0">
              <a:buNone/>
            </a:pPr>
            <a:r>
              <a:rPr lang="en-US" dirty="0" smtClean="0"/>
              <a:t>Objectives</a:t>
            </a:r>
          </a:p>
          <a:p>
            <a:r>
              <a:rPr lang="en-US" dirty="0" smtClean="0"/>
              <a:t>Provide rich overview of Azure offerings for UWP apps</a:t>
            </a:r>
          </a:p>
          <a:p>
            <a:r>
              <a:rPr lang="en-US" dirty="0" smtClean="0"/>
              <a:t>Demonstrate workflow to implement </a:t>
            </a:r>
            <a:r>
              <a:rPr lang="en-US" dirty="0" err="1" smtClean="0"/>
              <a:t>auth</a:t>
            </a:r>
            <a:r>
              <a:rPr lang="en-US" dirty="0" smtClean="0"/>
              <a:t> and sync</a:t>
            </a:r>
            <a:endParaRPr lang="en-US" dirty="0"/>
          </a:p>
          <a:p>
            <a:pPr marL="0" indent="0">
              <a:buNone/>
            </a:pPr>
            <a:r>
              <a:rPr lang="en-US" dirty="0" smtClean="0"/>
              <a:t>Notes</a:t>
            </a:r>
          </a:p>
          <a:p>
            <a:r>
              <a:rPr lang="en-US" dirty="0" smtClean="0"/>
              <a:t>We’ve created the backend for you, (you don’t do task 1)</a:t>
            </a:r>
          </a:p>
          <a:p>
            <a:r>
              <a:rPr lang="en-US" dirty="0" smtClean="0"/>
              <a:t>This one really requires practice</a:t>
            </a:r>
            <a:endParaRPr lang="en-US" dirty="0"/>
          </a:p>
        </p:txBody>
      </p:sp>
    </p:spTree>
    <p:extLst>
      <p:ext uri="{BB962C8B-B14F-4D97-AF65-F5344CB8AC3E}">
        <p14:creationId xmlns:p14="http://schemas.microsoft.com/office/powerpoint/2010/main" val="4076174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MPC | 60 (or 30 if no Cortana)</a:t>
            </a:r>
            <a:endParaRPr lang="en-US" dirty="0"/>
          </a:p>
        </p:txBody>
      </p:sp>
      <p:sp>
        <p:nvSpPr>
          <p:cNvPr id="3" name="Content Placeholder 2"/>
          <p:cNvSpPr>
            <a:spLocks noGrp="1"/>
          </p:cNvSpPr>
          <p:nvPr>
            <p:ph sz="half" idx="1"/>
          </p:nvPr>
        </p:nvSpPr>
        <p:spPr/>
        <p:txBody>
          <a:bodyPr>
            <a:normAutofit fontScale="92500" lnSpcReduction="10000"/>
          </a:bodyPr>
          <a:lstStyle/>
          <a:p>
            <a:pPr marL="0" indent="0">
              <a:buNone/>
            </a:pPr>
            <a:r>
              <a:rPr lang="en-US" dirty="0" smtClean="0"/>
              <a:t>Lecture</a:t>
            </a:r>
          </a:p>
          <a:p>
            <a:r>
              <a:rPr lang="en-US" dirty="0" smtClean="0"/>
              <a:t>21 slides / 20 min</a:t>
            </a:r>
          </a:p>
          <a:p>
            <a:endParaRPr lang="en-US" dirty="0"/>
          </a:p>
          <a:p>
            <a:pPr marL="0" indent="0">
              <a:buNone/>
            </a:pPr>
            <a:r>
              <a:rPr lang="en-US" dirty="0" smtClean="0"/>
              <a:t>Demo</a:t>
            </a:r>
          </a:p>
          <a:p>
            <a:r>
              <a:rPr lang="en-US" dirty="0" smtClean="0"/>
              <a:t>Option to demo Windows Hello</a:t>
            </a:r>
          </a:p>
          <a:p>
            <a:pPr marL="0" indent="0">
              <a:buNone/>
            </a:pPr>
            <a:r>
              <a:rPr lang="en-US" dirty="0" smtClean="0"/>
              <a:t>Lab</a:t>
            </a:r>
          </a:p>
          <a:p>
            <a:r>
              <a:rPr lang="en-US" dirty="0" smtClean="0"/>
              <a:t>Launching apps with Speech through Cortana</a:t>
            </a:r>
          </a:p>
          <a:p>
            <a:r>
              <a:rPr lang="en-US" dirty="0" smtClean="0"/>
              <a:t>Working with Ink Input</a:t>
            </a:r>
          </a:p>
          <a:p>
            <a:endParaRPr lang="en-US" dirty="0"/>
          </a:p>
        </p:txBody>
      </p:sp>
      <p:sp>
        <p:nvSpPr>
          <p:cNvPr id="4" name="Content Placeholder 3"/>
          <p:cNvSpPr>
            <a:spLocks noGrp="1"/>
          </p:cNvSpPr>
          <p:nvPr>
            <p:ph sz="half" idx="2"/>
          </p:nvPr>
        </p:nvSpPr>
        <p:spPr/>
        <p:txBody>
          <a:bodyPr>
            <a:normAutofit fontScale="92500" lnSpcReduction="10000"/>
          </a:bodyPr>
          <a:lstStyle/>
          <a:p>
            <a:pPr marL="0" indent="0">
              <a:buNone/>
            </a:pPr>
            <a:r>
              <a:rPr lang="en-US" dirty="0" smtClean="0"/>
              <a:t>Objectives</a:t>
            </a:r>
          </a:p>
          <a:p>
            <a:r>
              <a:rPr lang="en-US" dirty="0" smtClean="0"/>
              <a:t>Describe ‘MPC’ all up</a:t>
            </a:r>
          </a:p>
          <a:p>
            <a:r>
              <a:rPr lang="en-US" dirty="0" smtClean="0"/>
              <a:t>Windows Hello / Passport</a:t>
            </a:r>
          </a:p>
          <a:p>
            <a:r>
              <a:rPr lang="en-US" dirty="0" smtClean="0"/>
              <a:t>Describe speech developer features (Command, </a:t>
            </a:r>
            <a:r>
              <a:rPr lang="en-US" dirty="0" err="1" smtClean="0"/>
              <a:t>Reco</a:t>
            </a:r>
            <a:r>
              <a:rPr lang="en-US" dirty="0" smtClean="0"/>
              <a:t>, Synth)</a:t>
            </a:r>
          </a:p>
          <a:p>
            <a:r>
              <a:rPr lang="en-US" dirty="0" smtClean="0"/>
              <a:t>Describe Ink platform</a:t>
            </a:r>
          </a:p>
          <a:p>
            <a:pPr marL="0" indent="0">
              <a:buNone/>
            </a:pPr>
            <a:endParaRPr lang="en-US" dirty="0"/>
          </a:p>
          <a:p>
            <a:pPr marL="0" indent="0">
              <a:buNone/>
            </a:pPr>
            <a:r>
              <a:rPr lang="en-US" dirty="0" smtClean="0"/>
              <a:t>Notes</a:t>
            </a:r>
          </a:p>
          <a:p>
            <a:r>
              <a:rPr lang="en-US" dirty="0" smtClean="0"/>
              <a:t>Lab 1 (Speech through Cortana) will be optional based on your region</a:t>
            </a:r>
            <a:endParaRPr lang="en-US" dirty="0"/>
          </a:p>
        </p:txBody>
      </p:sp>
    </p:spTree>
    <p:extLst>
      <p:ext uri="{BB962C8B-B14F-4D97-AF65-F5344CB8AC3E}">
        <p14:creationId xmlns:p14="http://schemas.microsoft.com/office/powerpoint/2010/main" val="36359787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a:t>
            </a:r>
            <a:r>
              <a:rPr lang="en-US" dirty="0" smtClean="0"/>
              <a:t>Services | 30 (only if no Cortana)</a:t>
            </a:r>
            <a:endParaRPr lang="en-US" dirty="0"/>
          </a:p>
        </p:txBody>
      </p:sp>
      <p:sp>
        <p:nvSpPr>
          <p:cNvPr id="3" name="Content Placeholder 2"/>
          <p:cNvSpPr>
            <a:spLocks noGrp="1"/>
          </p:cNvSpPr>
          <p:nvPr>
            <p:ph sz="half" idx="1"/>
          </p:nvPr>
        </p:nvSpPr>
        <p:spPr/>
        <p:txBody>
          <a:bodyPr>
            <a:normAutofit fontScale="92500"/>
          </a:bodyPr>
          <a:lstStyle/>
          <a:p>
            <a:pPr marL="0" indent="0">
              <a:buNone/>
            </a:pPr>
            <a:r>
              <a:rPr lang="en-US" dirty="0" smtClean="0"/>
              <a:t>Lecture</a:t>
            </a:r>
          </a:p>
          <a:p>
            <a:r>
              <a:rPr lang="en-US" dirty="0" smtClean="0"/>
              <a:t>13 slides / 20 min</a:t>
            </a:r>
          </a:p>
          <a:p>
            <a:endParaRPr lang="en-US" dirty="0"/>
          </a:p>
          <a:p>
            <a:pPr marL="0" indent="0">
              <a:buNone/>
            </a:pPr>
            <a:r>
              <a:rPr lang="en-US" dirty="0" smtClean="0"/>
              <a:t>Lab</a:t>
            </a:r>
          </a:p>
          <a:p>
            <a:r>
              <a:rPr lang="en-US" dirty="0" smtClean="0"/>
              <a:t>Create/register app service</a:t>
            </a:r>
          </a:p>
          <a:p>
            <a:r>
              <a:rPr lang="en-US" dirty="0" smtClean="0"/>
              <a:t>Call the service in background from another app</a:t>
            </a:r>
          </a:p>
          <a:p>
            <a:r>
              <a:rPr lang="en-US" dirty="0" smtClean="0"/>
              <a:t>Pass data back and forth</a:t>
            </a:r>
          </a:p>
          <a:p>
            <a:r>
              <a:rPr lang="en-US" dirty="0" smtClean="0"/>
              <a:t>Debug</a:t>
            </a:r>
            <a:endParaRPr lang="en-US" dirty="0"/>
          </a:p>
        </p:txBody>
      </p:sp>
      <p:sp>
        <p:nvSpPr>
          <p:cNvPr id="4" name="Content Placeholder 3"/>
          <p:cNvSpPr>
            <a:spLocks noGrp="1"/>
          </p:cNvSpPr>
          <p:nvPr>
            <p:ph sz="half" idx="2"/>
          </p:nvPr>
        </p:nvSpPr>
        <p:spPr/>
        <p:txBody>
          <a:bodyPr>
            <a:normAutofit fontScale="92500"/>
          </a:bodyPr>
          <a:lstStyle/>
          <a:p>
            <a:pPr marL="0" indent="0">
              <a:buNone/>
            </a:pPr>
            <a:r>
              <a:rPr lang="en-US" dirty="0" smtClean="0"/>
              <a:t>Objective</a:t>
            </a:r>
          </a:p>
          <a:p>
            <a:r>
              <a:rPr lang="en-US" dirty="0" smtClean="0"/>
              <a:t>Provide the (very) quick run through of app service functionality available in UWP</a:t>
            </a:r>
            <a:endParaRPr lang="en-US" dirty="0"/>
          </a:p>
        </p:txBody>
      </p:sp>
    </p:spTree>
    <p:extLst>
      <p:ext uri="{BB962C8B-B14F-4D97-AF65-F5344CB8AC3E}">
        <p14:creationId xmlns:p14="http://schemas.microsoft.com/office/powerpoint/2010/main" val="26728621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 &amp; Monetization | 30</a:t>
            </a:r>
            <a:endParaRPr lang="en-US" dirty="0"/>
          </a:p>
        </p:txBody>
      </p:sp>
      <p:sp>
        <p:nvSpPr>
          <p:cNvPr id="3" name="Content Placeholder 2"/>
          <p:cNvSpPr>
            <a:spLocks noGrp="1"/>
          </p:cNvSpPr>
          <p:nvPr>
            <p:ph sz="half" idx="1"/>
          </p:nvPr>
        </p:nvSpPr>
        <p:spPr/>
        <p:txBody>
          <a:bodyPr/>
          <a:lstStyle/>
          <a:p>
            <a:pPr marL="0" indent="0">
              <a:buNone/>
            </a:pPr>
            <a:r>
              <a:rPr lang="en-US" dirty="0" smtClean="0"/>
              <a:t>Lecture</a:t>
            </a:r>
          </a:p>
          <a:p>
            <a:r>
              <a:rPr lang="en-US" dirty="0" smtClean="0"/>
              <a:t>9 slides / 15 min</a:t>
            </a:r>
          </a:p>
          <a:p>
            <a:endParaRPr lang="en-US" dirty="0"/>
          </a:p>
          <a:p>
            <a:pPr marL="0" indent="0">
              <a:buNone/>
            </a:pPr>
            <a:r>
              <a:rPr lang="en-US" dirty="0" smtClean="0"/>
              <a:t>Lab</a:t>
            </a:r>
          </a:p>
          <a:p>
            <a:r>
              <a:rPr lang="en-US" dirty="0" smtClean="0"/>
              <a:t>Integrating Interstitial Ads</a:t>
            </a:r>
            <a:endParaRPr lang="en-US" dirty="0"/>
          </a:p>
        </p:txBody>
      </p:sp>
      <p:sp>
        <p:nvSpPr>
          <p:cNvPr id="4" name="Content Placeholder 3"/>
          <p:cNvSpPr>
            <a:spLocks noGrp="1"/>
          </p:cNvSpPr>
          <p:nvPr>
            <p:ph sz="half" idx="2"/>
          </p:nvPr>
        </p:nvSpPr>
        <p:spPr/>
        <p:txBody>
          <a:bodyPr/>
          <a:lstStyle/>
          <a:p>
            <a:pPr marL="0" indent="0">
              <a:buNone/>
            </a:pPr>
            <a:r>
              <a:rPr lang="en-US" dirty="0" smtClean="0"/>
              <a:t>Objectives</a:t>
            </a:r>
          </a:p>
          <a:p>
            <a:r>
              <a:rPr lang="en-US" dirty="0" smtClean="0"/>
              <a:t>Provide the lab around how to publish your app</a:t>
            </a:r>
            <a:endParaRPr lang="en-US" dirty="0"/>
          </a:p>
        </p:txBody>
      </p:sp>
    </p:spTree>
    <p:extLst>
      <p:ext uri="{BB962C8B-B14F-4D97-AF65-F5344CB8AC3E}">
        <p14:creationId xmlns:p14="http://schemas.microsoft.com/office/powerpoint/2010/main" val="40845312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Questions!</a:t>
            </a:r>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976240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sz="half" idx="1"/>
          </p:nvPr>
        </p:nvSpPr>
        <p:spPr/>
        <p:txBody>
          <a:bodyPr/>
          <a:lstStyle/>
          <a:p>
            <a:r>
              <a:rPr lang="en-US" dirty="0" smtClean="0"/>
              <a:t>Strategic and tactical details</a:t>
            </a:r>
          </a:p>
          <a:p>
            <a:r>
              <a:rPr lang="en-US" dirty="0" smtClean="0"/>
              <a:t>Event preparation &amp; setup</a:t>
            </a:r>
          </a:p>
          <a:p>
            <a:r>
              <a:rPr lang="en-US" dirty="0" smtClean="0"/>
              <a:t>Content</a:t>
            </a:r>
          </a:p>
          <a:p>
            <a:pPr lvl="1"/>
            <a:r>
              <a:rPr lang="en-US" dirty="0" smtClean="0"/>
              <a:t>Details</a:t>
            </a:r>
          </a:p>
          <a:p>
            <a:pPr lvl="1"/>
            <a:r>
              <a:rPr lang="en-US" dirty="0" smtClean="0"/>
              <a:t>Objectives of each module</a:t>
            </a:r>
          </a:p>
          <a:p>
            <a:pPr lvl="1"/>
            <a:r>
              <a:rPr lang="en-US" dirty="0" smtClean="0"/>
              <a:t>Presentation recommendations</a:t>
            </a:r>
          </a:p>
          <a:p>
            <a:r>
              <a:rPr lang="en-US" dirty="0" smtClean="0"/>
              <a:t>Q&amp;A</a:t>
            </a:r>
          </a:p>
        </p:txBody>
      </p:sp>
      <p:sp>
        <p:nvSpPr>
          <p:cNvPr id="8" name="Content Placeholder 7"/>
          <p:cNvSpPr>
            <a:spLocks noGrp="1"/>
          </p:cNvSpPr>
          <p:nvPr>
            <p:ph sz="half" idx="2"/>
          </p:nvPr>
        </p:nvSpPr>
        <p:spPr/>
        <p:txBody>
          <a:bodyPr/>
          <a:lstStyle/>
          <a:p>
            <a:r>
              <a:rPr lang="en-US" dirty="0" smtClean="0"/>
              <a:t>You are ultimately responsible for the success of your event</a:t>
            </a:r>
          </a:p>
          <a:p>
            <a:r>
              <a:rPr lang="en-US" dirty="0" smtClean="0"/>
              <a:t>You should take initiative, make this presentation your own, and let us know what you changed!</a:t>
            </a:r>
          </a:p>
          <a:p>
            <a:endParaRPr lang="en-US" dirty="0"/>
          </a:p>
        </p:txBody>
      </p:sp>
    </p:spTree>
    <p:extLst>
      <p:ext uri="{BB962C8B-B14F-4D97-AF65-F5344CB8AC3E}">
        <p14:creationId xmlns:p14="http://schemas.microsoft.com/office/powerpoint/2010/main" val="865001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down)">
                                      <p:cBhvr>
                                        <p:cTn id="20" dur="500"/>
                                        <p:tgtEl>
                                          <p:spTgt spid="7">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wipe(down)">
                                      <p:cBhvr>
                                        <p:cTn id="23" dur="500"/>
                                        <p:tgtEl>
                                          <p:spTgt spid="7">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wipe(down)">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wipe(down)">
                                      <p:cBhvr>
                                        <p:cTn id="31"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Objectives</a:t>
            </a:r>
            <a:endParaRPr lang="en-US" dirty="0"/>
          </a:p>
        </p:txBody>
      </p:sp>
      <p:sp>
        <p:nvSpPr>
          <p:cNvPr id="4" name="Content Placeholder 3"/>
          <p:cNvSpPr>
            <a:spLocks noGrp="1"/>
          </p:cNvSpPr>
          <p:nvPr>
            <p:ph sz="half" idx="1"/>
          </p:nvPr>
        </p:nvSpPr>
        <p:spPr/>
        <p:txBody>
          <a:bodyPr>
            <a:normAutofit fontScale="85000" lnSpcReduction="10000"/>
          </a:bodyPr>
          <a:lstStyle/>
          <a:p>
            <a:r>
              <a:rPr lang="en-US" dirty="0" smtClean="0"/>
              <a:t>Reaching out to developers who currently build for, or have built for Windows (the ‘friendlies’)</a:t>
            </a:r>
          </a:p>
          <a:p>
            <a:r>
              <a:rPr lang="en-US" dirty="0" smtClean="0"/>
              <a:t>Follow </a:t>
            </a:r>
            <a:r>
              <a:rPr lang="en-US" dirty="0" smtClean="0"/>
              <a:t>through on our UWP developer </a:t>
            </a:r>
            <a:r>
              <a:rPr lang="en-US" dirty="0" smtClean="0"/>
              <a:t>story; Demonstrate the reality of what developers can achieve</a:t>
            </a:r>
            <a:endParaRPr lang="en-US" dirty="0" smtClean="0"/>
          </a:p>
          <a:p>
            <a:r>
              <a:rPr lang="en-US" dirty="0" smtClean="0"/>
              <a:t>New </a:t>
            </a:r>
            <a:r>
              <a:rPr lang="en-US" dirty="0"/>
              <a:t>workshop format to drive deeper participant </a:t>
            </a:r>
            <a:r>
              <a:rPr lang="en-US" dirty="0" smtClean="0"/>
              <a:t>engagement</a:t>
            </a:r>
          </a:p>
          <a:p>
            <a:r>
              <a:rPr lang="en-US" dirty="0" smtClean="0"/>
              <a:t>Socialize </a:t>
            </a:r>
            <a:r>
              <a:rPr lang="en-US" dirty="0"/>
              <a:t>how to deliver the most compelling developer scenarios using UWP</a:t>
            </a:r>
          </a:p>
          <a:p>
            <a:endParaRPr lang="en-US" dirty="0" smtClean="0"/>
          </a:p>
          <a:p>
            <a:endParaRPr lang="en-US" dirty="0"/>
          </a:p>
        </p:txBody>
      </p:sp>
      <p:sp>
        <p:nvSpPr>
          <p:cNvPr id="5" name="Content Placeholder 4"/>
          <p:cNvSpPr>
            <a:spLocks noGrp="1"/>
          </p:cNvSpPr>
          <p:nvPr>
            <p:ph sz="half" idx="2"/>
          </p:nvPr>
        </p:nvSpPr>
        <p:spPr/>
        <p:txBody>
          <a:bodyPr>
            <a:normAutofit fontScale="85000" lnSpcReduction="10000"/>
          </a:bodyPr>
          <a:lstStyle/>
          <a:p>
            <a:r>
              <a:rPr lang="en-US" dirty="0" smtClean="0"/>
              <a:t>Provide baseline education for delivering reasonable UWP app</a:t>
            </a:r>
          </a:p>
          <a:p>
            <a:r>
              <a:rPr lang="en-US" dirty="0" smtClean="0"/>
              <a:t>Not objectives</a:t>
            </a:r>
          </a:p>
          <a:p>
            <a:pPr lvl="1"/>
            <a:r>
              <a:rPr lang="en-US" dirty="0" smtClean="0"/>
              <a:t>Porting</a:t>
            </a:r>
          </a:p>
          <a:p>
            <a:pPr lvl="1"/>
            <a:r>
              <a:rPr lang="en-US" dirty="0" smtClean="0"/>
              <a:t>Bridges (H2)</a:t>
            </a:r>
            <a:endParaRPr lang="en-US" dirty="0"/>
          </a:p>
        </p:txBody>
      </p:sp>
    </p:spTree>
    <p:extLst>
      <p:ext uri="{BB962C8B-B14F-4D97-AF65-F5344CB8AC3E}">
        <p14:creationId xmlns:p14="http://schemas.microsoft.com/office/powerpoint/2010/main" val="55758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down)">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wipe(down)">
                                      <p:cBhvr>
                                        <p:cTn id="32" dur="500"/>
                                        <p:tgtEl>
                                          <p:spTgt spid="5">
                                            <p:txEl>
                                              <p:pRg st="1" end="1"/>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Effect transition="in" filter="wipe(down)">
                                      <p:cBhvr>
                                        <p:cTn id="35" dur="500"/>
                                        <p:tgtEl>
                                          <p:spTgt spid="5">
                                            <p:txEl>
                                              <p:pRg st="2" end="2"/>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wipe(down)">
                                      <p:cBhvr>
                                        <p:cTn id="3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Locations &amp; Time table</a:t>
            </a:r>
            <a:endParaRPr lang="en-US" dirty="0"/>
          </a:p>
        </p:txBody>
      </p:sp>
      <p:sp>
        <p:nvSpPr>
          <p:cNvPr id="3" name="Content Placeholder 2"/>
          <p:cNvSpPr>
            <a:spLocks noGrp="1"/>
          </p:cNvSpPr>
          <p:nvPr>
            <p:ph sz="half" idx="1"/>
          </p:nvPr>
        </p:nvSpPr>
        <p:spPr/>
        <p:txBody>
          <a:bodyPr/>
          <a:lstStyle/>
          <a:p>
            <a:pPr marL="0" indent="0">
              <a:buNone/>
            </a:pPr>
            <a:r>
              <a:rPr lang="en-US" sz="2000" dirty="0" smtClean="0">
                <a:latin typeface="Consolas" panose="020B0609020204030204" pitchFamily="49" charset="0"/>
                <a:cs typeface="Consolas" panose="020B0609020204030204" pitchFamily="49" charset="0"/>
              </a:rPr>
              <a:t>10/29 | Belgium, Moscow</a:t>
            </a:r>
          </a:p>
          <a:p>
            <a:pPr marL="0" indent="0">
              <a:buNone/>
            </a:pPr>
            <a:r>
              <a:rPr lang="en-US" sz="2000" dirty="0" smtClean="0">
                <a:latin typeface="Consolas" panose="020B0609020204030204" pitchFamily="49" charset="0"/>
                <a:cs typeface="Consolas" panose="020B0609020204030204" pitchFamily="49" charset="0"/>
              </a:rPr>
              <a:t>11/06 | Mumbai, Mexico City</a:t>
            </a:r>
          </a:p>
          <a:p>
            <a:pPr marL="0" indent="0">
              <a:buNone/>
            </a:pPr>
            <a:r>
              <a:rPr lang="en-US" sz="2000" dirty="0" smtClean="0">
                <a:latin typeface="Consolas" panose="020B0609020204030204" pitchFamily="49" charset="0"/>
                <a:cs typeface="Consolas" panose="020B0609020204030204" pitchFamily="49" charset="0"/>
              </a:rPr>
              <a:t>11/12 | Rome</a:t>
            </a:r>
          </a:p>
          <a:p>
            <a:pPr marL="0" indent="0">
              <a:buNone/>
            </a:pPr>
            <a:r>
              <a:rPr lang="en-US" sz="2000" dirty="0" smtClean="0">
                <a:latin typeface="Consolas" panose="020B0609020204030204" pitchFamily="49" charset="0"/>
                <a:cs typeface="Consolas" panose="020B0609020204030204" pitchFamily="49" charset="0"/>
              </a:rPr>
              <a:t>11/18 | Sao Paulo</a:t>
            </a:r>
          </a:p>
          <a:p>
            <a:pPr marL="0" indent="0">
              <a:buNone/>
            </a:pPr>
            <a:r>
              <a:rPr lang="en-US" sz="2000" dirty="0" smtClean="0">
                <a:latin typeface="Consolas" panose="020B0609020204030204" pitchFamily="49" charset="0"/>
                <a:cs typeface="Consolas" panose="020B0609020204030204" pitchFamily="49" charset="0"/>
              </a:rPr>
              <a:t>11/19 | Netherlands</a:t>
            </a:r>
          </a:p>
          <a:p>
            <a:pPr marL="0" indent="0">
              <a:buNone/>
            </a:pPr>
            <a:r>
              <a:rPr lang="en-US" sz="2000" dirty="0" smtClean="0">
                <a:latin typeface="Consolas" panose="020B0609020204030204" pitchFamily="49" charset="0"/>
                <a:cs typeface="Consolas" panose="020B0609020204030204" pitchFamily="49" charset="0"/>
              </a:rPr>
              <a:t>11/20 | Tokyo</a:t>
            </a:r>
          </a:p>
          <a:p>
            <a:pPr marL="0" indent="0">
              <a:buNone/>
            </a:pPr>
            <a:r>
              <a:rPr lang="en-US" sz="2000" dirty="0" smtClean="0">
                <a:latin typeface="Consolas" panose="020B0609020204030204" pitchFamily="49" charset="0"/>
                <a:cs typeface="Consolas" panose="020B0609020204030204" pitchFamily="49" charset="0"/>
              </a:rPr>
              <a:t>11/21 | Beijing</a:t>
            </a:r>
          </a:p>
          <a:p>
            <a:pPr marL="0" indent="0">
              <a:buNone/>
            </a:pPr>
            <a:r>
              <a:rPr lang="en-US" sz="2000" dirty="0" smtClean="0">
                <a:latin typeface="Consolas" panose="020B0609020204030204" pitchFamily="49" charset="0"/>
                <a:cs typeface="Consolas" panose="020B0609020204030204" pitchFamily="49" charset="0"/>
              </a:rPr>
              <a:t>11/25 | Vancouver, Istanbul</a:t>
            </a:r>
          </a:p>
          <a:p>
            <a:pPr marL="0" indent="0">
              <a:buNone/>
            </a:pPr>
            <a:r>
              <a:rPr lang="en-US" sz="2000" dirty="0" smtClean="0">
                <a:latin typeface="Consolas" panose="020B0609020204030204" pitchFamily="49" charset="0"/>
                <a:cs typeface="Consolas" panose="020B0609020204030204" pitchFamily="49" charset="0"/>
              </a:rPr>
              <a:t>11/28 | Shanghai, Seoul</a:t>
            </a:r>
            <a:endParaRPr lang="en-US" sz="2000" dirty="0">
              <a:latin typeface="Consolas" panose="020B0609020204030204" pitchFamily="49" charset="0"/>
              <a:cs typeface="Consolas" panose="020B0609020204030204" pitchFamily="49" charset="0"/>
            </a:endParaRPr>
          </a:p>
        </p:txBody>
      </p:sp>
      <p:sp>
        <p:nvSpPr>
          <p:cNvPr id="4" name="Content Placeholder 3"/>
          <p:cNvSpPr>
            <a:spLocks noGrp="1"/>
          </p:cNvSpPr>
          <p:nvPr>
            <p:ph sz="half" idx="2"/>
          </p:nvPr>
        </p:nvSpPr>
        <p:spPr/>
        <p:txBody>
          <a:bodyPr>
            <a:normAutofit/>
          </a:bodyPr>
          <a:lstStyle/>
          <a:p>
            <a:pPr marL="0" indent="0">
              <a:buNone/>
            </a:pPr>
            <a:r>
              <a:rPr lang="en-US" sz="2000" dirty="0" smtClean="0">
                <a:latin typeface="Consolas" panose="020B0609020204030204" pitchFamily="49" charset="0"/>
                <a:cs typeface="Consolas" panose="020B0609020204030204" pitchFamily="49" charset="0"/>
              </a:rPr>
              <a:t>12/03 | Tel Aviv</a:t>
            </a:r>
          </a:p>
          <a:p>
            <a:pPr marL="0" indent="0">
              <a:buNone/>
            </a:pPr>
            <a:r>
              <a:rPr lang="en-US" sz="2000" dirty="0" smtClean="0">
                <a:latin typeface="Consolas" panose="020B0609020204030204" pitchFamily="49" charset="0"/>
                <a:cs typeface="Consolas" panose="020B0609020204030204" pitchFamily="49" charset="0"/>
              </a:rPr>
              <a:t>12/09 | Dubai</a:t>
            </a:r>
          </a:p>
          <a:p>
            <a:pPr marL="0" indent="0">
              <a:buNone/>
            </a:pPr>
            <a:r>
              <a:rPr lang="en-US" sz="2000" dirty="0" smtClean="0">
                <a:latin typeface="Consolas" panose="020B0609020204030204" pitchFamily="49" charset="0"/>
                <a:cs typeface="Consolas" panose="020B0609020204030204" pitchFamily="49" charset="0"/>
              </a:rPr>
              <a:t>12/10 | Warsaw</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smtClean="0">
                <a:latin typeface="Consolas" panose="020B0609020204030204" pitchFamily="49" charset="0"/>
                <a:cs typeface="Consolas" panose="020B0609020204030204" pitchFamily="49" charset="0"/>
              </a:rPr>
              <a:t>+</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smtClean="0">
                <a:latin typeface="Consolas" panose="020B0609020204030204" pitchFamily="49" charset="0"/>
                <a:cs typeface="Consolas" panose="020B0609020204030204" pitchFamily="49" charset="0"/>
              </a:rPr>
              <a:t>11/10 – 12/15 | </a:t>
            </a:r>
            <a:br>
              <a:rPr lang="en-US" sz="2000" dirty="0" smtClean="0">
                <a:latin typeface="Consolas" panose="020B0609020204030204" pitchFamily="49" charset="0"/>
                <a:cs typeface="Consolas" panose="020B0609020204030204" pitchFamily="49" charset="0"/>
              </a:rPr>
            </a:br>
            <a:r>
              <a:rPr lang="en-US" sz="2000" dirty="0" smtClean="0">
                <a:latin typeface="Consolas" panose="020B0609020204030204" pitchFamily="49" charset="0"/>
                <a:cs typeface="Consolas" panose="020B0609020204030204" pitchFamily="49" charset="0"/>
              </a:rPr>
              <a:t>12 US Win 10 Events</a:t>
            </a:r>
            <a:endParaRPr lang="en-US" sz="2000" dirty="0">
              <a:latin typeface="Consolas" panose="020B0609020204030204" pitchFamily="49" charset="0"/>
              <a:cs typeface="Consolas" panose="020B0609020204030204" pitchFamily="49" charset="0"/>
            </a:endParaRPr>
          </a:p>
        </p:txBody>
      </p:sp>
      <p:pic>
        <p:nvPicPr>
          <p:cNvPr id="5" name="Picture 4"/>
          <p:cNvPicPr>
            <a:picLocks noChangeAspect="1"/>
          </p:cNvPicPr>
          <p:nvPr/>
        </p:nvPicPr>
        <p:blipFill>
          <a:blip r:embed="rId2"/>
          <a:stretch>
            <a:fillRect/>
          </a:stretch>
        </p:blipFill>
        <p:spPr>
          <a:xfrm>
            <a:off x="9751421" y="1676400"/>
            <a:ext cx="1525453" cy="4533986"/>
          </a:xfrm>
          <a:prstGeom prst="rect">
            <a:avLst/>
          </a:prstGeom>
        </p:spPr>
      </p:pic>
    </p:spTree>
    <p:extLst>
      <p:ext uri="{BB962C8B-B14F-4D97-AF65-F5344CB8AC3E}">
        <p14:creationId xmlns:p14="http://schemas.microsoft.com/office/powerpoint/2010/main" val="77020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Preparation</a:t>
            </a:r>
            <a:endParaRPr lang="en-US" dirty="0"/>
          </a:p>
        </p:txBody>
      </p:sp>
      <p:sp>
        <p:nvSpPr>
          <p:cNvPr id="3" name="Content Placeholder 2"/>
          <p:cNvSpPr>
            <a:spLocks noGrp="1"/>
          </p:cNvSpPr>
          <p:nvPr>
            <p:ph sz="half" idx="1"/>
          </p:nvPr>
        </p:nvSpPr>
        <p:spPr/>
        <p:txBody>
          <a:bodyPr/>
          <a:lstStyle/>
          <a:p>
            <a:r>
              <a:rPr lang="en-US" dirty="0" smtClean="0"/>
              <a:t>Clone the </a:t>
            </a:r>
            <a:r>
              <a:rPr lang="en-US" dirty="0" smtClean="0">
                <a:hlinkClick r:id="rId2"/>
              </a:rPr>
              <a:t>repo</a:t>
            </a:r>
            <a:r>
              <a:rPr lang="en-US" dirty="0" smtClean="0"/>
              <a:t> on GitHub </a:t>
            </a:r>
            <a:r>
              <a:rPr lang="en-US" sz="1800" dirty="0" smtClean="0"/>
              <a:t>(</a:t>
            </a:r>
            <a:r>
              <a:rPr lang="en-US" sz="1800" dirty="0">
                <a:hlinkClick r:id="rId2"/>
              </a:rPr>
              <a:t>https://</a:t>
            </a:r>
            <a:r>
              <a:rPr lang="en-US" sz="1800" dirty="0" smtClean="0">
                <a:hlinkClick r:id="rId2"/>
              </a:rPr>
              <a:t>github.com/Windows-Readiness/WinDevWorkshop</a:t>
            </a:r>
            <a:r>
              <a:rPr lang="en-US" sz="1800" dirty="0" smtClean="0"/>
              <a:t>)</a:t>
            </a:r>
          </a:p>
          <a:p>
            <a:r>
              <a:rPr lang="en-US" dirty="0" smtClean="0"/>
              <a:t>1 </a:t>
            </a:r>
            <a:r>
              <a:rPr lang="en-US" dirty="0" smtClean="0"/>
              <a:t>proctor per 20 attendees</a:t>
            </a:r>
          </a:p>
          <a:p>
            <a:r>
              <a:rPr lang="en-US" dirty="0" smtClean="0">
                <a:solidFill>
                  <a:srgbClr val="FF0000"/>
                </a:solidFill>
              </a:rPr>
              <a:t>Instructor &amp; proctor should all review the labs prior to the event</a:t>
            </a:r>
          </a:p>
        </p:txBody>
      </p:sp>
      <p:sp>
        <p:nvSpPr>
          <p:cNvPr id="4" name="Content Placeholder 3"/>
          <p:cNvSpPr>
            <a:spLocks noGrp="1"/>
          </p:cNvSpPr>
          <p:nvPr>
            <p:ph sz="half" idx="2"/>
          </p:nvPr>
        </p:nvSpPr>
        <p:spPr/>
        <p:txBody>
          <a:bodyPr/>
          <a:lstStyle/>
          <a:p>
            <a:r>
              <a:rPr lang="en-US" dirty="0" smtClean="0"/>
              <a:t>Software requirements</a:t>
            </a:r>
          </a:p>
          <a:p>
            <a:pPr lvl="1"/>
            <a:r>
              <a:rPr lang="en-US" dirty="0" smtClean="0"/>
              <a:t>Windows </a:t>
            </a:r>
            <a:r>
              <a:rPr lang="en-US" dirty="0" smtClean="0"/>
              <a:t>10 Pro or higher</a:t>
            </a:r>
            <a:endParaRPr lang="en-US" dirty="0" smtClean="0"/>
          </a:p>
          <a:p>
            <a:pPr lvl="1"/>
            <a:r>
              <a:rPr lang="en-US" dirty="0" smtClean="0"/>
              <a:t>VS 2015</a:t>
            </a:r>
          </a:p>
          <a:p>
            <a:pPr lvl="1"/>
            <a:r>
              <a:rPr lang="en-US" dirty="0" smtClean="0"/>
              <a:t>Windows 10 SDK</a:t>
            </a:r>
          </a:p>
          <a:p>
            <a:pPr lvl="1"/>
            <a:r>
              <a:rPr lang="en-US" dirty="0" smtClean="0"/>
              <a:t>Windows 10 Emulators (require SLAT)</a:t>
            </a:r>
          </a:p>
          <a:p>
            <a:r>
              <a:rPr lang="en-US" dirty="0" smtClean="0"/>
              <a:t>Instructor Hardware</a:t>
            </a:r>
          </a:p>
          <a:p>
            <a:pPr lvl="1"/>
            <a:r>
              <a:rPr lang="en-US" dirty="0" smtClean="0"/>
              <a:t>IOT (Optional)</a:t>
            </a:r>
          </a:p>
          <a:p>
            <a:pPr lvl="1"/>
            <a:r>
              <a:rPr lang="en-US" dirty="0" smtClean="0"/>
              <a:t>Stylus</a:t>
            </a:r>
          </a:p>
          <a:p>
            <a:pPr lvl="1"/>
            <a:r>
              <a:rPr lang="en-US" dirty="0" smtClean="0"/>
              <a:t>Continuum</a:t>
            </a:r>
          </a:p>
        </p:txBody>
      </p:sp>
    </p:spTree>
    <p:extLst>
      <p:ext uri="{BB962C8B-B14F-4D97-AF65-F5344CB8AC3E}">
        <p14:creationId xmlns:p14="http://schemas.microsoft.com/office/powerpoint/2010/main" val="2830404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down)">
                                      <p:cBhvr>
                                        <p:cTn id="22" dur="500"/>
                                        <p:tgtEl>
                                          <p:spTgt spid="4">
                                            <p:txEl>
                                              <p:pRg st="0" end="0"/>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wipe(down)">
                                      <p:cBhvr>
                                        <p:cTn id="25" dur="500"/>
                                        <p:tgtEl>
                                          <p:spTgt spid="4">
                                            <p:txEl>
                                              <p:pRg st="1" end="1"/>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wipe(down)">
                                      <p:cBhvr>
                                        <p:cTn id="28" dur="500"/>
                                        <p:tgtEl>
                                          <p:spTgt spid="4">
                                            <p:txEl>
                                              <p:pRg st="2" end="2"/>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wipe(down)">
                                      <p:cBhvr>
                                        <p:cTn id="31" dur="500"/>
                                        <p:tgtEl>
                                          <p:spTgt spid="4">
                                            <p:txEl>
                                              <p:pRg st="3" end="3"/>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wipe(down)">
                                      <p:cBhvr>
                                        <p:cTn id="34" dur="500"/>
                                        <p:tgtEl>
                                          <p:spTgt spid="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wipe(down)">
                                      <p:cBhvr>
                                        <p:cTn id="39" dur="500"/>
                                        <p:tgtEl>
                                          <p:spTgt spid="4">
                                            <p:txEl>
                                              <p:pRg st="5" end="5"/>
                                            </p:txEl>
                                          </p:spTgt>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wipe(down)">
                                      <p:cBhvr>
                                        <p:cTn id="42" dur="500"/>
                                        <p:tgtEl>
                                          <p:spTgt spid="4">
                                            <p:txEl>
                                              <p:pRg st="6" end="6"/>
                                            </p:txEl>
                                          </p:spTgt>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animEffect transition="in" filter="wipe(down)">
                                      <p:cBhvr>
                                        <p:cTn id="45" dur="500"/>
                                        <p:tgtEl>
                                          <p:spTgt spid="4">
                                            <p:txEl>
                                              <p:pRg st="7" end="7"/>
                                            </p:txEl>
                                          </p:spTgt>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4">
                                            <p:txEl>
                                              <p:pRg st="8" end="8"/>
                                            </p:txEl>
                                          </p:spTgt>
                                        </p:tgtEl>
                                        <p:attrNameLst>
                                          <p:attrName>style.visibility</p:attrName>
                                        </p:attrNameLst>
                                      </p:cBhvr>
                                      <p:to>
                                        <p:strVal val="visible"/>
                                      </p:to>
                                    </p:set>
                                    <p:animEffect transition="in" filter="wipe(down)">
                                      <p:cBhvr>
                                        <p:cTn id="48"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Delivery Recommendations</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SLLLLLLOOW down</a:t>
            </a:r>
          </a:p>
          <a:p>
            <a:r>
              <a:rPr lang="en-US" dirty="0" smtClean="0"/>
              <a:t>But not TOOO slow</a:t>
            </a:r>
          </a:p>
          <a:p>
            <a:r>
              <a:rPr lang="en-US" dirty="0" smtClean="0"/>
              <a:t>You don’t have to type every line of code</a:t>
            </a:r>
            <a:endParaRPr lang="en-US" dirty="0" smtClean="0"/>
          </a:p>
          <a:p>
            <a:pPr lvl="1"/>
            <a:r>
              <a:rPr lang="en-US" dirty="0" smtClean="0"/>
              <a:t>Copy &amp; paste, &amp; explain</a:t>
            </a:r>
          </a:p>
          <a:p>
            <a:r>
              <a:rPr lang="en-US" dirty="0" smtClean="0"/>
              <a:t>Dual monitor… or dual virtual desktop might </a:t>
            </a:r>
            <a:r>
              <a:rPr lang="en-US" dirty="0" smtClean="0"/>
              <a:t>help</a:t>
            </a:r>
          </a:p>
          <a:p>
            <a:r>
              <a:rPr lang="en-US" dirty="0" smtClean="0"/>
              <a:t>In some places, you may need to make some lab exercises “optional”; either for them to do at home, or as a straight demo</a:t>
            </a:r>
            <a:endParaRPr lang="en-US" dirty="0"/>
          </a:p>
        </p:txBody>
      </p:sp>
      <p:pic>
        <p:nvPicPr>
          <p:cNvPr id="7" name="Picture 6"/>
          <p:cNvPicPr>
            <a:picLocks noChangeAspect="1"/>
          </p:cNvPicPr>
          <p:nvPr/>
        </p:nvPicPr>
        <p:blipFill>
          <a:blip r:embed="rId2"/>
          <a:stretch>
            <a:fillRect/>
          </a:stretch>
        </p:blipFill>
        <p:spPr>
          <a:xfrm>
            <a:off x="5794544" y="2049463"/>
            <a:ext cx="2208384" cy="4130708"/>
          </a:xfrm>
          <a:prstGeom prst="rect">
            <a:avLst/>
          </a:prstGeom>
        </p:spPr>
      </p:pic>
      <p:pic>
        <p:nvPicPr>
          <p:cNvPr id="8" name="Picture 7"/>
          <p:cNvPicPr>
            <a:picLocks noChangeAspect="1"/>
          </p:cNvPicPr>
          <p:nvPr/>
        </p:nvPicPr>
        <p:blipFill>
          <a:blip r:embed="rId3"/>
          <a:stretch>
            <a:fillRect/>
          </a:stretch>
        </p:blipFill>
        <p:spPr>
          <a:xfrm>
            <a:off x="8223978" y="2049463"/>
            <a:ext cx="3175472" cy="2107915"/>
          </a:xfrm>
          <a:prstGeom prst="rect">
            <a:avLst/>
          </a:prstGeom>
        </p:spPr>
      </p:pic>
    </p:spTree>
    <p:extLst>
      <p:ext uri="{BB962C8B-B14F-4D97-AF65-F5344CB8AC3E}">
        <p14:creationId xmlns:p14="http://schemas.microsoft.com/office/powerpoint/2010/main" val="163334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Delivery *NOTE*</a:t>
            </a:r>
            <a:endParaRPr lang="en-US" dirty="0"/>
          </a:p>
        </p:txBody>
      </p:sp>
      <p:sp>
        <p:nvSpPr>
          <p:cNvPr id="3" name="Content Placeholder 2"/>
          <p:cNvSpPr>
            <a:spLocks noGrp="1"/>
          </p:cNvSpPr>
          <p:nvPr>
            <p:ph sz="half" idx="1"/>
          </p:nvPr>
        </p:nvSpPr>
        <p:spPr>
          <a:xfrm>
            <a:off x="0" y="2589593"/>
            <a:ext cx="9934575" cy="4192589"/>
          </a:xfrm>
        </p:spPr>
        <p:txBody>
          <a:bodyPr>
            <a:noAutofit/>
          </a:bodyPr>
          <a:lstStyle/>
          <a:p>
            <a:pPr marL="0" indent="0">
              <a:buNone/>
            </a:pPr>
            <a:r>
              <a:rPr lang="en-US" sz="13800" dirty="0" smtClean="0">
                <a:solidFill>
                  <a:srgbClr val="FF0000"/>
                </a:solidFill>
              </a:rPr>
              <a:t>PRACTICE</a:t>
            </a:r>
            <a:endParaRPr lang="en-US" sz="13800" dirty="0">
              <a:solidFill>
                <a:srgbClr val="FF0000"/>
              </a:solidFill>
            </a:endParaRPr>
          </a:p>
        </p:txBody>
      </p:sp>
      <p:pic>
        <p:nvPicPr>
          <p:cNvPr id="5" name="Picture 4"/>
          <p:cNvPicPr>
            <a:picLocks noChangeAspect="1"/>
          </p:cNvPicPr>
          <p:nvPr/>
        </p:nvPicPr>
        <p:blipFill>
          <a:blip r:embed="rId3"/>
          <a:stretch>
            <a:fillRect/>
          </a:stretch>
        </p:blipFill>
        <p:spPr>
          <a:xfrm>
            <a:off x="7924800" y="183770"/>
            <a:ext cx="3314700" cy="6490460"/>
          </a:xfrm>
          <a:prstGeom prst="rect">
            <a:avLst/>
          </a:prstGeom>
        </p:spPr>
      </p:pic>
      <p:pic>
        <p:nvPicPr>
          <p:cNvPr id="6" name="Picture 5"/>
          <p:cNvPicPr>
            <a:picLocks noChangeAspect="1"/>
          </p:cNvPicPr>
          <p:nvPr/>
        </p:nvPicPr>
        <p:blipFill>
          <a:blip r:embed="rId4"/>
          <a:stretch>
            <a:fillRect/>
          </a:stretch>
        </p:blipFill>
        <p:spPr>
          <a:xfrm>
            <a:off x="6213152" y="1430922"/>
            <a:ext cx="1349698" cy="1746668"/>
          </a:xfrm>
          <a:prstGeom prst="rect">
            <a:avLst/>
          </a:prstGeom>
        </p:spPr>
      </p:pic>
      <p:pic>
        <p:nvPicPr>
          <p:cNvPr id="7" name="Picture 6"/>
          <p:cNvPicPr>
            <a:picLocks noChangeAspect="1"/>
          </p:cNvPicPr>
          <p:nvPr/>
        </p:nvPicPr>
        <p:blipFill>
          <a:blip r:embed="rId4"/>
          <a:stretch>
            <a:fillRect/>
          </a:stretch>
        </p:blipFill>
        <p:spPr>
          <a:xfrm rot="18729978">
            <a:off x="6232202" y="3743908"/>
            <a:ext cx="1349698" cy="1746668"/>
          </a:xfrm>
          <a:prstGeom prst="rect">
            <a:avLst/>
          </a:prstGeom>
        </p:spPr>
      </p:pic>
    </p:spTree>
    <p:extLst>
      <p:ext uri="{BB962C8B-B14F-4D97-AF65-F5344CB8AC3E}">
        <p14:creationId xmlns:p14="http://schemas.microsoft.com/office/powerpoint/2010/main" val="3638016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Day Recommended Agenda</a:t>
            </a:r>
            <a:endParaRPr lang="en-US" dirty="0"/>
          </a:p>
        </p:txBody>
      </p:sp>
      <p:sp>
        <p:nvSpPr>
          <p:cNvPr id="3" name="Content Placeholder 2"/>
          <p:cNvSpPr>
            <a:spLocks noGrp="1"/>
          </p:cNvSpPr>
          <p:nvPr>
            <p:ph sz="half" idx="1"/>
          </p:nvPr>
        </p:nvSpPr>
        <p:spPr>
          <a:xfrm>
            <a:off x="647700" y="2543175"/>
            <a:ext cx="5181600" cy="2694860"/>
          </a:xfrm>
        </p:spPr>
        <p:txBody>
          <a:bodyPr>
            <a:normAutofit/>
          </a:bodyPr>
          <a:lstStyle/>
          <a:p>
            <a:pPr marL="0" indent="0">
              <a:buNone/>
              <a:tabLst>
                <a:tab pos="2403475" algn="l"/>
              </a:tabLst>
            </a:pPr>
            <a:r>
              <a:rPr lang="en-US" sz="2000" dirty="0" smtClean="0">
                <a:latin typeface="Consolas" panose="020B0609020204030204" pitchFamily="49" charset="0"/>
                <a:cs typeface="Consolas" panose="020B0609020204030204" pitchFamily="49" charset="0"/>
              </a:rPr>
              <a:t>09:30 – 10:00 | Setup</a:t>
            </a:r>
          </a:p>
          <a:p>
            <a:pPr marL="0" indent="0">
              <a:buNone/>
            </a:pPr>
            <a:r>
              <a:rPr lang="en-US" sz="2000" dirty="0" smtClean="0">
                <a:latin typeface="Consolas" panose="020B0609020204030204" pitchFamily="49" charset="0"/>
                <a:cs typeface="Consolas" panose="020B0609020204030204" pitchFamily="49" charset="0"/>
              </a:rPr>
              <a:t>10:00 – 11:00 | 1. Intro</a:t>
            </a:r>
          </a:p>
          <a:p>
            <a:pPr marL="0" indent="0">
              <a:buNone/>
            </a:pPr>
            <a:r>
              <a:rPr lang="en-US" sz="2000" dirty="0" smtClean="0">
                <a:latin typeface="Consolas" panose="020B0609020204030204" pitchFamily="49" charset="0"/>
                <a:cs typeface="Consolas" panose="020B0609020204030204" pitchFamily="49" charset="0"/>
              </a:rPr>
              <a:t>11:00 – 12:00 | 2. Adaptive UI</a:t>
            </a:r>
          </a:p>
          <a:p>
            <a:pPr marL="0" indent="0">
              <a:buNone/>
            </a:pPr>
            <a:r>
              <a:rPr lang="en-US" sz="2000" dirty="0" smtClean="0">
                <a:latin typeface="Consolas" panose="020B0609020204030204" pitchFamily="49" charset="0"/>
                <a:cs typeface="Consolas" panose="020B0609020204030204" pitchFamily="49" charset="0"/>
              </a:rPr>
              <a:t>12:00 – 12:30 | 3. Tiles</a:t>
            </a:r>
          </a:p>
          <a:p>
            <a:pPr marL="0" indent="0">
              <a:buNone/>
            </a:pPr>
            <a:r>
              <a:rPr lang="en-US" sz="2000" dirty="0" smtClean="0">
                <a:latin typeface="Consolas" panose="020B0609020204030204" pitchFamily="49" charset="0"/>
                <a:cs typeface="Consolas" panose="020B0609020204030204" pitchFamily="49" charset="0"/>
              </a:rPr>
              <a:t>12:30 – 01:30 | *Lunch*</a:t>
            </a:r>
          </a:p>
        </p:txBody>
      </p:sp>
      <p:sp>
        <p:nvSpPr>
          <p:cNvPr id="4" name="Content Placeholder 3"/>
          <p:cNvSpPr>
            <a:spLocks noGrp="1"/>
          </p:cNvSpPr>
          <p:nvPr>
            <p:ph sz="half" idx="2"/>
          </p:nvPr>
        </p:nvSpPr>
        <p:spPr>
          <a:xfrm>
            <a:off x="6110287" y="2543175"/>
            <a:ext cx="5819503" cy="2694860"/>
          </a:xfrm>
        </p:spPr>
        <p:txBody>
          <a:bodyPr>
            <a:normAutofit/>
          </a:bodyPr>
          <a:lstStyle/>
          <a:p>
            <a:pPr marL="0" indent="0">
              <a:buNone/>
            </a:pPr>
            <a:r>
              <a:rPr lang="en-US" sz="2000" dirty="0">
                <a:latin typeface="Consolas" panose="020B0609020204030204" pitchFamily="49" charset="0"/>
                <a:cs typeface="Consolas" panose="020B0609020204030204" pitchFamily="49" charset="0"/>
              </a:rPr>
              <a:t>13:30 – 14:30 | 4. Edge / Web</a:t>
            </a:r>
          </a:p>
          <a:p>
            <a:pPr marL="0" indent="0">
              <a:buNone/>
            </a:pPr>
            <a:r>
              <a:rPr lang="en-US" sz="2000" dirty="0">
                <a:latin typeface="Consolas" panose="020B0609020204030204" pitchFamily="49" charset="0"/>
                <a:cs typeface="Consolas" panose="020B0609020204030204" pitchFamily="49" charset="0"/>
              </a:rPr>
              <a:t>14:30 – 15:30 | 5. Cloud</a:t>
            </a:r>
          </a:p>
          <a:p>
            <a:pPr marL="0" indent="0">
              <a:buNone/>
            </a:pPr>
            <a:r>
              <a:rPr lang="en-US" sz="2000" dirty="0">
                <a:latin typeface="Consolas" panose="020B0609020204030204" pitchFamily="49" charset="0"/>
                <a:cs typeface="Consolas" panose="020B0609020204030204" pitchFamily="49" charset="0"/>
              </a:rPr>
              <a:t>15:30 – 16:00 | *Break*</a:t>
            </a:r>
          </a:p>
          <a:p>
            <a:pPr marL="0" indent="0">
              <a:buNone/>
            </a:pPr>
            <a:r>
              <a:rPr lang="en-US" sz="2000" dirty="0" smtClean="0">
                <a:latin typeface="Consolas" panose="020B0609020204030204" pitchFamily="49" charset="0"/>
                <a:cs typeface="Consolas" panose="020B0609020204030204" pitchFamily="49" charset="0"/>
              </a:rPr>
              <a:t>16:00 – 17:00 | 6. MPC / </a:t>
            </a:r>
            <a:r>
              <a:rPr lang="en-US" sz="2000" dirty="0" smtClean="0">
                <a:latin typeface="Consolas" panose="020B0609020204030204" pitchFamily="49" charset="0"/>
                <a:cs typeface="Consolas" panose="020B0609020204030204" pitchFamily="49" charset="0"/>
              </a:rPr>
              <a:t>(opt: App </a:t>
            </a:r>
            <a:r>
              <a:rPr lang="en-US" sz="2000" dirty="0" err="1" smtClean="0">
                <a:latin typeface="Consolas" panose="020B0609020204030204" pitchFamily="49" charset="0"/>
                <a:cs typeface="Consolas" panose="020B0609020204030204" pitchFamily="49" charset="0"/>
              </a:rPr>
              <a:t>Svcs</a:t>
            </a:r>
            <a:r>
              <a:rPr lang="en-US" sz="2000" dirty="0" smtClean="0">
                <a:latin typeface="Consolas" panose="020B0609020204030204" pitchFamily="49" charset="0"/>
                <a:cs typeface="Consolas" panose="020B0609020204030204" pitchFamily="49" charset="0"/>
              </a:rPr>
              <a:t>)</a:t>
            </a:r>
            <a:endParaRPr lang="en-US" sz="2000" dirty="0" smtClean="0">
              <a:latin typeface="Consolas" panose="020B0609020204030204" pitchFamily="49" charset="0"/>
              <a:cs typeface="Consolas" panose="020B0609020204030204" pitchFamily="49" charset="0"/>
            </a:endParaRPr>
          </a:p>
          <a:p>
            <a:pPr marL="0" indent="0">
              <a:buNone/>
            </a:pPr>
            <a:r>
              <a:rPr lang="en-US" sz="2000" dirty="0" smtClean="0">
                <a:latin typeface="Consolas" panose="020B0609020204030204" pitchFamily="49" charset="0"/>
                <a:cs typeface="Consolas" panose="020B0609020204030204" pitchFamily="49" charset="0"/>
              </a:rPr>
              <a:t>17:00 – 17:30 | 7. Store / $$</a:t>
            </a: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60723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1 | Introduction to Win 10 Dev | 60</a:t>
            </a:r>
            <a:endParaRPr lang="en-US" dirty="0"/>
          </a:p>
        </p:txBody>
      </p:sp>
      <p:sp>
        <p:nvSpPr>
          <p:cNvPr id="3" name="Content Placeholder 2"/>
          <p:cNvSpPr>
            <a:spLocks noGrp="1"/>
          </p:cNvSpPr>
          <p:nvPr>
            <p:ph sz="half" idx="1"/>
          </p:nvPr>
        </p:nvSpPr>
        <p:spPr/>
        <p:txBody>
          <a:bodyPr>
            <a:normAutofit lnSpcReduction="10000"/>
          </a:bodyPr>
          <a:lstStyle/>
          <a:p>
            <a:pPr marL="0" indent="0">
              <a:buNone/>
            </a:pPr>
            <a:r>
              <a:rPr lang="en-US" dirty="0" smtClean="0"/>
              <a:t>Lecture </a:t>
            </a:r>
          </a:p>
          <a:p>
            <a:r>
              <a:rPr lang="en-US" dirty="0" smtClean="0"/>
              <a:t>13 slides / 15 minutes (really just 6 intro slides)</a:t>
            </a:r>
          </a:p>
          <a:p>
            <a:pPr marL="0" indent="0">
              <a:buNone/>
            </a:pPr>
            <a:r>
              <a:rPr lang="en-US" dirty="0" smtClean="0"/>
              <a:t>2 labs</a:t>
            </a:r>
          </a:p>
          <a:p>
            <a:r>
              <a:rPr lang="en-US" dirty="0" smtClean="0"/>
              <a:t>Hello UWP (</a:t>
            </a:r>
            <a:r>
              <a:rPr lang="en-US" dirty="0" err="1" smtClean="0"/>
              <a:t>inc.</a:t>
            </a:r>
            <a:r>
              <a:rPr lang="en-US" dirty="0" smtClean="0"/>
              <a:t> optional IOT deploy)</a:t>
            </a:r>
          </a:p>
          <a:p>
            <a:pPr lvl="1"/>
            <a:r>
              <a:rPr lang="en-US" dirty="0" smtClean="0"/>
              <a:t>Getting started</a:t>
            </a:r>
          </a:p>
          <a:p>
            <a:pPr lvl="1"/>
            <a:r>
              <a:rPr lang="en-US" dirty="0" smtClean="0"/>
              <a:t>Hello UWP across device</a:t>
            </a:r>
          </a:p>
          <a:p>
            <a:pPr lvl="1"/>
            <a:r>
              <a:rPr lang="en-US" dirty="0" smtClean="0"/>
              <a:t>Hello UWP in Blend (opt)</a:t>
            </a:r>
            <a:endParaRPr lang="en-US" dirty="0" smtClean="0"/>
          </a:p>
          <a:p>
            <a:r>
              <a:rPr lang="en-US" dirty="0" smtClean="0"/>
              <a:t>Page navigation and back</a:t>
            </a:r>
            <a:endParaRPr lang="en-US" dirty="0" smtClean="0"/>
          </a:p>
          <a:p>
            <a:endParaRPr lang="en-US" dirty="0"/>
          </a:p>
        </p:txBody>
      </p:sp>
      <p:sp>
        <p:nvSpPr>
          <p:cNvPr id="4" name="Content Placeholder 3"/>
          <p:cNvSpPr>
            <a:spLocks noGrp="1"/>
          </p:cNvSpPr>
          <p:nvPr>
            <p:ph sz="half" idx="2"/>
          </p:nvPr>
        </p:nvSpPr>
        <p:spPr/>
        <p:txBody>
          <a:bodyPr>
            <a:normAutofit lnSpcReduction="10000"/>
          </a:bodyPr>
          <a:lstStyle/>
          <a:p>
            <a:pPr marL="0" indent="0">
              <a:buNone/>
            </a:pPr>
            <a:r>
              <a:rPr lang="en-US" dirty="0" smtClean="0"/>
              <a:t>Objectives</a:t>
            </a:r>
          </a:p>
          <a:p>
            <a:r>
              <a:rPr lang="en-US" dirty="0" smtClean="0"/>
              <a:t>Lay the foundation on the purpose of the UWP and how it solves an enormous problem</a:t>
            </a:r>
          </a:p>
          <a:p>
            <a:r>
              <a:rPr lang="en-US" dirty="0" smtClean="0"/>
              <a:t>Leverage page </a:t>
            </a:r>
            <a:r>
              <a:rPr lang="en-US" dirty="0" err="1" smtClean="0"/>
              <a:t>nav</a:t>
            </a:r>
            <a:r>
              <a:rPr lang="en-US" dirty="0" smtClean="0"/>
              <a:t> to demonstrate how one type of functionality can manifest different device types</a:t>
            </a:r>
            <a:endParaRPr lang="en-US" dirty="0"/>
          </a:p>
        </p:txBody>
      </p:sp>
    </p:spTree>
    <p:extLst>
      <p:ext uri="{BB962C8B-B14F-4D97-AF65-F5344CB8AC3E}">
        <p14:creationId xmlns:p14="http://schemas.microsoft.com/office/powerpoint/2010/main" val="7509693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UI">
      <a:majorFont>
        <a:latin typeface="Segoe UI Light"/>
        <a:ea typeface=""/>
        <a:cs typeface=""/>
      </a:majorFont>
      <a:minorFont>
        <a:latin typeface="Segoe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TotalTime>
  <Words>1038</Words>
  <Application>Microsoft Office PowerPoint</Application>
  <PresentationFormat>Widescreen</PresentationFormat>
  <Paragraphs>190</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Consolas</vt:lpstr>
      <vt:lpstr>Segoe Pro Light</vt:lpstr>
      <vt:lpstr>Segoe UI Light</vt:lpstr>
      <vt:lpstr>Office Theme</vt:lpstr>
      <vt:lpstr>Windows 10 Developer Workshop</vt:lpstr>
      <vt:lpstr>Agenda</vt:lpstr>
      <vt:lpstr>Details: Objectives</vt:lpstr>
      <vt:lpstr>Details: Locations &amp; Time table</vt:lpstr>
      <vt:lpstr>Details: Preparation</vt:lpstr>
      <vt:lpstr>Delivery Recommendations</vt:lpstr>
      <vt:lpstr>Delivery *NOTE*</vt:lpstr>
      <vt:lpstr>Content: Day Recommended Agenda</vt:lpstr>
      <vt:lpstr>Module 1 | Introduction to Win 10 Dev | 60</vt:lpstr>
      <vt:lpstr>Module 2 | Adaptive UI | 60 </vt:lpstr>
      <vt:lpstr>Module 3 | Live Tiles &amp; Notifications | 30 </vt:lpstr>
      <vt:lpstr>Module 4 | Edge &amp; Web Apps | 60</vt:lpstr>
      <vt:lpstr>Module 5 | Cloud Services | 60</vt:lpstr>
      <vt:lpstr>MPC | 60 (or 30 if no Cortana)</vt:lpstr>
      <vt:lpstr>App Services | 30 (only if no Cortana)</vt:lpstr>
      <vt:lpstr>Store &amp; Monetization | 30</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Larry Lieberman</dc:creator>
  <cp:lastModifiedBy>Larry Lieberman</cp:lastModifiedBy>
  <cp:revision>36</cp:revision>
  <dcterms:created xsi:type="dcterms:W3CDTF">2015-10-06T21:50:34Z</dcterms:created>
  <dcterms:modified xsi:type="dcterms:W3CDTF">2015-10-07T21:59:36Z</dcterms:modified>
</cp:coreProperties>
</file>