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9510236-7916-40B2-9BE9-9899E286C01C}" type="datetimeFigureOut">
              <a:rPr lang="en-US" smtClean="0"/>
              <a:t>1/29/2022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EA6B096-2353-418F-B811-C6D251AD1A7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56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9510236-7916-40B2-9BE9-9899E286C01C}"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6B096-2353-418F-B811-C6D251AD1A7F}" type="slidenum">
              <a:rPr lang="en-US" smtClean="0"/>
              <a:t>‹#›</a:t>
            </a:fld>
            <a:endParaRPr lang="en-US"/>
          </a:p>
        </p:txBody>
      </p:sp>
    </p:spTree>
    <p:extLst>
      <p:ext uri="{BB962C8B-B14F-4D97-AF65-F5344CB8AC3E}">
        <p14:creationId xmlns:p14="http://schemas.microsoft.com/office/powerpoint/2010/main" val="237309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510236-7916-40B2-9BE9-9899E286C01C}"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6B096-2353-418F-B811-C6D251AD1A7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372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510236-7916-40B2-9BE9-9899E286C01C}"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6B096-2353-418F-B811-C6D251AD1A7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735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510236-7916-40B2-9BE9-9899E286C01C}"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6B096-2353-418F-B811-C6D251AD1A7F}" type="slidenum">
              <a:rPr lang="en-US" smtClean="0"/>
              <a:t>‹#›</a:t>
            </a:fld>
            <a:endParaRPr lang="en-US"/>
          </a:p>
        </p:txBody>
      </p:sp>
    </p:spTree>
    <p:extLst>
      <p:ext uri="{BB962C8B-B14F-4D97-AF65-F5344CB8AC3E}">
        <p14:creationId xmlns:p14="http://schemas.microsoft.com/office/powerpoint/2010/main" val="2896929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510236-7916-40B2-9BE9-9899E286C01C}"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6B096-2353-418F-B811-C6D251AD1A7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515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510236-7916-40B2-9BE9-9899E286C01C}"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6B096-2353-418F-B811-C6D251AD1A7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619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510236-7916-40B2-9BE9-9899E286C01C}"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6B096-2353-418F-B811-C6D251AD1A7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2760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510236-7916-40B2-9BE9-9899E286C01C}"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6B096-2353-418F-B811-C6D251AD1A7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90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510236-7916-40B2-9BE9-9899E286C01C}"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6B096-2353-418F-B811-C6D251AD1A7F}" type="slidenum">
              <a:rPr lang="en-US" smtClean="0"/>
              <a:t>‹#›</a:t>
            </a:fld>
            <a:endParaRPr lang="en-US"/>
          </a:p>
        </p:txBody>
      </p:sp>
    </p:spTree>
    <p:extLst>
      <p:ext uri="{BB962C8B-B14F-4D97-AF65-F5344CB8AC3E}">
        <p14:creationId xmlns:p14="http://schemas.microsoft.com/office/powerpoint/2010/main" val="206850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510236-7916-40B2-9BE9-9899E286C01C}"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6B096-2353-418F-B811-C6D251AD1A7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92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510236-7916-40B2-9BE9-9899E286C01C}"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6B096-2353-418F-B811-C6D251AD1A7F}" type="slidenum">
              <a:rPr lang="en-US" smtClean="0"/>
              <a:t>‹#›</a:t>
            </a:fld>
            <a:endParaRPr lang="en-US"/>
          </a:p>
        </p:txBody>
      </p:sp>
    </p:spTree>
    <p:extLst>
      <p:ext uri="{BB962C8B-B14F-4D97-AF65-F5344CB8AC3E}">
        <p14:creationId xmlns:p14="http://schemas.microsoft.com/office/powerpoint/2010/main" val="382695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510236-7916-40B2-9BE9-9899E286C01C}"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A6B096-2353-418F-B811-C6D251AD1A7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87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510236-7916-40B2-9BE9-9899E286C01C}"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A6B096-2353-418F-B811-C6D251AD1A7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65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10236-7916-40B2-9BE9-9899E286C01C}"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A6B096-2353-418F-B811-C6D251AD1A7F}" type="slidenum">
              <a:rPr lang="en-US" smtClean="0"/>
              <a:t>‹#›</a:t>
            </a:fld>
            <a:endParaRPr lang="en-US"/>
          </a:p>
        </p:txBody>
      </p:sp>
    </p:spTree>
    <p:extLst>
      <p:ext uri="{BB962C8B-B14F-4D97-AF65-F5344CB8AC3E}">
        <p14:creationId xmlns:p14="http://schemas.microsoft.com/office/powerpoint/2010/main" val="46911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9510236-7916-40B2-9BE9-9899E286C01C}"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6B096-2353-418F-B811-C6D251AD1A7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65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9510236-7916-40B2-9BE9-9899E286C01C}"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6B096-2353-418F-B811-C6D251AD1A7F}" type="slidenum">
              <a:rPr lang="en-US" smtClean="0"/>
              <a:t>‹#›</a:t>
            </a:fld>
            <a:endParaRPr lang="en-US"/>
          </a:p>
        </p:txBody>
      </p:sp>
    </p:spTree>
    <p:extLst>
      <p:ext uri="{BB962C8B-B14F-4D97-AF65-F5344CB8AC3E}">
        <p14:creationId xmlns:p14="http://schemas.microsoft.com/office/powerpoint/2010/main" val="224812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510236-7916-40B2-9BE9-9899E286C01C}" type="datetimeFigureOut">
              <a:rPr lang="en-US" smtClean="0"/>
              <a:t>1/29/2022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A6B096-2353-418F-B811-C6D251AD1A7F}" type="slidenum">
              <a:rPr lang="en-US" smtClean="0"/>
              <a:t>‹#›</a:t>
            </a:fld>
            <a:endParaRPr lang="en-US"/>
          </a:p>
        </p:txBody>
      </p:sp>
    </p:spTree>
    <p:extLst>
      <p:ext uri="{BB962C8B-B14F-4D97-AF65-F5344CB8AC3E}">
        <p14:creationId xmlns:p14="http://schemas.microsoft.com/office/powerpoint/2010/main" val="37706776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ukanta-27/Predicting-Success-of-Bank-Telemarketing/blob/master/Relevent%20Paper/targeted_marketing.pdf"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880" y="6731872"/>
            <a:ext cx="6815669" cy="1320802"/>
          </a:xfrm>
        </p:spPr>
        <p:txBody>
          <a:bodyPr/>
          <a:lstStyle/>
          <a:p>
            <a:endParaRPr lang="en-US" dirty="0"/>
          </a:p>
        </p:txBody>
      </p:sp>
      <p:sp>
        <p:nvSpPr>
          <p:cNvPr id="4" name="Title 3"/>
          <p:cNvSpPr>
            <a:spLocks noGrp="1"/>
          </p:cNvSpPr>
          <p:nvPr>
            <p:ph type="ctrTitle"/>
          </p:nvPr>
        </p:nvSpPr>
        <p:spPr>
          <a:xfrm>
            <a:off x="2566275" y="1765739"/>
            <a:ext cx="6815669" cy="2866402"/>
          </a:xfrm>
        </p:spPr>
        <p:txBody>
          <a:bodyPr/>
          <a:lstStyle/>
          <a:p>
            <a:pPr fontAlgn="base"/>
            <a:r>
              <a:rPr lang="en-US" sz="2800" dirty="0">
                <a:latin typeface="Algerian" panose="04020705040A02060702" pitchFamily="82" charset="0"/>
              </a:rPr>
              <a:t>A Project Submitted in Partial Fulfillment of the Requirements of Passing for the Course of </a:t>
            </a:r>
            <a:br>
              <a:rPr lang="en-US" sz="2800" dirty="0">
                <a:latin typeface="Algerian" panose="04020705040A02060702" pitchFamily="82" charset="0"/>
              </a:rPr>
            </a:br>
            <a:r>
              <a:rPr lang="en-US" sz="2800" dirty="0">
                <a:latin typeface="Algerian" panose="04020705040A02060702" pitchFamily="82" charset="0"/>
              </a:rPr>
              <a:t>CSI 382 - Data Mining and Knowledge Discovery </a:t>
            </a:r>
            <a:r>
              <a:rPr lang="en-US" sz="2800" dirty="0"/>
              <a:t/>
            </a:r>
            <a:br>
              <a:rPr lang="en-US" sz="2800" dirty="0"/>
            </a:br>
            <a:endParaRPr lang="en-US" sz="2800" dirty="0"/>
          </a:p>
        </p:txBody>
      </p:sp>
    </p:spTree>
    <p:extLst>
      <p:ext uri="{BB962C8B-B14F-4D97-AF65-F5344CB8AC3E}">
        <p14:creationId xmlns:p14="http://schemas.microsoft.com/office/powerpoint/2010/main" val="2023777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Exploraory</a:t>
            </a:r>
            <a:r>
              <a:rPr lang="en-US" dirty="0"/>
              <a:t> data </a:t>
            </a:r>
            <a:r>
              <a:rPr lang="en-US" dirty="0" smtClean="0"/>
              <a:t>analysis</a:t>
            </a:r>
            <a:br>
              <a:rPr lang="en-US" dirty="0" smtClean="0"/>
            </a:br>
            <a:r>
              <a:rPr lang="en-US" dirty="0"/>
              <a:t>Correlated Variables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15916" y="2557463"/>
            <a:ext cx="5117431" cy="3317875"/>
          </a:xfrm>
          <a:prstGeom prst="rect">
            <a:avLst/>
          </a:prstGeom>
        </p:spPr>
      </p:pic>
    </p:spTree>
    <p:extLst>
      <p:ext uri="{BB962C8B-B14F-4D97-AF65-F5344CB8AC3E}">
        <p14:creationId xmlns:p14="http://schemas.microsoft.com/office/powerpoint/2010/main" val="35134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categorical variables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33475" y="2656305"/>
            <a:ext cx="4513346" cy="2895600"/>
          </a:xfrm>
          <a:prstGeom prst="rect">
            <a:avLst/>
          </a:prstGeom>
        </p:spPr>
      </p:pic>
      <p:sp>
        <p:nvSpPr>
          <p:cNvPr id="5" name="TextBox 4"/>
          <p:cNvSpPr txBox="1"/>
          <p:nvPr/>
        </p:nvSpPr>
        <p:spPr>
          <a:xfrm>
            <a:off x="5839327" y="2903776"/>
            <a:ext cx="3946358" cy="1200329"/>
          </a:xfrm>
          <a:prstGeom prst="rect">
            <a:avLst/>
          </a:prstGeom>
          <a:noFill/>
        </p:spPr>
        <p:txBody>
          <a:bodyPr wrap="square" rtlCol="0">
            <a:spAutoFit/>
          </a:bodyPr>
          <a:lstStyle/>
          <a:p>
            <a:r>
              <a:rPr lang="en-US" dirty="0"/>
              <a:t>We can see from the above plot that the dataset in imbalanced, where the number of negative class is close to 8 times the number of positive class.</a:t>
            </a:r>
          </a:p>
        </p:txBody>
      </p:sp>
    </p:spTree>
    <p:extLst>
      <p:ext uri="{BB962C8B-B14F-4D97-AF65-F5344CB8AC3E}">
        <p14:creationId xmlns:p14="http://schemas.microsoft.com/office/powerpoint/2010/main" val="33016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79479" y="488031"/>
            <a:ext cx="7951778" cy="3317875"/>
          </a:xfrm>
          <a:prstGeom prst="rect">
            <a:avLst/>
          </a:prstGeom>
        </p:spPr>
      </p:pic>
      <p:sp>
        <p:nvSpPr>
          <p:cNvPr id="6" name="TextBox 5"/>
          <p:cNvSpPr txBox="1"/>
          <p:nvPr/>
        </p:nvSpPr>
        <p:spPr>
          <a:xfrm>
            <a:off x="2823410" y="3962400"/>
            <a:ext cx="6705601" cy="1200329"/>
          </a:xfrm>
          <a:prstGeom prst="rect">
            <a:avLst/>
          </a:prstGeom>
          <a:noFill/>
        </p:spPr>
        <p:txBody>
          <a:bodyPr wrap="square" rtlCol="0">
            <a:spAutoFit/>
          </a:bodyPr>
          <a:lstStyle/>
          <a:p>
            <a:r>
              <a:rPr lang="en-US" dirty="0"/>
              <a:t>From the above plot, we can see that the customers who have a job of admin have the highest rate of subscribing a term deposit, but they are also the highest when it comes to not subscribing. This is simply because we have more customers working as admin than any other profession.</a:t>
            </a:r>
          </a:p>
        </p:txBody>
      </p:sp>
    </p:spTree>
    <p:extLst>
      <p:ext uri="{BB962C8B-B14F-4D97-AF65-F5344CB8AC3E}">
        <p14:creationId xmlns:p14="http://schemas.microsoft.com/office/powerpoint/2010/main" val="89107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68056" y="680536"/>
            <a:ext cx="7831297" cy="3317875"/>
          </a:xfrm>
          <a:prstGeom prst="rect">
            <a:avLst/>
          </a:prstGeom>
        </p:spPr>
      </p:pic>
      <p:sp>
        <p:nvSpPr>
          <p:cNvPr id="5" name="TextBox 4"/>
          <p:cNvSpPr txBox="1"/>
          <p:nvPr/>
        </p:nvSpPr>
        <p:spPr>
          <a:xfrm>
            <a:off x="3689683" y="4203032"/>
            <a:ext cx="5309938" cy="646331"/>
          </a:xfrm>
          <a:prstGeom prst="rect">
            <a:avLst/>
          </a:prstGeom>
          <a:noFill/>
        </p:spPr>
        <p:txBody>
          <a:bodyPr wrap="square" rtlCol="0">
            <a:spAutoFit/>
          </a:bodyPr>
          <a:lstStyle/>
          <a:p>
            <a:r>
              <a:rPr lang="en-US" dirty="0"/>
              <a:t>Majority of the customers are married. Followed by Single, divorced and unknown.</a:t>
            </a:r>
          </a:p>
        </p:txBody>
      </p:sp>
    </p:spTree>
    <p:extLst>
      <p:ext uri="{BB962C8B-B14F-4D97-AF65-F5344CB8AC3E}">
        <p14:creationId xmlns:p14="http://schemas.microsoft.com/office/powerpoint/2010/main" val="290692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83324" y="627061"/>
            <a:ext cx="7825352" cy="3317875"/>
          </a:xfrm>
          <a:prstGeom prst="rect">
            <a:avLst/>
          </a:prstGeom>
        </p:spPr>
      </p:pic>
      <p:sp>
        <p:nvSpPr>
          <p:cNvPr id="5" name="TextBox 4"/>
          <p:cNvSpPr txBox="1"/>
          <p:nvPr/>
        </p:nvSpPr>
        <p:spPr>
          <a:xfrm>
            <a:off x="2967789" y="3625516"/>
            <a:ext cx="6096000" cy="1200329"/>
          </a:xfrm>
          <a:prstGeom prst="rect">
            <a:avLst/>
          </a:prstGeom>
          <a:noFill/>
        </p:spPr>
        <p:txBody>
          <a:bodyPr wrap="square" rtlCol="0">
            <a:spAutoFit/>
          </a:bodyPr>
          <a:lstStyle/>
          <a:p>
            <a:r>
              <a:rPr lang="en-US" sz="2400" dirty="0"/>
              <a:t>we can see that majority of the </a:t>
            </a:r>
            <a:r>
              <a:rPr lang="en-US" sz="2400" dirty="0" err="1"/>
              <a:t>unversity</a:t>
            </a:r>
            <a:r>
              <a:rPr lang="en-US" sz="2400" dirty="0"/>
              <a:t> degree holder clients have a subscription also they have the negative percentage also.</a:t>
            </a:r>
          </a:p>
        </p:txBody>
      </p:sp>
    </p:spTree>
    <p:extLst>
      <p:ext uri="{BB962C8B-B14F-4D97-AF65-F5344CB8AC3E}">
        <p14:creationId xmlns:p14="http://schemas.microsoft.com/office/powerpoint/2010/main" val="278162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89864" y="536157"/>
            <a:ext cx="7763094" cy="3317875"/>
          </a:xfrm>
          <a:prstGeom prst="rect">
            <a:avLst/>
          </a:prstGeom>
        </p:spPr>
      </p:pic>
      <p:sp>
        <p:nvSpPr>
          <p:cNvPr id="5" name="TextBox 4"/>
          <p:cNvSpPr txBox="1"/>
          <p:nvPr/>
        </p:nvSpPr>
        <p:spPr>
          <a:xfrm>
            <a:off x="2550695" y="4555958"/>
            <a:ext cx="7202263" cy="646331"/>
          </a:xfrm>
          <a:prstGeom prst="rect">
            <a:avLst/>
          </a:prstGeom>
          <a:noFill/>
        </p:spPr>
        <p:txBody>
          <a:bodyPr wrap="square" rtlCol="0">
            <a:spAutoFit/>
          </a:bodyPr>
          <a:lstStyle/>
          <a:p>
            <a:r>
              <a:rPr lang="en-US"/>
              <a:t>As we can see from the above plot, majority of the customers have a housing loan.</a:t>
            </a:r>
          </a:p>
        </p:txBody>
      </p:sp>
    </p:spTree>
    <p:extLst>
      <p:ext uri="{BB962C8B-B14F-4D97-AF65-F5344CB8AC3E}">
        <p14:creationId xmlns:p14="http://schemas.microsoft.com/office/powerpoint/2010/main" val="1377872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378" y="4235116"/>
            <a:ext cx="5682914" cy="2069431"/>
          </a:xfrm>
        </p:spPr>
        <p:txBody>
          <a:bodyPr>
            <a:normAutofit/>
          </a:bodyPr>
          <a:lstStyle/>
          <a:p>
            <a:r>
              <a:rPr lang="en-US" sz="3100" dirty="0"/>
              <a:t>As we can see majority of the clients </a:t>
            </a:r>
            <a:r>
              <a:rPr lang="en-US" sz="3100" dirty="0" err="1"/>
              <a:t>dont</a:t>
            </a:r>
            <a:r>
              <a:rPr lang="en-US" sz="3100" dirty="0"/>
              <a:t> have a housing loan</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24378" y="680537"/>
            <a:ext cx="7101560" cy="3317875"/>
          </a:xfrm>
          <a:prstGeom prst="rect">
            <a:avLst/>
          </a:prstGeom>
        </p:spPr>
      </p:pic>
    </p:spTree>
    <p:extLst>
      <p:ext uri="{BB962C8B-B14F-4D97-AF65-F5344CB8AC3E}">
        <p14:creationId xmlns:p14="http://schemas.microsoft.com/office/powerpoint/2010/main" val="215266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EXPLORING NUMERICAL VARIABLES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33576" y="2557463"/>
            <a:ext cx="7324847" cy="3317875"/>
          </a:xfrm>
          <a:prstGeom prst="rect">
            <a:avLst/>
          </a:prstGeom>
        </p:spPr>
      </p:pic>
    </p:spTree>
    <p:extLst>
      <p:ext uri="{BB962C8B-B14F-4D97-AF65-F5344CB8AC3E}">
        <p14:creationId xmlns:p14="http://schemas.microsoft.com/office/powerpoint/2010/main" val="302306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3137967"/>
            <a:ext cx="9601200" cy="2156867"/>
          </a:xfrm>
          <a:prstGeom prst="rect">
            <a:avLst/>
          </a:prstGeom>
        </p:spPr>
      </p:pic>
    </p:spTree>
    <p:extLst>
      <p:ext uri="{BB962C8B-B14F-4D97-AF65-F5344CB8AC3E}">
        <p14:creationId xmlns:p14="http://schemas.microsoft.com/office/powerpoint/2010/main" val="415403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3245073"/>
            <a:ext cx="9601200" cy="1942655"/>
          </a:xfrm>
          <a:prstGeom prst="rect">
            <a:avLst/>
          </a:prstGeom>
        </p:spPr>
      </p:pic>
    </p:spTree>
    <p:extLst>
      <p:ext uri="{BB962C8B-B14F-4D97-AF65-F5344CB8AC3E}">
        <p14:creationId xmlns:p14="http://schemas.microsoft.com/office/powerpoint/2010/main" val="337304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Team Participants</a:t>
            </a:r>
            <a:br>
              <a:rPr lang="en-US" dirty="0" smtClean="0"/>
            </a:br>
            <a:endParaRPr lang="en-US" dirty="0"/>
          </a:p>
        </p:txBody>
      </p:sp>
      <p:sp>
        <p:nvSpPr>
          <p:cNvPr id="7" name="TextBox 6"/>
          <p:cNvSpPr txBox="1"/>
          <p:nvPr/>
        </p:nvSpPr>
        <p:spPr>
          <a:xfrm>
            <a:off x="1560788" y="2916621"/>
            <a:ext cx="8418786" cy="3046988"/>
          </a:xfrm>
          <a:prstGeom prst="rect">
            <a:avLst/>
          </a:prstGeom>
          <a:noFill/>
        </p:spPr>
        <p:txBody>
          <a:bodyPr wrap="square" rtlCol="0">
            <a:spAutoFit/>
          </a:bodyPr>
          <a:lstStyle/>
          <a:p>
            <a:pPr algn="ctr"/>
            <a:r>
              <a:rPr lang="en-US" sz="2400" dirty="0" err="1">
                <a:solidFill>
                  <a:srgbClr val="00B0F0"/>
                </a:solidFill>
              </a:rPr>
              <a:t>Angraj</a:t>
            </a:r>
            <a:r>
              <a:rPr lang="en-US" sz="2400" dirty="0">
                <a:solidFill>
                  <a:srgbClr val="00B0F0"/>
                </a:solidFill>
              </a:rPr>
              <a:t> MD </a:t>
            </a:r>
            <a:r>
              <a:rPr lang="en-US" sz="2400" dirty="0" err="1">
                <a:solidFill>
                  <a:srgbClr val="00B0F0"/>
                </a:solidFill>
              </a:rPr>
              <a:t>Sargia</a:t>
            </a:r>
            <a:r>
              <a:rPr lang="en-US" sz="2400" dirty="0">
                <a:solidFill>
                  <a:srgbClr val="00B0F0"/>
                </a:solidFill>
              </a:rPr>
              <a:t> </a:t>
            </a:r>
            <a:r>
              <a:rPr lang="en-US" sz="2400" dirty="0" err="1">
                <a:solidFill>
                  <a:srgbClr val="00B0F0"/>
                </a:solidFill>
              </a:rPr>
              <a:t>Showrav</a:t>
            </a:r>
            <a:endParaRPr lang="en-US" sz="2400" dirty="0">
              <a:solidFill>
                <a:srgbClr val="00B0F0"/>
              </a:solidFill>
            </a:endParaRPr>
          </a:p>
          <a:p>
            <a:pPr algn="ctr"/>
            <a:r>
              <a:rPr lang="en-US" sz="2400" dirty="0" err="1">
                <a:solidFill>
                  <a:srgbClr val="00B0F0"/>
                </a:solidFill>
              </a:rPr>
              <a:t>CSE</a:t>
            </a:r>
            <a:r>
              <a:rPr lang="en-US" sz="2400" dirty="0">
                <a:solidFill>
                  <a:srgbClr val="00B0F0"/>
                </a:solidFill>
              </a:rPr>
              <a:t> 06607820</a:t>
            </a:r>
          </a:p>
          <a:p>
            <a:pPr algn="ctr"/>
            <a:r>
              <a:rPr lang="en-US" sz="2400" dirty="0">
                <a:solidFill>
                  <a:srgbClr val="00B0F0"/>
                </a:solidFill>
              </a:rPr>
              <a:t> </a:t>
            </a:r>
          </a:p>
          <a:p>
            <a:pPr algn="ctr"/>
            <a:r>
              <a:rPr lang="en-US" sz="2400" dirty="0" err="1">
                <a:solidFill>
                  <a:srgbClr val="00B0F0"/>
                </a:solidFill>
              </a:rPr>
              <a:t>Sajib</a:t>
            </a:r>
            <a:r>
              <a:rPr lang="en-US" sz="2400" dirty="0">
                <a:solidFill>
                  <a:srgbClr val="00B0F0"/>
                </a:solidFill>
              </a:rPr>
              <a:t> </a:t>
            </a:r>
            <a:r>
              <a:rPr lang="en-US" sz="2400" dirty="0" err="1" smtClean="0">
                <a:solidFill>
                  <a:srgbClr val="00B0F0"/>
                </a:solidFill>
              </a:rPr>
              <a:t>Kotal</a:t>
            </a:r>
            <a:endParaRPr lang="en-US" sz="2400" dirty="0" smtClean="0">
              <a:solidFill>
                <a:srgbClr val="00B0F0"/>
              </a:solidFill>
            </a:endParaRPr>
          </a:p>
          <a:p>
            <a:pPr algn="ctr"/>
            <a:r>
              <a:rPr lang="en-US" sz="2400" dirty="0" err="1" smtClean="0">
                <a:solidFill>
                  <a:srgbClr val="00B0F0"/>
                </a:solidFill>
              </a:rPr>
              <a:t>CSE</a:t>
            </a:r>
            <a:r>
              <a:rPr lang="en-US" sz="2400" dirty="0" smtClean="0">
                <a:solidFill>
                  <a:srgbClr val="00B0F0"/>
                </a:solidFill>
              </a:rPr>
              <a:t> 06607811</a:t>
            </a:r>
          </a:p>
          <a:p>
            <a:pPr algn="ctr"/>
            <a:endParaRPr lang="en-US" sz="2400" dirty="0">
              <a:solidFill>
                <a:srgbClr val="00B0F0"/>
              </a:solidFill>
            </a:endParaRPr>
          </a:p>
          <a:p>
            <a:pPr algn="ctr"/>
            <a:r>
              <a:rPr lang="en-US" sz="2400" dirty="0" smtClean="0">
                <a:solidFill>
                  <a:srgbClr val="00B0F0"/>
                </a:solidFill>
              </a:rPr>
              <a:t>Mohammad </a:t>
            </a:r>
            <a:r>
              <a:rPr lang="en-US" sz="2400" dirty="0" err="1" smtClean="0">
                <a:solidFill>
                  <a:srgbClr val="00B0F0"/>
                </a:solidFill>
              </a:rPr>
              <a:t>Ahmedullah</a:t>
            </a:r>
            <a:r>
              <a:rPr lang="en-US" sz="2400" dirty="0" smtClean="0">
                <a:solidFill>
                  <a:srgbClr val="00B0F0"/>
                </a:solidFill>
              </a:rPr>
              <a:t> </a:t>
            </a:r>
          </a:p>
          <a:p>
            <a:pPr algn="ctr"/>
            <a:r>
              <a:rPr lang="en-US" sz="2400" dirty="0" err="1" smtClean="0">
                <a:solidFill>
                  <a:srgbClr val="00B0F0"/>
                </a:solidFill>
              </a:rPr>
              <a:t>CSE</a:t>
            </a:r>
            <a:r>
              <a:rPr lang="en-US" sz="2400" dirty="0" smtClean="0">
                <a:solidFill>
                  <a:srgbClr val="00B0F0"/>
                </a:solidFill>
              </a:rPr>
              <a:t> 06607837</a:t>
            </a:r>
            <a:endParaRPr lang="en-US" sz="2400" dirty="0">
              <a:solidFill>
                <a:srgbClr val="00B0F0"/>
              </a:solidFill>
            </a:endParaRPr>
          </a:p>
        </p:txBody>
      </p:sp>
    </p:spTree>
    <p:extLst>
      <p:ext uri="{BB962C8B-B14F-4D97-AF65-F5344CB8AC3E}">
        <p14:creationId xmlns:p14="http://schemas.microsoft.com/office/powerpoint/2010/main" val="2650359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95400" y="3190541"/>
            <a:ext cx="9601200" cy="2051719"/>
          </a:xfrm>
          <a:prstGeom prst="rect">
            <a:avLst/>
          </a:prstGeom>
        </p:spPr>
      </p:pic>
    </p:spTree>
    <p:extLst>
      <p:ext uri="{BB962C8B-B14F-4D97-AF65-F5344CB8AC3E}">
        <p14:creationId xmlns:p14="http://schemas.microsoft.com/office/powerpoint/2010/main" val="141645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EXPLORING MULTIVARIATE RELATIONSHIPS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09503" y="2557463"/>
            <a:ext cx="5572993" cy="3317875"/>
          </a:xfrm>
          <a:prstGeom prst="rect">
            <a:avLst/>
          </a:prstGeom>
        </p:spPr>
      </p:pic>
    </p:spTree>
    <p:extLst>
      <p:ext uri="{BB962C8B-B14F-4D97-AF65-F5344CB8AC3E}">
        <p14:creationId xmlns:p14="http://schemas.microsoft.com/office/powerpoint/2010/main" val="3053716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3d</a:t>
            </a:r>
            <a:r>
              <a:rPr lang="en-US" dirty="0"/>
              <a:t> scatterplot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09221" y="2557463"/>
            <a:ext cx="6173558" cy="3317875"/>
          </a:xfrm>
          <a:prstGeom prst="rect">
            <a:avLst/>
          </a:prstGeom>
        </p:spPr>
      </p:pic>
    </p:spTree>
    <p:extLst>
      <p:ext uri="{BB962C8B-B14F-4D97-AF65-F5344CB8AC3E}">
        <p14:creationId xmlns:p14="http://schemas.microsoft.com/office/powerpoint/2010/main" val="1486405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Approaches to Estimation and </a:t>
            </a:r>
            <a:r>
              <a:rPr lang="en-US" b="1" dirty="0"/>
              <a:t>Prediction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If estimation and prediction are considered to be data mining tasks, statistical analysts have been performing data mining for over a century. In this lab we will be examining :</a:t>
            </a:r>
          </a:p>
          <a:p>
            <a:pPr lvl="0"/>
            <a:r>
              <a:rPr lang="en-US" dirty="0"/>
              <a:t>univariate methods</a:t>
            </a:r>
          </a:p>
          <a:p>
            <a:pPr lvl="0"/>
            <a:r>
              <a:rPr lang="en-US" dirty="0"/>
              <a:t>statistical estimation</a:t>
            </a:r>
          </a:p>
          <a:p>
            <a:pPr lvl="0"/>
            <a:r>
              <a:rPr lang="en-US" dirty="0"/>
              <a:t>prediction methods</a:t>
            </a:r>
          </a:p>
          <a:p>
            <a:r>
              <a:rPr lang="en-US" dirty="0"/>
              <a:t>These methods include point estimation and confidence interval estimation. Next we will consider simple linear regression, where the relationship between two numerical variables is investigated. Finally, we will examine multiple regression, where the relationship between a response variable and a set of predictor variables is modeled linearly.</a:t>
            </a:r>
          </a:p>
          <a:p>
            <a:endParaRPr lang="en-US" dirty="0"/>
          </a:p>
        </p:txBody>
      </p:sp>
    </p:spTree>
    <p:extLst>
      <p:ext uri="{BB962C8B-B14F-4D97-AF65-F5344CB8AC3E}">
        <p14:creationId xmlns:p14="http://schemas.microsoft.com/office/powerpoint/2010/main" val="171812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14337" y="3608555"/>
            <a:ext cx="6400800" cy="185737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414337" y="1302974"/>
            <a:ext cx="5943600" cy="1666875"/>
          </a:xfrm>
          <a:prstGeom prst="rect">
            <a:avLst/>
          </a:prstGeom>
        </p:spPr>
      </p:pic>
    </p:spTree>
    <p:extLst>
      <p:ext uri="{BB962C8B-B14F-4D97-AF65-F5344CB8AC3E}">
        <p14:creationId xmlns:p14="http://schemas.microsoft.com/office/powerpoint/2010/main" val="86293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UNIVARIATE METHODS: MEASURES OF CENTER AND SPREAD</a:t>
            </a:r>
          </a:p>
        </p:txBody>
      </p:sp>
      <p:sp>
        <p:nvSpPr>
          <p:cNvPr id="3" name="Content Placeholder 2"/>
          <p:cNvSpPr>
            <a:spLocks noGrp="1"/>
          </p:cNvSpPr>
          <p:nvPr>
            <p:ph idx="1"/>
          </p:nvPr>
        </p:nvSpPr>
        <p:spPr/>
        <p:txBody>
          <a:bodyPr/>
          <a:lstStyle/>
          <a:p>
            <a:r>
              <a:rPr lang="en-US" dirty="0"/>
              <a:t>Center describes a typical value of a data point. Two measures of center are </a:t>
            </a:r>
            <a:r>
              <a:rPr lang="en-US" b="1" dirty="0"/>
              <a:t>mean and median</a:t>
            </a:r>
            <a:r>
              <a:rPr lang="en-US" dirty="0"/>
              <a:t>. Spread describes the variation of the data. Two measures of spread are range and standard deviation.</a:t>
            </a:r>
          </a:p>
          <a:p>
            <a:endParaRPr lang="en-US" dirty="0"/>
          </a:p>
        </p:txBody>
      </p:sp>
    </p:spTree>
    <p:extLst>
      <p:ext uri="{BB962C8B-B14F-4D97-AF65-F5344CB8AC3E}">
        <p14:creationId xmlns:p14="http://schemas.microsoft.com/office/powerpoint/2010/main" val="371695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2926274"/>
            <a:ext cx="9601200" cy="2580253"/>
          </a:xfrm>
          <a:prstGeom prst="rect">
            <a:avLst/>
          </a:prstGeom>
        </p:spPr>
      </p:pic>
    </p:spTree>
    <p:extLst>
      <p:ext uri="{BB962C8B-B14F-4D97-AF65-F5344CB8AC3E}">
        <p14:creationId xmlns:p14="http://schemas.microsoft.com/office/powerpoint/2010/main" val="1253756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2901207"/>
            <a:ext cx="9601200" cy="2630387"/>
          </a:xfrm>
          <a:prstGeom prst="rect">
            <a:avLst/>
          </a:prstGeom>
        </p:spPr>
      </p:pic>
    </p:spTree>
    <p:extLst>
      <p:ext uri="{BB962C8B-B14F-4D97-AF65-F5344CB8AC3E}">
        <p14:creationId xmlns:p14="http://schemas.microsoft.com/office/powerpoint/2010/main" val="768872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2956316"/>
            <a:ext cx="9601200" cy="2520168"/>
          </a:xfrm>
          <a:prstGeom prst="rect">
            <a:avLst/>
          </a:prstGeom>
        </p:spPr>
      </p:pic>
    </p:spTree>
    <p:extLst>
      <p:ext uri="{BB962C8B-B14F-4D97-AF65-F5344CB8AC3E}">
        <p14:creationId xmlns:p14="http://schemas.microsoft.com/office/powerpoint/2010/main" val="3188015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73768"/>
            <a:ext cx="9601196" cy="1612231"/>
          </a:xfrm>
        </p:spPr>
        <p:txBody>
          <a:bodyPr>
            <a:normAutofit fontScale="90000"/>
          </a:bodyPr>
          <a:lstStyle/>
          <a:p>
            <a:r>
              <a:rPr lang="en-US" b="1" dirty="0"/>
              <a:t>Estimation</a:t>
            </a:r>
            <a:br>
              <a:rPr lang="en-US" b="1" dirty="0"/>
            </a:br>
            <a:r>
              <a:rPr lang="en-US" b="1" dirty="0"/>
              <a:t>Confidence Interval Estimate</a:t>
            </a:r>
            <a:br>
              <a:rPr lang="en-US" b="1"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95402" y="2456581"/>
            <a:ext cx="9601200" cy="1441650"/>
          </a:xfrm>
          <a:prstGeom prst="rect">
            <a:avLst/>
          </a:prstGeom>
        </p:spPr>
      </p:pic>
      <p:sp>
        <p:nvSpPr>
          <p:cNvPr id="5" name="TextBox 4"/>
          <p:cNvSpPr txBox="1"/>
          <p:nvPr/>
        </p:nvSpPr>
        <p:spPr>
          <a:xfrm>
            <a:off x="1295402" y="4068813"/>
            <a:ext cx="9115924" cy="646331"/>
          </a:xfrm>
          <a:prstGeom prst="rect">
            <a:avLst/>
          </a:prstGeom>
          <a:noFill/>
        </p:spPr>
        <p:txBody>
          <a:bodyPr wrap="square" rtlCol="0">
            <a:spAutoFit/>
          </a:bodyPr>
          <a:lstStyle/>
          <a:p>
            <a:r>
              <a:rPr lang="en-US" b="1"/>
              <a:t>we are 95% confident that the population mean number of cons.price.idx for all data falls between 93.93.57007408171604 and 93.58125465490922</a:t>
            </a:r>
          </a:p>
        </p:txBody>
      </p:sp>
    </p:spTree>
    <p:extLst>
      <p:ext uri="{BB962C8B-B14F-4D97-AF65-F5344CB8AC3E}">
        <p14:creationId xmlns:p14="http://schemas.microsoft.com/office/powerpoint/2010/main" val="405959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451" y="1486630"/>
            <a:ext cx="9601196" cy="641716"/>
          </a:xfrm>
        </p:spPr>
        <p:txBody>
          <a:bodyPr>
            <a:normAutofit fontScale="90000"/>
          </a:bodyPr>
          <a:lstStyle/>
          <a:p>
            <a:r>
              <a:rPr lang="en-US" dirty="0" smtClean="0"/>
              <a:t>Objective</a:t>
            </a:r>
            <a:endParaRPr lang="en-US" dirty="0"/>
          </a:p>
        </p:txBody>
      </p:sp>
      <p:sp>
        <p:nvSpPr>
          <p:cNvPr id="4" name="TextBox 3"/>
          <p:cNvSpPr txBox="1"/>
          <p:nvPr/>
        </p:nvSpPr>
        <p:spPr>
          <a:xfrm>
            <a:off x="2364829" y="2932387"/>
            <a:ext cx="6779172"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a:solidFill>
                  <a:srgbClr val="0070C0"/>
                </a:solidFill>
              </a:rPr>
              <a:t>In this project we are trying to do some predictions on the Bank Marketing Data set to predict the If  a client will subscribe a term deposit or not. </a:t>
            </a:r>
          </a:p>
        </p:txBody>
      </p:sp>
    </p:spTree>
    <p:extLst>
      <p:ext uri="{BB962C8B-B14F-4D97-AF65-F5344CB8AC3E}">
        <p14:creationId xmlns:p14="http://schemas.microsoft.com/office/powerpoint/2010/main" val="1690144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43526" y="972275"/>
            <a:ext cx="9601200" cy="3055241"/>
          </a:xfrm>
          <a:prstGeom prst="rect">
            <a:avLst/>
          </a:prstGeom>
        </p:spPr>
      </p:pic>
      <p:sp>
        <p:nvSpPr>
          <p:cNvPr id="6" name="TextBox 5"/>
          <p:cNvSpPr txBox="1"/>
          <p:nvPr/>
        </p:nvSpPr>
        <p:spPr>
          <a:xfrm>
            <a:off x="1343525" y="4395537"/>
            <a:ext cx="7271085" cy="646331"/>
          </a:xfrm>
          <a:prstGeom prst="rect">
            <a:avLst/>
          </a:prstGeom>
          <a:noFill/>
        </p:spPr>
        <p:txBody>
          <a:bodyPr wrap="square" rtlCol="0">
            <a:spAutoFit/>
          </a:bodyPr>
          <a:lstStyle/>
          <a:p>
            <a:r>
              <a:rPr lang="en-US"/>
              <a:t>We are 95% confident that the mean number of cons.idx.price for all services job falls between 93.61724581388481 and 93.65207139447713</a:t>
            </a:r>
          </a:p>
        </p:txBody>
      </p:sp>
    </p:spTree>
    <p:extLst>
      <p:ext uri="{BB962C8B-B14F-4D97-AF65-F5344CB8AC3E}">
        <p14:creationId xmlns:p14="http://schemas.microsoft.com/office/powerpoint/2010/main" val="2736936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7274" y="958899"/>
            <a:ext cx="9601200" cy="2985739"/>
          </a:xfrm>
          <a:prstGeom prst="rect">
            <a:avLst/>
          </a:prstGeom>
        </p:spPr>
      </p:pic>
      <p:sp>
        <p:nvSpPr>
          <p:cNvPr id="5" name="TextBox 4"/>
          <p:cNvSpPr txBox="1"/>
          <p:nvPr/>
        </p:nvSpPr>
        <p:spPr>
          <a:xfrm>
            <a:off x="1247274" y="3944638"/>
            <a:ext cx="9982200" cy="369332"/>
          </a:xfrm>
          <a:prstGeom prst="rect">
            <a:avLst/>
          </a:prstGeom>
          <a:noFill/>
        </p:spPr>
        <p:txBody>
          <a:bodyPr wrap="square" rtlCol="0">
            <a:spAutoFit/>
          </a:bodyPr>
          <a:lstStyle/>
          <a:p>
            <a:r>
              <a:rPr lang="en-US" dirty="0"/>
              <a:t>we are 95 % sure that the mean number of 57 age falls between 93.59850045134988 and 93.6796357715605</a:t>
            </a:r>
          </a:p>
        </p:txBody>
      </p:sp>
    </p:spTree>
    <p:extLst>
      <p:ext uri="{BB962C8B-B14F-4D97-AF65-F5344CB8AC3E}">
        <p14:creationId xmlns:p14="http://schemas.microsoft.com/office/powerpoint/2010/main" val="2698650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55944"/>
            <a:ext cx="9601196" cy="1900988"/>
          </a:xfrm>
        </p:spPr>
        <p:txBody>
          <a:bodyPr>
            <a:normAutofit fontScale="90000"/>
          </a:bodyPr>
          <a:lstStyle/>
          <a:p>
            <a:r>
              <a:rPr lang="en-US" dirty="0"/>
              <a:t>BIVARIATE METHODS</a:t>
            </a:r>
            <a:r>
              <a:rPr lang="en-US" b="1" dirty="0"/>
              <a:t/>
            </a:r>
            <a:br>
              <a:rPr lang="en-US" b="1" dirty="0"/>
            </a:br>
            <a:r>
              <a:rPr lang="en-US" b="1" dirty="0"/>
              <a:t>Regression - Calculation</a:t>
            </a:r>
            <a:br>
              <a:rPr lang="en-US" b="1"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99014" y="2557463"/>
            <a:ext cx="5393972" cy="3317875"/>
          </a:xfrm>
          <a:prstGeom prst="rect">
            <a:avLst/>
          </a:prstGeom>
        </p:spPr>
      </p:pic>
    </p:spTree>
    <p:extLst>
      <p:ext uri="{BB962C8B-B14F-4D97-AF65-F5344CB8AC3E}">
        <p14:creationId xmlns:p14="http://schemas.microsoft.com/office/powerpoint/2010/main" val="1290800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30476" y="2557463"/>
            <a:ext cx="6331047" cy="3317875"/>
          </a:xfrm>
          <a:prstGeom prst="rect">
            <a:avLst/>
          </a:prstGeom>
        </p:spPr>
      </p:pic>
    </p:spTree>
    <p:extLst>
      <p:ext uri="{BB962C8B-B14F-4D97-AF65-F5344CB8AC3E}">
        <p14:creationId xmlns:p14="http://schemas.microsoft.com/office/powerpoint/2010/main" val="4188302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06944" y="2557463"/>
            <a:ext cx="6178112" cy="3317875"/>
          </a:xfrm>
          <a:prstGeom prst="rect">
            <a:avLst/>
          </a:prstGeom>
        </p:spPr>
      </p:pic>
    </p:spTree>
    <p:extLst>
      <p:ext uri="{BB962C8B-B14F-4D97-AF65-F5344CB8AC3E}">
        <p14:creationId xmlns:p14="http://schemas.microsoft.com/office/powerpoint/2010/main" val="1982873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Residuals</a:t>
            </a:r>
            <a:br>
              <a:rPr lang="en-US" b="1"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349018" y="2557463"/>
            <a:ext cx="3493963" cy="3317875"/>
          </a:xfrm>
          <a:prstGeom prst="rect">
            <a:avLst/>
          </a:prstGeom>
        </p:spPr>
      </p:pic>
    </p:spTree>
    <p:extLst>
      <p:ext uri="{BB962C8B-B14F-4D97-AF65-F5344CB8AC3E}">
        <p14:creationId xmlns:p14="http://schemas.microsoft.com/office/powerpoint/2010/main" val="211542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Prediction</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11672" y="2557463"/>
            <a:ext cx="4768656" cy="3317875"/>
          </a:xfrm>
          <a:prstGeom prst="rect">
            <a:avLst/>
          </a:prstGeom>
        </p:spPr>
      </p:pic>
    </p:spTree>
    <p:extLst>
      <p:ext uri="{BB962C8B-B14F-4D97-AF65-F5344CB8AC3E}">
        <p14:creationId xmlns:p14="http://schemas.microsoft.com/office/powerpoint/2010/main" val="1211930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REGRESSION</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72683" y="2557463"/>
            <a:ext cx="5846633" cy="3317875"/>
          </a:xfrm>
          <a:prstGeom prst="rect">
            <a:avLst/>
          </a:prstGeom>
        </p:spPr>
      </p:pic>
    </p:spTree>
    <p:extLst>
      <p:ext uri="{BB962C8B-B14F-4D97-AF65-F5344CB8AC3E}">
        <p14:creationId xmlns:p14="http://schemas.microsoft.com/office/powerpoint/2010/main" val="3148931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Correlation Coefficients</a:t>
            </a:r>
            <a:br>
              <a:rPr lang="en-US" dirty="0"/>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87316" y="1886451"/>
            <a:ext cx="5943600" cy="4400550"/>
          </a:xfrm>
          <a:prstGeom prst="rect">
            <a:avLst/>
          </a:prstGeom>
        </p:spPr>
      </p:pic>
    </p:spTree>
    <p:extLst>
      <p:ext uri="{BB962C8B-B14F-4D97-AF65-F5344CB8AC3E}">
        <p14:creationId xmlns:p14="http://schemas.microsoft.com/office/powerpoint/2010/main" val="559385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8283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431" y="835572"/>
            <a:ext cx="9157136" cy="1135117"/>
          </a:xfrm>
        </p:spPr>
        <p:txBody>
          <a:bodyPr>
            <a:noAutofit/>
          </a:bodyPr>
          <a:lstStyle/>
          <a:p>
            <a:r>
              <a:rPr lang="en-US" sz="3200" dirty="0" smtClean="0">
                <a:solidFill>
                  <a:srgbClr val="0070C0"/>
                </a:solidFill>
                <a:latin typeface="Algerian" panose="04020705040A02060702" pitchFamily="82" charset="0"/>
              </a:rPr>
              <a:t>Goal</a:t>
            </a:r>
            <a:r>
              <a:rPr lang="en-US" sz="2000" dirty="0"/>
              <a:t/>
            </a:r>
            <a:br>
              <a:rPr lang="en-US" sz="2000" dirty="0"/>
            </a:br>
            <a:endParaRPr lang="en-US" sz="2000" dirty="0"/>
          </a:p>
        </p:txBody>
      </p:sp>
      <p:sp>
        <p:nvSpPr>
          <p:cNvPr id="3" name="Content Placeholder 2"/>
          <p:cNvSpPr>
            <a:spLocks noGrp="1"/>
          </p:cNvSpPr>
          <p:nvPr>
            <p:ph idx="1"/>
          </p:nvPr>
        </p:nvSpPr>
        <p:spPr/>
        <p:txBody>
          <a:bodyPr/>
          <a:lstStyle/>
          <a:p>
            <a:r>
              <a:rPr lang="en-US" sz="2800" dirty="0">
                <a:latin typeface="Arial Black" panose="020B0A04020102020204" pitchFamily="34" charset="0"/>
              </a:rPr>
              <a:t>The classification goal is to predict if the client will subscribe a term deposit-</a:t>
            </a:r>
          </a:p>
          <a:p>
            <a:r>
              <a:rPr lang="en-US" sz="2800" dirty="0">
                <a:latin typeface="Arial Black" panose="020B0A04020102020204" pitchFamily="34" charset="0"/>
              </a:rPr>
              <a:t>1)  yes</a:t>
            </a:r>
          </a:p>
          <a:p>
            <a:r>
              <a:rPr lang="en-US" sz="2800" dirty="0">
                <a:latin typeface="Arial Black" panose="020B0A04020102020204" pitchFamily="34" charset="0"/>
              </a:rPr>
              <a:t>2) no</a:t>
            </a:r>
          </a:p>
          <a:p>
            <a:endParaRPr lang="en-US" dirty="0"/>
          </a:p>
        </p:txBody>
      </p:sp>
    </p:spTree>
    <p:extLst>
      <p:ext uri="{BB962C8B-B14F-4D97-AF65-F5344CB8AC3E}">
        <p14:creationId xmlns:p14="http://schemas.microsoft.com/office/powerpoint/2010/main" val="591383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 Algorithm</a:t>
            </a:r>
            <a:endParaRPr lang="en-US" b="1" dirty="0"/>
          </a:p>
        </p:txBody>
      </p:sp>
      <p:sp>
        <p:nvSpPr>
          <p:cNvPr id="3" name="Content Placeholder 2"/>
          <p:cNvSpPr>
            <a:spLocks noGrp="1"/>
          </p:cNvSpPr>
          <p:nvPr>
            <p:ph idx="1"/>
          </p:nvPr>
        </p:nvSpPr>
        <p:spPr/>
        <p:txBody>
          <a:bodyPr/>
          <a:lstStyle/>
          <a:p>
            <a:r>
              <a:rPr lang="en-US" dirty="0"/>
              <a:t>k-nearest neighbor algorithm, which is most often used for classification, al- though it can also be used for estimation and prediction. k-Nearest neighbor is an example of instance-based learning, in which the training data set is stored, so that a classification for a new unclassified record may be found simply by comparing it to the most similar records in the training set. </a:t>
            </a:r>
          </a:p>
          <a:p>
            <a:endParaRPr lang="en-US" dirty="0"/>
          </a:p>
        </p:txBody>
      </p:sp>
    </p:spTree>
    <p:extLst>
      <p:ext uri="{BB962C8B-B14F-4D97-AF65-F5344CB8AC3E}">
        <p14:creationId xmlns:p14="http://schemas.microsoft.com/office/powerpoint/2010/main" val="97972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k-nearest neighbor using scatter plot</a:t>
            </a:r>
            <a:r>
              <a:rPr lang="en-US" dirty="0"/>
              <a:t>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91701" y="2557463"/>
            <a:ext cx="3808598" cy="3317875"/>
          </a:xfrm>
          <a:prstGeom prst="rect">
            <a:avLst/>
          </a:prstGeom>
        </p:spPr>
      </p:pic>
    </p:spTree>
    <p:extLst>
      <p:ext uri="{BB962C8B-B14F-4D97-AF65-F5344CB8AC3E}">
        <p14:creationId xmlns:p14="http://schemas.microsoft.com/office/powerpoint/2010/main" val="479485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Adding two record</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91701" y="2557463"/>
            <a:ext cx="3808598" cy="3317875"/>
          </a:xfrm>
          <a:prstGeom prst="rect">
            <a:avLst/>
          </a:prstGeom>
        </p:spPr>
      </p:pic>
    </p:spTree>
    <p:extLst>
      <p:ext uri="{BB962C8B-B14F-4D97-AF65-F5344CB8AC3E}">
        <p14:creationId xmlns:p14="http://schemas.microsoft.com/office/powerpoint/2010/main" val="689546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sz="2700" dirty="0"/>
              <a:t>Running the model </a:t>
            </a:r>
            <a:br>
              <a:rPr lang="en-US" sz="2700" dirty="0"/>
            </a:br>
            <a:r>
              <a:rPr lang="en-US" sz="2700" dirty="0"/>
              <a:t>We will run our model in different scenarios. The scenarios are as follows: </a:t>
            </a:r>
            <a:br>
              <a:rPr lang="en-US" sz="2700" dirty="0"/>
            </a:br>
            <a:r>
              <a:rPr lang="en-US" sz="2700" b="1" dirty="0"/>
              <a:t>Scenario 1</a:t>
            </a:r>
            <a:r>
              <a:rPr lang="en-US" sz="2700" dirty="0"/>
              <a:t> – </a:t>
            </a:r>
            <a:r>
              <a:rPr lang="en-US" dirty="0"/>
              <a:t>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54336" y="2557463"/>
            <a:ext cx="7483328" cy="3317875"/>
          </a:xfrm>
          <a:prstGeom prst="rect">
            <a:avLst/>
          </a:prstGeom>
        </p:spPr>
      </p:pic>
    </p:spTree>
    <p:extLst>
      <p:ext uri="{BB962C8B-B14F-4D97-AF65-F5344CB8AC3E}">
        <p14:creationId xmlns:p14="http://schemas.microsoft.com/office/powerpoint/2010/main" val="3177958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Scenario 2</a:t>
            </a:r>
            <a:r>
              <a:rPr lang="en-US" dirty="0"/>
              <a:t> -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58873" y="2557463"/>
            <a:ext cx="7474254" cy="3317875"/>
          </a:xfrm>
          <a:prstGeom prst="rect">
            <a:avLst/>
          </a:prstGeom>
        </p:spPr>
      </p:pic>
    </p:spTree>
    <p:extLst>
      <p:ext uri="{BB962C8B-B14F-4D97-AF65-F5344CB8AC3E}">
        <p14:creationId xmlns:p14="http://schemas.microsoft.com/office/powerpoint/2010/main" val="1090557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Tree</a:t>
            </a:r>
            <a:r>
              <a:rPr lang="en-US" dirty="0"/>
              <a:t> </a:t>
            </a:r>
            <a:endParaRPr lang="en-US" dirty="0"/>
          </a:p>
        </p:txBody>
      </p:sp>
      <p:sp>
        <p:nvSpPr>
          <p:cNvPr id="3" name="Content Placeholder 2"/>
          <p:cNvSpPr>
            <a:spLocks noGrp="1"/>
          </p:cNvSpPr>
          <p:nvPr>
            <p:ph idx="1"/>
          </p:nvPr>
        </p:nvSpPr>
        <p:spPr/>
        <p:txBody>
          <a:bodyPr/>
          <a:lstStyle/>
          <a:p>
            <a:r>
              <a:rPr lang="en-US" dirty="0"/>
              <a:t>One attractive classification method involves the construction of a decision tree, a collection of decision nodes, connected by branches, extending downward from the root node until terminating in leaf nodes. Beginning at the root node, which by convention is placed at the top of the decision tree diagram, attributes are tested at the decision nodes, with each possible outcome resulting in a branch. Each branch then leads either to another decision node or to a terminating leaf node.</a:t>
            </a:r>
          </a:p>
          <a:p>
            <a:endParaRPr lang="en-US" dirty="0"/>
          </a:p>
        </p:txBody>
      </p:sp>
    </p:spTree>
    <p:extLst>
      <p:ext uri="{BB962C8B-B14F-4D97-AF65-F5344CB8AC3E}">
        <p14:creationId xmlns:p14="http://schemas.microsoft.com/office/powerpoint/2010/main" val="903162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Decision Tree – CART</a:t>
            </a:r>
            <a:r>
              <a:rPr lang="en-US" dirty="0"/>
              <a:t>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481287" y="2849372"/>
            <a:ext cx="3229426" cy="2734057"/>
          </a:xfrm>
          <a:prstGeom prst="rect">
            <a:avLst/>
          </a:prstGeom>
        </p:spPr>
      </p:pic>
    </p:spTree>
    <p:extLst>
      <p:ext uri="{BB962C8B-B14F-4D97-AF65-F5344CB8AC3E}">
        <p14:creationId xmlns:p14="http://schemas.microsoft.com/office/powerpoint/2010/main" val="3982715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Calculating a Confusion Matrix of CART algorithm</a:t>
            </a:r>
            <a:r>
              <a:rPr lang="en-US" dirty="0"/>
              <a:t>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39536" y="2557463"/>
            <a:ext cx="3912928" cy="3317875"/>
          </a:xfrm>
          <a:prstGeom prst="rect">
            <a:avLst/>
          </a:prstGeom>
        </p:spPr>
      </p:pic>
    </p:spTree>
    <p:extLst>
      <p:ext uri="{BB962C8B-B14F-4D97-AF65-F5344CB8AC3E}">
        <p14:creationId xmlns:p14="http://schemas.microsoft.com/office/powerpoint/2010/main" val="3373373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Support and Confidence of CART algorithm</a:t>
            </a:r>
            <a:r>
              <a:rPr lang="en-US" dirty="0"/>
              <a:t>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76471" y="3473347"/>
            <a:ext cx="3639058" cy="1486107"/>
          </a:xfrm>
          <a:prstGeom prst="rect">
            <a:avLst/>
          </a:prstGeom>
        </p:spPr>
      </p:pic>
    </p:spTree>
    <p:extLst>
      <p:ext uri="{BB962C8B-B14F-4D97-AF65-F5344CB8AC3E}">
        <p14:creationId xmlns:p14="http://schemas.microsoft.com/office/powerpoint/2010/main" val="2147238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Decision Tree - C4.5</a:t>
            </a:r>
            <a:r>
              <a:rPr lang="en-US" dirty="0"/>
              <a:t>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The C4.5 algorithm is Quinlan’s extension of his own ID3 algorithm for generating decision trees \cite{10.5555/152181}. Just as with CART, the C4.5 algorithm recursively visits each decision node, selecting the optimal split, until no further splits are possible. However, there are interesting differences between CART and C4.5: </a:t>
            </a:r>
          </a:p>
          <a:p>
            <a:pPr lvl="0" fontAlgn="base"/>
            <a:r>
              <a:rPr lang="en-US" dirty="0"/>
              <a:t>Unlike CART, the C4.5 algorithm is not restricted to binary splits. Whereas CART always produces a binary tree, C4.5 produces a tree of more variable shape. </a:t>
            </a:r>
          </a:p>
          <a:p>
            <a:pPr lvl="0" fontAlgn="base"/>
            <a:r>
              <a:rPr lang="en-US" dirty="0"/>
              <a:t>For categorical attributes, C4.5 by default produces a separate branch for each value of the categorical attribute. This may result in more “congested” than desired, since some values may have low frequency or may naturally be associated with other values. </a:t>
            </a:r>
          </a:p>
          <a:p>
            <a:endParaRPr lang="en-US" dirty="0"/>
          </a:p>
        </p:txBody>
      </p:sp>
    </p:spTree>
    <p:extLst>
      <p:ext uri="{BB962C8B-B14F-4D97-AF65-F5344CB8AC3E}">
        <p14:creationId xmlns:p14="http://schemas.microsoft.com/office/powerpoint/2010/main" val="73770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solidFill>
                  <a:srgbClr val="002060"/>
                </a:solidFill>
                <a:latin typeface="Arial" panose="020B0604020202020204" pitchFamily="34" charset="0"/>
                <a:cs typeface="Arial" panose="020B0604020202020204" pitchFamily="34" charset="0"/>
              </a:rPr>
              <a:t>We are given the data of direct marketing campaigns (phone calls) of a Portuguese banking institution. The classification goal is to predict if the client will subscribe a term deposit (target variable y). This case study is inspired by </a:t>
            </a:r>
            <a:r>
              <a:rPr lang="en-US" u="sng" dirty="0">
                <a:solidFill>
                  <a:srgbClr val="002060"/>
                </a:solidFill>
                <a:latin typeface="Arial" panose="020B0604020202020204" pitchFamily="34" charset="0"/>
                <a:cs typeface="Arial" panose="020B0604020202020204" pitchFamily="34" charset="0"/>
                <a:hlinkClick r:id="rId2"/>
              </a:rPr>
              <a:t>this</a:t>
            </a:r>
            <a:r>
              <a:rPr lang="en-US" dirty="0">
                <a:solidFill>
                  <a:srgbClr val="002060"/>
                </a:solidFill>
                <a:latin typeface="Arial" panose="020B0604020202020204" pitchFamily="34" charset="0"/>
                <a:cs typeface="Arial" panose="020B0604020202020204" pitchFamily="34" charset="0"/>
              </a:rPr>
              <a:t> research paper where the researchers have used a very similar dataset as the one we will be using throughout this case study for determining the success of Bank Telemarketing</a:t>
            </a:r>
          </a:p>
          <a:p>
            <a:endParaRPr lang="en-US" dirty="0"/>
          </a:p>
        </p:txBody>
      </p:sp>
    </p:spTree>
    <p:extLst>
      <p:ext uri="{BB962C8B-B14F-4D97-AF65-F5344CB8AC3E}">
        <p14:creationId xmlns:p14="http://schemas.microsoft.com/office/powerpoint/2010/main" val="4031952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Calculating a Confusion Matrix of C4.5 algorithm</a:t>
            </a:r>
            <a:r>
              <a:rPr lang="en-US" dirty="0"/>
              <a:t>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83801" y="2557463"/>
            <a:ext cx="4224398" cy="3317875"/>
          </a:xfrm>
          <a:prstGeom prst="rect">
            <a:avLst/>
          </a:prstGeom>
        </p:spPr>
      </p:pic>
    </p:spTree>
    <p:extLst>
      <p:ext uri="{BB962C8B-B14F-4D97-AF65-F5344CB8AC3E}">
        <p14:creationId xmlns:p14="http://schemas.microsoft.com/office/powerpoint/2010/main" val="2765573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Support and Confidence of C4.5algorithm</a:t>
            </a:r>
            <a:r>
              <a:rPr lang="en-US" dirty="0"/>
              <a:t>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52655" y="3454294"/>
            <a:ext cx="4700276" cy="2032106"/>
          </a:xfrm>
          <a:prstGeom prst="rect">
            <a:avLst/>
          </a:prstGeom>
        </p:spPr>
      </p:pic>
    </p:spTree>
    <p:extLst>
      <p:ext uri="{BB962C8B-B14F-4D97-AF65-F5344CB8AC3E}">
        <p14:creationId xmlns:p14="http://schemas.microsoft.com/office/powerpoint/2010/main" val="2467878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Neural Networks</a:t>
            </a:r>
            <a:r>
              <a:rPr lang="en-US" dirty="0"/>
              <a:t> </a:t>
            </a:r>
            <a:endParaRPr lang="en-US" dirty="0"/>
          </a:p>
        </p:txBody>
      </p:sp>
      <p:sp>
        <p:nvSpPr>
          <p:cNvPr id="3" name="Content Placeholder 2"/>
          <p:cNvSpPr>
            <a:spLocks noGrp="1"/>
          </p:cNvSpPr>
          <p:nvPr>
            <p:ph idx="1"/>
          </p:nvPr>
        </p:nvSpPr>
        <p:spPr/>
        <p:txBody>
          <a:bodyPr/>
          <a:lstStyle/>
          <a:p>
            <a:pPr fontAlgn="base"/>
            <a:r>
              <a:rPr lang="en-US" dirty="0"/>
              <a:t>Neural networks are used for effective data mining in order to turn raw data into useful information. Neural networks look for patterns in large batches of data. </a:t>
            </a:r>
          </a:p>
          <a:p>
            <a:pPr fontAlgn="base"/>
            <a:r>
              <a:rPr lang="en-US" dirty="0"/>
              <a:t>Frist, we normalize our data set for this neural model</a:t>
            </a:r>
          </a:p>
          <a:p>
            <a:endParaRPr lang="en-US" dirty="0"/>
          </a:p>
        </p:txBody>
      </p:sp>
    </p:spTree>
    <p:extLst>
      <p:ext uri="{BB962C8B-B14F-4D97-AF65-F5344CB8AC3E}">
        <p14:creationId xmlns:p14="http://schemas.microsoft.com/office/powerpoint/2010/main" val="34949498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A Neural Network is made up of 3 components: </a:t>
            </a:r>
          </a:p>
          <a:p>
            <a:pPr lvl="0" fontAlgn="base"/>
            <a:r>
              <a:rPr lang="en-US" dirty="0"/>
              <a:t>Input Layer. </a:t>
            </a:r>
          </a:p>
          <a:p>
            <a:pPr lvl="0" fontAlgn="base"/>
            <a:r>
              <a:rPr lang="en-US" dirty="0"/>
              <a:t>Hidden Layers. </a:t>
            </a:r>
          </a:p>
          <a:p>
            <a:pPr lvl="0" fontAlgn="base"/>
            <a:r>
              <a:rPr lang="en-US" dirty="0"/>
              <a:t>Output Layer. </a:t>
            </a:r>
          </a:p>
          <a:p>
            <a:endParaRPr lang="en-US" dirty="0"/>
          </a:p>
        </p:txBody>
      </p:sp>
    </p:spTree>
    <p:extLst>
      <p:ext uri="{BB962C8B-B14F-4D97-AF65-F5344CB8AC3E}">
        <p14:creationId xmlns:p14="http://schemas.microsoft.com/office/powerpoint/2010/main" val="1843762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Sigmoid Activation Function</a:t>
            </a:r>
            <a:r>
              <a:rPr lang="en-US" dirty="0"/>
              <a:t> </a:t>
            </a:r>
            <a:br>
              <a:rPr lang="en-US" dirty="0"/>
            </a:br>
            <a:endParaRPr lang="en-US" dirty="0"/>
          </a:p>
        </p:txBody>
      </p:sp>
      <p:sp>
        <p:nvSpPr>
          <p:cNvPr id="3" name="Content Placeholder 2"/>
          <p:cNvSpPr>
            <a:spLocks noGrp="1"/>
          </p:cNvSpPr>
          <p:nvPr>
            <p:ph idx="1"/>
          </p:nvPr>
        </p:nvSpPr>
        <p:spPr/>
        <p:txBody>
          <a:bodyPr>
            <a:normAutofit lnSpcReduction="10000"/>
          </a:bodyPr>
          <a:lstStyle/>
          <a:p>
            <a:pPr fontAlgn="base"/>
            <a:r>
              <a:rPr lang="en-US" dirty="0"/>
              <a:t>A weighted sum of inputs is passed through an activation function and this output serves as an input to the next layer. </a:t>
            </a:r>
          </a:p>
          <a:p>
            <a:pPr fontAlgn="base"/>
            <a:r>
              <a:rPr lang="en-US" dirty="0"/>
              <a:t>Activation functions are a critical part of the design of a neural network. The choice of activation function in the hidden layer will control how well the network model learns the training dataset. The choice of activation function in the output layer will define the type of predictions the model can make </a:t>
            </a:r>
          </a:p>
          <a:p>
            <a:pPr fontAlgn="base"/>
            <a:r>
              <a:rPr lang="en-US" b="1" dirty="0"/>
              <a:t>Now we calculate an input for neuron activation. </a:t>
            </a:r>
            <a:r>
              <a:rPr lang="en-US" dirty="0"/>
              <a:t> </a:t>
            </a:r>
          </a:p>
          <a:p>
            <a:pPr fontAlgn="base"/>
            <a:r>
              <a:rPr lang="en-US" b="1" i="1" dirty="0"/>
              <a:t>y</a:t>
            </a:r>
            <a:r>
              <a:rPr lang="en-US" b="1" dirty="0"/>
              <a:t>=</a:t>
            </a:r>
            <a:r>
              <a:rPr lang="en-US" dirty="0"/>
              <a:t>1</a:t>
            </a:r>
            <a:r>
              <a:rPr lang="en-US" b="1" dirty="0"/>
              <a:t>(</a:t>
            </a:r>
            <a:r>
              <a:rPr lang="en-US" dirty="0"/>
              <a:t>1</a:t>
            </a:r>
            <a:r>
              <a:rPr lang="en-US" b="1" dirty="0"/>
              <a:t>+</a:t>
            </a:r>
            <a:r>
              <a:rPr lang="en-US" b="1" i="1" dirty="0"/>
              <a:t>e</a:t>
            </a:r>
            <a:r>
              <a:rPr lang="en-US" b="1" dirty="0"/>
              <a:t>−</a:t>
            </a:r>
            <a:r>
              <a:rPr lang="en-US" dirty="0"/>
              <a:t>a</a:t>
            </a:r>
            <a:r>
              <a:rPr lang="en-US" b="1" dirty="0"/>
              <a:t>)</a:t>
            </a:r>
            <a:r>
              <a:rPr lang="en-US" dirty="0"/>
              <a:t> </a:t>
            </a:r>
          </a:p>
          <a:p>
            <a:endParaRPr lang="en-US" dirty="0"/>
          </a:p>
        </p:txBody>
      </p:sp>
    </p:spTree>
    <p:extLst>
      <p:ext uri="{BB962C8B-B14F-4D97-AF65-F5344CB8AC3E}">
        <p14:creationId xmlns:p14="http://schemas.microsoft.com/office/powerpoint/2010/main" val="19274927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a:t>Fold:</a:t>
            </a:r>
            <a:r>
              <a:rPr lang="en-US" dirty="0"/>
              <a:t> Divided our data set in some fold ,some fold for training and 1 fold for testing. Fold change randomly. </a:t>
            </a:r>
          </a:p>
          <a:p>
            <a:pPr fontAlgn="base"/>
            <a:r>
              <a:rPr lang="en-US" b="1" dirty="0"/>
              <a:t>Learning rate:</a:t>
            </a:r>
            <a:r>
              <a:rPr lang="en-US" dirty="0"/>
              <a:t> The learning rate is a hyper parameter that controls how much to change our model in response to the estimated error each time the model weights are updated. The learning rate the most important hyper parameter when configuring your neural network. </a:t>
            </a:r>
          </a:p>
          <a:p>
            <a:pPr fontAlgn="base"/>
            <a:r>
              <a:rPr lang="en-US" b="1" dirty="0"/>
              <a:t>Epoch:</a:t>
            </a:r>
            <a:r>
              <a:rPr lang="en-US" dirty="0"/>
              <a:t> An epoch means training the neural network with all the training data for one cycle. A forward pass and a backward pass together are counted as one pass. We use a part of the dataset to train the neural network. </a:t>
            </a:r>
          </a:p>
          <a:p>
            <a:pPr fontAlgn="base"/>
            <a:r>
              <a:rPr lang="en-US" b="1" dirty="0"/>
              <a:t>Hidden layer:</a:t>
            </a:r>
            <a:r>
              <a:rPr lang="en-US" dirty="0"/>
              <a:t> A hidden layer neural network is a layer in between input layers and output layers, where artificial neurons take in a set of weighted inputs and produce an output through an activation function. </a:t>
            </a:r>
          </a:p>
          <a:p>
            <a:endParaRPr lang="en-US" dirty="0"/>
          </a:p>
        </p:txBody>
      </p:sp>
    </p:spTree>
    <p:extLst>
      <p:ext uri="{BB962C8B-B14F-4D97-AF65-F5344CB8AC3E}">
        <p14:creationId xmlns:p14="http://schemas.microsoft.com/office/powerpoint/2010/main" val="3496962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80943" y="3621005"/>
            <a:ext cx="6358842" cy="1933634"/>
          </a:xfrm>
          <a:prstGeom prst="rect">
            <a:avLst/>
          </a:prstGeom>
        </p:spPr>
      </p:pic>
    </p:spTree>
    <p:extLst>
      <p:ext uri="{BB962C8B-B14F-4D97-AF65-F5344CB8AC3E}">
        <p14:creationId xmlns:p14="http://schemas.microsoft.com/office/powerpoint/2010/main" val="33097966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65749" y="2534418"/>
            <a:ext cx="4181462" cy="1518967"/>
          </a:xfrm>
          <a:prstGeom prst="rect">
            <a:avLst/>
          </a:prstGeom>
        </p:spPr>
      </p:pic>
    </p:spTree>
    <p:extLst>
      <p:ext uri="{BB962C8B-B14F-4D97-AF65-F5344CB8AC3E}">
        <p14:creationId xmlns:p14="http://schemas.microsoft.com/office/powerpoint/2010/main" val="13038582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k-means Clustering</a:t>
            </a:r>
            <a:r>
              <a:rPr lang="en-US" dirty="0"/>
              <a:t> </a:t>
            </a:r>
            <a:endParaRPr lang="en-US" dirty="0"/>
          </a:p>
        </p:txBody>
      </p:sp>
      <p:sp>
        <p:nvSpPr>
          <p:cNvPr id="3" name="Content Placeholder 2"/>
          <p:cNvSpPr>
            <a:spLocks noGrp="1"/>
          </p:cNvSpPr>
          <p:nvPr>
            <p:ph idx="1"/>
          </p:nvPr>
        </p:nvSpPr>
        <p:spPr/>
        <p:txBody>
          <a:bodyPr/>
          <a:lstStyle/>
          <a:p>
            <a:pPr fontAlgn="base"/>
            <a:r>
              <a:rPr lang="en-US" dirty="0"/>
              <a:t>Clustering refers to the grouping of records, observations, or cases into classes of similar objects. A cluster is a collection of records that are similar to one another and dissimilar to records in other clusters. </a:t>
            </a:r>
          </a:p>
          <a:p>
            <a:r>
              <a:rPr lang="en-US" dirty="0"/>
              <a:t>Instead, clustering algorithms seek to segment the entire data set into relatively homogeneous subgroups or clusters, where the similarity of the records within the cluster is maximized, and the similarity to records outside this cluster is minimized.</a:t>
            </a:r>
            <a:endParaRPr lang="en-US" dirty="0"/>
          </a:p>
        </p:txBody>
      </p:sp>
    </p:spTree>
    <p:extLst>
      <p:ext uri="{BB962C8B-B14F-4D97-AF65-F5344CB8AC3E}">
        <p14:creationId xmlns:p14="http://schemas.microsoft.com/office/powerpoint/2010/main" val="16554003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Hierarchical Clustering Methods</a:t>
            </a:r>
            <a:r>
              <a:rPr lang="en-US" dirty="0"/>
              <a:t>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81959" y="2557463"/>
            <a:ext cx="4220596" cy="3392961"/>
          </a:xfrm>
          <a:prstGeom prst="rect">
            <a:avLst/>
          </a:prstGeom>
        </p:spPr>
      </p:pic>
    </p:spTree>
    <p:extLst>
      <p:ext uri="{BB962C8B-B14F-4D97-AF65-F5344CB8AC3E}">
        <p14:creationId xmlns:p14="http://schemas.microsoft.com/office/powerpoint/2010/main" val="241205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Dataset</a:t>
            </a:r>
          </a:p>
        </p:txBody>
      </p:sp>
      <p:sp>
        <p:nvSpPr>
          <p:cNvPr id="3" name="Content Placeholder 2"/>
          <p:cNvSpPr>
            <a:spLocks noGrp="1"/>
          </p:cNvSpPr>
          <p:nvPr>
            <p:ph idx="1"/>
          </p:nvPr>
        </p:nvSpPr>
        <p:spPr/>
        <p:txBody>
          <a:bodyPr/>
          <a:lstStyle/>
          <a:p>
            <a:r>
              <a:rPr lang="en-US" sz="2800" dirty="0">
                <a:solidFill>
                  <a:srgbClr val="002060"/>
                </a:solidFill>
              </a:rPr>
              <a:t>The dataset consists of direct marketing campaigns data of a banking institution. The dataset was picked from </a:t>
            </a:r>
            <a:r>
              <a:rPr lang="en-US" sz="2800" u="sng" dirty="0">
                <a:solidFill>
                  <a:srgbClr val="002060"/>
                </a:solidFill>
                <a:hlinkClick r:id="rId2"/>
              </a:rPr>
              <a:t>UCI Machine Learning Repository</a:t>
            </a:r>
            <a:r>
              <a:rPr lang="en-US" sz="2800" dirty="0">
                <a:solidFill>
                  <a:srgbClr val="002060"/>
                </a:solidFill>
              </a:rPr>
              <a:t> . There were four variants of the datasets out of which we chose “ bank-additional-</a:t>
            </a:r>
            <a:r>
              <a:rPr lang="en-US" sz="2800" dirty="0" err="1">
                <a:solidFill>
                  <a:srgbClr val="002060"/>
                </a:solidFill>
              </a:rPr>
              <a:t>full.csv</a:t>
            </a:r>
            <a:r>
              <a:rPr lang="en-US" sz="2800" dirty="0">
                <a:solidFill>
                  <a:srgbClr val="002060"/>
                </a:solidFill>
              </a:rPr>
              <a:t>” which consists of 41188 data points with 20 independent variables out of which 10 are numeric features and 10 are categorical features. The list of features available to us are given below:</a:t>
            </a:r>
          </a:p>
          <a:p>
            <a:endParaRPr lang="en-US" dirty="0"/>
          </a:p>
        </p:txBody>
      </p:sp>
    </p:spTree>
    <p:extLst>
      <p:ext uri="{BB962C8B-B14F-4D97-AF65-F5344CB8AC3E}">
        <p14:creationId xmlns:p14="http://schemas.microsoft.com/office/powerpoint/2010/main" val="42506685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Single linkage</a:t>
            </a:r>
            <a:r>
              <a:rPr lang="en-US" dirty="0"/>
              <a:t>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82840" y="2557463"/>
            <a:ext cx="3626320" cy="3317875"/>
          </a:xfrm>
          <a:prstGeom prst="rect">
            <a:avLst/>
          </a:prstGeom>
        </p:spPr>
      </p:pic>
    </p:spTree>
    <p:extLst>
      <p:ext uri="{BB962C8B-B14F-4D97-AF65-F5344CB8AC3E}">
        <p14:creationId xmlns:p14="http://schemas.microsoft.com/office/powerpoint/2010/main" val="704391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Complete linkage</a:t>
            </a:r>
            <a:r>
              <a:rPr lang="en-US" dirty="0"/>
              <a:t>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27122" y="2557463"/>
            <a:ext cx="3737755" cy="3317875"/>
          </a:xfrm>
          <a:prstGeom prst="rect">
            <a:avLst/>
          </a:prstGeom>
        </p:spPr>
      </p:pic>
    </p:spTree>
    <p:extLst>
      <p:ext uri="{BB962C8B-B14F-4D97-AF65-F5344CB8AC3E}">
        <p14:creationId xmlns:p14="http://schemas.microsoft.com/office/powerpoint/2010/main" val="3648010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88966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Average linkage</a:t>
            </a:r>
            <a:r>
              <a:rPr lang="en-US" dirty="0"/>
              <a:t>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53662" y="2557463"/>
            <a:ext cx="3684675" cy="3317875"/>
          </a:xfrm>
          <a:prstGeom prst="rect">
            <a:avLst/>
          </a:prstGeom>
        </p:spPr>
      </p:pic>
    </p:spTree>
    <p:extLst>
      <p:ext uri="{BB962C8B-B14F-4D97-AF65-F5344CB8AC3E}">
        <p14:creationId xmlns:p14="http://schemas.microsoft.com/office/powerpoint/2010/main" val="4025206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Ward linkage</a:t>
            </a:r>
            <a:r>
              <a:rPr lang="en-US" dirty="0"/>
              <a:t>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58279" y="2557463"/>
            <a:ext cx="3675441" cy="3317875"/>
          </a:xfrm>
          <a:prstGeom prst="rect">
            <a:avLst/>
          </a:prstGeom>
        </p:spPr>
      </p:pic>
    </p:spTree>
    <p:extLst>
      <p:ext uri="{BB962C8B-B14F-4D97-AF65-F5344CB8AC3E}">
        <p14:creationId xmlns:p14="http://schemas.microsoft.com/office/powerpoint/2010/main" val="20148930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k-means Clustering</a:t>
            </a:r>
            <a:r>
              <a:rPr lang="en-US" dirty="0"/>
              <a:t>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The k-means clustering algorithm [2] is a straightforward and effective algorithm for finding clusters in data. The algorithm proceeds as follows. </a:t>
            </a:r>
          </a:p>
          <a:p>
            <a:pPr lvl="0" fontAlgn="base"/>
            <a:r>
              <a:rPr lang="en-US" dirty="0"/>
              <a:t>Step 1: Ask the user how many clusters k the data set should be partitioned into. </a:t>
            </a:r>
          </a:p>
          <a:p>
            <a:pPr lvl="0" fontAlgn="base"/>
            <a:r>
              <a:rPr lang="en-US" dirty="0"/>
              <a:t>Step 2: Randomly assign k records to be the initial cluster center locations. </a:t>
            </a:r>
          </a:p>
          <a:p>
            <a:pPr lvl="0" fontAlgn="base"/>
            <a:r>
              <a:rPr lang="en-US" dirty="0"/>
              <a:t>Step 3: For each record, ﬁnd the nearest cluster center. Thus, in a sense, each cluster center “owns” a subset of the records, thereby representing a partition of the data set. We therefore have k clusters, C1, C2,…,Ck. </a:t>
            </a:r>
          </a:p>
          <a:p>
            <a:pPr lvl="0" fontAlgn="base"/>
            <a:r>
              <a:rPr lang="en-US" dirty="0"/>
              <a:t>Step 4: For each of the k clusters, find the cluster centroid, and update the location of each cluster center to the new value of the centroid. </a:t>
            </a:r>
          </a:p>
          <a:p>
            <a:pPr lvl="0" fontAlgn="base"/>
            <a:r>
              <a:rPr lang="en-US" dirty="0"/>
              <a:t>Step 5: Repeat steps 3 to 5 until convergence or termination. </a:t>
            </a:r>
          </a:p>
          <a:p>
            <a:endParaRPr lang="en-US" dirty="0"/>
          </a:p>
        </p:txBody>
      </p:sp>
    </p:spTree>
    <p:extLst>
      <p:ext uri="{BB962C8B-B14F-4D97-AF65-F5344CB8AC3E}">
        <p14:creationId xmlns:p14="http://schemas.microsoft.com/office/powerpoint/2010/main" val="1453097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k-means Clustering</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75125" y="2557463"/>
            <a:ext cx="3841750" cy="3317875"/>
          </a:xfrm>
          <a:prstGeom prst="rect">
            <a:avLst/>
          </a:prstGeom>
        </p:spPr>
      </p:pic>
    </p:spTree>
    <p:extLst>
      <p:ext uri="{BB962C8B-B14F-4D97-AF65-F5344CB8AC3E}">
        <p14:creationId xmlns:p14="http://schemas.microsoft.com/office/powerpoint/2010/main" val="3639444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Evaluation</a:t>
            </a:r>
            <a:r>
              <a:rPr lang="en-US" dirty="0"/>
              <a:t> </a:t>
            </a:r>
            <a:endParaRPr lang="en-US" dirty="0"/>
          </a:p>
        </p:txBody>
      </p:sp>
      <p:sp>
        <p:nvSpPr>
          <p:cNvPr id="3" name="Content Placeholder 2"/>
          <p:cNvSpPr>
            <a:spLocks noGrp="1"/>
          </p:cNvSpPr>
          <p:nvPr>
            <p:ph idx="1"/>
          </p:nvPr>
        </p:nvSpPr>
        <p:spPr/>
        <p:txBody>
          <a:bodyPr/>
          <a:lstStyle/>
          <a:p>
            <a:pPr fontAlgn="base"/>
            <a:r>
              <a:rPr lang="en-US" dirty="0"/>
              <a:t>Model evaluation plays a crucial role while developing a predictive machine learning model. Building just a predictive model without checking does not count as a fit model but a model which gives maximum accuracy surely does count a good one. For this, we need to check on the metrics and make improvements accordingly until we get our desired accuracy rate. </a:t>
            </a:r>
          </a:p>
          <a:p>
            <a:pPr fontAlgn="base"/>
            <a:r>
              <a:rPr lang="en-US" b="1" dirty="0"/>
              <a:t>6.1 Evaluation Metrics</a:t>
            </a:r>
            <a:r>
              <a:rPr lang="en-US" dirty="0"/>
              <a:t> </a:t>
            </a:r>
          </a:p>
          <a:p>
            <a:endParaRPr lang="en-US" dirty="0"/>
          </a:p>
        </p:txBody>
      </p:sp>
    </p:spTree>
    <p:extLst>
      <p:ext uri="{BB962C8B-B14F-4D97-AF65-F5344CB8AC3E}">
        <p14:creationId xmlns:p14="http://schemas.microsoft.com/office/powerpoint/2010/main" val="2989734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Evaluation Metrics</a:t>
            </a:r>
            <a:r>
              <a:rPr lang="en-US" dirty="0"/>
              <a:t>  </a:t>
            </a:r>
            <a:r>
              <a:rPr lang="en-US" dirty="0" smtClean="0"/>
              <a:t/>
            </a:r>
            <a:br>
              <a:rPr lang="en-US" dirty="0" smtClean="0"/>
            </a:br>
            <a:r>
              <a:rPr lang="en-US" b="1" dirty="0" smtClean="0"/>
              <a:t>Accuracy</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96630" y="2557463"/>
            <a:ext cx="5798740" cy="3317875"/>
          </a:xfrm>
          <a:prstGeom prst="rect">
            <a:avLst/>
          </a:prstGeom>
        </p:spPr>
      </p:pic>
    </p:spTree>
    <p:extLst>
      <p:ext uri="{BB962C8B-B14F-4D97-AF65-F5344CB8AC3E}">
        <p14:creationId xmlns:p14="http://schemas.microsoft.com/office/powerpoint/2010/main" val="12412757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ROC Curve</a:t>
            </a:r>
            <a:r>
              <a:rPr lang="en-US" dirty="0"/>
              <a:t>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57365" y="3011320"/>
            <a:ext cx="4077269" cy="2410161"/>
          </a:xfrm>
          <a:prstGeom prst="rect">
            <a:avLst/>
          </a:prstGeom>
        </p:spPr>
      </p:pic>
    </p:spTree>
    <p:extLst>
      <p:ext uri="{BB962C8B-B14F-4D97-AF65-F5344CB8AC3E}">
        <p14:creationId xmlns:p14="http://schemas.microsoft.com/office/powerpoint/2010/main" val="66106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Information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95400" y="2286000"/>
            <a:ext cx="9601200" cy="3184358"/>
          </a:xfrm>
          <a:prstGeom prst="rect">
            <a:avLst/>
          </a:prstGeom>
        </p:spPr>
      </p:pic>
    </p:spTree>
    <p:extLst>
      <p:ext uri="{BB962C8B-B14F-4D97-AF65-F5344CB8AC3E}">
        <p14:creationId xmlns:p14="http://schemas.microsoft.com/office/powerpoint/2010/main" val="27719398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Precision Recall Curve</a:t>
            </a:r>
            <a:r>
              <a:rPr lang="en-US" dirty="0"/>
              <a:t>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62102" y="2987504"/>
            <a:ext cx="4267796" cy="2457793"/>
          </a:xfrm>
          <a:prstGeom prst="rect">
            <a:avLst/>
          </a:prstGeom>
        </p:spPr>
      </p:pic>
    </p:spTree>
    <p:extLst>
      <p:ext uri="{BB962C8B-B14F-4D97-AF65-F5344CB8AC3E}">
        <p14:creationId xmlns:p14="http://schemas.microsoft.com/office/powerpoint/2010/main" val="183576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Confusion Matrix</a:t>
            </a:r>
            <a:r>
              <a:rPr lang="en-US" dirty="0"/>
              <a:t>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33364" y="2987504"/>
            <a:ext cx="5525271" cy="2457793"/>
          </a:xfrm>
          <a:prstGeom prst="rect">
            <a:avLst/>
          </a:prstGeom>
        </p:spPr>
      </p:pic>
    </p:spTree>
    <p:extLst>
      <p:ext uri="{BB962C8B-B14F-4D97-AF65-F5344CB8AC3E}">
        <p14:creationId xmlns:p14="http://schemas.microsoft.com/office/powerpoint/2010/main" val="337591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Information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95400" y="2711116"/>
            <a:ext cx="9601200" cy="2887579"/>
          </a:xfrm>
          <a:prstGeom prst="rect">
            <a:avLst/>
          </a:prstGeom>
        </p:spPr>
      </p:pic>
    </p:spTree>
    <p:extLst>
      <p:ext uri="{BB962C8B-B14F-4D97-AF65-F5344CB8AC3E}">
        <p14:creationId xmlns:p14="http://schemas.microsoft.com/office/powerpoint/2010/main" val="75705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sp>
        <p:nvSpPr>
          <p:cNvPr id="3" name="Content Placeholder 2"/>
          <p:cNvSpPr>
            <a:spLocks noGrp="1"/>
          </p:cNvSpPr>
          <p:nvPr>
            <p:ph idx="1"/>
          </p:nvPr>
        </p:nvSpPr>
        <p:spPr/>
        <p:txBody>
          <a:bodyPr>
            <a:normAutofit fontScale="92500" lnSpcReduction="10000"/>
          </a:bodyPr>
          <a:lstStyle/>
          <a:p>
            <a:r>
              <a:rPr lang="en-US" dirty="0">
                <a:solidFill>
                  <a:srgbClr val="00B0F0"/>
                </a:solidFill>
              </a:rPr>
              <a:t>As we have measured some of the attributes </a:t>
            </a:r>
            <a:r>
              <a:rPr lang="en-US" dirty="0" err="1">
                <a:solidFill>
                  <a:srgbClr val="00B0F0"/>
                </a:solidFill>
              </a:rPr>
              <a:t>ar</a:t>
            </a:r>
            <a:r>
              <a:rPr lang="en-US" dirty="0">
                <a:solidFill>
                  <a:srgbClr val="00B0F0"/>
                </a:solidFill>
              </a:rPr>
              <a:t> lesser concern we will be eliminating them as we have a huge dataset to measure. We have to do some pre-processing to those data.</a:t>
            </a:r>
            <a:endParaRPr lang="en-US" b="1" dirty="0">
              <a:solidFill>
                <a:srgbClr val="00B0F0"/>
              </a:solidFill>
            </a:endParaRPr>
          </a:p>
          <a:p>
            <a:r>
              <a:rPr lang="en-US" dirty="0" err="1" smtClean="0"/>
              <a:t>1.contact</a:t>
            </a:r>
            <a:endParaRPr lang="en-US" dirty="0" smtClean="0"/>
          </a:p>
          <a:p>
            <a:r>
              <a:rPr lang="en-US" dirty="0" smtClean="0"/>
              <a:t> </a:t>
            </a:r>
            <a:r>
              <a:rPr lang="en-US" dirty="0" err="1" smtClean="0"/>
              <a:t>2.day_of_week</a:t>
            </a:r>
            <a:endParaRPr lang="en-US" dirty="0" smtClean="0"/>
          </a:p>
          <a:p>
            <a:r>
              <a:rPr lang="en-US" dirty="0" err="1" smtClean="0"/>
              <a:t>3.month</a:t>
            </a:r>
            <a:endParaRPr lang="en-US" dirty="0" smtClean="0"/>
          </a:p>
          <a:p>
            <a:r>
              <a:rPr lang="en-US" dirty="0" err="1" smtClean="0"/>
              <a:t>4.default</a:t>
            </a:r>
            <a:endParaRPr lang="en-US" dirty="0" smtClean="0"/>
          </a:p>
          <a:p>
            <a:r>
              <a:rPr lang="en-US" dirty="0" smtClean="0"/>
              <a:t>5,.</a:t>
            </a:r>
            <a:r>
              <a:rPr lang="en-US" dirty="0" err="1" smtClean="0"/>
              <a:t>pdays</a:t>
            </a:r>
            <a:endParaRPr lang="en-US" dirty="0"/>
          </a:p>
        </p:txBody>
      </p:sp>
    </p:spTree>
    <p:extLst>
      <p:ext uri="{BB962C8B-B14F-4D97-AF65-F5344CB8AC3E}">
        <p14:creationId xmlns:p14="http://schemas.microsoft.com/office/powerpoint/2010/main" val="4792373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105</TotalTime>
  <Words>1783</Words>
  <Application>Microsoft Office PowerPoint</Application>
  <PresentationFormat>Widescreen</PresentationFormat>
  <Paragraphs>114</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Algerian</vt:lpstr>
      <vt:lpstr>Arial</vt:lpstr>
      <vt:lpstr>Arial Black</vt:lpstr>
      <vt:lpstr>Garamond</vt:lpstr>
      <vt:lpstr>Organic</vt:lpstr>
      <vt:lpstr>A Project Submitted in Partial Fulfillment of the Requirements of Passing for the Course of  CSI 382 - Data Mining and Knowledge Discovery  </vt:lpstr>
      <vt:lpstr>Team Participants </vt:lpstr>
      <vt:lpstr>Objective</vt:lpstr>
      <vt:lpstr>Goal </vt:lpstr>
      <vt:lpstr>Introduction </vt:lpstr>
      <vt:lpstr>About the Dataset</vt:lpstr>
      <vt:lpstr>Data set Information</vt:lpstr>
      <vt:lpstr>Data set Information</vt:lpstr>
      <vt:lpstr>Data pre processing</vt:lpstr>
      <vt:lpstr>Exploraory data analysis Correlated Variables</vt:lpstr>
      <vt:lpstr>Exploring categorical variables</vt:lpstr>
      <vt:lpstr>PowerPoint Presentation</vt:lpstr>
      <vt:lpstr>PowerPoint Presentation</vt:lpstr>
      <vt:lpstr>PowerPoint Presentation</vt:lpstr>
      <vt:lpstr>PowerPoint Presentation</vt:lpstr>
      <vt:lpstr>As we can see majority of the clients dont have a housing loan </vt:lpstr>
      <vt:lpstr>EXPLORING NUMERICAL VARIABLES</vt:lpstr>
      <vt:lpstr> </vt:lpstr>
      <vt:lpstr>PowerPoint Presentation</vt:lpstr>
      <vt:lpstr>PowerPoint Presentation</vt:lpstr>
      <vt:lpstr>EXPLORING MULTIVARIATE RELATIONSHIPS</vt:lpstr>
      <vt:lpstr>3d scatterplot </vt:lpstr>
      <vt:lpstr>Statistical Approaches to Estimation and Prediction</vt:lpstr>
      <vt:lpstr>PowerPoint Presentation</vt:lpstr>
      <vt:lpstr>UNIVARIATE METHODS: MEASURES OF CENTER AND SPREAD</vt:lpstr>
      <vt:lpstr>PowerPoint Presentation</vt:lpstr>
      <vt:lpstr>PowerPoint Presentation</vt:lpstr>
      <vt:lpstr>PowerPoint Presentation</vt:lpstr>
      <vt:lpstr>Estimation Confidence Interval Estimate </vt:lpstr>
      <vt:lpstr>PowerPoint Presentation</vt:lpstr>
      <vt:lpstr>PowerPoint Presentation</vt:lpstr>
      <vt:lpstr>BIVARIATE METHODS Regression - Calculation </vt:lpstr>
      <vt:lpstr>PowerPoint Presentation</vt:lpstr>
      <vt:lpstr>PowerPoint Presentation</vt:lpstr>
      <vt:lpstr>Residuals </vt:lpstr>
      <vt:lpstr>New Prediction </vt:lpstr>
      <vt:lpstr>MULTIPLE REGRESSION </vt:lpstr>
      <vt:lpstr>Correlation Coefficients </vt:lpstr>
      <vt:lpstr>PowerPoint Presentation</vt:lpstr>
      <vt:lpstr>k-Nearest Neighbor Algorithm</vt:lpstr>
      <vt:lpstr>k-nearest neighbor using scatter plot  </vt:lpstr>
      <vt:lpstr>After Adding two record</vt:lpstr>
      <vt:lpstr>Running the model  We will run our model in different scenarios. The scenarios are as follows:  Scenario 1 –  </vt:lpstr>
      <vt:lpstr>Scenario 2 -   </vt:lpstr>
      <vt:lpstr>Decision Tree </vt:lpstr>
      <vt:lpstr>Decision Tree – CART  </vt:lpstr>
      <vt:lpstr>Calculating a Confusion Matrix of CART algorithm  </vt:lpstr>
      <vt:lpstr>Support and Confidence of CART algorithm  </vt:lpstr>
      <vt:lpstr>Decision Tree - C4.5  </vt:lpstr>
      <vt:lpstr>Calculating a Confusion Matrix of C4.5 algorithm  </vt:lpstr>
      <vt:lpstr>Support and Confidence of C4.5algorithm  </vt:lpstr>
      <vt:lpstr>Neural Networks </vt:lpstr>
      <vt:lpstr>PowerPoint Presentation</vt:lpstr>
      <vt:lpstr>Sigmoid Activation Function  </vt:lpstr>
      <vt:lpstr>PowerPoint Presentation</vt:lpstr>
      <vt:lpstr>PowerPoint Presentation</vt:lpstr>
      <vt:lpstr>PowerPoint Presentation</vt:lpstr>
      <vt:lpstr>k-means Clustering </vt:lpstr>
      <vt:lpstr>Hierarchical Clustering Methods  </vt:lpstr>
      <vt:lpstr>Single linkage  </vt:lpstr>
      <vt:lpstr>Complete linkage  </vt:lpstr>
      <vt:lpstr>PowerPoint Presentation</vt:lpstr>
      <vt:lpstr>Average linkage  </vt:lpstr>
      <vt:lpstr>Ward linkage  </vt:lpstr>
      <vt:lpstr>k-means Clustering  </vt:lpstr>
      <vt:lpstr>k-means Clustering</vt:lpstr>
      <vt:lpstr>Model Evaluation </vt:lpstr>
      <vt:lpstr>Evaluation Metrics   Accuracy</vt:lpstr>
      <vt:lpstr>ROC Curve </vt:lpstr>
      <vt:lpstr>Precision Recall Curve </vt:lpstr>
      <vt:lpstr>Confusion Matrix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Submitted in Partial Fulfillment of the Requirements of Passing for the Course of  CSI 382 - Data Mining and Knowledge Discovery  </dc:title>
  <dc:creator>NK</dc:creator>
  <cp:lastModifiedBy>ASUS</cp:lastModifiedBy>
  <cp:revision>11</cp:revision>
  <dcterms:created xsi:type="dcterms:W3CDTF">2022-01-29T15:40:55Z</dcterms:created>
  <dcterms:modified xsi:type="dcterms:W3CDTF">2022-01-29T17:37:56Z</dcterms:modified>
</cp:coreProperties>
</file>