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9" d="100"/>
          <a:sy n="89"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5B131-5EBC-4CCE-B2CD-2857B44CB58A}" type="datetimeFigureOut">
              <a:rPr lang="ru-RU" smtClean="0"/>
              <a:t>10.02.2022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280AD-F99D-46F1-A300-83250A0F1084}" type="slidenum">
              <a:rPr lang="ru-RU" smtClean="0"/>
              <a:t>‹#›</a:t>
            </a:fld>
            <a:endParaRPr lang="ru-RU"/>
          </a:p>
        </p:txBody>
      </p:sp>
    </p:spTree>
    <p:extLst>
      <p:ext uri="{BB962C8B-B14F-4D97-AF65-F5344CB8AC3E}">
        <p14:creationId xmlns:p14="http://schemas.microsoft.com/office/powerpoint/2010/main" val="409471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089C3AA-2EC9-49DD-BDD4-8CF610286B49}" type="datetime1">
              <a:rPr lang="ru-RU" smtClean="0"/>
              <a:t>10.02.2022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255346" y="2750337"/>
            <a:ext cx="1171888" cy="1356442"/>
          </a:xfrm>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17514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D2F07CF-9CBB-4D0F-9B96-B8C2D5DB29D8}"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309"/>
            <a:ext cx="1154151" cy="1090789"/>
          </a:xfrm>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106400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B20EC6A-55CB-4B5C-8BAF-918598CDA3F0}"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615"/>
            <a:ext cx="1154151" cy="1090789"/>
          </a:xfrm>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145336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07B4B46-241F-466A-A9D4-26ABAC7750AA}"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29F89671-8E45-4A7B-852E-0060FCAC949B}" type="slidenum">
              <a:rPr lang="ru-RU" smtClean="0"/>
              <a:t>‹#›</a:t>
            </a:fld>
            <a:endParaRPr lang="ru-R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89806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EE0E8D5-3A76-47CF-8F6F-7FC2F029818B}"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1726814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B7980323-1F4A-4924-A3F7-1996E4E91C56}" type="datetime1">
              <a:rPr lang="ru-RU" smtClean="0"/>
              <a:t>10.02.2022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26266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C5BFA7E-1012-413A-BA42-95A2401021C7}" type="datetime1">
              <a:rPr lang="ru-RU" smtClean="0"/>
              <a:t>10.02.2022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69993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7DCC98-5541-4E69-986D-9AC2AAD6E5CF}" type="datetime1">
              <a:rPr lang="ru-RU" smtClean="0"/>
              <a:t>10.02.2022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856549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97C931C-6381-4616-84E5-FD8EBBDA578D}" type="datetime1">
              <a:rPr lang="ru-RU" smtClean="0"/>
              <a:t>10.02.2022</a:t>
            </a:fld>
            <a:endParaRPr lang="ru-RU"/>
          </a:p>
        </p:txBody>
      </p:sp>
      <p:sp>
        <p:nvSpPr>
          <p:cNvPr id="5" name="Footer Placeholder 4"/>
          <p:cNvSpPr>
            <a:spLocks noGrp="1"/>
          </p:cNvSpPr>
          <p:nvPr>
            <p:ph type="ftr" sz="quarter" idx="11"/>
          </p:nvPr>
        </p:nvSpPr>
        <p:spPr>
          <a:xfrm>
            <a:off x="680321" y="5936188"/>
            <a:ext cx="6126805" cy="365125"/>
          </a:xfrm>
        </p:spPr>
        <p:txBody>
          <a:bodyPr/>
          <a:lstStyle/>
          <a:p>
            <a:endParaRPr lang="ru-R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F89671-8E45-4A7B-852E-0060FCAC949B}" type="slidenum">
              <a:rPr lang="ru-RU" smtClean="0"/>
              <a:t>‹#›</a:t>
            </a:fld>
            <a:endParaRPr lang="ru-RU"/>
          </a:p>
        </p:txBody>
      </p:sp>
    </p:spTree>
    <p:extLst>
      <p:ext uri="{BB962C8B-B14F-4D97-AF65-F5344CB8AC3E}">
        <p14:creationId xmlns:p14="http://schemas.microsoft.com/office/powerpoint/2010/main" val="15906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ADE633-6EBD-44AA-B4A3-F9B565A99C8D}" type="datetime1">
              <a:rPr lang="ru-RU" smtClean="0"/>
              <a:t>10.02.2022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187435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06AA072-FC88-49ED-A5A0-1EA90553DA67}" type="datetime1">
              <a:rPr lang="ru-RU" smtClean="0"/>
              <a:t>10.02.2022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729455" y="2869895"/>
            <a:ext cx="1154151" cy="1090789"/>
          </a:xfrm>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3122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C24FE4D-D567-4A0F-A04C-C9DC6FF1EA9B}"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70425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7E1F0F-D6A2-43C4-84EC-2D9A9B9D7AE6}" type="datetime1">
              <a:rPr lang="ru-RU" smtClean="0"/>
              <a:t>10.02.2022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417770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7A3BDBC-21CF-4543-BEC8-7F39B1DA87F4}" type="datetime1">
              <a:rPr lang="ru-RU" smtClean="0"/>
              <a:t>10.02.2022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185725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91CB067-A2A1-4AF1-A810-ACBAEED5A96C}" type="datetime1">
              <a:rPr lang="ru-RU" smtClean="0"/>
              <a:t>10.02.2022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296471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DD5B6BF-4EAE-4A51-ABB1-461FD4194511}"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362213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CB584D7-309E-444A-92A2-3C50FBE948DF}" type="datetime1">
              <a:rPr lang="ru-RU" smtClean="0"/>
              <a:t>10.02.2022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F89671-8E45-4A7B-852E-0060FCAC949B}" type="slidenum">
              <a:rPr lang="ru-RU" smtClean="0"/>
              <a:t>‹#›</a:t>
            </a:fld>
            <a:endParaRPr lang="ru-RU"/>
          </a:p>
        </p:txBody>
      </p:sp>
    </p:spTree>
    <p:extLst>
      <p:ext uri="{BB962C8B-B14F-4D97-AF65-F5344CB8AC3E}">
        <p14:creationId xmlns:p14="http://schemas.microsoft.com/office/powerpoint/2010/main" val="37256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9F502F-EC6A-4088-83E9-90ABFD45E8F3}" type="datetime1">
              <a:rPr lang="ru-RU" smtClean="0"/>
              <a:t>10.02.2022</a:t>
            </a:fld>
            <a:endParaRPr lang="ru-R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F89671-8E45-4A7B-852E-0060FCAC949B}" type="slidenum">
              <a:rPr lang="ru-RU" smtClean="0"/>
              <a:t>‹#›</a:t>
            </a:fld>
            <a:endParaRPr lang="ru-RU"/>
          </a:p>
        </p:txBody>
      </p:sp>
    </p:spTree>
    <p:extLst>
      <p:ext uri="{BB962C8B-B14F-4D97-AF65-F5344CB8AC3E}">
        <p14:creationId xmlns:p14="http://schemas.microsoft.com/office/powerpoint/2010/main" val="20309914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iblec.ru/radiotekhnika-i-elektronika/elektronika/4-bolshie-i-sverkhbolshie-integralnye-skhemy" TargetMode="External"/><Relationship Id="rId2" Type="http://schemas.openxmlformats.org/officeDocument/2006/relationships/hyperlink" Target="https://fb.ru/article/351387/sverhbolshaya-integralnaya-shema-sbis-nazvana-tak-potomu-chto-sverhbolshaya-integralnaya-shema-razmeryi-ves-i-opisani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A3CFC-82A3-4FF4-8BAF-CB86DB97E98F}"/>
              </a:ext>
            </a:extLst>
          </p:cNvPr>
          <p:cNvSpPr>
            <a:spLocks noGrp="1"/>
          </p:cNvSpPr>
          <p:nvPr>
            <p:ph type="ctrTitle"/>
          </p:nvPr>
        </p:nvSpPr>
        <p:spPr/>
        <p:txBody>
          <a:bodyPr/>
          <a:lstStyle/>
          <a:p>
            <a:pPr algn="ctr"/>
            <a:r>
              <a:rPr lang="ru-RU" b="1" dirty="0">
                <a:latin typeface="Times New Roman" panose="02020603050405020304" pitchFamily="18" charset="0"/>
                <a:cs typeface="Times New Roman" panose="02020603050405020304" pitchFamily="18" charset="0"/>
              </a:rPr>
              <a:t>Сверхбольшие интегральные схемы</a:t>
            </a:r>
            <a:endParaRPr lang="ru-RU" dirty="0"/>
          </a:p>
        </p:txBody>
      </p:sp>
      <p:sp>
        <p:nvSpPr>
          <p:cNvPr id="3" name="Подзаголовок 2">
            <a:extLst>
              <a:ext uri="{FF2B5EF4-FFF2-40B4-BE49-F238E27FC236}">
                <a16:creationId xmlns:a16="http://schemas.microsoft.com/office/drawing/2014/main" id="{54566DE9-1748-4D5C-BBBE-75C8B7448033}"/>
              </a:ext>
            </a:extLst>
          </p:cNvPr>
          <p:cNvSpPr>
            <a:spLocks noGrp="1"/>
          </p:cNvSpPr>
          <p:nvPr>
            <p:ph type="subTitle" idx="1"/>
          </p:nvPr>
        </p:nvSpPr>
        <p:spPr>
          <a:xfrm>
            <a:off x="4047866" y="2861400"/>
            <a:ext cx="8144134" cy="1117687"/>
          </a:xfrm>
        </p:spPr>
        <p:txBody>
          <a:bodyPr/>
          <a:lstStyle/>
          <a:p>
            <a:r>
              <a:rPr lang="ru-RU" dirty="0"/>
              <a:t>Выполнил студент П1-20                                                        Корников. Н.В.</a:t>
            </a:r>
          </a:p>
          <a:p>
            <a:endParaRPr lang="ru-RU" dirty="0"/>
          </a:p>
        </p:txBody>
      </p:sp>
      <p:pic>
        <p:nvPicPr>
          <p:cNvPr id="4" name="Рисунок 3">
            <a:extLst>
              <a:ext uri="{FF2B5EF4-FFF2-40B4-BE49-F238E27FC236}">
                <a16:creationId xmlns:a16="http://schemas.microsoft.com/office/drawing/2014/main" id="{7FF405BB-50F9-45CC-B0FB-5FB367AE7EF9}"/>
              </a:ext>
            </a:extLst>
          </p:cNvPr>
          <p:cNvPicPr/>
          <p:nvPr/>
        </p:nvPicPr>
        <p:blipFill>
          <a:blip r:embed="rId2">
            <a:extLst>
              <a:ext uri="{28A0092B-C50C-407E-A947-70E740481C1C}">
                <a14:useLocalDpi xmlns:a14="http://schemas.microsoft.com/office/drawing/2010/main" val="0"/>
              </a:ext>
            </a:extLst>
          </a:blip>
          <a:stretch>
            <a:fillRect/>
          </a:stretch>
        </p:blipFill>
        <p:spPr>
          <a:xfrm>
            <a:off x="3125787" y="147749"/>
            <a:ext cx="5940425" cy="974613"/>
          </a:xfrm>
          <a:prstGeom prst="rect">
            <a:avLst/>
          </a:prstGeom>
        </p:spPr>
      </p:pic>
      <p:sp>
        <p:nvSpPr>
          <p:cNvPr id="5" name="Прямоугольник 4">
            <a:extLst>
              <a:ext uri="{FF2B5EF4-FFF2-40B4-BE49-F238E27FC236}">
                <a16:creationId xmlns:a16="http://schemas.microsoft.com/office/drawing/2014/main" id="{0BB47DB3-B3AC-4BDC-BA99-46ED1593E513}"/>
              </a:ext>
            </a:extLst>
          </p:cNvPr>
          <p:cNvSpPr/>
          <p:nvPr/>
        </p:nvSpPr>
        <p:spPr>
          <a:xfrm>
            <a:off x="5408952" y="6027003"/>
            <a:ext cx="1374094" cy="769441"/>
          </a:xfrm>
          <a:prstGeom prst="rect">
            <a:avLst/>
          </a:prstGeom>
          <a:noFill/>
        </p:spPr>
        <p:txBody>
          <a:bodyPr wrap="none" lIns="91440" tIns="45720" rIns="91440" bIns="45720">
            <a:spAutoFit/>
          </a:bodyPr>
          <a:lstStyle/>
          <a:p>
            <a:pPr algn="ctr"/>
            <a:r>
              <a:rPr lang="ru-RU" sz="2400" b="0" cap="none" spc="0" dirty="0">
                <a:ln w="0"/>
                <a:solidFill>
                  <a:schemeClr val="tx1"/>
                </a:solidFill>
                <a:effectLst>
                  <a:outerShdw blurRad="38100" dist="19050" dir="2700000" algn="tl" rotWithShape="0">
                    <a:schemeClr val="dk1">
                      <a:alpha val="40000"/>
                    </a:schemeClr>
                  </a:outerShdw>
                </a:effectLst>
              </a:rPr>
              <a:t>Королёв</a:t>
            </a:r>
            <a:br>
              <a:rPr lang="ru-RU" sz="2400" b="0" cap="none" spc="0" dirty="0">
                <a:ln w="0"/>
                <a:solidFill>
                  <a:schemeClr val="tx1"/>
                </a:solidFill>
                <a:effectLst>
                  <a:outerShdw blurRad="38100" dist="19050" dir="2700000" algn="tl" rotWithShape="0">
                    <a:schemeClr val="dk1">
                      <a:alpha val="40000"/>
                    </a:schemeClr>
                  </a:outerShdw>
                </a:effectLst>
              </a:rPr>
            </a:br>
            <a:r>
              <a:rPr lang="ru-RU" sz="2000" b="0" cap="none" spc="0" dirty="0">
                <a:ln w="0"/>
                <a:solidFill>
                  <a:srgbClr val="002060"/>
                </a:solidFill>
                <a:effectLst>
                  <a:outerShdw blurRad="38100" dist="19050" dir="2700000" algn="tl" rotWithShape="0">
                    <a:schemeClr val="dk1">
                      <a:alpha val="40000"/>
                    </a:schemeClr>
                  </a:outerShdw>
                </a:effectLst>
              </a:rPr>
              <a:t>2022</a:t>
            </a:r>
          </a:p>
        </p:txBody>
      </p:sp>
    </p:spTree>
    <p:extLst>
      <p:ext uri="{BB962C8B-B14F-4D97-AF65-F5344CB8AC3E}">
        <p14:creationId xmlns:p14="http://schemas.microsoft.com/office/powerpoint/2010/main" val="95522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51251-C22C-4437-AE00-E37AAC79B8A0}"/>
              </a:ext>
            </a:extLst>
          </p:cNvPr>
          <p:cNvSpPr>
            <a:spLocks noGrp="1"/>
          </p:cNvSpPr>
          <p:nvPr>
            <p:ph type="title"/>
          </p:nvPr>
        </p:nvSpPr>
        <p:spPr/>
        <p:txBody>
          <a:bodyPr/>
          <a:lstStyle/>
          <a:p>
            <a:r>
              <a:rPr lang="ru-RU" dirty="0"/>
              <a:t>История развития</a:t>
            </a:r>
          </a:p>
        </p:txBody>
      </p:sp>
      <p:pic>
        <p:nvPicPr>
          <p:cNvPr id="1026" name="Picture 2" descr="сверхбольшая интегральная схема">
            <a:extLst>
              <a:ext uri="{FF2B5EF4-FFF2-40B4-BE49-F238E27FC236}">
                <a16:creationId xmlns:a16="http://schemas.microsoft.com/office/drawing/2014/main" id="{4771AD28-EA46-4295-ABFD-765375E14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629" y="2524044"/>
            <a:ext cx="6667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A2E870-F84C-4E70-A43E-55606579A958}"/>
              </a:ext>
            </a:extLst>
          </p:cNvPr>
          <p:cNvSpPr txBox="1"/>
          <p:nvPr/>
        </p:nvSpPr>
        <p:spPr>
          <a:xfrm>
            <a:off x="680321" y="2549562"/>
            <a:ext cx="4373308" cy="2862322"/>
          </a:xfrm>
          <a:prstGeom prst="rect">
            <a:avLst/>
          </a:prstGeom>
          <a:noFill/>
        </p:spPr>
        <p:txBody>
          <a:bodyPr wrap="square" rtlCol="0">
            <a:spAutoFit/>
          </a:bodyPr>
          <a:lstStyle/>
          <a:p>
            <a:r>
              <a:rPr lang="ru-RU" sz="2000" dirty="0"/>
              <a:t>	Компьютерные технологии развиваются чрезвычайно быстро. Появляются всё новые компоновки и разработки, которые должны удовлетворить постоянно возрастающие требования. Один из наиболее интересных моментов - это сверхбольшая интегральная схема.</a:t>
            </a:r>
          </a:p>
        </p:txBody>
      </p:sp>
      <p:sp>
        <p:nvSpPr>
          <p:cNvPr id="6" name="Номер слайда 5">
            <a:extLst>
              <a:ext uri="{FF2B5EF4-FFF2-40B4-BE49-F238E27FC236}">
                <a16:creationId xmlns:a16="http://schemas.microsoft.com/office/drawing/2014/main" id="{EF9BE5B0-2049-42FE-A174-9D3323E26438}"/>
              </a:ext>
            </a:extLst>
          </p:cNvPr>
          <p:cNvSpPr>
            <a:spLocks noGrp="1"/>
          </p:cNvSpPr>
          <p:nvPr>
            <p:ph type="sldNum" sz="quarter" idx="12"/>
          </p:nvPr>
        </p:nvSpPr>
        <p:spPr/>
        <p:txBody>
          <a:bodyPr/>
          <a:lstStyle/>
          <a:p>
            <a:fld id="{29F89671-8E45-4A7B-852E-0060FCAC949B}" type="slidenum">
              <a:rPr lang="ru-RU" smtClean="0">
                <a:solidFill>
                  <a:schemeClr val="tx1"/>
                </a:solidFill>
              </a:rPr>
              <a:pPr/>
              <a:t>2</a:t>
            </a:fld>
            <a:endParaRPr lang="ru-RU" dirty="0">
              <a:solidFill>
                <a:schemeClr val="tx1"/>
              </a:solidFill>
            </a:endParaRPr>
          </a:p>
        </p:txBody>
      </p:sp>
    </p:spTree>
    <p:extLst>
      <p:ext uri="{BB962C8B-B14F-4D97-AF65-F5344CB8AC3E}">
        <p14:creationId xmlns:p14="http://schemas.microsoft.com/office/powerpoint/2010/main" val="347916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9799DB-A40F-4D72-B9A5-80E44B60275F}"/>
              </a:ext>
            </a:extLst>
          </p:cNvPr>
          <p:cNvSpPr>
            <a:spLocks noGrp="1"/>
          </p:cNvSpPr>
          <p:nvPr>
            <p:ph type="title"/>
          </p:nvPr>
        </p:nvSpPr>
        <p:spPr/>
        <p:txBody>
          <a:bodyPr>
            <a:normAutofit/>
          </a:bodyPr>
          <a:lstStyle/>
          <a:p>
            <a:r>
              <a:rPr lang="ru-RU" sz="4800" dirty="0"/>
              <a:t>Развитие</a:t>
            </a:r>
          </a:p>
        </p:txBody>
      </p:sp>
      <p:pic>
        <p:nvPicPr>
          <p:cNvPr id="2050" name="Picture 2" descr="сверхбольшая интегральная схема названа так потому что">
            <a:extLst>
              <a:ext uri="{FF2B5EF4-FFF2-40B4-BE49-F238E27FC236}">
                <a16:creationId xmlns:a16="http://schemas.microsoft.com/office/drawing/2014/main" id="{2FCFAD1E-6408-47F3-A4B6-BD1D768CD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786" y="2771022"/>
            <a:ext cx="5953125"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A24451-5AED-48FF-BD06-B467A81C0182}"/>
              </a:ext>
            </a:extLst>
          </p:cNvPr>
          <p:cNvSpPr txBox="1"/>
          <p:nvPr/>
        </p:nvSpPr>
        <p:spPr>
          <a:xfrm>
            <a:off x="161365" y="2259106"/>
            <a:ext cx="5633421" cy="3785652"/>
          </a:xfrm>
          <a:prstGeom prst="rect">
            <a:avLst/>
          </a:prstGeom>
          <a:noFill/>
        </p:spPr>
        <p:txBody>
          <a:bodyPr wrap="square" rtlCol="0">
            <a:spAutoFit/>
          </a:bodyPr>
          <a:lstStyle/>
          <a:p>
            <a:r>
              <a:rPr lang="ru-RU" sz="2000" dirty="0"/>
              <a:t>	Первоначально значительная часть прироста стоимости изготавливаемой продукции была именно в процессе сборки. Основные этапы, которые приходилось проходить каждому изделию – это проектирование, выполнение и проверка соединений между компонентами. Функции, а также размеры устройств, что реализовывались на практике, ограничиваются исключительно количеством применяемых компонентов, их надежностью и физическими размерами.</a:t>
            </a:r>
          </a:p>
        </p:txBody>
      </p:sp>
      <p:sp>
        <p:nvSpPr>
          <p:cNvPr id="6" name="Номер слайда 5">
            <a:extLst>
              <a:ext uri="{FF2B5EF4-FFF2-40B4-BE49-F238E27FC236}">
                <a16:creationId xmlns:a16="http://schemas.microsoft.com/office/drawing/2014/main" id="{2B8E64EB-FE6D-4CF2-9B46-769F177F4726}"/>
              </a:ext>
            </a:extLst>
          </p:cNvPr>
          <p:cNvSpPr>
            <a:spLocks noGrp="1"/>
          </p:cNvSpPr>
          <p:nvPr>
            <p:ph type="sldNum" sz="quarter" idx="12"/>
          </p:nvPr>
        </p:nvSpPr>
        <p:spPr/>
        <p:txBody>
          <a:bodyPr/>
          <a:lstStyle/>
          <a:p>
            <a:fld id="{29F89671-8E45-4A7B-852E-0060FCAC949B}" type="slidenum">
              <a:rPr lang="ru-RU" smtClean="0">
                <a:solidFill>
                  <a:schemeClr val="tx1"/>
                </a:solidFill>
              </a:rPr>
              <a:t>3</a:t>
            </a:fld>
            <a:endParaRPr lang="ru-RU" dirty="0">
              <a:solidFill>
                <a:schemeClr val="tx1"/>
              </a:solidFill>
            </a:endParaRPr>
          </a:p>
        </p:txBody>
      </p:sp>
    </p:spTree>
    <p:extLst>
      <p:ext uri="{BB962C8B-B14F-4D97-AF65-F5344CB8AC3E}">
        <p14:creationId xmlns:p14="http://schemas.microsoft.com/office/powerpoint/2010/main" val="75680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B723F-7ED3-4CE9-97CB-95C19F27929C}"/>
              </a:ext>
            </a:extLst>
          </p:cNvPr>
          <p:cNvSpPr>
            <a:spLocks noGrp="1"/>
          </p:cNvSpPr>
          <p:nvPr>
            <p:ph type="title"/>
          </p:nvPr>
        </p:nvSpPr>
        <p:spPr/>
        <p:txBody>
          <a:bodyPr/>
          <a:lstStyle/>
          <a:p>
            <a:r>
              <a:rPr lang="ru-RU" dirty="0"/>
              <a:t>Что сейчас используют</a:t>
            </a:r>
            <a:r>
              <a:rPr lang="en-US" dirty="0"/>
              <a:t>?</a:t>
            </a:r>
            <a:endParaRPr lang="ru-RU" dirty="0"/>
          </a:p>
        </p:txBody>
      </p:sp>
      <p:pic>
        <p:nvPicPr>
          <p:cNvPr id="3074" name="Picture 2" descr="http://www.155la3.ru/images/sbis11_14.jpg">
            <a:extLst>
              <a:ext uri="{FF2B5EF4-FFF2-40B4-BE49-F238E27FC236}">
                <a16:creationId xmlns:a16="http://schemas.microsoft.com/office/drawing/2014/main" id="{5101C9E1-93CF-495F-89FD-B742C997A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76631"/>
            <a:ext cx="5524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пятиугольник 4">
            <a:extLst>
              <a:ext uri="{FF2B5EF4-FFF2-40B4-BE49-F238E27FC236}">
                <a16:creationId xmlns:a16="http://schemas.microsoft.com/office/drawing/2014/main" id="{C58F5C91-73AD-49DE-9878-16DD4CE65AEE}"/>
              </a:ext>
            </a:extLst>
          </p:cNvPr>
          <p:cNvSpPr/>
          <p:nvPr/>
        </p:nvSpPr>
        <p:spPr>
          <a:xfrm>
            <a:off x="215153" y="2726994"/>
            <a:ext cx="247426" cy="2043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трелка: пятиугольник 6">
            <a:extLst>
              <a:ext uri="{FF2B5EF4-FFF2-40B4-BE49-F238E27FC236}">
                <a16:creationId xmlns:a16="http://schemas.microsoft.com/office/drawing/2014/main" id="{64A9AD00-0037-4717-974B-0E568C2AC4A0}"/>
              </a:ext>
            </a:extLst>
          </p:cNvPr>
          <p:cNvSpPr/>
          <p:nvPr/>
        </p:nvSpPr>
        <p:spPr>
          <a:xfrm>
            <a:off x="215153" y="4383740"/>
            <a:ext cx="247426" cy="2043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трелка: пятиугольник 7">
            <a:extLst>
              <a:ext uri="{FF2B5EF4-FFF2-40B4-BE49-F238E27FC236}">
                <a16:creationId xmlns:a16="http://schemas.microsoft.com/office/drawing/2014/main" id="{141C5166-88C2-4693-9B29-16EB6BF8D523}"/>
              </a:ext>
            </a:extLst>
          </p:cNvPr>
          <p:cNvSpPr/>
          <p:nvPr/>
        </p:nvSpPr>
        <p:spPr>
          <a:xfrm>
            <a:off x="215153" y="5760284"/>
            <a:ext cx="247426" cy="2043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3678E6DC-4ED9-4F42-B572-EECA0949402C}"/>
              </a:ext>
            </a:extLst>
          </p:cNvPr>
          <p:cNvSpPr/>
          <p:nvPr/>
        </p:nvSpPr>
        <p:spPr>
          <a:xfrm>
            <a:off x="571500" y="2167473"/>
            <a:ext cx="5524500" cy="1323439"/>
          </a:xfrm>
          <a:prstGeom prst="rect">
            <a:avLst/>
          </a:prstGeom>
        </p:spPr>
        <p:txBody>
          <a:bodyPr wrap="square">
            <a:spAutoFit/>
          </a:bodyPr>
          <a:lstStyle/>
          <a:p>
            <a:r>
              <a:rPr lang="ru-RU" sz="2000" dirty="0">
                <a:solidFill>
                  <a:srgbClr val="000000"/>
                </a:solidFill>
                <a:latin typeface="Roboto"/>
              </a:rPr>
              <a:t>Сверхбольшие кремниевые схемы. В них в глубокой субмикронной области предусмотрены минимальные размеры компонентов.</a:t>
            </a:r>
            <a:endParaRPr lang="ru-RU" sz="2000" dirty="0"/>
          </a:p>
        </p:txBody>
      </p:sp>
      <p:sp>
        <p:nvSpPr>
          <p:cNvPr id="10" name="Прямоугольник 9">
            <a:extLst>
              <a:ext uri="{FF2B5EF4-FFF2-40B4-BE49-F238E27FC236}">
                <a16:creationId xmlns:a16="http://schemas.microsoft.com/office/drawing/2014/main" id="{1BB2F3EE-11CF-4BFF-A453-68324D7AF9AF}"/>
              </a:ext>
            </a:extLst>
          </p:cNvPr>
          <p:cNvSpPr/>
          <p:nvPr/>
        </p:nvSpPr>
        <p:spPr>
          <a:xfrm>
            <a:off x="571400" y="3824219"/>
            <a:ext cx="5415679" cy="1323439"/>
          </a:xfrm>
          <a:prstGeom prst="rect">
            <a:avLst/>
          </a:prstGeom>
        </p:spPr>
        <p:txBody>
          <a:bodyPr wrap="square">
            <a:spAutoFit/>
          </a:bodyPr>
          <a:lstStyle/>
          <a:p>
            <a:r>
              <a:rPr lang="ru-RU" sz="2000" dirty="0">
                <a:solidFill>
                  <a:srgbClr val="000000"/>
                </a:solidFill>
                <a:latin typeface="Roboto"/>
              </a:rPr>
              <a:t>Сверхскоростные </a:t>
            </a:r>
            <a:r>
              <a:rPr lang="ru-RU" sz="2000" dirty="0" err="1">
                <a:solidFill>
                  <a:srgbClr val="000000"/>
                </a:solidFill>
                <a:latin typeface="Roboto"/>
              </a:rPr>
              <a:t>гетеропереходные</a:t>
            </a:r>
            <a:r>
              <a:rPr lang="ru-RU" sz="2000" dirty="0">
                <a:solidFill>
                  <a:srgbClr val="000000"/>
                </a:solidFill>
                <a:latin typeface="Roboto"/>
              </a:rPr>
              <a:t> приборы и интегральные схемы. Строятся на основе кремния, германия, арсенида галлия, а также ряда иных соединений.</a:t>
            </a:r>
            <a:r>
              <a:rPr lang="ru-RU" dirty="0">
                <a:solidFill>
                  <a:srgbClr val="000000"/>
                </a:solidFill>
                <a:latin typeface="Roboto"/>
              </a:rPr>
              <a:t> </a:t>
            </a:r>
            <a:endParaRPr lang="ru-RU" dirty="0"/>
          </a:p>
        </p:txBody>
      </p:sp>
      <p:sp>
        <p:nvSpPr>
          <p:cNvPr id="11" name="Прямоугольник 10">
            <a:extLst>
              <a:ext uri="{FF2B5EF4-FFF2-40B4-BE49-F238E27FC236}">
                <a16:creationId xmlns:a16="http://schemas.microsoft.com/office/drawing/2014/main" id="{6AF463B7-252D-463E-B5CA-9C01BF027457}"/>
              </a:ext>
            </a:extLst>
          </p:cNvPr>
          <p:cNvSpPr/>
          <p:nvPr/>
        </p:nvSpPr>
        <p:spPr>
          <a:xfrm>
            <a:off x="571400" y="5539317"/>
            <a:ext cx="6096000" cy="646331"/>
          </a:xfrm>
          <a:prstGeom prst="rect">
            <a:avLst/>
          </a:prstGeom>
        </p:spPr>
        <p:txBody>
          <a:bodyPr>
            <a:spAutoFit/>
          </a:bodyPr>
          <a:lstStyle/>
          <a:p>
            <a:r>
              <a:rPr lang="ru-RU" dirty="0">
                <a:solidFill>
                  <a:srgbClr val="000000"/>
                </a:solidFill>
                <a:latin typeface="Roboto"/>
              </a:rPr>
              <a:t>Технология </a:t>
            </a:r>
            <a:r>
              <a:rPr lang="ru-RU" dirty="0" err="1">
                <a:solidFill>
                  <a:srgbClr val="000000"/>
                </a:solidFill>
                <a:latin typeface="Roboto"/>
              </a:rPr>
              <a:t>наноразмерных</a:t>
            </a:r>
            <a:r>
              <a:rPr lang="ru-RU" dirty="0">
                <a:solidFill>
                  <a:srgbClr val="000000"/>
                </a:solidFill>
                <a:latin typeface="Roboto"/>
              </a:rPr>
              <a:t> приборов, из которых отдельно следует упомянуть </a:t>
            </a:r>
            <a:r>
              <a:rPr lang="ru-RU" dirty="0" err="1">
                <a:solidFill>
                  <a:srgbClr val="000000"/>
                </a:solidFill>
                <a:latin typeface="Roboto"/>
              </a:rPr>
              <a:t>нанолитографию</a:t>
            </a:r>
            <a:r>
              <a:rPr lang="ru-RU" dirty="0">
                <a:solidFill>
                  <a:srgbClr val="000000"/>
                </a:solidFill>
                <a:latin typeface="Roboto"/>
              </a:rPr>
              <a:t>.</a:t>
            </a:r>
            <a:endParaRPr lang="ru-RU" dirty="0"/>
          </a:p>
        </p:txBody>
      </p:sp>
      <p:sp>
        <p:nvSpPr>
          <p:cNvPr id="13" name="Номер слайда 12">
            <a:extLst>
              <a:ext uri="{FF2B5EF4-FFF2-40B4-BE49-F238E27FC236}">
                <a16:creationId xmlns:a16="http://schemas.microsoft.com/office/drawing/2014/main" id="{998A1063-652D-4EF4-8309-EF2EEE67EFDC}"/>
              </a:ext>
            </a:extLst>
          </p:cNvPr>
          <p:cNvSpPr>
            <a:spLocks noGrp="1"/>
          </p:cNvSpPr>
          <p:nvPr>
            <p:ph type="sldNum" sz="quarter" idx="12"/>
          </p:nvPr>
        </p:nvSpPr>
        <p:spPr/>
        <p:txBody>
          <a:bodyPr/>
          <a:lstStyle/>
          <a:p>
            <a:fld id="{29F89671-8E45-4A7B-852E-0060FCAC949B}" type="slidenum">
              <a:rPr lang="ru-RU" smtClean="0">
                <a:solidFill>
                  <a:schemeClr val="tx1"/>
                </a:solidFill>
              </a:rPr>
              <a:t>4</a:t>
            </a:fld>
            <a:endParaRPr lang="ru-RU" dirty="0">
              <a:solidFill>
                <a:schemeClr val="tx1"/>
              </a:solidFill>
            </a:endParaRPr>
          </a:p>
        </p:txBody>
      </p:sp>
    </p:spTree>
    <p:extLst>
      <p:ext uri="{BB962C8B-B14F-4D97-AF65-F5344CB8AC3E}">
        <p14:creationId xmlns:p14="http://schemas.microsoft.com/office/powerpoint/2010/main" val="49693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0F1E3C-9DBD-4A9D-8DDD-8BEFC61832BD}"/>
              </a:ext>
            </a:extLst>
          </p:cNvPr>
          <p:cNvSpPr>
            <a:spLocks noGrp="1"/>
          </p:cNvSpPr>
          <p:nvPr>
            <p:ph type="title"/>
          </p:nvPr>
        </p:nvSpPr>
        <p:spPr/>
        <p:txBody>
          <a:bodyPr/>
          <a:lstStyle/>
          <a:p>
            <a:r>
              <a:rPr lang="ru-RU" dirty="0"/>
              <a:t>Как создаются</a:t>
            </a:r>
            <a:r>
              <a:rPr lang="en-US" dirty="0"/>
              <a:t>?</a:t>
            </a:r>
            <a:endParaRPr lang="ru-RU" dirty="0"/>
          </a:p>
        </p:txBody>
      </p:sp>
      <p:sp>
        <p:nvSpPr>
          <p:cNvPr id="5" name="Номер слайда 4">
            <a:extLst>
              <a:ext uri="{FF2B5EF4-FFF2-40B4-BE49-F238E27FC236}">
                <a16:creationId xmlns:a16="http://schemas.microsoft.com/office/drawing/2014/main" id="{D99CC036-BC93-4028-924E-C9BD20F9F3EF}"/>
              </a:ext>
            </a:extLst>
          </p:cNvPr>
          <p:cNvSpPr>
            <a:spLocks noGrp="1"/>
          </p:cNvSpPr>
          <p:nvPr>
            <p:ph type="sldNum" sz="quarter" idx="12"/>
          </p:nvPr>
        </p:nvSpPr>
        <p:spPr/>
        <p:txBody>
          <a:bodyPr/>
          <a:lstStyle/>
          <a:p>
            <a:fld id="{29F89671-8E45-4A7B-852E-0060FCAC949B}" type="slidenum">
              <a:rPr lang="ru-RU" smtClean="0">
                <a:solidFill>
                  <a:schemeClr val="tx1"/>
                </a:solidFill>
              </a:rPr>
              <a:t>5</a:t>
            </a:fld>
            <a:endParaRPr lang="ru-RU" dirty="0">
              <a:solidFill>
                <a:schemeClr val="tx1"/>
              </a:solidFill>
            </a:endParaRPr>
          </a:p>
        </p:txBody>
      </p:sp>
      <p:pic>
        <p:nvPicPr>
          <p:cNvPr id="1026" name="Picture 2" descr="сверхбольшая интегральная схема сбис названа">
            <a:extLst>
              <a:ext uri="{FF2B5EF4-FFF2-40B4-BE49-F238E27FC236}">
                <a16:creationId xmlns:a16="http://schemas.microsoft.com/office/drawing/2014/main" id="{AD782CE0-91D3-4D84-9498-507CDB787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606" y="2323347"/>
            <a:ext cx="5715000"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Стрелка: пятиугольник 5">
            <a:extLst>
              <a:ext uri="{FF2B5EF4-FFF2-40B4-BE49-F238E27FC236}">
                <a16:creationId xmlns:a16="http://schemas.microsoft.com/office/drawing/2014/main" id="{16FDC5DE-9201-4E9E-A1AD-79232B9CA0C8}"/>
              </a:ext>
            </a:extLst>
          </p:cNvPr>
          <p:cNvSpPr/>
          <p:nvPr/>
        </p:nvSpPr>
        <p:spPr>
          <a:xfrm>
            <a:off x="215153" y="2865493"/>
            <a:ext cx="247426" cy="2043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трелка: пятиугольник 6">
            <a:extLst>
              <a:ext uri="{FF2B5EF4-FFF2-40B4-BE49-F238E27FC236}">
                <a16:creationId xmlns:a16="http://schemas.microsoft.com/office/drawing/2014/main" id="{06E5FCF3-7C2D-4E29-9120-BFA28B1F1576}"/>
              </a:ext>
            </a:extLst>
          </p:cNvPr>
          <p:cNvSpPr/>
          <p:nvPr/>
        </p:nvSpPr>
        <p:spPr>
          <a:xfrm>
            <a:off x="215153" y="5305145"/>
            <a:ext cx="247426" cy="2043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161A3AB9-8EA4-46F6-B64F-EA3CE7E3F899}"/>
              </a:ext>
            </a:extLst>
          </p:cNvPr>
          <p:cNvSpPr/>
          <p:nvPr/>
        </p:nvSpPr>
        <p:spPr>
          <a:xfrm>
            <a:off x="462579" y="2506026"/>
            <a:ext cx="5706027" cy="1015663"/>
          </a:xfrm>
          <a:prstGeom prst="rect">
            <a:avLst/>
          </a:prstGeom>
        </p:spPr>
        <p:txBody>
          <a:bodyPr wrap="square">
            <a:spAutoFit/>
          </a:bodyPr>
          <a:lstStyle/>
          <a:p>
            <a:r>
              <a:rPr lang="ru-RU" sz="2000" dirty="0">
                <a:solidFill>
                  <a:srgbClr val="000000"/>
                </a:solidFill>
                <a:latin typeface="Roboto"/>
              </a:rPr>
              <a:t>Обеспечить сверхчистые производственные условия в зоне обработки и транспортировки пластин.</a:t>
            </a:r>
            <a:endParaRPr lang="ru-RU" sz="2000" dirty="0"/>
          </a:p>
        </p:txBody>
      </p:sp>
      <p:sp>
        <p:nvSpPr>
          <p:cNvPr id="8" name="Прямоугольник 7">
            <a:extLst>
              <a:ext uri="{FF2B5EF4-FFF2-40B4-BE49-F238E27FC236}">
                <a16:creationId xmlns:a16="http://schemas.microsoft.com/office/drawing/2014/main" id="{FDF3C53C-87B6-4EA7-B9F1-D931CEF18F5F}"/>
              </a:ext>
            </a:extLst>
          </p:cNvPr>
          <p:cNvSpPr/>
          <p:nvPr/>
        </p:nvSpPr>
        <p:spPr>
          <a:xfrm>
            <a:off x="462579" y="3976182"/>
            <a:ext cx="5706027" cy="2862322"/>
          </a:xfrm>
          <a:prstGeom prst="rect">
            <a:avLst/>
          </a:prstGeom>
        </p:spPr>
        <p:txBody>
          <a:bodyPr wrap="square">
            <a:spAutoFit/>
          </a:bodyPr>
          <a:lstStyle/>
          <a:p>
            <a:r>
              <a:rPr lang="ru-RU" sz="2000" dirty="0">
                <a:solidFill>
                  <a:srgbClr val="000000"/>
                </a:solidFill>
                <a:latin typeface="Roboto"/>
              </a:rPr>
              <a:t>Разработать технологические операции и создать комплекс оборудования, где будет присутствовать автоматизированный контроль процессов. Это необходимо для обеспечения заданного качества обработки и низкого уровня загрязнения. Хотя не следует забывать и о высокой производительности и надежности создаваемых электронных компонентов.</a:t>
            </a:r>
            <a:endParaRPr lang="ru-RU" sz="2000" dirty="0"/>
          </a:p>
        </p:txBody>
      </p:sp>
    </p:spTree>
    <p:extLst>
      <p:ext uri="{BB962C8B-B14F-4D97-AF65-F5344CB8AC3E}">
        <p14:creationId xmlns:p14="http://schemas.microsoft.com/office/powerpoint/2010/main" val="366845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B361A5-5DD1-47BD-BE10-A5367B866211}"/>
              </a:ext>
            </a:extLst>
          </p:cNvPr>
          <p:cNvSpPr>
            <a:spLocks noGrp="1"/>
          </p:cNvSpPr>
          <p:nvPr>
            <p:ph type="title"/>
          </p:nvPr>
        </p:nvSpPr>
        <p:spPr/>
        <p:txBody>
          <a:bodyPr/>
          <a:lstStyle/>
          <a:p>
            <a:r>
              <a:rPr lang="ru-RU" dirty="0"/>
              <a:t>Что с отечественными производителями</a:t>
            </a:r>
            <a:r>
              <a:rPr lang="en-US" dirty="0"/>
              <a:t>?</a:t>
            </a:r>
            <a:endParaRPr lang="ru-RU" dirty="0"/>
          </a:p>
        </p:txBody>
      </p:sp>
      <p:sp>
        <p:nvSpPr>
          <p:cNvPr id="5" name="Номер слайда 4">
            <a:extLst>
              <a:ext uri="{FF2B5EF4-FFF2-40B4-BE49-F238E27FC236}">
                <a16:creationId xmlns:a16="http://schemas.microsoft.com/office/drawing/2014/main" id="{6212A33C-D3C7-41F6-A70E-F64897DD6937}"/>
              </a:ext>
            </a:extLst>
          </p:cNvPr>
          <p:cNvSpPr>
            <a:spLocks noGrp="1"/>
          </p:cNvSpPr>
          <p:nvPr>
            <p:ph type="sldNum" sz="quarter" idx="12"/>
          </p:nvPr>
        </p:nvSpPr>
        <p:spPr/>
        <p:txBody>
          <a:bodyPr/>
          <a:lstStyle/>
          <a:p>
            <a:fld id="{29F89671-8E45-4A7B-852E-0060FCAC949B}" type="slidenum">
              <a:rPr lang="ru-RU" smtClean="0">
                <a:solidFill>
                  <a:schemeClr val="tx1"/>
                </a:solidFill>
              </a:rPr>
              <a:t>6</a:t>
            </a:fld>
            <a:endParaRPr lang="ru-RU" dirty="0">
              <a:solidFill>
                <a:schemeClr val="tx1"/>
              </a:solidFill>
            </a:endParaRPr>
          </a:p>
        </p:txBody>
      </p:sp>
      <p:pic>
        <p:nvPicPr>
          <p:cNvPr id="2050" name="Picture 2" descr="сверхбольшая интегральная схема сбис названа так потому">
            <a:extLst>
              <a:ext uri="{FF2B5EF4-FFF2-40B4-BE49-F238E27FC236}">
                <a16:creationId xmlns:a16="http://schemas.microsoft.com/office/drawing/2014/main" id="{34C00A55-1390-4BD3-9D2A-68D6C6662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106" y="2177864"/>
            <a:ext cx="6667500" cy="44386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6C1B2238-3C2B-4668-ADED-A04B65AF447B}"/>
              </a:ext>
            </a:extLst>
          </p:cNvPr>
          <p:cNvSpPr/>
          <p:nvPr/>
        </p:nvSpPr>
        <p:spPr>
          <a:xfrm>
            <a:off x="172123" y="3192332"/>
            <a:ext cx="5216106" cy="1938992"/>
          </a:xfrm>
          <a:prstGeom prst="rect">
            <a:avLst/>
          </a:prstGeom>
        </p:spPr>
        <p:txBody>
          <a:bodyPr wrap="square">
            <a:spAutoFit/>
          </a:bodyPr>
          <a:lstStyle/>
          <a:p>
            <a:r>
              <a:rPr lang="ru-RU" sz="2000" dirty="0">
                <a:solidFill>
                  <a:srgbClr val="000000"/>
                </a:solidFill>
                <a:latin typeface="Roboto"/>
              </a:rPr>
              <a:t>В начале 50-х годов прошлого столетия СССР занимал второе место в разработке электроники. Но сейчас отечественным производителям чрезвычайно сложно конкурировать с зарубежными компаниями. </a:t>
            </a:r>
            <a:endParaRPr lang="ru-RU" sz="2000" dirty="0"/>
          </a:p>
        </p:txBody>
      </p:sp>
    </p:spTree>
    <p:extLst>
      <p:ext uri="{BB962C8B-B14F-4D97-AF65-F5344CB8AC3E}">
        <p14:creationId xmlns:p14="http://schemas.microsoft.com/office/powerpoint/2010/main" val="25198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1E8E6C-CB24-4F18-954D-22F81713D1A9}"/>
              </a:ext>
            </a:extLst>
          </p:cNvPr>
          <p:cNvSpPr>
            <a:spLocks noGrp="1"/>
          </p:cNvSpPr>
          <p:nvPr>
            <p:ph type="title"/>
          </p:nvPr>
        </p:nvSpPr>
        <p:spPr/>
        <p:txBody>
          <a:bodyPr/>
          <a:lstStyle/>
          <a:p>
            <a:r>
              <a:rPr lang="ru-RU" dirty="0"/>
              <a:t>Заключение</a:t>
            </a:r>
          </a:p>
        </p:txBody>
      </p:sp>
      <p:sp>
        <p:nvSpPr>
          <p:cNvPr id="5" name="Номер слайда 4">
            <a:extLst>
              <a:ext uri="{FF2B5EF4-FFF2-40B4-BE49-F238E27FC236}">
                <a16:creationId xmlns:a16="http://schemas.microsoft.com/office/drawing/2014/main" id="{BC8A4A63-FCBB-4164-8F91-5E7011ECCE7E}"/>
              </a:ext>
            </a:extLst>
          </p:cNvPr>
          <p:cNvSpPr>
            <a:spLocks noGrp="1"/>
          </p:cNvSpPr>
          <p:nvPr>
            <p:ph type="sldNum" sz="quarter" idx="12"/>
          </p:nvPr>
        </p:nvSpPr>
        <p:spPr/>
        <p:txBody>
          <a:bodyPr/>
          <a:lstStyle/>
          <a:p>
            <a:fld id="{29F89671-8E45-4A7B-852E-0060FCAC949B}" type="slidenum">
              <a:rPr lang="ru-RU" smtClean="0">
                <a:solidFill>
                  <a:schemeClr val="tx1"/>
                </a:solidFill>
              </a:rPr>
              <a:t>7</a:t>
            </a:fld>
            <a:endParaRPr lang="ru-RU" dirty="0">
              <a:solidFill>
                <a:schemeClr val="tx1"/>
              </a:solidFill>
            </a:endParaRPr>
          </a:p>
        </p:txBody>
      </p:sp>
      <p:pic>
        <p:nvPicPr>
          <p:cNvPr id="3074" name="Picture 2" descr="как расшифровывается сбис">
            <a:extLst>
              <a:ext uri="{FF2B5EF4-FFF2-40B4-BE49-F238E27FC236}">
                <a16:creationId xmlns:a16="http://schemas.microsoft.com/office/drawing/2014/main" id="{B1A75DC1-A14C-439C-8D4D-5A95FB998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106" y="2167106"/>
            <a:ext cx="6667500" cy="44386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71EF9E1F-FAAA-401D-B20A-BEBCAA046B30}"/>
              </a:ext>
            </a:extLst>
          </p:cNvPr>
          <p:cNvSpPr/>
          <p:nvPr/>
        </p:nvSpPr>
        <p:spPr>
          <a:xfrm>
            <a:off x="172122" y="2992510"/>
            <a:ext cx="5043984" cy="2862322"/>
          </a:xfrm>
          <a:prstGeom prst="rect">
            <a:avLst/>
          </a:prstGeom>
        </p:spPr>
        <p:txBody>
          <a:bodyPr wrap="square">
            <a:spAutoFit/>
          </a:bodyPr>
          <a:lstStyle/>
          <a:p>
            <a:r>
              <a:rPr lang="ru-RU" sz="2000" dirty="0">
                <a:solidFill>
                  <a:srgbClr val="000000"/>
                </a:solidFill>
                <a:latin typeface="Roboto"/>
              </a:rPr>
              <a:t>Мы уже приближаемся к пределу возможностей, а стоять на месте человечество не привыкло. Поэтому, вероятно, сверхбольшим интегральным схемам будут оказаны должны почести, после чего их заменят более совершенные разработки. Но пока же мы все используем СБИС как вершину существующего творения.</a:t>
            </a:r>
            <a:endParaRPr lang="ru-RU" sz="2000" dirty="0"/>
          </a:p>
        </p:txBody>
      </p:sp>
    </p:spTree>
    <p:extLst>
      <p:ext uri="{BB962C8B-B14F-4D97-AF65-F5344CB8AC3E}">
        <p14:creationId xmlns:p14="http://schemas.microsoft.com/office/powerpoint/2010/main" val="12215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a:extLst>
              <a:ext uri="{FF2B5EF4-FFF2-40B4-BE49-F238E27FC236}">
                <a16:creationId xmlns:a16="http://schemas.microsoft.com/office/drawing/2014/main" id="{425D9F16-AA11-4840-981A-C82974DF72DF}"/>
              </a:ext>
            </a:extLst>
          </p:cNvPr>
          <p:cNvSpPr>
            <a:spLocks noGrp="1"/>
          </p:cNvSpPr>
          <p:nvPr>
            <p:ph type="sldNum" sz="quarter" idx="12"/>
          </p:nvPr>
        </p:nvSpPr>
        <p:spPr/>
        <p:txBody>
          <a:bodyPr/>
          <a:lstStyle/>
          <a:p>
            <a:fld id="{29F89671-8E45-4A7B-852E-0060FCAC949B}" type="slidenum">
              <a:rPr lang="ru-RU" smtClean="0">
                <a:solidFill>
                  <a:schemeClr val="tx1"/>
                </a:solidFill>
              </a:rPr>
              <a:t>8</a:t>
            </a:fld>
            <a:endParaRPr lang="ru-RU" dirty="0">
              <a:solidFill>
                <a:schemeClr val="tx1"/>
              </a:solidFill>
            </a:endParaRPr>
          </a:p>
        </p:txBody>
      </p:sp>
      <p:sp>
        <p:nvSpPr>
          <p:cNvPr id="2" name="TextBox 1">
            <a:extLst>
              <a:ext uri="{FF2B5EF4-FFF2-40B4-BE49-F238E27FC236}">
                <a16:creationId xmlns:a16="http://schemas.microsoft.com/office/drawing/2014/main" id="{3A5B5D0C-DC11-4FAF-9A5F-BCAF659DF8A0}"/>
              </a:ext>
            </a:extLst>
          </p:cNvPr>
          <p:cNvSpPr txBox="1"/>
          <p:nvPr/>
        </p:nvSpPr>
        <p:spPr>
          <a:xfrm>
            <a:off x="1831489" y="1269676"/>
            <a:ext cx="8529021" cy="1015663"/>
          </a:xfrm>
          <a:prstGeom prst="rect">
            <a:avLst/>
          </a:prstGeom>
          <a:noFill/>
        </p:spPr>
        <p:txBody>
          <a:bodyPr wrap="square" rtlCol="0">
            <a:spAutoFit/>
          </a:bodyPr>
          <a:lstStyle/>
          <a:p>
            <a:r>
              <a:rPr lang="ru-RU" sz="6000" dirty="0">
                <a:latin typeface="+mj-lt"/>
              </a:rPr>
              <a:t>Спасибо за внимание!</a:t>
            </a:r>
          </a:p>
        </p:txBody>
      </p:sp>
      <p:sp>
        <p:nvSpPr>
          <p:cNvPr id="3" name="TextBox 2">
            <a:extLst>
              <a:ext uri="{FF2B5EF4-FFF2-40B4-BE49-F238E27FC236}">
                <a16:creationId xmlns:a16="http://schemas.microsoft.com/office/drawing/2014/main" id="{0F19EAA4-EC8A-44A7-8651-01093F87F5BB}"/>
              </a:ext>
            </a:extLst>
          </p:cNvPr>
          <p:cNvSpPr txBox="1"/>
          <p:nvPr/>
        </p:nvSpPr>
        <p:spPr>
          <a:xfrm>
            <a:off x="580912" y="3429000"/>
            <a:ext cx="4959275" cy="3139321"/>
          </a:xfrm>
          <a:prstGeom prst="rect">
            <a:avLst/>
          </a:prstGeom>
          <a:noFill/>
        </p:spPr>
        <p:txBody>
          <a:bodyPr wrap="square" rtlCol="0">
            <a:spAutoFit/>
          </a:bodyPr>
          <a:lstStyle/>
          <a:p>
            <a:r>
              <a:rPr lang="ru-RU" b="1" dirty="0"/>
              <a:t>Использованные материалы</a:t>
            </a:r>
            <a:r>
              <a:rPr lang="en-US" b="1" dirty="0"/>
              <a:t>:</a:t>
            </a:r>
          </a:p>
          <a:p>
            <a:endParaRPr lang="en-US" b="1" dirty="0"/>
          </a:p>
          <a:p>
            <a:pPr marL="285750" indent="-285750">
              <a:buFont typeface="Arial" panose="020B0604020202020204" pitchFamily="34" charset="0"/>
              <a:buChar char="•"/>
            </a:pPr>
            <a:r>
              <a:rPr lang="en-US" dirty="0">
                <a:hlinkClick r:id="rId2"/>
              </a:rPr>
              <a:t>https://fb.ru/article/351387/sverhbolshaya-integralnaya-shema-sbis-nazvana-tak-potomu-chto-sverhbolshaya-integralnaya-shema-razmeryi-ves-i-opisanie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https://siblec.ru/radiotekhnika-i-elektronika/elektronika/4-bolshie-i-sverkhbolshie-integralnye-skhemy</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44529011"/>
      </p:ext>
    </p:extLst>
  </p:cSld>
  <p:clrMapOvr>
    <a:masterClrMapping/>
  </p:clrMapOvr>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Берлин</Template>
  <TotalTime>126</TotalTime>
  <Words>238</Words>
  <Application>Microsoft Office PowerPoint</Application>
  <PresentationFormat>Широкоэкранный</PresentationFormat>
  <Paragraphs>31</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Roboto</vt:lpstr>
      <vt:lpstr>Times New Roman</vt:lpstr>
      <vt:lpstr>Trebuchet MS</vt:lpstr>
      <vt:lpstr>Берлин</vt:lpstr>
      <vt:lpstr>Сверхбольшие интегральные схемы</vt:lpstr>
      <vt:lpstr>История развития</vt:lpstr>
      <vt:lpstr>Развитие</vt:lpstr>
      <vt:lpstr>Что сейчас используют?</vt:lpstr>
      <vt:lpstr>Как создаются?</vt:lpstr>
      <vt:lpstr>Что с отечественными производителями?</vt:lpstr>
      <vt:lpstr>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Сверхбольшие интегральные схемы</dc:title>
  <dc:creator>Николай Корников</dc:creator>
  <cp:lastModifiedBy>Николай Корников</cp:lastModifiedBy>
  <cp:revision>9</cp:revision>
  <dcterms:created xsi:type="dcterms:W3CDTF">2022-02-09T20:21:33Z</dcterms:created>
  <dcterms:modified xsi:type="dcterms:W3CDTF">2022-02-10T18:38:51Z</dcterms:modified>
</cp:coreProperties>
</file>