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9" r:id="rId3"/>
    <p:sldId id="258" r:id="rId4"/>
    <p:sldId id="268" r:id="rId6"/>
    <p:sldId id="277" r:id="rId7"/>
    <p:sldId id="259" r:id="rId8"/>
    <p:sldId id="262" r:id="rId9"/>
    <p:sldId id="267" r:id="rId10"/>
    <p:sldId id="264" r:id="rId11"/>
    <p:sldId id="265" r:id="rId12"/>
    <p:sldId id="270" r:id="rId13"/>
    <p:sldId id="261" r:id="rId14"/>
    <p:sldId id="271" r:id="rId15"/>
    <p:sldId id="272" r:id="rId16"/>
    <p:sldId id="274" r:id="rId17"/>
    <p:sldId id="278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jin" initials="y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8467"/>
    <a:srgbClr val="80BBA6"/>
    <a:srgbClr val="FFF1C5"/>
    <a:srgbClr val="728467"/>
    <a:srgbClr val="71A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558" autoAdjust="0"/>
  </p:normalViewPr>
  <p:slideViewPr>
    <p:cSldViewPr snapToGrid="0">
      <p:cViewPr varScale="1">
        <p:scale>
          <a:sx n="56" d="100"/>
          <a:sy n="56" d="100"/>
        </p:scale>
        <p:origin x="3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CAECE-F672-4765-A44D-591C2F1A3B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0B7DC-E437-4402-A9D5-87093C83CC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此为首页，点击图标进入相应的页面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0B7DC-E437-4402-A9D5-87093C83C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点击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2</a:t>
            </a:r>
            <a:r>
              <a:rPr lang="zh-CN" altLang="en-US" dirty="0"/>
              <a:t>的条目，可查看详细问题，</a:t>
            </a:r>
            <a:endParaRPr lang="en-US" altLang="zh-CN" dirty="0"/>
          </a:p>
          <a:p>
            <a:r>
              <a:rPr lang="zh-CN" altLang="en-US" dirty="0"/>
              <a:t>状态为“创建”，可修改客户填写的所有内容，点击提交则保存，取消则不保存，</a:t>
            </a:r>
            <a:endParaRPr lang="en-US" altLang="zh-CN" dirty="0"/>
          </a:p>
          <a:p>
            <a:r>
              <a:rPr lang="zh-CN" altLang="en-US" dirty="0"/>
              <a:t>状态为“处理中” 客户可点击下方白框回复，进一步说明，以前写过的内容不可改，可用黑字显示。</a:t>
            </a:r>
            <a:endParaRPr lang="en-US" altLang="zh-CN" dirty="0"/>
          </a:p>
          <a:p>
            <a:r>
              <a:rPr lang="zh-CN" altLang="en-US" dirty="0"/>
              <a:t>状态为“结束” ，客户已经写过的描述不用显示白框，可黑字直接填写，包括回复的内容，</a:t>
            </a:r>
            <a:endParaRPr lang="en-US" altLang="zh-CN" dirty="0"/>
          </a:p>
          <a:p>
            <a:r>
              <a:rPr lang="zh-CN" altLang="en-US" dirty="0"/>
              <a:t>附件大小和格式可灵活掌握</a:t>
            </a:r>
            <a:r>
              <a:rPr lang="en-US" altLang="zh-CN" dirty="0"/>
              <a:t>,</a:t>
            </a:r>
            <a:r>
              <a:rPr lang="zh-CN" altLang="en-US" dirty="0"/>
              <a:t>非强制字段</a:t>
            </a:r>
            <a:endParaRPr lang="en-US" altLang="zh-CN" dirty="0"/>
          </a:p>
          <a:p>
            <a:r>
              <a:rPr lang="zh-CN" altLang="en-US" dirty="0"/>
              <a:t>类别分：开机不运转、指示灯、取药错误、日志、声音、界面显示、恢复出厂、一键取药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0B7DC-E437-4402-A9D5-87093C83C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点击任何一行，可进入详细的页面，看到完整的反馈内容，并回复或修改状态；状态为下拉菜单：完成，处理中，创建（为建立状态，未处理，报表显示可为空，容易查找）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0B7DC-E437-4402-A9D5-87093C83C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状态可修改，点击提交则保存，取消则不保存，点击附件可查看，点击已解决，状态变为 已解决，白框为交流区，答复提交后状态改为处理中</a:t>
            </a:r>
            <a:endParaRPr lang="en-US" altLang="zh-CN" dirty="0"/>
          </a:p>
          <a:p>
            <a:r>
              <a:rPr lang="zh-CN" altLang="en-US" dirty="0"/>
              <a:t>类别分：开机不运转、指示灯、取药错误、日志、声音、界面显示、恢复出厂、一键取药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0B7DC-E437-4402-A9D5-87093C83C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实例中 </a:t>
            </a:r>
            <a:r>
              <a:rPr lang="en-US" altLang="zh-CN" dirty="0"/>
              <a:t>194</a:t>
            </a:r>
            <a:r>
              <a:rPr lang="zh-CN" altLang="en-US" dirty="0"/>
              <a:t>为收到的评价总条数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0B7DC-E437-4402-A9D5-87093C83C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至少有一项为必需项，才能查询，剂量按照药盒设置位数</a:t>
            </a:r>
            <a:r>
              <a:rPr lang="en-US" altLang="zh-CN" dirty="0"/>
              <a:t>(1-9), </a:t>
            </a:r>
            <a:r>
              <a:rPr lang="zh-CN" altLang="en-US" dirty="0"/>
              <a:t>日期也可用选择的方式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0B7DC-E437-4402-A9D5-87093C83C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至少勾选一个才可查询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0B7DC-E437-4402-A9D5-87093C83C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除更改日期外，必需勾选一项更改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0B7DC-E437-4402-A9D5-87093C83C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至少输入一项才可查询，如果点击查询，则展现下列报表，点击日志，则显示下页内容，如果不是以序列号为条件，有可能会出现多条，需分开展示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0B7DC-E437-4402-A9D5-87093C83C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点击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2</a:t>
            </a:r>
            <a:r>
              <a:rPr lang="zh-CN" altLang="en-US" dirty="0"/>
              <a:t>的条目，可查看详细问题，</a:t>
            </a:r>
            <a:endParaRPr lang="en-US" altLang="zh-CN" dirty="0"/>
          </a:p>
          <a:p>
            <a:r>
              <a:rPr lang="zh-CN" altLang="en-US" dirty="0"/>
              <a:t>状态为“创建”，可修改客户填写的所有内容，点击提交则保存，取消则不保存，</a:t>
            </a:r>
            <a:endParaRPr lang="en-US" altLang="zh-CN" dirty="0"/>
          </a:p>
          <a:p>
            <a:r>
              <a:rPr lang="zh-CN" altLang="en-US" dirty="0"/>
              <a:t>状态为“处理中” 客户可点击下方白框回复，进一步说明，以前写过的内容不可改，可用黑字显示。</a:t>
            </a:r>
            <a:endParaRPr lang="en-US" altLang="zh-CN" dirty="0"/>
          </a:p>
          <a:p>
            <a:r>
              <a:rPr lang="zh-CN" altLang="en-US" dirty="0"/>
              <a:t>状态为“结束” ，客户已经写过的描述不用显示白框，可黑字直接填写，包括回复的内容，</a:t>
            </a:r>
            <a:endParaRPr lang="en-US" altLang="zh-CN" dirty="0"/>
          </a:p>
          <a:p>
            <a:r>
              <a:rPr lang="zh-CN" altLang="en-US" dirty="0"/>
              <a:t>附件大小和格式可灵活掌握</a:t>
            </a:r>
            <a:r>
              <a:rPr lang="en-US" altLang="zh-CN" dirty="0"/>
              <a:t>,</a:t>
            </a:r>
            <a:r>
              <a:rPr lang="zh-CN" altLang="en-US" dirty="0"/>
              <a:t>非强制字段</a:t>
            </a:r>
            <a:endParaRPr lang="en-US" altLang="zh-CN" dirty="0"/>
          </a:p>
          <a:p>
            <a:r>
              <a:rPr lang="zh-CN" altLang="en-US" dirty="0"/>
              <a:t>类别分：开机不运转、指示灯、取药错误、日志、声音、界面显示、恢复出厂、一键取药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0B7DC-E437-4402-A9D5-87093C83C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A14E-F6E1-46CA-9D34-75F9F0CC4C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E8EA-C92B-44D9-BB0A-BEC44B946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A14E-F6E1-46CA-9D34-75F9F0CC4C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E8EA-C92B-44D9-BB0A-BEC44B946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A14E-F6E1-46CA-9D34-75F9F0CC4C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E8EA-C92B-44D9-BB0A-BEC44B946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A14E-F6E1-46CA-9D34-75F9F0CC4C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E8EA-C92B-44D9-BB0A-BEC44B946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A14E-F6E1-46CA-9D34-75F9F0CC4C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E8EA-C92B-44D9-BB0A-BEC44B946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A14E-F6E1-46CA-9D34-75F9F0CC4C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E8EA-C92B-44D9-BB0A-BEC44B946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A14E-F6E1-46CA-9D34-75F9F0CC4C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E8EA-C92B-44D9-BB0A-BEC44B946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A14E-F6E1-46CA-9D34-75F9F0CC4C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E8EA-C92B-44D9-BB0A-BEC44B946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A14E-F6E1-46CA-9D34-75F9F0CC4C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E8EA-C92B-44D9-BB0A-BEC44B946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A14E-F6E1-46CA-9D34-75F9F0CC4C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E8EA-C92B-44D9-BB0A-BEC44B946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A14E-F6E1-46CA-9D34-75F9F0CC4C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E8EA-C92B-44D9-BB0A-BEC44B946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A14E-F6E1-46CA-9D34-75F9F0CC4C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7E8EA-C92B-44D9-BB0A-BEC44B9466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2.svg"/><Relationship Id="rId4" Type="http://schemas.openxmlformats.org/officeDocument/2006/relationships/image" Target="../media/image6.png"/><Relationship Id="rId3" Type="http://schemas.openxmlformats.org/officeDocument/2006/relationships/image" Target="../media/image1.sv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emf"/><Relationship Id="rId3" Type="http://schemas.openxmlformats.org/officeDocument/2006/relationships/image" Target="../media/image10.emf"/><Relationship Id="rId2" Type="http://schemas.openxmlformats.org/officeDocument/2006/relationships/image" Target="../media/image7.emf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.emf"/><Relationship Id="rId6" Type="http://schemas.openxmlformats.org/officeDocument/2006/relationships/image" Target="../media/image2.svg"/><Relationship Id="rId5" Type="http://schemas.openxmlformats.org/officeDocument/2006/relationships/image" Target="../media/image6.png"/><Relationship Id="rId4" Type="http://schemas.openxmlformats.org/officeDocument/2006/relationships/image" Target="../media/image1.svg"/><Relationship Id="rId3" Type="http://schemas.openxmlformats.org/officeDocument/2006/relationships/image" Target="../media/image5.png"/><Relationship Id="rId2" Type="http://schemas.openxmlformats.org/officeDocument/2006/relationships/hyperlink" Target="mailto:12345678900@qq.com" TargetMode="Externa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2.svg"/><Relationship Id="rId4" Type="http://schemas.openxmlformats.org/officeDocument/2006/relationships/image" Target="../media/image6.png"/><Relationship Id="rId3" Type="http://schemas.openxmlformats.org/officeDocument/2006/relationships/image" Target="../media/image1.sv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2.svg"/><Relationship Id="rId4" Type="http://schemas.openxmlformats.org/officeDocument/2006/relationships/image" Target="../media/image6.png"/><Relationship Id="rId3" Type="http://schemas.openxmlformats.org/officeDocument/2006/relationships/image" Target="../media/image1.sv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2.svg"/><Relationship Id="rId4" Type="http://schemas.openxmlformats.org/officeDocument/2006/relationships/image" Target="../media/image6.png"/><Relationship Id="rId3" Type="http://schemas.openxmlformats.org/officeDocument/2006/relationships/image" Target="../media/image1.sv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2.svg"/><Relationship Id="rId4" Type="http://schemas.openxmlformats.org/officeDocument/2006/relationships/image" Target="../media/image6.png"/><Relationship Id="rId3" Type="http://schemas.openxmlformats.org/officeDocument/2006/relationships/image" Target="../media/image1.sv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.emf"/><Relationship Id="rId6" Type="http://schemas.openxmlformats.org/officeDocument/2006/relationships/tags" Target="../tags/tag1.xml"/><Relationship Id="rId5" Type="http://schemas.openxmlformats.org/officeDocument/2006/relationships/image" Target="../media/image2.svg"/><Relationship Id="rId4" Type="http://schemas.openxmlformats.org/officeDocument/2006/relationships/image" Target="../media/image6.png"/><Relationship Id="rId3" Type="http://schemas.openxmlformats.org/officeDocument/2006/relationships/image" Target="../media/image1.sv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5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片包含 屏幕截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2" y="870288"/>
            <a:ext cx="10905066" cy="49345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图片包含 屏幕截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74" y="0"/>
            <a:ext cx="12256549" cy="6858000"/>
          </a:xfrm>
          <a:prstGeom prst="rect">
            <a:avLst/>
          </a:prstGeom>
        </p:spPr>
      </p:pic>
      <p:pic>
        <p:nvPicPr>
          <p:cNvPr id="21" name="图形 20" descr="起点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7718" y="6307709"/>
            <a:ext cx="306494" cy="30649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6171008" y="6307709"/>
            <a:ext cx="295102" cy="307777"/>
          </a:xfrm>
          <a:prstGeom prst="rect">
            <a:avLst/>
          </a:prstGeom>
          <a:ln w="19050">
            <a:solidFill>
              <a:srgbClr val="0CC3F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pic>
        <p:nvPicPr>
          <p:cNvPr id="23" name="图形 22" descr="结束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1026" y="6305033"/>
            <a:ext cx="306494" cy="306494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827520" y="6262890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跳至      页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433277" y="6303750"/>
            <a:ext cx="295102" cy="307777"/>
          </a:xfrm>
          <a:prstGeom prst="rect">
            <a:avLst/>
          </a:prstGeom>
          <a:ln w="19050">
            <a:solidFill>
              <a:srgbClr val="0CC3F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3048000" y="1377430"/>
            <a:ext cx="9022080" cy="73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  <a:spcAft>
                <a:spcPts val="0"/>
              </a:spcAft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药盒序列号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应急人联系电话                                    昵称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4511040" y="1745504"/>
            <a:ext cx="915247" cy="291733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83039" y="111067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单体药盒状况查询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7741073" y="1758280"/>
            <a:ext cx="1971887" cy="291733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4653279" y="2193130"/>
            <a:ext cx="1442720" cy="46736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  询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10928499" y="1742658"/>
            <a:ext cx="915247" cy="291733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8265" y="2716594"/>
            <a:ext cx="982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药盒序列号：</a:t>
            </a:r>
            <a:r>
              <a:rPr lang="en-US" altLang="zh-CN" dirty="0"/>
              <a:t>XXXX  </a:t>
            </a:r>
            <a:r>
              <a:rPr lang="zh-CN" altLang="en-US" dirty="0"/>
              <a:t>昵称：</a:t>
            </a:r>
            <a:r>
              <a:rPr lang="en-US" altLang="zh-CN" dirty="0"/>
              <a:t>XXXX  </a:t>
            </a:r>
            <a:r>
              <a:rPr lang="zh-CN" altLang="en-US" dirty="0"/>
              <a:t>性别：男  年龄：</a:t>
            </a:r>
            <a:r>
              <a:rPr lang="en-US" altLang="zh-CN" dirty="0"/>
              <a:t>31  </a:t>
            </a:r>
            <a:r>
              <a:rPr lang="zh-CN" altLang="en-US" dirty="0"/>
              <a:t>地区：北京  应急联系人：</a:t>
            </a:r>
            <a:r>
              <a:rPr lang="en-US" altLang="zh-CN" dirty="0"/>
              <a:t>XXXX  </a:t>
            </a:r>
            <a:r>
              <a:rPr lang="zh-CN" altLang="en-US" dirty="0"/>
              <a:t>已绑定</a:t>
            </a:r>
            <a:endParaRPr lang="zh-CN" altLang="en-US" dirty="0"/>
          </a:p>
        </p:txBody>
      </p:sp>
      <p:sp>
        <p:nvSpPr>
          <p:cNvPr id="31" name="矩形: 圆角 30"/>
          <p:cNvSpPr/>
          <p:nvPr/>
        </p:nvSpPr>
        <p:spPr>
          <a:xfrm>
            <a:off x="7098189" y="2184310"/>
            <a:ext cx="1442720" cy="46736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 志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2480" y="68762"/>
            <a:ext cx="2004694" cy="745625"/>
          </a:xfrm>
          <a:prstGeom prst="rect">
            <a:avLst/>
          </a:prstGeom>
        </p:spPr>
      </p:pic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094480" y="3036410"/>
          <a:ext cx="6654799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677"/>
                <a:gridCol w="1957141"/>
                <a:gridCol w="3407981"/>
              </a:tblGrid>
              <a:tr h="335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日期</a:t>
                      </a:r>
                      <a:endParaRPr lang="zh-CN" altLang="en-US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时间</a:t>
                      </a:r>
                      <a:endParaRPr lang="zh-CN" altLang="en-US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内容</a:t>
                      </a:r>
                      <a:endParaRPr lang="zh-CN" altLang="en-US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2019-9-10</a:t>
                      </a:r>
                      <a:endParaRPr lang="zh-CN" altLang="en-US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07:00</a:t>
                      </a:r>
                      <a:endParaRPr lang="zh-CN" altLang="en-US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正常取药一次，取药成功</a:t>
                      </a:r>
                      <a:endParaRPr lang="zh-CN" altLang="en-US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2019-9-10</a:t>
                      </a:r>
                      <a:endParaRPr lang="zh-CN" altLang="en-US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12:00</a:t>
                      </a:r>
                      <a:endParaRPr lang="zh-CN" altLang="en-US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临时取药一次，取药成功</a:t>
                      </a:r>
                      <a:endParaRPr lang="zh-CN" altLang="en-US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2019-9-10</a:t>
                      </a:r>
                      <a:endParaRPr lang="zh-CN" altLang="en-US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18:00</a:t>
                      </a:r>
                      <a:endParaRPr lang="zh-CN" altLang="en-US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药仓</a:t>
                      </a:r>
                      <a:r>
                        <a:rPr lang="en-US" altLang="zh-CN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r>
                        <a:rPr lang="zh-CN" altLang="en-US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放入了新的药物</a:t>
                      </a:r>
                      <a:endParaRPr lang="zh-CN" altLang="en-US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2019-9-9</a:t>
                      </a:r>
                      <a:endParaRPr lang="zh-CN" altLang="en-US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07:00</a:t>
                      </a:r>
                      <a:endParaRPr lang="zh-CN" altLang="en-US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药仓</a:t>
                      </a:r>
                      <a:r>
                        <a:rPr lang="en-US" altLang="zh-CN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r>
                        <a:rPr lang="zh-CN" altLang="en-US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添加了</a:t>
                      </a:r>
                      <a:r>
                        <a:rPr lang="en-US" altLang="zh-CN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50</a:t>
                      </a:r>
                      <a:r>
                        <a:rPr lang="zh-CN" altLang="en-US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颗药物</a:t>
                      </a:r>
                      <a:endParaRPr lang="zh-CN" altLang="en-US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2019-9-9</a:t>
                      </a:r>
                      <a:endParaRPr lang="zh-CN" altLang="en-US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08:00</a:t>
                      </a:r>
                      <a:endParaRPr lang="zh-CN" altLang="en-US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正常取药一次，取药成功</a:t>
                      </a:r>
                      <a:endParaRPr lang="zh-CN" altLang="en-US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2019-9-9</a:t>
                      </a:r>
                      <a:endParaRPr lang="zh-CN" altLang="en-US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18:00</a:t>
                      </a:r>
                      <a:endParaRPr lang="zh-CN" altLang="en-US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正常取药一次，取药成功</a:t>
                      </a:r>
                      <a:endParaRPr lang="zh-CN" altLang="en-US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2019-9-9</a:t>
                      </a:r>
                      <a:endParaRPr lang="zh-CN" altLang="en-US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08:00</a:t>
                      </a:r>
                      <a:endParaRPr lang="zh-CN" altLang="en-US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正常取药一次，取药成功</a:t>
                      </a:r>
                      <a:endParaRPr lang="zh-CN" altLang="en-US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2019-9-9</a:t>
                      </a:r>
                      <a:endParaRPr lang="zh-CN" altLang="en-US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08:00</a:t>
                      </a:r>
                      <a:endParaRPr lang="zh-CN" altLang="en-US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正常取药一次，取药成功</a:t>
                      </a:r>
                      <a:endParaRPr lang="zh-CN" altLang="en-US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包含 屏幕截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74" y="0"/>
            <a:ext cx="12256549" cy="68580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074212" y="13208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更改密码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15360" y="2228671"/>
            <a:ext cx="2031325" cy="2196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   密   码：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   密   码：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确认新密码：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5767718" y="2550160"/>
            <a:ext cx="2726042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5767718" y="3286097"/>
            <a:ext cx="2726042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5767718" y="3944245"/>
            <a:ext cx="2726042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5546685" y="5286942"/>
            <a:ext cx="1442720" cy="4673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  定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480" y="68762"/>
            <a:ext cx="2004694" cy="745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3" r="1" b="6012"/>
          <a:stretch>
            <a:fillRect/>
          </a:stretch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0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3088640" y="1605280"/>
            <a:ext cx="7010400" cy="4124960"/>
          </a:xfrm>
          <a:prstGeom prst="roundRect">
            <a:avLst>
              <a:gd name="adj" fmla="val 1889"/>
            </a:avLst>
          </a:prstGeom>
          <a:solidFill>
            <a:srgbClr val="80B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851" y="-81280"/>
          <a:ext cx="12188149" cy="115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CorelDRAW" r:id="rId1" imgW="2656205" imgH="260350" progId="CorelDraw.Graphic.19">
                  <p:embed/>
                </p:oleObj>
              </mc:Choice>
              <mc:Fallback>
                <p:oleObj name="CorelDRAW" r:id="rId1" imgW="2656205" imgH="260350" progId="CorelDraw.Graphic.19">
                  <p:embed/>
                  <p:pic>
                    <p:nvPicPr>
                      <p:cNvPr id="0" name="图片 10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51" y="-81280"/>
                        <a:ext cx="12188149" cy="1158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080337" y="17467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客户注册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03600" y="1931512"/>
            <a:ext cx="651256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   名*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手机号*                                        验证码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59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   箱：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机器序列号*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5025627" y="2195160"/>
            <a:ext cx="1971887" cy="291733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5025627" y="2750541"/>
            <a:ext cx="1971887" cy="291733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5025627" y="3409100"/>
            <a:ext cx="1971887" cy="291733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5025627" y="4038558"/>
            <a:ext cx="1971887" cy="291733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284209" y="2795615"/>
            <a:ext cx="762847" cy="291733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1" y="4794241"/>
            <a:ext cx="1199306" cy="56588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693" y="4807988"/>
            <a:ext cx="1199306" cy="562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4967" y="1896014"/>
            <a:ext cx="1720282" cy="2737189"/>
          </a:xfrm>
          <a:prstGeom prst="rect">
            <a:avLst/>
          </a:prstGeom>
          <a:noFill/>
          <a:ln w="38100">
            <a:solidFill>
              <a:srgbClr val="80BB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851" y="-81280"/>
          <a:ext cx="12188149" cy="115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CorelDRAW" r:id="rId1" imgW="2656205" imgH="260350" progId="CorelDraw.Graphic.19">
                  <p:embed/>
                </p:oleObj>
              </mc:Choice>
              <mc:Fallback>
                <p:oleObj name="CorelDRAW" r:id="rId1" imgW="2656205" imgH="260350" progId="CorelDraw.Graphic.19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51" y="-81280"/>
                        <a:ext cx="12188149" cy="1158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080337" y="17467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客户问题反馈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1029" y="865946"/>
            <a:ext cx="112471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   名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李小二  机器序列号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:XXXXXXXX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手机号：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12345678900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12345678900@qq.com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26325" y="1864290"/>
            <a:ext cx="168507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  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我的问题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药盒不工作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lai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指示灯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新建问题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2590798" y="1678883"/>
            <a:ext cx="7325361" cy="4184708"/>
          </a:xfrm>
          <a:prstGeom prst="roundRect">
            <a:avLst>
              <a:gd name="adj" fmla="val 1889"/>
            </a:avLst>
          </a:prstGeom>
          <a:solidFill>
            <a:srgbClr val="80B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7" name="矩形: 圆角 26"/>
          <p:cNvSpPr/>
          <p:nvPr/>
        </p:nvSpPr>
        <p:spPr>
          <a:xfrm>
            <a:off x="4042864" y="2235614"/>
            <a:ext cx="1056640" cy="345921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80BB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803266" y="2233621"/>
            <a:ext cx="6969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类别：                       日期：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2019/09/09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状态：创建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4023697" y="2690339"/>
            <a:ext cx="1056640" cy="345921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80BB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  载</a:t>
            </a:r>
            <a:endParaRPr lang="zh-CN" altLang="en-US" b="1" dirty="0">
              <a:solidFill>
                <a:srgbClr val="80BB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箭头: 下 38"/>
          <p:cNvSpPr/>
          <p:nvPr/>
        </p:nvSpPr>
        <p:spPr>
          <a:xfrm>
            <a:off x="5188218" y="2245802"/>
            <a:ext cx="182033" cy="274756"/>
          </a:xfrm>
          <a:prstGeom prst="downArrow">
            <a:avLst/>
          </a:prstGeom>
          <a:solidFill>
            <a:srgbClr val="0E84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/>
          <p:cNvSpPr/>
          <p:nvPr/>
        </p:nvSpPr>
        <p:spPr>
          <a:xfrm>
            <a:off x="4023697" y="3115903"/>
            <a:ext cx="1056640" cy="345921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80BB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  载</a:t>
            </a:r>
            <a:endParaRPr lang="zh-CN" altLang="en-US" b="1" dirty="0">
              <a:solidFill>
                <a:srgbClr val="80BB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: 圆角 43"/>
          <p:cNvSpPr/>
          <p:nvPr/>
        </p:nvSpPr>
        <p:spPr>
          <a:xfrm>
            <a:off x="3171191" y="3865449"/>
            <a:ext cx="6094825" cy="975146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861545" y="2658432"/>
            <a:ext cx="71625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附件                           （仅支持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/.bmp/.jpeg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XXXXXXXX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028" y="5227917"/>
            <a:ext cx="989530" cy="46989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859" y="5235658"/>
            <a:ext cx="995874" cy="4698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3034" y="5204451"/>
            <a:ext cx="995873" cy="4698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4967" y="1896014"/>
            <a:ext cx="1720282" cy="2737189"/>
          </a:xfrm>
          <a:prstGeom prst="rect">
            <a:avLst/>
          </a:prstGeom>
          <a:noFill/>
          <a:ln w="38100">
            <a:solidFill>
              <a:srgbClr val="80BB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851" y="-81280"/>
          <a:ext cx="12188149" cy="115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CorelDRAW" r:id="rId1" imgW="2656205" imgH="260350" progId="CorelDraw.Graphic.19">
                  <p:embed/>
                </p:oleObj>
              </mc:Choice>
              <mc:Fallback>
                <p:oleObj name="CorelDRAW" r:id="rId1" imgW="2656205" imgH="260350" progId="CorelDraw.Graphic.19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51" y="-81280"/>
                        <a:ext cx="12188149" cy="1158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080337" y="17467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客户问题反馈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1029" y="865946"/>
            <a:ext cx="112471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   名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李小二  机器序列号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:XXXXXXXX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手机号：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12345678900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12345678900@qq.com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38242" y="2017870"/>
            <a:ext cx="168507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  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我的问题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药盒不工作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指示灯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新建问题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2590798" y="1678882"/>
            <a:ext cx="7325361" cy="5004443"/>
          </a:xfrm>
          <a:prstGeom prst="roundRect">
            <a:avLst>
              <a:gd name="adj" fmla="val 1889"/>
            </a:avLst>
          </a:prstGeom>
          <a:solidFill>
            <a:srgbClr val="80B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7" name="矩形: 圆角 26"/>
          <p:cNvSpPr/>
          <p:nvPr/>
        </p:nvSpPr>
        <p:spPr>
          <a:xfrm>
            <a:off x="4048007" y="2076577"/>
            <a:ext cx="1056640" cy="345921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80BB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808164" y="2039208"/>
            <a:ext cx="69301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类别：                       日期：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XXXXXXXX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状态：处理中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861545" y="2658432"/>
            <a:ext cx="71625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附件                           （仅支持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/.bmp/.jpeg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指示灯不亮，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2019/09/09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4023697" y="2690339"/>
            <a:ext cx="1056640" cy="345921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80BB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  载</a:t>
            </a:r>
            <a:endParaRPr lang="zh-CN" altLang="en-US" b="1" dirty="0">
              <a:solidFill>
                <a:srgbClr val="80BB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箭头: 下 38"/>
          <p:cNvSpPr/>
          <p:nvPr/>
        </p:nvSpPr>
        <p:spPr>
          <a:xfrm>
            <a:off x="5193361" y="2086765"/>
            <a:ext cx="182033" cy="274756"/>
          </a:xfrm>
          <a:prstGeom prst="downArrow">
            <a:avLst/>
          </a:prstGeom>
          <a:solidFill>
            <a:srgbClr val="0E84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/>
          <p:cNvSpPr/>
          <p:nvPr/>
        </p:nvSpPr>
        <p:spPr>
          <a:xfrm>
            <a:off x="4023697" y="3115903"/>
            <a:ext cx="1056640" cy="345921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80BB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  载</a:t>
            </a:r>
            <a:endParaRPr lang="zh-CN" altLang="en-US" b="1" dirty="0">
              <a:solidFill>
                <a:srgbClr val="80BB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: 圆角 43"/>
          <p:cNvSpPr/>
          <p:nvPr/>
        </p:nvSpPr>
        <p:spPr>
          <a:xfrm>
            <a:off x="3235630" y="4878747"/>
            <a:ext cx="6094825" cy="975146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336" y="6073099"/>
            <a:ext cx="989530" cy="46989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167" y="6080840"/>
            <a:ext cx="995874" cy="46989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342" y="6049633"/>
            <a:ext cx="995873" cy="4698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4967" y="1896014"/>
            <a:ext cx="1720282" cy="2737189"/>
          </a:xfrm>
          <a:prstGeom prst="rect">
            <a:avLst/>
          </a:prstGeom>
          <a:noFill/>
          <a:ln w="38100">
            <a:solidFill>
              <a:srgbClr val="80BB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2590798" y="1895771"/>
            <a:ext cx="7325361" cy="2737189"/>
          </a:xfrm>
          <a:prstGeom prst="roundRect">
            <a:avLst>
              <a:gd name="adj" fmla="val 1889"/>
            </a:avLst>
          </a:prstGeom>
          <a:solidFill>
            <a:srgbClr val="80B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851" y="-81280"/>
          <a:ext cx="12188149" cy="115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CorelDRAW" r:id="rId1" imgW="2656205" imgH="260350" progId="CorelDraw.Graphic.19">
                  <p:embed/>
                </p:oleObj>
              </mc:Choice>
              <mc:Fallback>
                <p:oleObj name="CorelDRAW" r:id="rId1" imgW="2656205" imgH="260350" progId="CorelDraw.Graphic.19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51" y="-81280"/>
                        <a:ext cx="12188149" cy="1158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080337" y="17467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客户评价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1029" y="865946"/>
            <a:ext cx="112471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   名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李小二  机器序列号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:XXXXXXXX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手机号：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12345678900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12345678900@qq.com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227305" y="1942757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4318805" y="2673080"/>
            <a:ext cx="5114055" cy="1186231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星形: 五角 17"/>
          <p:cNvSpPr/>
          <p:nvPr/>
        </p:nvSpPr>
        <p:spPr>
          <a:xfrm>
            <a:off x="4318805" y="2225724"/>
            <a:ext cx="355601" cy="31500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星形: 五角 18"/>
          <p:cNvSpPr/>
          <p:nvPr/>
        </p:nvSpPr>
        <p:spPr>
          <a:xfrm>
            <a:off x="5610384" y="2225724"/>
            <a:ext cx="355601" cy="31500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星形: 五角 19"/>
          <p:cNvSpPr/>
          <p:nvPr/>
        </p:nvSpPr>
        <p:spPr>
          <a:xfrm>
            <a:off x="4641700" y="2225724"/>
            <a:ext cx="355601" cy="31500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星形: 五角 20"/>
          <p:cNvSpPr/>
          <p:nvPr/>
        </p:nvSpPr>
        <p:spPr>
          <a:xfrm>
            <a:off x="4964595" y="2225724"/>
            <a:ext cx="355601" cy="31500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星形: 五角 21"/>
          <p:cNvSpPr/>
          <p:nvPr/>
        </p:nvSpPr>
        <p:spPr>
          <a:xfrm>
            <a:off x="5287490" y="2225724"/>
            <a:ext cx="355601" cy="31500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38242" y="2017870"/>
            <a:ext cx="168507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  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我的问题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药盒不工作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指示灯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新建问题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287" y="4040961"/>
            <a:ext cx="989530" cy="4698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 descr="图片包含 屏幕截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74" y="0"/>
            <a:ext cx="12256549" cy="685800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827520" y="5033530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3" y="1174919"/>
            <a:ext cx="5872162" cy="549734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480" y="68762"/>
            <a:ext cx="2004694" cy="745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 descr="图片包含 屏幕截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74" y="0"/>
            <a:ext cx="12256549" cy="6858000"/>
          </a:xfrm>
          <a:prstGeom prst="rect">
            <a:avLst/>
          </a:prstGeom>
        </p:spPr>
      </p:pic>
      <p:graphicFrame>
        <p:nvGraphicFramePr>
          <p:cNvPr id="13" name="表格 13"/>
          <p:cNvGraphicFramePr>
            <a:graphicFrameLocks noGrp="1"/>
          </p:cNvGraphicFramePr>
          <p:nvPr/>
        </p:nvGraphicFramePr>
        <p:xfrm>
          <a:off x="2905760" y="2757690"/>
          <a:ext cx="920496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544"/>
                <a:gridCol w="1005887"/>
                <a:gridCol w="718894"/>
                <a:gridCol w="1119292"/>
                <a:gridCol w="1315758"/>
                <a:gridCol w="1032447"/>
                <a:gridCol w="1247600"/>
                <a:gridCol w="1102269"/>
                <a:gridCol w="110226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编号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序列号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姓名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手机号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邮箱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类别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日期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状态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管理员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001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XXXXXXXX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李小二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12345678900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"/>
                        </a:rPr>
                        <a:t>12345678900@qq.com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无法运转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2019/08/01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admin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002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XXXXXXXX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XXXXXX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12345678900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"/>
                        </a:rPr>
                        <a:t>12345678900@qq.com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无法运转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2019/08/01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处理中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admin2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003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XXXXXXXX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XXXXXX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12345678900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"/>
                        </a:rPr>
                        <a:t>12345678900@qq.com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无法运转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2019/08/01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004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XXXXXXXX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XXXXXX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12345678900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"/>
                        </a:rPr>
                        <a:t>12345678900@qq.com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无法运转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2019/08/01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admin1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1" name="图形 20" descr="起点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7718" y="6338189"/>
            <a:ext cx="306494" cy="30649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6171008" y="6338189"/>
            <a:ext cx="295102" cy="307777"/>
          </a:xfrm>
          <a:prstGeom prst="rect">
            <a:avLst/>
          </a:prstGeom>
          <a:ln w="19050">
            <a:solidFill>
              <a:srgbClr val="0CC3F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pic>
        <p:nvPicPr>
          <p:cNvPr id="23" name="图形 22" descr="结束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1026" y="6335513"/>
            <a:ext cx="306494" cy="306494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827520" y="6293370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跳至      页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433277" y="6334230"/>
            <a:ext cx="295102" cy="307777"/>
          </a:xfrm>
          <a:prstGeom prst="rect">
            <a:avLst/>
          </a:prstGeom>
          <a:ln w="19050">
            <a:solidFill>
              <a:srgbClr val="0CC3F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318559" y="94088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客户反馈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2480" y="68762"/>
            <a:ext cx="2004694" cy="7456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905760" y="1175491"/>
            <a:ext cx="9022080" cy="73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  <a:spcAft>
                <a:spcPts val="0"/>
              </a:spcAft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日期   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状态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3779096" y="1532617"/>
            <a:ext cx="915247" cy="29173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5195993" y="1549594"/>
            <a:ext cx="915247" cy="29173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/>
          <p:cNvSpPr/>
          <p:nvPr/>
        </p:nvSpPr>
        <p:spPr>
          <a:xfrm>
            <a:off x="7174753" y="1519739"/>
            <a:ext cx="915247" cy="29173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下 1"/>
          <p:cNvSpPr/>
          <p:nvPr/>
        </p:nvSpPr>
        <p:spPr>
          <a:xfrm>
            <a:off x="8107680" y="1529274"/>
            <a:ext cx="182033" cy="274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/>
          <p:cNvSpPr/>
          <p:nvPr/>
        </p:nvSpPr>
        <p:spPr>
          <a:xfrm>
            <a:off x="5780365" y="2056062"/>
            <a:ext cx="1442720" cy="46736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  定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851" y="-81280"/>
          <a:ext cx="12188149" cy="115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CorelDRAW" r:id="rId1" imgW="2656205" imgH="260350" progId="CorelDraw.Graphic.19">
                  <p:embed/>
                </p:oleObj>
              </mc:Choice>
              <mc:Fallback>
                <p:oleObj name="CorelDRAW" r:id="rId1" imgW="2656205" imgH="260350" progId="CorelDraw.Graphic.19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51" y="-81280"/>
                        <a:ext cx="12188149" cy="1158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080337" y="17467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客户问题反馈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1029" y="865946"/>
            <a:ext cx="112471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   名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李小二  机器序列号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:XXXXXXXX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手机号：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12345678900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12345678900@qq.com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24" name="矩形: 圆角 23"/>
          <p:cNvSpPr/>
          <p:nvPr/>
        </p:nvSpPr>
        <p:spPr>
          <a:xfrm>
            <a:off x="2590798" y="1678882"/>
            <a:ext cx="8016242" cy="5099107"/>
          </a:xfrm>
          <a:prstGeom prst="roundRect">
            <a:avLst>
              <a:gd name="adj" fmla="val 1889"/>
            </a:avLst>
          </a:prstGeom>
          <a:solidFill>
            <a:srgbClr val="80B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7" name="矩形: 圆角 26"/>
          <p:cNvSpPr/>
          <p:nvPr/>
        </p:nvSpPr>
        <p:spPr>
          <a:xfrm>
            <a:off x="4436627" y="2076577"/>
            <a:ext cx="1056640" cy="345921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80BB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861545" y="2059377"/>
            <a:ext cx="623439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类别：                          日期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2019/01/09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状态：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描述：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XXXXXXXXXXXXXXXXX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76381" y="2769805"/>
            <a:ext cx="7162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附件              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4440954" y="2678499"/>
            <a:ext cx="1056640" cy="345921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80BB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 件</a:t>
            </a:r>
            <a:endParaRPr lang="zh-CN" altLang="en-US" b="1" dirty="0">
              <a:solidFill>
                <a:srgbClr val="80BB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箭头: 下 38"/>
          <p:cNvSpPr/>
          <p:nvPr/>
        </p:nvSpPr>
        <p:spPr>
          <a:xfrm>
            <a:off x="5581981" y="2086765"/>
            <a:ext cx="182033" cy="274756"/>
          </a:xfrm>
          <a:prstGeom prst="downArrow">
            <a:avLst/>
          </a:prstGeom>
          <a:solidFill>
            <a:srgbClr val="0E84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/>
          <p:cNvSpPr/>
          <p:nvPr/>
        </p:nvSpPr>
        <p:spPr>
          <a:xfrm>
            <a:off x="8982259" y="2101649"/>
            <a:ext cx="1056640" cy="345921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80BB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 建 </a:t>
            </a:r>
            <a:endParaRPr lang="zh-CN" altLang="en-US" b="1" dirty="0">
              <a:solidFill>
                <a:srgbClr val="80BB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箭头: 下 18"/>
          <p:cNvSpPr/>
          <p:nvPr/>
        </p:nvSpPr>
        <p:spPr>
          <a:xfrm>
            <a:off x="10149755" y="2102336"/>
            <a:ext cx="182033" cy="274756"/>
          </a:xfrm>
          <a:prstGeom prst="downArrow">
            <a:avLst/>
          </a:prstGeom>
          <a:solidFill>
            <a:srgbClr val="0E84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20" name="矩形: 圆角 19"/>
          <p:cNvSpPr/>
          <p:nvPr/>
        </p:nvSpPr>
        <p:spPr>
          <a:xfrm>
            <a:off x="3093337" y="4816376"/>
            <a:ext cx="6233034" cy="1186231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>
            <a:off x="4440954" y="3091217"/>
            <a:ext cx="1056640" cy="345921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80BB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 件</a:t>
            </a:r>
            <a:endParaRPr lang="zh-CN" altLang="en-US" b="1" dirty="0">
              <a:solidFill>
                <a:srgbClr val="80BB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279" y="6167588"/>
            <a:ext cx="903825" cy="429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110" y="6175329"/>
            <a:ext cx="909619" cy="429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5265" y="6216680"/>
            <a:ext cx="909619" cy="4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 descr="图片包含 屏幕截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74" y="0"/>
            <a:ext cx="12256549" cy="6858000"/>
          </a:xfrm>
          <a:prstGeom prst="rect">
            <a:avLst/>
          </a:prstGeom>
        </p:spPr>
      </p:pic>
      <p:pic>
        <p:nvPicPr>
          <p:cNvPr id="21" name="图形 20" descr="起点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7718" y="6216269"/>
            <a:ext cx="306494" cy="30649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6171008" y="6216269"/>
            <a:ext cx="295102" cy="307777"/>
          </a:xfrm>
          <a:prstGeom prst="rect">
            <a:avLst/>
          </a:prstGeom>
          <a:ln w="19050">
            <a:solidFill>
              <a:srgbClr val="0CC3F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pic>
        <p:nvPicPr>
          <p:cNvPr id="23" name="图形 22" descr="结束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1026" y="6213593"/>
            <a:ext cx="306494" cy="306494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827520" y="6171450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跳至      页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433277" y="6252950"/>
            <a:ext cx="295102" cy="307777"/>
          </a:xfrm>
          <a:prstGeom prst="rect">
            <a:avLst/>
          </a:prstGeom>
          <a:ln w="19050">
            <a:solidFill>
              <a:srgbClr val="0CC3F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074212" y="13208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客户评价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03979" y="1982518"/>
            <a:ext cx="29145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星评价</a:t>
            </a:r>
            <a:r>
              <a:rPr lang="en-US" altLang="zh-CN" dirty="0"/>
              <a:t>		151/194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星评价</a:t>
            </a:r>
            <a:r>
              <a:rPr lang="en-US" altLang="zh-CN" dirty="0"/>
              <a:t>		10  /194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星评价</a:t>
            </a:r>
            <a:r>
              <a:rPr lang="en-US" altLang="zh-CN" dirty="0"/>
              <a:t>		20  /194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星评价</a:t>
            </a:r>
            <a:r>
              <a:rPr lang="en-US" altLang="zh-CN" dirty="0"/>
              <a:t>		3    /194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星评价          </a:t>
            </a:r>
            <a:r>
              <a:rPr lang="en-US" altLang="zh-CN" dirty="0"/>
              <a:t>	10   /194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865120" y="3566160"/>
            <a:ext cx="9326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3979" y="3850640"/>
            <a:ext cx="4296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2019.09.09   </a:t>
            </a:r>
            <a:r>
              <a:rPr lang="zh-CN" altLang="en-US" dirty="0"/>
              <a:t>王小二              使用不方便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2019.09.10   </a:t>
            </a:r>
            <a:r>
              <a:rPr lang="zh-CN" altLang="en-US" dirty="0"/>
              <a:t>李三                   很好</a:t>
            </a:r>
            <a:endParaRPr lang="zh-CN" altLang="en-US" dirty="0"/>
          </a:p>
        </p:txBody>
      </p:sp>
      <p:sp>
        <p:nvSpPr>
          <p:cNvPr id="8" name="星形: 五角 7"/>
          <p:cNvSpPr/>
          <p:nvPr/>
        </p:nvSpPr>
        <p:spPr>
          <a:xfrm>
            <a:off x="5642696" y="3937811"/>
            <a:ext cx="250043" cy="19498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星形: 五角 26"/>
          <p:cNvSpPr/>
          <p:nvPr/>
        </p:nvSpPr>
        <p:spPr>
          <a:xfrm>
            <a:off x="5380178" y="4461653"/>
            <a:ext cx="250043" cy="19498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星形: 五角 27"/>
          <p:cNvSpPr/>
          <p:nvPr/>
        </p:nvSpPr>
        <p:spPr>
          <a:xfrm>
            <a:off x="5668607" y="4461652"/>
            <a:ext cx="250043" cy="19498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星形: 五角 28"/>
          <p:cNvSpPr/>
          <p:nvPr/>
        </p:nvSpPr>
        <p:spPr>
          <a:xfrm>
            <a:off x="5957036" y="4464210"/>
            <a:ext cx="250043" cy="19498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2480" y="68762"/>
            <a:ext cx="2004694" cy="745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 descr="图片包含 屏幕截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74" y="0"/>
            <a:ext cx="12256549" cy="6858000"/>
          </a:xfrm>
          <a:prstGeom prst="rect">
            <a:avLst/>
          </a:prstGeom>
        </p:spPr>
      </p:pic>
      <p:pic>
        <p:nvPicPr>
          <p:cNvPr id="21" name="图形 20" descr="起点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7718" y="6307709"/>
            <a:ext cx="306494" cy="30649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6171008" y="6307709"/>
            <a:ext cx="295102" cy="307777"/>
          </a:xfrm>
          <a:prstGeom prst="rect">
            <a:avLst/>
          </a:prstGeom>
          <a:ln w="19050">
            <a:solidFill>
              <a:srgbClr val="0CC3F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pic>
        <p:nvPicPr>
          <p:cNvPr id="23" name="图形 22" descr="结束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1026" y="6305033"/>
            <a:ext cx="306494" cy="306494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827520" y="6262890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跳至      页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433277" y="6303750"/>
            <a:ext cx="295102" cy="307777"/>
          </a:xfrm>
          <a:prstGeom prst="rect">
            <a:avLst/>
          </a:prstGeom>
          <a:ln w="19050">
            <a:solidFill>
              <a:srgbClr val="0CC3F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3048000" y="1377430"/>
            <a:ext cx="9022080" cy="1269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性别：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出生日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期 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地区                 省份                  药品名称                    剂量 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912273" y="1747083"/>
            <a:ext cx="915247" cy="291733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7310547" y="1747082"/>
            <a:ext cx="915247" cy="291733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3829473" y="2258609"/>
            <a:ext cx="915247" cy="291733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5561733" y="2263054"/>
            <a:ext cx="915247" cy="291733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/>
          <p:cNvSpPr/>
          <p:nvPr/>
        </p:nvSpPr>
        <p:spPr>
          <a:xfrm>
            <a:off x="10025364" y="2297147"/>
            <a:ext cx="694263" cy="306494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7933257" y="2325185"/>
            <a:ext cx="915247" cy="291733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3829473" y="1707441"/>
            <a:ext cx="694263" cy="306494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0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5780365" y="2777422"/>
            <a:ext cx="1442720" cy="46736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  定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2794000" y="3664047"/>
          <a:ext cx="939800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47"/>
                <a:gridCol w="407078"/>
                <a:gridCol w="499570"/>
                <a:gridCol w="884606"/>
                <a:gridCol w="1430121"/>
                <a:gridCol w="1022328"/>
                <a:gridCol w="785578"/>
                <a:gridCol w="710248"/>
                <a:gridCol w="1354024"/>
                <a:gridCol w="142240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序列号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性别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年龄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药盒号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药品名称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到期日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余量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剂量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服用时间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应急人电话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骨宝胶囊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15:30/20:30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XXXXX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096000" y="111067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数据查询报表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2480" y="68762"/>
            <a:ext cx="2004694" cy="745625"/>
          </a:xfrm>
          <a:prstGeom prst="rect">
            <a:avLst/>
          </a:prstGeom>
        </p:spPr>
      </p:pic>
      <p:sp>
        <p:nvSpPr>
          <p:cNvPr id="31" name="箭头: 下 30"/>
          <p:cNvSpPr/>
          <p:nvPr/>
        </p:nvSpPr>
        <p:spPr>
          <a:xfrm>
            <a:off x="4720594" y="2275586"/>
            <a:ext cx="182033" cy="274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/>
          <p:cNvSpPr/>
          <p:nvPr/>
        </p:nvSpPr>
        <p:spPr>
          <a:xfrm>
            <a:off x="6477031" y="2251285"/>
            <a:ext cx="182033" cy="274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下 32"/>
          <p:cNvSpPr/>
          <p:nvPr/>
        </p:nvSpPr>
        <p:spPr>
          <a:xfrm>
            <a:off x="10726398" y="2271400"/>
            <a:ext cx="182033" cy="274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下 33"/>
          <p:cNvSpPr/>
          <p:nvPr/>
        </p:nvSpPr>
        <p:spPr>
          <a:xfrm>
            <a:off x="4556811" y="1747082"/>
            <a:ext cx="182033" cy="274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屏幕截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74" y="0"/>
            <a:ext cx="12256549" cy="6858000"/>
          </a:xfrm>
          <a:prstGeom prst="rect">
            <a:avLst/>
          </a:prstGeom>
        </p:spPr>
      </p:pic>
      <p:pic>
        <p:nvPicPr>
          <p:cNvPr id="21" name="图形 20" descr="起点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7718" y="6307709"/>
            <a:ext cx="306494" cy="30649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6171008" y="6307709"/>
            <a:ext cx="295102" cy="307777"/>
          </a:xfrm>
          <a:prstGeom prst="rect">
            <a:avLst/>
          </a:prstGeom>
          <a:ln w="19050">
            <a:solidFill>
              <a:srgbClr val="0CC3F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pic>
        <p:nvPicPr>
          <p:cNvPr id="23" name="图形 22" descr="结束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1026" y="6305033"/>
            <a:ext cx="306494" cy="306494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827520" y="6262890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跳至      页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433277" y="6303750"/>
            <a:ext cx="295102" cy="307777"/>
          </a:xfrm>
          <a:prstGeom prst="rect">
            <a:avLst/>
          </a:prstGeom>
          <a:ln w="19050">
            <a:solidFill>
              <a:srgbClr val="0CC3F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3048000" y="1377430"/>
            <a:ext cx="9022080" cy="73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  <a:spcAft>
                <a:spcPts val="0"/>
              </a:spcAft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温度异常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湿度异常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未按时服药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药品不足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药品过期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2794000" y="3379567"/>
          <a:ext cx="9276079" cy="2584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648"/>
                <a:gridCol w="857312"/>
                <a:gridCol w="822960"/>
                <a:gridCol w="1391920"/>
                <a:gridCol w="1440590"/>
                <a:gridCol w="1432166"/>
                <a:gridCol w="1100506"/>
                <a:gridCol w="994977"/>
              </a:tblGrid>
              <a:tr h="730153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序列号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未按时服药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药品不足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药品过期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温度异常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湿度异常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2019/01/01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骨宝胶囊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银杏叶片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银杏叶片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096000" y="111067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异常查询报表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78960" y="1778000"/>
            <a:ext cx="264160" cy="258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356107" y="1777444"/>
            <a:ext cx="264160" cy="258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266852" y="1742658"/>
            <a:ext cx="264160" cy="258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851812" y="1742658"/>
            <a:ext cx="264160" cy="258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1673841" y="1778000"/>
            <a:ext cx="264160" cy="258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/>
          <p:cNvSpPr/>
          <p:nvPr/>
        </p:nvSpPr>
        <p:spPr>
          <a:xfrm>
            <a:off x="5780365" y="2442142"/>
            <a:ext cx="1442720" cy="46736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  定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2480" y="68762"/>
            <a:ext cx="2004694" cy="745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图片包含 屏幕截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74" y="0"/>
            <a:ext cx="12256549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图形 20" descr="起点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7718" y="6307709"/>
            <a:ext cx="306494" cy="30649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6171008" y="6307709"/>
            <a:ext cx="295102" cy="307777"/>
          </a:xfrm>
          <a:prstGeom prst="rect">
            <a:avLst/>
          </a:prstGeom>
          <a:ln w="19050">
            <a:solidFill>
              <a:srgbClr val="0CC3F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pic>
        <p:nvPicPr>
          <p:cNvPr id="23" name="图形 22" descr="结束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1026" y="6305033"/>
            <a:ext cx="306494" cy="306494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827520" y="6262890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跳至      页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433277" y="6303750"/>
            <a:ext cx="295102" cy="307777"/>
          </a:xfrm>
          <a:prstGeom prst="rect">
            <a:avLst/>
          </a:prstGeom>
          <a:ln w="19050">
            <a:solidFill>
              <a:srgbClr val="0CC3F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3048000" y="1377430"/>
            <a:ext cx="9022080" cy="1269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  <a:spcAft>
                <a:spcPts val="0"/>
              </a:spcAft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更改日期*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药品更改           剂量更改              服药时间更改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4378960" y="1777539"/>
            <a:ext cx="915247" cy="29173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5795856" y="1754052"/>
            <a:ext cx="915247" cy="29173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2794000" y="3664047"/>
          <a:ext cx="939800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47"/>
                <a:gridCol w="407078"/>
                <a:gridCol w="499570"/>
                <a:gridCol w="1371065"/>
                <a:gridCol w="1229360"/>
                <a:gridCol w="1097280"/>
                <a:gridCol w="751840"/>
                <a:gridCol w="772160"/>
                <a:gridCol w="1076960"/>
                <a:gridCol w="131064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序列号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更改日期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原药品名称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新药品名称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原剂量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新剂量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原服用时间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新服用时间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2019/01/01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骨宝胶囊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银杏叶片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15:30/20:30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XXXXX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2019/01/01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补血胶囊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095999" y="1110677"/>
            <a:ext cx="1723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更改查询报表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78960" y="2316480"/>
            <a:ext cx="264160" cy="258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253480" y="2309024"/>
            <a:ext cx="264160" cy="258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656320" y="2316480"/>
            <a:ext cx="264160" cy="258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5780365" y="2777422"/>
            <a:ext cx="1442720" cy="46736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  定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2480" y="68762"/>
            <a:ext cx="2004694" cy="745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图片包含 屏幕截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74" y="0"/>
            <a:ext cx="12256549" cy="6858000"/>
          </a:xfrm>
          <a:prstGeom prst="rect">
            <a:avLst/>
          </a:prstGeom>
        </p:spPr>
      </p:pic>
      <p:pic>
        <p:nvPicPr>
          <p:cNvPr id="21" name="图形 20" descr="起点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7718" y="6307709"/>
            <a:ext cx="306494" cy="30649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6171008" y="6307709"/>
            <a:ext cx="295102" cy="307777"/>
          </a:xfrm>
          <a:prstGeom prst="rect">
            <a:avLst/>
          </a:prstGeom>
          <a:ln w="19050">
            <a:solidFill>
              <a:srgbClr val="0CC3F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pic>
        <p:nvPicPr>
          <p:cNvPr id="23" name="图形 22" descr="结束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1026" y="6305033"/>
            <a:ext cx="306494" cy="306494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827520" y="6262890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跳至      页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433277" y="6303750"/>
            <a:ext cx="295102" cy="307777"/>
          </a:xfrm>
          <a:prstGeom prst="rect">
            <a:avLst/>
          </a:prstGeom>
          <a:ln w="19050">
            <a:solidFill>
              <a:srgbClr val="0CC3F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3048000" y="1377430"/>
            <a:ext cx="9022080" cy="73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  <a:spcAft>
                <a:spcPts val="0"/>
              </a:spcAft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药盒序列号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应急人联系电话                                    昵称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4511040" y="1745504"/>
            <a:ext cx="915247" cy="291733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5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2794000" y="3521807"/>
          <a:ext cx="91744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60"/>
                <a:gridCol w="1977197"/>
                <a:gridCol w="1900831"/>
                <a:gridCol w="1696610"/>
                <a:gridCol w="1162491"/>
                <a:gridCol w="166519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药品名称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到期日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剂量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服用时间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骨宝胶囊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2019/12/11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15:30/20:30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补血胶囊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2019/12/11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15:30/20:30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583039" y="111067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单体药盒状况查询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7741073" y="1758280"/>
            <a:ext cx="1971887" cy="291733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4653279" y="2538570"/>
            <a:ext cx="1442720" cy="46736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  询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10928499" y="1742658"/>
            <a:ext cx="915247" cy="291733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8265" y="3165008"/>
            <a:ext cx="982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药盒序列号：</a:t>
            </a:r>
            <a:r>
              <a:rPr lang="en-US" altLang="zh-CN" dirty="0"/>
              <a:t>XXXX  </a:t>
            </a:r>
            <a:r>
              <a:rPr lang="zh-CN" altLang="en-US" dirty="0"/>
              <a:t>昵称：</a:t>
            </a:r>
            <a:r>
              <a:rPr lang="en-US" altLang="zh-CN" dirty="0"/>
              <a:t>XXXX  </a:t>
            </a:r>
            <a:r>
              <a:rPr lang="zh-CN" altLang="en-US" dirty="0"/>
              <a:t>性别：男  年龄：</a:t>
            </a:r>
            <a:r>
              <a:rPr lang="en-US" altLang="zh-CN" dirty="0"/>
              <a:t>31  </a:t>
            </a:r>
            <a:r>
              <a:rPr lang="zh-CN" altLang="en-US" dirty="0"/>
              <a:t>地区：北京  应急联系人：</a:t>
            </a:r>
            <a:r>
              <a:rPr lang="en-US" altLang="zh-CN" dirty="0"/>
              <a:t>XXXX  </a:t>
            </a:r>
            <a:r>
              <a:rPr lang="zh-CN" altLang="en-US" dirty="0"/>
              <a:t>已绑定</a:t>
            </a:r>
            <a:endParaRPr lang="zh-CN" altLang="en-US" dirty="0"/>
          </a:p>
        </p:txBody>
      </p:sp>
      <p:sp>
        <p:nvSpPr>
          <p:cNvPr id="31" name="矩形: 圆角 30"/>
          <p:cNvSpPr/>
          <p:nvPr/>
        </p:nvSpPr>
        <p:spPr>
          <a:xfrm>
            <a:off x="7098189" y="2529750"/>
            <a:ext cx="1442720" cy="46736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 志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2480" y="68762"/>
            <a:ext cx="2004694" cy="74562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2603607" y="4744022"/>
            <a:ext cx="970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药盒序列号：</a:t>
            </a:r>
            <a:r>
              <a:rPr lang="en-US" altLang="zh-CN" dirty="0"/>
              <a:t>XXXX  </a:t>
            </a:r>
            <a:r>
              <a:rPr lang="zh-CN" altLang="en-US" dirty="0"/>
              <a:t>昵称：</a:t>
            </a:r>
            <a:r>
              <a:rPr lang="en-US" altLang="zh-CN" dirty="0"/>
              <a:t>XXXX  </a:t>
            </a:r>
            <a:r>
              <a:rPr lang="zh-CN" altLang="en-US" dirty="0"/>
              <a:t>性别：女  年龄：</a:t>
            </a:r>
            <a:r>
              <a:rPr lang="en-US" altLang="zh-CN" dirty="0"/>
              <a:t>31  </a:t>
            </a:r>
            <a:r>
              <a:rPr lang="zh-CN" altLang="en-US" dirty="0"/>
              <a:t>地区：上海  应急联系人：</a:t>
            </a:r>
            <a:r>
              <a:rPr lang="en-US" altLang="zh-CN" dirty="0"/>
              <a:t>XXXX  </a:t>
            </a:r>
            <a:r>
              <a:rPr lang="zh-CN" altLang="en-US" dirty="0"/>
              <a:t>未绑定</a:t>
            </a:r>
            <a:endParaRPr lang="zh-CN" altLang="en-US" dirty="0"/>
          </a:p>
        </p:txBody>
      </p:sp>
      <p:graphicFrame>
        <p:nvGraphicFramePr>
          <p:cNvPr id="36" name="表格 5"/>
          <p:cNvGraphicFramePr>
            <a:graphicFrameLocks noGrp="1"/>
          </p:cNvGraphicFramePr>
          <p:nvPr/>
        </p:nvGraphicFramePr>
        <p:xfrm>
          <a:off x="2794000" y="5175161"/>
          <a:ext cx="91744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60"/>
                <a:gridCol w="1977197"/>
                <a:gridCol w="1900831"/>
                <a:gridCol w="1696610"/>
                <a:gridCol w="1162491"/>
                <a:gridCol w="166519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药品名称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到期日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剂量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服用时间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2019/12/11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15:30/20:30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2019/12/11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15:30/20:30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a3178a8-78af-49c2-af99-fd971bbbb978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2658</Words>
  <Application>WPS 演示</Application>
  <PresentationFormat>宽屏</PresentationFormat>
  <Paragraphs>604</Paragraphs>
  <Slides>16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Times New Roman</vt:lpstr>
      <vt:lpstr>等线</vt:lpstr>
      <vt:lpstr>Arial Unicode MS</vt:lpstr>
      <vt:lpstr>等线 Light</vt:lpstr>
      <vt:lpstr>Office 主题​​</vt:lpstr>
      <vt:lpstr>CorelDraw.Graphic.19</vt:lpstr>
      <vt:lpstr>CorelDraw.Graphic.19</vt:lpstr>
      <vt:lpstr>CorelDraw.Graphic.19</vt:lpstr>
      <vt:lpstr>CorelDraw.Graphic.19</vt:lpstr>
      <vt:lpstr>CorelDraw.Graphic.19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jin</dc:creator>
  <cp:lastModifiedBy>Administrator</cp:lastModifiedBy>
  <cp:revision>33</cp:revision>
  <dcterms:created xsi:type="dcterms:W3CDTF">2019-09-18T15:17:00Z</dcterms:created>
  <dcterms:modified xsi:type="dcterms:W3CDTF">2020-05-11T14:34:31Z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