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267" r:id="rId4"/>
    <p:sldId id="257" r:id="rId5"/>
    <p:sldId id="258" r:id="rId6"/>
    <p:sldId id="265" r:id="rId7"/>
    <p:sldId id="282" r:id="rId8"/>
    <p:sldId id="294" r:id="rId9"/>
    <p:sldId id="283" r:id="rId10"/>
    <p:sldId id="288" r:id="rId11"/>
    <p:sldId id="290" r:id="rId12"/>
    <p:sldId id="291" r:id="rId13"/>
    <p:sldId id="292" r:id="rId14"/>
    <p:sldId id="284" r:id="rId15"/>
    <p:sldId id="272" r:id="rId16"/>
    <p:sldId id="297" r:id="rId17"/>
    <p:sldId id="287" r:id="rId18"/>
    <p:sldId id="296" r:id="rId19"/>
    <p:sldId id="285" r:id="rId20"/>
    <p:sldId id="263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04F"/>
    <a:srgbClr val="BDE6F8"/>
    <a:srgbClr val="4E576C"/>
    <a:srgbClr val="F47A7E"/>
    <a:srgbClr val="76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80" autoAdjust="0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25613093872228"/>
          <c:y val="0.185806618171878"/>
          <c:w val="0.899307268039792"/>
          <c:h val="0.6964041974821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rgbClr val="28304F"/>
              </a:solidFill>
              <a:round/>
            </a:ln>
          </c:spPr>
          <c:marker>
            <c:symbol val="circle"/>
            <c:size val="41"/>
            <c:spPr>
              <a:solidFill>
                <a:srgbClr val="76D1ED"/>
              </a:solidFill>
              <a:ln cap="flat">
                <a:noFill/>
                <a:bevel/>
              </a:ln>
            </c:spPr>
          </c:marker>
          <c:dPt>
            <c:idx val="0"/>
            <c:bubble3D val="0"/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</c:v>
                </c:pt>
                <c:pt idx="1">
                  <c:v>2.0</c:v>
                </c:pt>
                <c:pt idx="2">
                  <c:v>4.0</c:v>
                </c:pt>
                <c:pt idx="3">
                  <c:v>3.0</c:v>
                </c:pt>
                <c:pt idx="4">
                  <c:v>4.5</c:v>
                </c:pt>
                <c:pt idx="5">
                  <c:v>5.0</c:v>
                </c:pt>
                <c:pt idx="6">
                  <c:v>3.0</c:v>
                </c:pt>
                <c:pt idx="7">
                  <c:v>1.0</c:v>
                </c:pt>
                <c:pt idx="8">
                  <c:v>5.0</c:v>
                </c:pt>
                <c:pt idx="9">
                  <c:v>6.3</c:v>
                </c:pt>
                <c:pt idx="10">
                  <c:v>3.0</c:v>
                </c:pt>
                <c:pt idx="11">
                  <c:v>2.4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423664"/>
        <c:axId val="-2120457264"/>
      </c:lineChart>
      <c:catAx>
        <c:axId val="-2119423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zh-CN"/>
          </a:p>
        </c:txPr>
        <c:crossAx val="-2120457264"/>
        <c:crosses val="autoZero"/>
        <c:auto val="1"/>
        <c:lblAlgn val="ctr"/>
        <c:lblOffset val="100"/>
        <c:noMultiLvlLbl val="0"/>
      </c:catAx>
      <c:valAx>
        <c:axId val="-2120457264"/>
        <c:scaling>
          <c:orientation val="minMax"/>
        </c:scaling>
        <c:delete val="0"/>
        <c:axPos val="l"/>
        <c:numFmt formatCode="General" sourceLinked="0"/>
        <c:majorTickMark val="in"/>
        <c:minorTickMark val="in"/>
        <c:tickLblPos val="low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zh-CN"/>
          </a:p>
        </c:txPr>
        <c:crossAx val="-211942366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212A-1781-4A53-B3A1-C2975947D622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BCE6-D000-432F-8AD0-4AAFCBD7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7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1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42B0-5956-41F5-8FA8-FDE55BB60410}" type="datetimeFigureOut">
              <a:rPr lang="zh-CN" altLang="en-US" smtClean="0"/>
              <a:t>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0077450" y="725913"/>
            <a:ext cx="1528762" cy="1528762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" y="0"/>
            <a:ext cx="12191997" cy="6858000"/>
          </a:xfrm>
          <a:custGeom>
            <a:avLst/>
            <a:gdLst>
              <a:gd name="connsiteX0" fmla="*/ 0 w 12191997"/>
              <a:gd name="connsiteY0" fmla="*/ 0 h 6858000"/>
              <a:gd name="connsiteX1" fmla="*/ 24011 w 12191997"/>
              <a:gd name="connsiteY1" fmla="*/ 21132 h 6858000"/>
              <a:gd name="connsiteX2" fmla="*/ 3215083 w 12191997"/>
              <a:gd name="connsiteY2" fmla="*/ 4444499 h 6858000"/>
              <a:gd name="connsiteX3" fmla="*/ 5948172 w 12191997"/>
              <a:gd name="connsiteY3" fmla="*/ 3936781 h 6858000"/>
              <a:gd name="connsiteX4" fmla="*/ 9019272 w 12191997"/>
              <a:gd name="connsiteY4" fmla="*/ 4628455 h 6858000"/>
              <a:gd name="connsiteX5" fmla="*/ 11940841 w 12191997"/>
              <a:gd name="connsiteY5" fmla="*/ 1618029 h 6858000"/>
              <a:gd name="connsiteX6" fmla="*/ 12191997 w 12191997"/>
              <a:gd name="connsiteY6" fmla="*/ 1555017 h 6858000"/>
              <a:gd name="connsiteX7" fmla="*/ 12191997 w 12191997"/>
              <a:gd name="connsiteY7" fmla="*/ 6858000 h 6858000"/>
              <a:gd name="connsiteX8" fmla="*/ 28090 w 12191997"/>
              <a:gd name="connsiteY8" fmla="*/ 6858000 h 6858000"/>
              <a:gd name="connsiteX9" fmla="*/ 0 w 12191997"/>
              <a:gd name="connsiteY9" fmla="*/ 6503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7" h="6858000">
                <a:moveTo>
                  <a:pt x="0" y="0"/>
                </a:moveTo>
                <a:lnTo>
                  <a:pt x="24011" y="21132"/>
                </a:lnTo>
                <a:cubicBezTo>
                  <a:pt x="3486450" y="1532691"/>
                  <a:pt x="2333294" y="3873711"/>
                  <a:pt x="3215083" y="4444499"/>
                </a:cubicBezTo>
                <a:cubicBezTo>
                  <a:pt x="4260165" y="5120988"/>
                  <a:pt x="4980808" y="3906122"/>
                  <a:pt x="5948172" y="3936781"/>
                </a:cubicBezTo>
                <a:cubicBezTo>
                  <a:pt x="6915536" y="3967440"/>
                  <a:pt x="7929423" y="5035376"/>
                  <a:pt x="9019272" y="4628455"/>
                </a:cubicBezTo>
                <a:cubicBezTo>
                  <a:pt x="10041005" y="4246967"/>
                  <a:pt x="9424603" y="2317968"/>
                  <a:pt x="11940841" y="1618029"/>
                </a:cubicBezTo>
                <a:lnTo>
                  <a:pt x="12191997" y="1555017"/>
                </a:lnTo>
                <a:lnTo>
                  <a:pt x="12191997" y="6858000"/>
                </a:lnTo>
                <a:lnTo>
                  <a:pt x="28090" y="6858000"/>
                </a:lnTo>
                <a:lnTo>
                  <a:pt x="0" y="650389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0" y="3290186"/>
            <a:ext cx="12192000" cy="3208620"/>
          </a:xfrm>
          <a:custGeom>
            <a:avLst/>
            <a:gdLst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11" fmla="*/ 0 w 6873876"/>
              <a:gd name="connsiteY11" fmla="*/ 3862404 h 408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3876" h="4084976">
                <a:moveTo>
                  <a:pt x="0" y="3862404"/>
                </a:moveTo>
                <a:lnTo>
                  <a:pt x="0" y="0"/>
                </a:lnTo>
                <a:lnTo>
                  <a:pt x="19813" y="649"/>
                </a:lnTo>
                <a:cubicBezTo>
                  <a:pt x="1573173" y="999691"/>
                  <a:pt x="546733" y="2305711"/>
                  <a:pt x="1102290" y="2669632"/>
                </a:cubicBezTo>
                <a:cubicBezTo>
                  <a:pt x="1675767" y="3045292"/>
                  <a:pt x="2619720" y="2150826"/>
                  <a:pt x="3281208" y="2248729"/>
                </a:cubicBezTo>
                <a:cubicBezTo>
                  <a:pt x="3942697" y="2346631"/>
                  <a:pt x="4446614" y="3307476"/>
                  <a:pt x="5071222" y="3257046"/>
                </a:cubicBezTo>
                <a:cubicBezTo>
                  <a:pt x="5656792" y="3209768"/>
                  <a:pt x="5434189" y="2064425"/>
                  <a:pt x="6745458" y="1953835"/>
                </a:cubicBezTo>
                <a:lnTo>
                  <a:pt x="6873876" y="1946741"/>
                </a:lnTo>
                <a:lnTo>
                  <a:pt x="6873876" y="3890551"/>
                </a:lnTo>
                <a:lnTo>
                  <a:pt x="6858379" y="4084976"/>
                </a:lnTo>
                <a:lnTo>
                  <a:pt x="15495" y="4084976"/>
                </a:lnTo>
                <a:lnTo>
                  <a:pt x="0" y="3862404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0" y="4659666"/>
            <a:ext cx="12192000" cy="1958553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5472235"/>
            <a:ext cx="12192000" cy="1385765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71575" y="1105573"/>
            <a:ext cx="984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休闲小游戏 </a:t>
            </a:r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4400" b="1" dirty="0" err="1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AngryToads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orem Ipsum"/>
          <p:cNvSpPr>
            <a:spLocks/>
          </p:cNvSpPr>
          <p:nvPr/>
        </p:nvSpPr>
        <p:spPr bwMode="auto">
          <a:xfrm>
            <a:off x="5001369" y="2199169"/>
            <a:ext cx="4245997" cy="1065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zh-CN" sz="2000" dirty="0" smtClean="0">
                <a:solidFill>
                  <a:srgbClr val="28304F"/>
                </a:solidFill>
              </a:rPr>
              <a:t>&lt;</a:t>
            </a:r>
            <a:r>
              <a:rPr lang="en-US" altLang="zh-CN" sz="2000" dirty="0">
                <a:solidFill>
                  <a:srgbClr val="28304F"/>
                </a:solidFill>
              </a:rPr>
              <a:t>Java</a:t>
            </a:r>
            <a:r>
              <a:rPr lang="zh-CN" altLang="en-US" sz="2000" dirty="0">
                <a:solidFill>
                  <a:srgbClr val="28304F"/>
                </a:solidFill>
              </a:rPr>
              <a:t>程序设计</a:t>
            </a:r>
            <a:r>
              <a:rPr lang="en-US" altLang="zh-CN" sz="2000" dirty="0">
                <a:solidFill>
                  <a:srgbClr val="28304F"/>
                </a:solidFill>
              </a:rPr>
              <a:t>&gt; </a:t>
            </a:r>
            <a:r>
              <a:rPr lang="zh-CN" altLang="en-US" sz="2000" dirty="0">
                <a:solidFill>
                  <a:srgbClr val="28304F"/>
                </a:solidFill>
              </a:rPr>
              <a:t>小组作业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rgbClr val="28304F"/>
                </a:solidFill>
              </a:rPr>
              <a:t>组员</a:t>
            </a:r>
            <a:r>
              <a:rPr lang="zh-CN" altLang="en-US" sz="2000" dirty="0" smtClean="0">
                <a:solidFill>
                  <a:srgbClr val="28304F"/>
                </a:solidFill>
              </a:rPr>
              <a:t>：陈思格 仇</a:t>
            </a:r>
            <a:r>
              <a:rPr lang="zh-CN" altLang="en-US" sz="2000" dirty="0">
                <a:solidFill>
                  <a:srgbClr val="28304F"/>
                </a:solidFill>
              </a:rPr>
              <a:t>立</a:t>
            </a:r>
            <a:r>
              <a:rPr lang="zh-CN" altLang="en-US" sz="2000" dirty="0" smtClean="0">
                <a:solidFill>
                  <a:srgbClr val="28304F"/>
                </a:solidFill>
              </a:rPr>
              <a:t>松 范</a:t>
            </a:r>
            <a:r>
              <a:rPr lang="zh-CN" altLang="en-US" sz="2000" dirty="0">
                <a:solidFill>
                  <a:srgbClr val="28304F"/>
                </a:solidFill>
              </a:rPr>
              <a:t>志</a:t>
            </a:r>
            <a:r>
              <a:rPr lang="zh-CN" altLang="en-US" sz="2000" dirty="0" smtClean="0">
                <a:solidFill>
                  <a:srgbClr val="28304F"/>
                </a:solidFill>
              </a:rPr>
              <a:t>康 唐</a:t>
            </a:r>
            <a:r>
              <a:rPr lang="zh-CN" altLang="en-US" sz="2000" dirty="0">
                <a:solidFill>
                  <a:srgbClr val="28304F"/>
                </a:solidFill>
              </a:rPr>
              <a:t>宇哲</a:t>
            </a:r>
            <a:r>
              <a:rPr lang="zh-CN" altLang="en-US" sz="2000" dirty="0" smtClean="0">
                <a:solidFill>
                  <a:srgbClr val="28304F"/>
                </a:solidFill>
              </a:rPr>
              <a:t>王维钊 杨</a:t>
            </a:r>
            <a:r>
              <a:rPr lang="zh-CN" altLang="en-US" sz="2000" dirty="0">
                <a:solidFill>
                  <a:srgbClr val="28304F"/>
                </a:solidFill>
              </a:rPr>
              <a:t>博</a:t>
            </a:r>
            <a:r>
              <a:rPr lang="zh-CN" altLang="en-US" sz="2000" dirty="0" smtClean="0">
                <a:solidFill>
                  <a:srgbClr val="28304F"/>
                </a:solidFill>
              </a:rPr>
              <a:t>文 朱</a:t>
            </a:r>
            <a:r>
              <a:rPr lang="zh-CN" altLang="en-US" sz="2000" dirty="0">
                <a:solidFill>
                  <a:srgbClr val="28304F"/>
                </a:solidFill>
              </a:rPr>
              <a:t>贺</a:t>
            </a:r>
            <a:endParaRPr lang="en-US" sz="1400" dirty="0">
              <a:solidFill>
                <a:srgbClr val="28304F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2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9722" y="1011804"/>
            <a:ext cx="9182432" cy="2417196"/>
          </a:xfrm>
          <a:prstGeom prst="rect">
            <a:avLst/>
          </a:prstGeom>
          <a:solidFill>
            <a:schemeClr val="accent6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游</a:t>
            </a:r>
            <a:r>
              <a:rPr lang="zh-CN" altLang="en-US" sz="3200" dirty="0" smtClean="0"/>
              <a:t>戏内容与逻辑部分（物理引擎）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0831" y="2125650"/>
            <a:ext cx="11672515" cy="4569348"/>
            <a:chOff x="190831" y="2125650"/>
            <a:chExt cx="11672515" cy="4569348"/>
          </a:xfrm>
        </p:grpSpPr>
        <p:sp>
          <p:nvSpPr>
            <p:cNvPr id="3" name="Rectangle 2"/>
            <p:cNvSpPr/>
            <p:nvPr/>
          </p:nvSpPr>
          <p:spPr>
            <a:xfrm>
              <a:off x="190831" y="4277802"/>
              <a:ext cx="11672515" cy="241719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运行框架部分（界面引擎）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31716" y="2125650"/>
              <a:ext cx="1631630" cy="2152152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" y="678179"/>
            <a:ext cx="5725364" cy="5078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6518" y="678179"/>
            <a:ext cx="251543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0" dirty="0" smtClean="0"/>
              <a:t>-</a:t>
            </a:r>
            <a:r>
              <a:rPr lang="zh-CN" altLang="en-US" sz="2750" dirty="0" smtClean="0"/>
              <a:t>程序主体</a:t>
            </a:r>
            <a:endParaRPr lang="en-US" altLang="zh-CN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界</a:t>
            </a:r>
            <a:r>
              <a:rPr lang="zh-CN" altLang="en-US" sz="2750" dirty="0" smtClean="0"/>
              <a:t>面操作控件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游戏进度控制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绘图控件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主程序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菜单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菜单控制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音乐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面板绘制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面板控制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可</a:t>
            </a:r>
            <a:r>
              <a:rPr lang="zh-CN" altLang="en-US" sz="2750" dirty="0" smtClean="0"/>
              <a:t>见区管理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旋转位移控制</a:t>
            </a:r>
            <a:endParaRPr lang="en-US" sz="2750" dirty="0"/>
          </a:p>
        </p:txBody>
      </p:sp>
    </p:spTree>
    <p:extLst>
      <p:ext uri="{BB962C8B-B14F-4D97-AF65-F5344CB8AC3E}">
        <p14:creationId xmlns:p14="http://schemas.microsoft.com/office/powerpoint/2010/main" val="109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18" y="716776"/>
            <a:ext cx="4622399" cy="346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1774" y="716777"/>
            <a:ext cx="21627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0" dirty="0" smtClean="0"/>
              <a:t>-</a:t>
            </a:r>
            <a:r>
              <a:rPr lang="zh-CN" altLang="en-US" sz="2750" dirty="0" smtClean="0"/>
              <a:t>游戏内元素</a:t>
            </a:r>
            <a:endParaRPr lang="en-US" altLang="zh-CN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材</a:t>
            </a:r>
            <a:r>
              <a:rPr lang="zh-CN" altLang="en-US" sz="2750" dirty="0" smtClean="0"/>
              <a:t>质信息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鸟模型</a:t>
            </a:r>
            <a:endParaRPr lang="en-US" altLang="zh-CN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蛤模型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地面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不同鸟参数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障碍物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endParaRPr lang="en-US" sz="2750" dirty="0"/>
          </a:p>
        </p:txBody>
      </p:sp>
    </p:spTree>
    <p:extLst>
      <p:ext uri="{BB962C8B-B14F-4D97-AF65-F5344CB8AC3E}">
        <p14:creationId xmlns:p14="http://schemas.microsoft.com/office/powerpoint/2010/main" val="2407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461424"/>
            <a:ext cx="4743969" cy="1647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9725" y="1352882"/>
            <a:ext cx="17027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0" dirty="0" smtClean="0"/>
              <a:t>-</a:t>
            </a:r>
            <a:r>
              <a:rPr lang="zh-CN" altLang="en-US" sz="2750" dirty="0"/>
              <a:t>关</a:t>
            </a:r>
            <a:r>
              <a:rPr lang="zh-CN" altLang="en-US" sz="2750" dirty="0" smtClean="0"/>
              <a:t>卡设定</a:t>
            </a:r>
            <a:endParaRPr lang="en-US" altLang="zh-CN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入口</a:t>
            </a:r>
            <a:endParaRPr lang="en-US" sz="2750" dirty="0" smtClean="0"/>
          </a:p>
          <a:p>
            <a:r>
              <a:rPr lang="en-US" altLang="zh-CN" sz="2750" dirty="0" smtClean="0"/>
              <a:t>--level1</a:t>
            </a:r>
          </a:p>
          <a:p>
            <a:r>
              <a:rPr lang="en-US" altLang="zh-CN" sz="2750" dirty="0" smtClean="0"/>
              <a:t>--level2</a:t>
            </a:r>
            <a:endParaRPr lang="en-US" sz="2750" dirty="0" smtClean="0"/>
          </a:p>
        </p:txBody>
      </p:sp>
    </p:spTree>
    <p:extLst>
      <p:ext uri="{BB962C8B-B14F-4D97-AF65-F5344CB8AC3E}">
        <p14:creationId xmlns:p14="http://schemas.microsoft.com/office/powerpoint/2010/main" val="34935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en-US" altLang="zh-CN" sz="4400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400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理引擎实现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中的要素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39" y="2862807"/>
            <a:ext cx="9817654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7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8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6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6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8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59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10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4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4" y="1638818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1"/>
            <a:ext cx="383968" cy="378558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2" y="1628002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0" y="1628002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13"/>
          <p:cNvSpPr/>
          <p:nvPr/>
        </p:nvSpPr>
        <p:spPr>
          <a:xfrm>
            <a:off x="278591" y="3782351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几何对象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比如圆形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circle)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或多边形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polygon)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859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3"/>
          <p:cNvSpPr/>
          <p:nvPr/>
        </p:nvSpPr>
        <p:spPr>
          <a:xfrm>
            <a:off x="2495721" y="3782351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十分坚硬的物质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它上面任意两点之间的距离都保持不变。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 body)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712851" y="3782351"/>
            <a:ext cx="2289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fixture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将形状绑定到物体之上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并有一定的材质属性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比如密度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density),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摩擦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friction)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和恢复</a:t>
            </a:r>
          </a:p>
          <a:p>
            <a:pPr algn="ctr"/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restitution)。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1285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夹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6929981" y="3782351"/>
            <a:ext cx="2289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约束是个物理连接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用于消除物体的自由度。在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中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无约束物体有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3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个自由度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水平，垂直，旋转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2998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9147111" y="3782351"/>
            <a:ext cx="2289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关节就是种约束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用于将两个或多个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body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固定到一起。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Box2D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支持不同的关节类型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: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转动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(revolute),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棱</a:t>
            </a:r>
          </a:p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柱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prismatic),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距离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distance)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等。一些关节可以有限制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limits)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和马达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motors)。</a:t>
            </a:r>
            <a:endParaRPr lang="ms-MY" sz="1600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4711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39" y="2862807"/>
            <a:ext cx="9817654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7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8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6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6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8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59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10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4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4" y="1638818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1"/>
            <a:ext cx="383968" cy="378558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2" y="1628002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0" y="1628002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59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创建世界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World)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1" y="3222385"/>
            <a:ext cx="228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创建地面盒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Ground Box)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49185" y="3232739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创建动态物体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29981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拟世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147111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1285479" y="1749308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3557231" y="2414211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>
            <a:off x="1982044" y="3854834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2528215" y="5604163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5" name="AutoShape 12"/>
          <p:cNvSpPr>
            <a:spLocks/>
          </p:cNvSpPr>
          <p:nvPr/>
        </p:nvSpPr>
        <p:spPr bwMode="auto">
          <a:xfrm>
            <a:off x="3003145" y="3316579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2290749" y="1511842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7" name="AutoShape 14"/>
          <p:cNvSpPr>
            <a:spLocks/>
          </p:cNvSpPr>
          <p:nvPr/>
        </p:nvSpPr>
        <p:spPr bwMode="auto">
          <a:xfrm>
            <a:off x="2290749" y="3561960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2551961" y="4583062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9" name="AutoShape 16"/>
          <p:cNvSpPr>
            <a:spLocks/>
          </p:cNvSpPr>
          <p:nvPr/>
        </p:nvSpPr>
        <p:spPr bwMode="auto">
          <a:xfrm>
            <a:off x="1799988" y="5501261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2092861" y="618199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1" name="AutoShape 18"/>
          <p:cNvSpPr>
            <a:spLocks/>
          </p:cNvSpPr>
          <p:nvPr/>
        </p:nvSpPr>
        <p:spPr bwMode="auto">
          <a:xfrm>
            <a:off x="2330327" y="527962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3288104" y="1654321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3" name="AutoShape 20"/>
          <p:cNvSpPr>
            <a:spLocks/>
          </p:cNvSpPr>
          <p:nvPr/>
        </p:nvSpPr>
        <p:spPr bwMode="auto">
          <a:xfrm>
            <a:off x="2322411" y="2026351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4" name="AutoShape 21"/>
          <p:cNvSpPr>
            <a:spLocks/>
          </p:cNvSpPr>
          <p:nvPr/>
        </p:nvSpPr>
        <p:spPr bwMode="auto">
          <a:xfrm>
            <a:off x="3588893" y="3300748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5" name="AutoShape 22"/>
          <p:cNvSpPr>
            <a:spLocks/>
          </p:cNvSpPr>
          <p:nvPr/>
        </p:nvSpPr>
        <p:spPr bwMode="auto">
          <a:xfrm>
            <a:off x="2045368" y="4654301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6" name="AutoShape 23"/>
          <p:cNvSpPr>
            <a:spLocks/>
          </p:cNvSpPr>
          <p:nvPr/>
        </p:nvSpPr>
        <p:spPr bwMode="auto">
          <a:xfrm>
            <a:off x="1143000" y="1844294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7" name="AutoShape 24"/>
          <p:cNvSpPr>
            <a:spLocks/>
          </p:cNvSpPr>
          <p:nvPr/>
        </p:nvSpPr>
        <p:spPr bwMode="auto">
          <a:xfrm>
            <a:off x="1934551" y="2176745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2892328" y="1472265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>
            <a:off x="2971483" y="2572521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1974129" y="1480180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2734018" y="3245340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3763035" y="2952466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3288104" y="2129252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4" name="AutoShape 31"/>
          <p:cNvSpPr>
            <a:spLocks/>
          </p:cNvSpPr>
          <p:nvPr/>
        </p:nvSpPr>
        <p:spPr bwMode="auto">
          <a:xfrm>
            <a:off x="1902889" y="1844294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5" name="AutoShape 32"/>
          <p:cNvSpPr>
            <a:spLocks/>
          </p:cNvSpPr>
          <p:nvPr/>
        </p:nvSpPr>
        <p:spPr bwMode="auto">
          <a:xfrm>
            <a:off x="1562522" y="2327140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6" name="AutoShape 33"/>
          <p:cNvSpPr>
            <a:spLocks/>
          </p:cNvSpPr>
          <p:nvPr/>
        </p:nvSpPr>
        <p:spPr bwMode="auto">
          <a:xfrm>
            <a:off x="2947737" y="1947195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7" name="AutoShape 34"/>
          <p:cNvSpPr>
            <a:spLocks/>
          </p:cNvSpPr>
          <p:nvPr/>
        </p:nvSpPr>
        <p:spPr bwMode="auto">
          <a:xfrm>
            <a:off x="1675318" y="1608807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8" name="AutoShape 35"/>
          <p:cNvSpPr>
            <a:spLocks/>
          </p:cNvSpPr>
          <p:nvPr/>
        </p:nvSpPr>
        <p:spPr bwMode="auto">
          <a:xfrm>
            <a:off x="2641011" y="1846273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9" name="AutoShape 36"/>
          <p:cNvSpPr>
            <a:spLocks/>
          </p:cNvSpPr>
          <p:nvPr/>
        </p:nvSpPr>
        <p:spPr bwMode="auto">
          <a:xfrm>
            <a:off x="3638365" y="2036245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0" name="AutoShape 37"/>
          <p:cNvSpPr>
            <a:spLocks/>
          </p:cNvSpPr>
          <p:nvPr/>
        </p:nvSpPr>
        <p:spPr bwMode="auto">
          <a:xfrm>
            <a:off x="3084279" y="285945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1" name="AutoShape 38"/>
          <p:cNvSpPr>
            <a:spLocks/>
          </p:cNvSpPr>
          <p:nvPr/>
        </p:nvSpPr>
        <p:spPr bwMode="auto">
          <a:xfrm>
            <a:off x="2783490" y="3904306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>
            <a:off x="2229404" y="4442561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3" name="AutoShape 40"/>
          <p:cNvSpPr>
            <a:spLocks/>
          </p:cNvSpPr>
          <p:nvPr/>
        </p:nvSpPr>
        <p:spPr bwMode="auto">
          <a:xfrm>
            <a:off x="2079009" y="5329099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4" name="AutoShape 41"/>
          <p:cNvSpPr>
            <a:spLocks/>
          </p:cNvSpPr>
          <p:nvPr/>
        </p:nvSpPr>
        <p:spPr bwMode="auto">
          <a:xfrm>
            <a:off x="1786135" y="5986087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5" name="AutoShape 42"/>
          <p:cNvSpPr>
            <a:spLocks/>
          </p:cNvSpPr>
          <p:nvPr/>
        </p:nvSpPr>
        <p:spPr bwMode="auto">
          <a:xfrm>
            <a:off x="2546025" y="616022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6" name="AutoShape 43"/>
          <p:cNvSpPr>
            <a:spLocks/>
          </p:cNvSpPr>
          <p:nvPr/>
        </p:nvSpPr>
        <p:spPr bwMode="auto">
          <a:xfrm>
            <a:off x="2221489" y="5764452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7" name="AutoShape 44"/>
          <p:cNvSpPr>
            <a:spLocks/>
          </p:cNvSpPr>
          <p:nvPr/>
        </p:nvSpPr>
        <p:spPr bwMode="auto">
          <a:xfrm>
            <a:off x="2854730" y="22420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8" name="AutoShape 45"/>
          <p:cNvSpPr>
            <a:spLocks/>
          </p:cNvSpPr>
          <p:nvPr/>
        </p:nvSpPr>
        <p:spPr bwMode="auto">
          <a:xfrm>
            <a:off x="1752494" y="5817882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49" name="AutoShape 46"/>
          <p:cNvSpPr>
            <a:spLocks/>
          </p:cNvSpPr>
          <p:nvPr/>
        </p:nvSpPr>
        <p:spPr bwMode="auto">
          <a:xfrm>
            <a:off x="2084946" y="5928699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0" name="AutoShape 47"/>
          <p:cNvSpPr>
            <a:spLocks/>
          </p:cNvSpPr>
          <p:nvPr/>
        </p:nvSpPr>
        <p:spPr bwMode="auto">
          <a:xfrm>
            <a:off x="2631116" y="5390444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1" name="AutoShape 48"/>
          <p:cNvSpPr>
            <a:spLocks/>
          </p:cNvSpPr>
          <p:nvPr/>
        </p:nvSpPr>
        <p:spPr bwMode="auto">
          <a:xfrm>
            <a:off x="2678609" y="4313934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2" name="AutoShape 49"/>
          <p:cNvSpPr>
            <a:spLocks/>
          </p:cNvSpPr>
          <p:nvPr/>
        </p:nvSpPr>
        <p:spPr bwMode="auto">
          <a:xfrm>
            <a:off x="2504468" y="3981483"/>
            <a:ext cx="229550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3" name="AutoShape 50"/>
          <p:cNvSpPr>
            <a:spLocks/>
          </p:cNvSpPr>
          <p:nvPr/>
        </p:nvSpPr>
        <p:spPr bwMode="auto">
          <a:xfrm>
            <a:off x="2702356" y="3530298"/>
            <a:ext cx="229550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4" name="AutoShape 51"/>
          <p:cNvSpPr>
            <a:spLocks/>
          </p:cNvSpPr>
          <p:nvPr/>
        </p:nvSpPr>
        <p:spPr bwMode="auto">
          <a:xfrm>
            <a:off x="3248526" y="2501281"/>
            <a:ext cx="229550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5" name="AutoShape 52"/>
          <p:cNvSpPr>
            <a:spLocks/>
          </p:cNvSpPr>
          <p:nvPr/>
        </p:nvSpPr>
        <p:spPr bwMode="auto">
          <a:xfrm>
            <a:off x="3438499" y="2992043"/>
            <a:ext cx="229550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6" name="AutoShape 53"/>
          <p:cNvSpPr>
            <a:spLocks/>
          </p:cNvSpPr>
          <p:nvPr/>
        </p:nvSpPr>
        <p:spPr bwMode="auto">
          <a:xfrm>
            <a:off x="2575708" y="1401025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7" name="AutoShape 54"/>
          <p:cNvSpPr>
            <a:spLocks/>
          </p:cNvSpPr>
          <p:nvPr/>
        </p:nvSpPr>
        <p:spPr bwMode="auto">
          <a:xfrm>
            <a:off x="3026892" y="1741392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8" name="AutoShape 55"/>
          <p:cNvSpPr>
            <a:spLocks/>
          </p:cNvSpPr>
          <p:nvPr/>
        </p:nvSpPr>
        <p:spPr bwMode="auto">
          <a:xfrm>
            <a:off x="2211594" y="1875956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9" name="AutoShape 56"/>
          <p:cNvSpPr>
            <a:spLocks/>
          </p:cNvSpPr>
          <p:nvPr/>
        </p:nvSpPr>
        <p:spPr bwMode="auto">
          <a:xfrm>
            <a:off x="1768325" y="211342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0" name="AutoShape 57"/>
          <p:cNvSpPr>
            <a:spLocks/>
          </p:cNvSpPr>
          <p:nvPr/>
        </p:nvSpPr>
        <p:spPr bwMode="auto">
          <a:xfrm>
            <a:off x="1380465" y="226381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1" name="AutoShape 58"/>
          <p:cNvSpPr>
            <a:spLocks/>
          </p:cNvSpPr>
          <p:nvPr/>
        </p:nvSpPr>
        <p:spPr bwMode="auto">
          <a:xfrm>
            <a:off x="2219510" y="1432687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2" name="AutoShape 59"/>
          <p:cNvSpPr>
            <a:spLocks/>
          </p:cNvSpPr>
          <p:nvPr/>
        </p:nvSpPr>
        <p:spPr bwMode="auto">
          <a:xfrm>
            <a:off x="3533485" y="2366718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3" name="AutoShape 60"/>
          <p:cNvSpPr>
            <a:spLocks/>
          </p:cNvSpPr>
          <p:nvPr/>
        </p:nvSpPr>
        <p:spPr bwMode="auto">
          <a:xfrm>
            <a:off x="3628471" y="187595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4" name="AutoShape 61"/>
          <p:cNvSpPr>
            <a:spLocks/>
          </p:cNvSpPr>
          <p:nvPr/>
        </p:nvSpPr>
        <p:spPr bwMode="auto">
          <a:xfrm>
            <a:off x="2868582" y="30237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5" name="AutoShape 62"/>
          <p:cNvSpPr>
            <a:spLocks/>
          </p:cNvSpPr>
          <p:nvPr/>
        </p:nvSpPr>
        <p:spPr bwMode="auto">
          <a:xfrm>
            <a:off x="2409482" y="388649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6" name="AutoShape 63"/>
          <p:cNvSpPr>
            <a:spLocks/>
          </p:cNvSpPr>
          <p:nvPr/>
        </p:nvSpPr>
        <p:spPr bwMode="auto">
          <a:xfrm>
            <a:off x="2520299" y="34828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7" name="AutoShape 64"/>
          <p:cNvSpPr>
            <a:spLocks/>
          </p:cNvSpPr>
          <p:nvPr/>
        </p:nvSpPr>
        <p:spPr bwMode="auto">
          <a:xfrm>
            <a:off x="1728748" y="1915533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8" name="AutoShape 65"/>
          <p:cNvSpPr>
            <a:spLocks/>
          </p:cNvSpPr>
          <p:nvPr/>
        </p:nvSpPr>
        <p:spPr bwMode="auto">
          <a:xfrm>
            <a:off x="2110671" y="209956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69" name="AutoShape 66"/>
          <p:cNvSpPr>
            <a:spLocks/>
          </p:cNvSpPr>
          <p:nvPr/>
        </p:nvSpPr>
        <p:spPr bwMode="auto">
          <a:xfrm>
            <a:off x="1722811" y="227371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0" name="AutoShape 67"/>
          <p:cNvSpPr>
            <a:spLocks/>
          </p:cNvSpPr>
          <p:nvPr/>
        </p:nvSpPr>
        <p:spPr bwMode="auto">
          <a:xfrm>
            <a:off x="2079009" y="172754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1" name="AutoShape 68"/>
          <p:cNvSpPr>
            <a:spLocks/>
          </p:cNvSpPr>
          <p:nvPr/>
        </p:nvSpPr>
        <p:spPr bwMode="auto">
          <a:xfrm>
            <a:off x="2443123" y="18383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2" name="AutoShape 69"/>
          <p:cNvSpPr>
            <a:spLocks/>
          </p:cNvSpPr>
          <p:nvPr/>
        </p:nvSpPr>
        <p:spPr bwMode="auto">
          <a:xfrm>
            <a:off x="2656842" y="1632554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3" name="AutoShape 70"/>
          <p:cNvSpPr>
            <a:spLocks/>
          </p:cNvSpPr>
          <p:nvPr/>
        </p:nvSpPr>
        <p:spPr bwMode="auto">
          <a:xfrm>
            <a:off x="2688504" y="2154978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4" name="AutoShape 71"/>
          <p:cNvSpPr>
            <a:spLocks/>
          </p:cNvSpPr>
          <p:nvPr/>
        </p:nvSpPr>
        <p:spPr bwMode="auto">
          <a:xfrm>
            <a:off x="3464224" y="1980836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5" name="AutoShape 72"/>
          <p:cNvSpPr>
            <a:spLocks/>
          </p:cNvSpPr>
          <p:nvPr/>
        </p:nvSpPr>
        <p:spPr bwMode="auto">
          <a:xfrm>
            <a:off x="3092195" y="218664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6" name="AutoShape 73"/>
          <p:cNvSpPr>
            <a:spLocks/>
          </p:cNvSpPr>
          <p:nvPr/>
        </p:nvSpPr>
        <p:spPr bwMode="auto">
          <a:xfrm>
            <a:off x="3171350" y="1980836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7" name="AutoShape 74"/>
          <p:cNvSpPr>
            <a:spLocks/>
          </p:cNvSpPr>
          <p:nvPr/>
        </p:nvSpPr>
        <p:spPr bwMode="auto">
          <a:xfrm>
            <a:off x="3115941" y="24241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8" name="AutoShape 75"/>
          <p:cNvSpPr>
            <a:spLocks/>
          </p:cNvSpPr>
          <p:nvPr/>
        </p:nvSpPr>
        <p:spPr bwMode="auto">
          <a:xfrm>
            <a:off x="3503802" y="217080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9" name="AutoShape 76"/>
          <p:cNvSpPr>
            <a:spLocks/>
          </p:cNvSpPr>
          <p:nvPr/>
        </p:nvSpPr>
        <p:spPr bwMode="auto">
          <a:xfrm>
            <a:off x="3337576" y="233703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0" name="AutoShape 77"/>
          <p:cNvSpPr>
            <a:spLocks/>
          </p:cNvSpPr>
          <p:nvPr/>
        </p:nvSpPr>
        <p:spPr bwMode="auto">
          <a:xfrm>
            <a:off x="3337576" y="281196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1" name="AutoShape 78"/>
          <p:cNvSpPr>
            <a:spLocks/>
          </p:cNvSpPr>
          <p:nvPr/>
        </p:nvSpPr>
        <p:spPr bwMode="auto">
          <a:xfrm>
            <a:off x="2949716" y="280405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2" name="AutoShape 79"/>
          <p:cNvSpPr>
            <a:spLocks/>
          </p:cNvSpPr>
          <p:nvPr/>
        </p:nvSpPr>
        <p:spPr bwMode="auto">
          <a:xfrm>
            <a:off x="3005124" y="30731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3" name="AutoShape 80"/>
          <p:cNvSpPr>
            <a:spLocks/>
          </p:cNvSpPr>
          <p:nvPr/>
        </p:nvSpPr>
        <p:spPr bwMode="auto">
          <a:xfrm>
            <a:off x="3377153" y="3326474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4" name="AutoShape 81"/>
          <p:cNvSpPr>
            <a:spLocks/>
          </p:cNvSpPr>
          <p:nvPr/>
        </p:nvSpPr>
        <p:spPr bwMode="auto">
          <a:xfrm>
            <a:off x="3258421" y="313650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5" name="AutoShape 82"/>
          <p:cNvSpPr>
            <a:spLocks/>
          </p:cNvSpPr>
          <p:nvPr/>
        </p:nvSpPr>
        <p:spPr bwMode="auto">
          <a:xfrm>
            <a:off x="2941800" y="326315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6" name="AutoShape 83"/>
          <p:cNvSpPr>
            <a:spLocks/>
          </p:cNvSpPr>
          <p:nvPr/>
        </p:nvSpPr>
        <p:spPr bwMode="auto">
          <a:xfrm>
            <a:off x="2585602" y="38014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7" name="AutoShape 84"/>
          <p:cNvSpPr>
            <a:spLocks/>
          </p:cNvSpPr>
          <p:nvPr/>
        </p:nvSpPr>
        <p:spPr bwMode="auto">
          <a:xfrm>
            <a:off x="2047347" y="441881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8" name="AutoShape 85"/>
          <p:cNvSpPr>
            <a:spLocks/>
          </p:cNvSpPr>
          <p:nvPr/>
        </p:nvSpPr>
        <p:spPr bwMode="auto">
          <a:xfrm>
            <a:off x="2482700" y="4331744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9" name="AutoShape 86"/>
          <p:cNvSpPr>
            <a:spLocks/>
          </p:cNvSpPr>
          <p:nvPr/>
        </p:nvSpPr>
        <p:spPr bwMode="auto">
          <a:xfrm>
            <a:off x="2361989" y="470971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0" name="AutoShape 87"/>
          <p:cNvSpPr>
            <a:spLocks/>
          </p:cNvSpPr>
          <p:nvPr/>
        </p:nvSpPr>
        <p:spPr bwMode="auto">
          <a:xfrm>
            <a:off x="2110671" y="5669466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1" name="AutoShape 88"/>
          <p:cNvSpPr>
            <a:spLocks/>
          </p:cNvSpPr>
          <p:nvPr/>
        </p:nvSpPr>
        <p:spPr bwMode="auto">
          <a:xfrm>
            <a:off x="2411461" y="5598226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2" name="AutoShape 89"/>
          <p:cNvSpPr>
            <a:spLocks/>
          </p:cNvSpPr>
          <p:nvPr/>
        </p:nvSpPr>
        <p:spPr bwMode="auto">
          <a:xfrm>
            <a:off x="2324390" y="617605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3" name="AutoShape 90"/>
          <p:cNvSpPr>
            <a:spLocks/>
          </p:cNvSpPr>
          <p:nvPr/>
        </p:nvSpPr>
        <p:spPr bwMode="auto">
          <a:xfrm>
            <a:off x="2005791" y="617408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4" name="AutoShape 91"/>
          <p:cNvSpPr>
            <a:spLocks/>
          </p:cNvSpPr>
          <p:nvPr/>
        </p:nvSpPr>
        <p:spPr bwMode="auto">
          <a:xfrm>
            <a:off x="1974129" y="5849544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5" name="AutoShape 92"/>
          <p:cNvSpPr>
            <a:spLocks/>
          </p:cNvSpPr>
          <p:nvPr/>
        </p:nvSpPr>
        <p:spPr bwMode="auto">
          <a:xfrm>
            <a:off x="2369904" y="601577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95294" y="1677747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添加对战模式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95294" y="3300437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r>
              <a:rPr lang="en-US" altLang="zh-CN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595294" y="4923127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制作更炫酷的特效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 37"/>
            <p:cNvSpPr/>
            <p:nvPr/>
          </p:nvSpPr>
          <p:spPr>
            <a:xfrm>
              <a:off x="3" y="0"/>
              <a:ext cx="12191997" cy="6858000"/>
            </a:xfrm>
            <a:custGeom>
              <a:avLst/>
              <a:gdLst>
                <a:gd name="connsiteX0" fmla="*/ 0 w 12191997"/>
                <a:gd name="connsiteY0" fmla="*/ 0 h 6858000"/>
                <a:gd name="connsiteX1" fmla="*/ 24011 w 12191997"/>
                <a:gd name="connsiteY1" fmla="*/ 21132 h 6858000"/>
                <a:gd name="connsiteX2" fmla="*/ 3215083 w 12191997"/>
                <a:gd name="connsiteY2" fmla="*/ 4444499 h 6858000"/>
                <a:gd name="connsiteX3" fmla="*/ 5948172 w 12191997"/>
                <a:gd name="connsiteY3" fmla="*/ 3936781 h 6858000"/>
                <a:gd name="connsiteX4" fmla="*/ 9019272 w 12191997"/>
                <a:gd name="connsiteY4" fmla="*/ 4628455 h 6858000"/>
                <a:gd name="connsiteX5" fmla="*/ 11940841 w 12191997"/>
                <a:gd name="connsiteY5" fmla="*/ 1618029 h 6858000"/>
                <a:gd name="connsiteX6" fmla="*/ 12191997 w 12191997"/>
                <a:gd name="connsiteY6" fmla="*/ 1555017 h 6858000"/>
                <a:gd name="connsiteX7" fmla="*/ 12191997 w 12191997"/>
                <a:gd name="connsiteY7" fmla="*/ 6858000 h 6858000"/>
                <a:gd name="connsiteX8" fmla="*/ 28090 w 12191997"/>
                <a:gd name="connsiteY8" fmla="*/ 6858000 h 6858000"/>
                <a:gd name="connsiteX9" fmla="*/ 0 w 12191997"/>
                <a:gd name="connsiteY9" fmla="*/ 650389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97" h="6858000">
                  <a:moveTo>
                    <a:pt x="0" y="0"/>
                  </a:moveTo>
                  <a:lnTo>
                    <a:pt x="24011" y="21132"/>
                  </a:lnTo>
                  <a:cubicBezTo>
                    <a:pt x="3486450" y="1532691"/>
                    <a:pt x="2333294" y="3873711"/>
                    <a:pt x="3215083" y="4444499"/>
                  </a:cubicBezTo>
                  <a:cubicBezTo>
                    <a:pt x="4260165" y="5120988"/>
                    <a:pt x="4980808" y="3906122"/>
                    <a:pt x="5948172" y="3936781"/>
                  </a:cubicBezTo>
                  <a:cubicBezTo>
                    <a:pt x="6915536" y="3967440"/>
                    <a:pt x="7929423" y="5035376"/>
                    <a:pt x="9019272" y="4628455"/>
                  </a:cubicBezTo>
                  <a:cubicBezTo>
                    <a:pt x="10041005" y="4246967"/>
                    <a:pt x="9424603" y="2317968"/>
                    <a:pt x="11940841" y="1618029"/>
                  </a:cubicBezTo>
                  <a:lnTo>
                    <a:pt x="12191997" y="1555017"/>
                  </a:lnTo>
                  <a:lnTo>
                    <a:pt x="12191997" y="6858000"/>
                  </a:lnTo>
                  <a:lnTo>
                    <a:pt x="28090" y="6858000"/>
                  </a:lnTo>
                  <a:lnTo>
                    <a:pt x="0" y="6503896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3290186"/>
              <a:ext cx="12192000" cy="3208620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0" y="4659666"/>
              <a:ext cx="12192000" cy="1958553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0" y="5472235"/>
              <a:ext cx="12192000" cy="1385765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71575" y="3687227"/>
            <a:ext cx="9848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</a:t>
            </a:r>
          </a:p>
          <a:p>
            <a:pPr algn="ctr"/>
            <a:r>
              <a:rPr lang="en-US" altLang="zh-CN" sz="60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COMING!</a:t>
            </a:r>
            <a:endParaRPr lang="zh-CN" altLang="en-US" sz="60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7" y="617594"/>
            <a:ext cx="9525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hart 1"/>
          <p:cNvGraphicFramePr/>
          <p:nvPr>
            <p:extLst>
              <p:ext uri="{D42A27DB-BD31-4B8C-83A1-F6EECF244321}">
                <p14:modId xmlns:p14="http://schemas.microsoft.com/office/powerpoint/2010/main" val="1508802170"/>
              </p:ext>
            </p:extLst>
          </p:nvPr>
        </p:nvGraphicFramePr>
        <p:xfrm>
          <a:off x="827583" y="1535832"/>
          <a:ext cx="6944817" cy="490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13"/>
          <p:cNvSpPr/>
          <p:nvPr/>
        </p:nvSpPr>
        <p:spPr>
          <a:xfrm>
            <a:off x="8426369" y="3298859"/>
            <a:ext cx="3667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4E576C"/>
                </a:solidFill>
                <a:latin typeface="Source Sans Pro Light" pitchFamily="34" charset="0"/>
              </a:rPr>
              <a:t>物理引擎：王维钊 朱贺 杨博文</a:t>
            </a:r>
            <a:endParaRPr lang="en-US" altLang="zh-CN" sz="2000" smtClean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smtClean="0">
                <a:solidFill>
                  <a:srgbClr val="4E576C"/>
                </a:solidFill>
                <a:latin typeface="Source Sans Pro Light" pitchFamily="34" charset="0"/>
              </a:rPr>
              <a:t>游戏模型：陈思格 仇立松</a:t>
            </a:r>
            <a:endParaRPr lang="en-US" altLang="zh-CN" sz="2000" smtClean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smtClean="0">
                <a:solidFill>
                  <a:srgbClr val="4E576C"/>
                </a:solidFill>
                <a:latin typeface="Source Sans Pro Light" pitchFamily="34" charset="0"/>
              </a:rPr>
              <a:t>界面设计：范志康 唐宇哲</a:t>
            </a:r>
            <a:endParaRPr lang="en-US" altLang="zh-CN" sz="2000" smtClean="0">
              <a:solidFill>
                <a:srgbClr val="4E576C"/>
              </a:solidFill>
              <a:latin typeface="Source Sans Pro Light" pitchFamily="34" charset="0"/>
            </a:endParaRPr>
          </a:p>
          <a:p>
            <a:endParaRPr lang="ms-MY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6369" y="2108105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6369" y="4550898"/>
            <a:ext cx="3228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</a:t>
            </a:r>
            <a:r>
              <a:rPr lang="zh-CN" altLang="en-US" sz="36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擎</a:t>
            </a:r>
            <a:endParaRPr lang="en-US" altLang="zh-CN" sz="3600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 smtClean="0"/>
              <a:t>http</a:t>
            </a:r>
            <a:r>
              <a:rPr lang="en-US" dirty="0"/>
              <a:t>://www.jbox2d.org/</a:t>
            </a:r>
          </a:p>
        </p:txBody>
      </p:sp>
    </p:spTree>
    <p:extLst>
      <p:ext uri="{BB962C8B-B14F-4D97-AF65-F5344CB8AC3E}">
        <p14:creationId xmlns:p14="http://schemas.microsoft.com/office/powerpoint/2010/main" val="15403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-455951"/>
            <a:ext cx="10566400" cy="77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22"/>
          <p:cNvSpPr/>
          <p:nvPr/>
        </p:nvSpPr>
        <p:spPr>
          <a:xfrm rot="18900000">
            <a:off x="7249229" y="2055613"/>
            <a:ext cx="4734070" cy="2344912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57150">
            <a:solidFill>
              <a:srgbClr val="F47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22"/>
          <p:cNvSpPr/>
          <p:nvPr/>
        </p:nvSpPr>
        <p:spPr>
          <a:xfrm rot="18900000">
            <a:off x="4900853" y="5838966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22"/>
          <p:cNvSpPr/>
          <p:nvPr/>
        </p:nvSpPr>
        <p:spPr>
          <a:xfrm rot="18900000">
            <a:off x="6599024" y="5838966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22"/>
          <p:cNvSpPr/>
          <p:nvPr/>
        </p:nvSpPr>
        <p:spPr>
          <a:xfrm rot="18900000">
            <a:off x="6468395" y="4373023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22"/>
          <p:cNvSpPr/>
          <p:nvPr/>
        </p:nvSpPr>
        <p:spPr>
          <a:xfrm rot="18900000">
            <a:off x="8442339" y="4610499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22"/>
          <p:cNvSpPr/>
          <p:nvPr/>
        </p:nvSpPr>
        <p:spPr>
          <a:xfrm rot="18900000">
            <a:off x="8166567" y="3758790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22"/>
          <p:cNvSpPr/>
          <p:nvPr/>
        </p:nvSpPr>
        <p:spPr>
          <a:xfrm rot="18900000">
            <a:off x="7135868" y="3057007"/>
            <a:ext cx="1994760" cy="988058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22"/>
          <p:cNvSpPr/>
          <p:nvPr/>
        </p:nvSpPr>
        <p:spPr>
          <a:xfrm rot="18900000">
            <a:off x="6804048" y="4557431"/>
            <a:ext cx="1994760" cy="988058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22"/>
          <p:cNvSpPr/>
          <p:nvPr/>
        </p:nvSpPr>
        <p:spPr>
          <a:xfrm rot="18900000">
            <a:off x="7711337" y="5552486"/>
            <a:ext cx="1994760" cy="988058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22"/>
          <p:cNvSpPr/>
          <p:nvPr/>
        </p:nvSpPr>
        <p:spPr>
          <a:xfrm rot="18900000">
            <a:off x="8760643" y="3325360"/>
            <a:ext cx="2082846" cy="1031690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22"/>
          <p:cNvSpPr/>
          <p:nvPr/>
        </p:nvSpPr>
        <p:spPr>
          <a:xfrm rot="18900000">
            <a:off x="8626321" y="2547376"/>
            <a:ext cx="1514030" cy="749940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2"/>
          <p:cNvSpPr/>
          <p:nvPr/>
        </p:nvSpPr>
        <p:spPr>
          <a:xfrm rot="18900000">
            <a:off x="5768597" y="5376237"/>
            <a:ext cx="1367574" cy="677396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13"/>
          <p:cNvSpPr/>
          <p:nvPr/>
        </p:nvSpPr>
        <p:spPr>
          <a:xfrm>
            <a:off x="1326333" y="2740050"/>
            <a:ext cx="4571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背景：时间碎片化，</a:t>
            </a:r>
            <a:r>
              <a:rPr lang="en-US" altLang="zh-CN" sz="2400" dirty="0" smtClean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休闲手游称霸市场</a:t>
            </a:r>
            <a:endParaRPr lang="en-US" altLang="zh-CN" sz="24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技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术特点：</a:t>
            </a:r>
            <a:endParaRPr lang="en-US" altLang="zh-CN" sz="24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下</a:t>
            </a:r>
            <a:r>
              <a:rPr lang="en-US" altLang="zh-CN" sz="2400" dirty="0" smtClean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游戏的实现</a:t>
            </a:r>
            <a:endParaRPr lang="en-US" altLang="zh-CN" sz="24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下物理特效的实现</a:t>
            </a:r>
            <a:endParaRPr lang="ms-MY" altLang="zh-CN" sz="12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26334" y="1798745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-15873"/>
            <a:ext cx="6096000" cy="6888393"/>
            <a:chOff x="0" y="-15873"/>
            <a:chExt cx="5514975" cy="6888393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-229409" y="1128136"/>
              <a:ext cx="6888391" cy="4600377"/>
            </a:xfrm>
            <a:custGeom>
              <a:avLst/>
              <a:gdLst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11" fmla="*/ 0 w 6873876"/>
                <a:gd name="connsiteY11" fmla="*/ 4088279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873876 w 6873876"/>
                <a:gd name="connsiteY6" fmla="*/ 2172631 h 4310865"/>
                <a:gd name="connsiteX7" fmla="*/ 6873876 w 6873876"/>
                <a:gd name="connsiteY7" fmla="*/ 4116441 h 4310865"/>
                <a:gd name="connsiteX8" fmla="*/ 6858379 w 6873876"/>
                <a:gd name="connsiteY8" fmla="*/ 4310865 h 4310865"/>
                <a:gd name="connsiteX9" fmla="*/ 15495 w 6873876"/>
                <a:gd name="connsiteY9" fmla="*/ 4310865 h 4310865"/>
                <a:gd name="connsiteX10" fmla="*/ 0 w 6873876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8391" h="4310865">
                  <a:moveTo>
                    <a:pt x="0" y="4088279"/>
                  </a:moveTo>
                  <a:lnTo>
                    <a:pt x="0" y="0"/>
                  </a:lnTo>
                  <a:lnTo>
                    <a:pt x="13245" y="13283"/>
                  </a:lnTo>
                  <a:cubicBezTo>
                    <a:pt x="1923241" y="963433"/>
                    <a:pt x="1287122" y="2434973"/>
                    <a:pt x="1773546" y="2793764"/>
                  </a:cubicBezTo>
                  <a:cubicBezTo>
                    <a:pt x="2350047" y="3218998"/>
                    <a:pt x="2747578" y="2455346"/>
                    <a:pt x="3281208" y="2474618"/>
                  </a:cubicBezTo>
                  <a:cubicBezTo>
                    <a:pt x="3814838" y="2493890"/>
                    <a:pt x="4374131" y="3165183"/>
                    <a:pt x="4975328" y="2909397"/>
                  </a:cubicBezTo>
                  <a:cubicBezTo>
                    <a:pt x="5576525" y="2653611"/>
                    <a:pt x="5149569" y="1291053"/>
                    <a:pt x="6888391" y="939899"/>
                  </a:cubicBezTo>
                  <a:cubicBezTo>
                    <a:pt x="6883553" y="1998746"/>
                    <a:pt x="6878714" y="3057594"/>
                    <a:pt x="6873876" y="4116441"/>
                  </a:cubicBezTo>
                  <a:lnTo>
                    <a:pt x="6858379" y="4310865"/>
                  </a:lnTo>
                  <a:lnTo>
                    <a:pt x="15495" y="4310865"/>
                  </a:lnTo>
                  <a:lnTo>
                    <a:pt x="0" y="4088279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-937151" y="1378577"/>
              <a:ext cx="6873876" cy="4084976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5400000">
              <a:off x="-1876987" y="2182260"/>
              <a:ext cx="6858001" cy="2493484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-2546874" y="2546874"/>
              <a:ext cx="6858002" cy="1764253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26299" y="20965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14974" y="283629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戏特色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14972" y="431575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14972" y="505548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4975" y="832408"/>
            <a:ext cx="5363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F47A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600" b="1" dirty="0">
              <a:solidFill>
                <a:srgbClr val="F47A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5514973" y="357602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5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戏规则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3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/>
          <p:nvPr/>
        </p:nvSpPr>
        <p:spPr>
          <a:xfrm>
            <a:off x="6096000" y="1821412"/>
            <a:ext cx="4322486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15"/>
          <p:cNvSpPr/>
          <p:nvPr/>
        </p:nvSpPr>
        <p:spPr>
          <a:xfrm>
            <a:off x="1773514" y="4041067"/>
            <a:ext cx="4322486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任意多边形 8"/>
          <p:cNvSpPr/>
          <p:nvPr/>
        </p:nvSpPr>
        <p:spPr>
          <a:xfrm>
            <a:off x="6096000" y="3906885"/>
            <a:ext cx="4322486" cy="2353837"/>
          </a:xfrm>
          <a:custGeom>
            <a:avLst/>
            <a:gdLst>
              <a:gd name="connsiteX0" fmla="*/ 2161243 w 4322486"/>
              <a:gd name="connsiteY0" fmla="*/ 0 h 2353837"/>
              <a:gd name="connsiteX1" fmla="*/ 2273062 w 4322486"/>
              <a:gd name="connsiteY1" fmla="*/ 134182 h 2353837"/>
              <a:gd name="connsiteX2" fmla="*/ 4322486 w 4322486"/>
              <a:gd name="connsiteY2" fmla="*/ 134182 h 2353837"/>
              <a:gd name="connsiteX3" fmla="*/ 4322486 w 4322486"/>
              <a:gd name="connsiteY3" fmla="*/ 2353837 h 2353837"/>
              <a:gd name="connsiteX4" fmla="*/ 0 w 4322486"/>
              <a:gd name="connsiteY4" fmla="*/ 2353837 h 2353837"/>
              <a:gd name="connsiteX5" fmla="*/ 0 w 4322486"/>
              <a:gd name="connsiteY5" fmla="*/ 134182 h 2353837"/>
              <a:gd name="connsiteX6" fmla="*/ 2049425 w 4322486"/>
              <a:gd name="connsiteY6" fmla="*/ 134182 h 235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53837">
                <a:moveTo>
                  <a:pt x="2161243" y="0"/>
                </a:moveTo>
                <a:lnTo>
                  <a:pt x="2273062" y="134182"/>
                </a:lnTo>
                <a:lnTo>
                  <a:pt x="4322486" y="134182"/>
                </a:lnTo>
                <a:lnTo>
                  <a:pt x="4322486" y="2353837"/>
                </a:lnTo>
                <a:lnTo>
                  <a:pt x="0" y="2353837"/>
                </a:lnTo>
                <a:lnTo>
                  <a:pt x="0" y="134182"/>
                </a:lnTo>
                <a:lnTo>
                  <a:pt x="2049425" y="134182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1773514" y="1821412"/>
            <a:ext cx="4322486" cy="2347791"/>
          </a:xfrm>
          <a:custGeom>
            <a:avLst/>
            <a:gdLst>
              <a:gd name="connsiteX0" fmla="*/ 0 w 4322486"/>
              <a:gd name="connsiteY0" fmla="*/ 2347791 h 2347791"/>
              <a:gd name="connsiteX1" fmla="*/ 4322486 w 4322486"/>
              <a:gd name="connsiteY1" fmla="*/ 2347791 h 2347791"/>
              <a:gd name="connsiteX2" fmla="*/ 4322486 w 4322486"/>
              <a:gd name="connsiteY2" fmla="*/ 128136 h 2347791"/>
              <a:gd name="connsiteX3" fmla="*/ 2274389 w 4322486"/>
              <a:gd name="connsiteY3" fmla="*/ 128136 h 2347791"/>
              <a:gd name="connsiteX4" fmla="*/ 2161243 w 4322486"/>
              <a:gd name="connsiteY4" fmla="*/ 0 h 2347791"/>
              <a:gd name="connsiteX5" fmla="*/ 2048097 w 4322486"/>
              <a:gd name="connsiteY5" fmla="*/ 128136 h 2347791"/>
              <a:gd name="connsiteX6" fmla="*/ 0 w 4322486"/>
              <a:gd name="connsiteY6" fmla="*/ 128136 h 234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47791">
                <a:moveTo>
                  <a:pt x="0" y="2347791"/>
                </a:moveTo>
                <a:lnTo>
                  <a:pt x="4322486" y="2347791"/>
                </a:lnTo>
                <a:lnTo>
                  <a:pt x="4322486" y="128136"/>
                </a:lnTo>
                <a:lnTo>
                  <a:pt x="2274389" y="128136"/>
                </a:lnTo>
                <a:lnTo>
                  <a:pt x="2161243" y="0"/>
                </a:lnTo>
                <a:lnTo>
                  <a:pt x="2048097" y="128136"/>
                </a:lnTo>
                <a:lnTo>
                  <a:pt x="0" y="12813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4" name="Oval 6"/>
          <p:cNvSpPr/>
          <p:nvPr/>
        </p:nvSpPr>
        <p:spPr>
          <a:xfrm>
            <a:off x="5805690" y="3712954"/>
            <a:ext cx="580618" cy="580618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3"/>
          <p:cNvSpPr/>
          <p:nvPr/>
        </p:nvSpPr>
        <p:spPr>
          <a:xfrm>
            <a:off x="2048249" y="2443249"/>
            <a:ext cx="3841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为了报复偷走鸟蛋的肥猪们，鸟儿以自己的身体为武器，仿佛炮弹一样去攻</a:t>
            </a:r>
            <a:r>
              <a:rPr lang="zh-CN" altLang="en-US" dirty="0" smtClean="0">
                <a:solidFill>
                  <a:srgbClr val="4E576C"/>
                </a:solidFill>
                <a:latin typeface="Source Sans Pro Light" pitchFamily="34" charset="0"/>
              </a:rPr>
              <a:t>击蛤蟆们</a:t>
            </a:r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的堡垒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8250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戏背景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/>
          <p:nvPr/>
        </p:nvSpPr>
        <p:spPr>
          <a:xfrm>
            <a:off x="2048249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使</a:t>
            </a:r>
            <a:r>
              <a:rPr lang="zh-CN" altLang="en-US" dirty="0" smtClean="0">
                <a:solidFill>
                  <a:schemeClr val="bg1"/>
                </a:solidFill>
                <a:latin typeface="Source Sans Pro Light" pitchFamily="34" charset="0"/>
              </a:rPr>
              <a:t>用给定数量的鸟消灭所有蛤蟆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48250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胜利条件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6276939" y="2443249"/>
            <a:ext cx="3841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将弹弓上的小鸟弹出去，砸到绿色</a:t>
            </a:r>
            <a:r>
              <a:rPr lang="zh-CN" altLang="en-US" dirty="0" smtClean="0">
                <a:solidFill>
                  <a:schemeClr val="bg1"/>
                </a:solidFill>
                <a:latin typeface="Source Sans Pro Light" pitchFamily="34" charset="0"/>
              </a:rPr>
              <a:t>的蛤蟆，将</a:t>
            </a:r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蛤蟆</a:t>
            </a:r>
            <a:r>
              <a:rPr lang="zh-CN" altLang="en-US" dirty="0" smtClean="0">
                <a:solidFill>
                  <a:schemeClr val="bg1"/>
                </a:solidFill>
                <a:latin typeface="Source Sans Pro Light" pitchFamily="34" charset="0"/>
              </a:rPr>
              <a:t>全</a:t>
            </a:r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部砸到就能过关。鸟儿的弹出角度和力度由玩家的手指来控制，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76940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3"/>
          <p:cNvSpPr/>
          <p:nvPr/>
        </p:nvSpPr>
        <p:spPr>
          <a:xfrm>
            <a:off x="6276939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4E576C"/>
                </a:solidFill>
                <a:latin typeface="Source Sans Pro Light" pitchFamily="34" charset="0"/>
              </a:rPr>
              <a:t>小鸟用尽后仍有蛤蟆存活</a:t>
            </a:r>
            <a:endParaRPr lang="zh-CN" altLang="en-US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6940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败条件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</a:p>
        </p:txBody>
      </p:sp>
    </p:spTree>
    <p:extLst>
      <p:ext uri="{BB962C8B-B14F-4D97-AF65-F5344CB8AC3E}">
        <p14:creationId xmlns:p14="http://schemas.microsoft.com/office/powerpoint/2010/main" val="26529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2" y="275065"/>
            <a:ext cx="8760595" cy="5431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9919" y="2592626"/>
            <a:ext cx="2382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低负载的物理碰撞运算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2" y="5805612"/>
            <a:ext cx="12030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</a:p>
        </p:txBody>
      </p:sp>
    </p:spTree>
    <p:extLst>
      <p:ext uri="{BB962C8B-B14F-4D97-AF65-F5344CB8AC3E}">
        <p14:creationId xmlns:p14="http://schemas.microsoft.com/office/powerpoint/2010/main" val="35564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500</Words>
  <Application>Microsoft Macintosh PowerPoint</Application>
  <PresentationFormat>宽屏</PresentationFormat>
  <Paragraphs>109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Gill Sans</vt:lpstr>
      <vt:lpstr>Source Sans Pro Light</vt:lpstr>
      <vt:lpstr>ヒラギノ角ゴ ProN W3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IMP-CAS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YEBING</dc:creator>
  <cp:lastModifiedBy>范志康</cp:lastModifiedBy>
  <cp:revision>145</cp:revision>
  <dcterms:created xsi:type="dcterms:W3CDTF">2014-12-04T06:58:47Z</dcterms:created>
  <dcterms:modified xsi:type="dcterms:W3CDTF">2016-06-07T11:26:04Z</dcterms:modified>
</cp:coreProperties>
</file>