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5" r:id="rId3"/>
    <p:sldId id="267" r:id="rId4"/>
    <p:sldId id="257" r:id="rId5"/>
    <p:sldId id="258" r:id="rId6"/>
    <p:sldId id="265" r:id="rId7"/>
    <p:sldId id="282" r:id="rId8"/>
    <p:sldId id="294" r:id="rId9"/>
    <p:sldId id="283" r:id="rId10"/>
    <p:sldId id="288" r:id="rId11"/>
    <p:sldId id="298" r:id="rId12"/>
    <p:sldId id="299" r:id="rId13"/>
    <p:sldId id="300" r:id="rId14"/>
    <p:sldId id="290" r:id="rId15"/>
    <p:sldId id="291" r:id="rId16"/>
    <p:sldId id="292" r:id="rId17"/>
    <p:sldId id="284" r:id="rId18"/>
    <p:sldId id="272" r:id="rId19"/>
    <p:sldId id="297" r:id="rId20"/>
    <p:sldId id="301" r:id="rId21"/>
    <p:sldId id="302" r:id="rId22"/>
    <p:sldId id="287" r:id="rId23"/>
    <p:sldId id="296" r:id="rId24"/>
    <p:sldId id="285" r:id="rId25"/>
    <p:sldId id="26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BDE6F8"/>
    <a:srgbClr val="28304F"/>
    <a:srgbClr val="4E576C"/>
    <a:srgbClr val="F47A7E"/>
    <a:srgbClr val="76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98" autoAdjust="0"/>
  </p:normalViewPr>
  <p:slideViewPr>
    <p:cSldViewPr snapToGrid="0">
      <p:cViewPr varScale="1">
        <p:scale>
          <a:sx n="78" d="100"/>
          <a:sy n="78" d="100"/>
        </p:scale>
        <p:origin x="20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795E-2"/>
          <c:y val="0.18580661817187799"/>
          <c:w val="0.899307268039792"/>
          <c:h val="0.69640419748211801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rgbClr val="28304F"/>
              </a:solidFill>
              <a:round/>
            </a:ln>
          </c:spPr>
          <c:marker>
            <c:symbol val="circle"/>
            <c:size val="41"/>
            <c:spPr>
              <a:solidFill>
                <a:srgbClr val="76D1ED"/>
              </a:solidFill>
              <a:ln cap="flat">
                <a:noFill/>
                <a:bevel/>
              </a:ln>
            </c:spPr>
          </c:marker>
          <c:dPt>
            <c:idx val="0"/>
            <c:bubble3D val="0"/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4.5</c:v>
                </c:pt>
                <c:pt idx="5">
                  <c:v>5</c:v>
                </c:pt>
                <c:pt idx="6">
                  <c:v>3</c:v>
                </c:pt>
                <c:pt idx="7">
                  <c:v>1</c:v>
                </c:pt>
                <c:pt idx="8">
                  <c:v>5</c:v>
                </c:pt>
                <c:pt idx="9">
                  <c:v>6.3</c:v>
                </c:pt>
                <c:pt idx="10">
                  <c:v>3</c:v>
                </c:pt>
                <c:pt idx="11">
                  <c:v>2.4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38832"/>
        <c:axId val="211739376"/>
      </c:lineChart>
      <c:catAx>
        <c:axId val="211738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en-US"/>
          </a:p>
        </c:txPr>
        <c:crossAx val="211739376"/>
        <c:crosses val="autoZero"/>
        <c:auto val="1"/>
        <c:lblAlgn val="ctr"/>
        <c:lblOffset val="100"/>
        <c:noMultiLvlLbl val="0"/>
      </c:catAx>
      <c:valAx>
        <c:axId val="211739376"/>
        <c:scaling>
          <c:orientation val="minMax"/>
        </c:scaling>
        <c:delete val="0"/>
        <c:axPos val="l"/>
        <c:numFmt formatCode="General" sourceLinked="0"/>
        <c:majorTickMark val="in"/>
        <c:minorTickMark val="in"/>
        <c:tickLblPos val="low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en-US"/>
          </a:p>
        </c:txPr>
        <c:crossAx val="21173883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212A-1781-4A53-B3A1-C2975947D62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BCE6-D000-432F-8AD0-4AAFCBD7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7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1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0077449" y="725913"/>
            <a:ext cx="1528763" cy="1528763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" y="0"/>
            <a:ext cx="12191997" cy="6858000"/>
          </a:xfrm>
          <a:custGeom>
            <a:avLst/>
            <a:gdLst>
              <a:gd name="connsiteX0" fmla="*/ 0 w 12191997"/>
              <a:gd name="connsiteY0" fmla="*/ 0 h 6858000"/>
              <a:gd name="connsiteX1" fmla="*/ 24011 w 12191997"/>
              <a:gd name="connsiteY1" fmla="*/ 21132 h 6858000"/>
              <a:gd name="connsiteX2" fmla="*/ 3215083 w 12191997"/>
              <a:gd name="connsiteY2" fmla="*/ 4444499 h 6858000"/>
              <a:gd name="connsiteX3" fmla="*/ 5948172 w 12191997"/>
              <a:gd name="connsiteY3" fmla="*/ 3936781 h 6858000"/>
              <a:gd name="connsiteX4" fmla="*/ 9019272 w 12191997"/>
              <a:gd name="connsiteY4" fmla="*/ 4628455 h 6858000"/>
              <a:gd name="connsiteX5" fmla="*/ 11940841 w 12191997"/>
              <a:gd name="connsiteY5" fmla="*/ 1618029 h 6858000"/>
              <a:gd name="connsiteX6" fmla="*/ 12191997 w 12191997"/>
              <a:gd name="connsiteY6" fmla="*/ 1555017 h 6858000"/>
              <a:gd name="connsiteX7" fmla="*/ 12191997 w 12191997"/>
              <a:gd name="connsiteY7" fmla="*/ 6858000 h 6858000"/>
              <a:gd name="connsiteX8" fmla="*/ 28090 w 12191997"/>
              <a:gd name="connsiteY8" fmla="*/ 6858000 h 6858000"/>
              <a:gd name="connsiteX9" fmla="*/ 0 w 12191997"/>
              <a:gd name="connsiteY9" fmla="*/ 6503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7" h="6858000">
                <a:moveTo>
                  <a:pt x="0" y="0"/>
                </a:moveTo>
                <a:lnTo>
                  <a:pt x="24011" y="21132"/>
                </a:lnTo>
                <a:cubicBezTo>
                  <a:pt x="3486450" y="1532691"/>
                  <a:pt x="2333294" y="3873711"/>
                  <a:pt x="3215083" y="4444499"/>
                </a:cubicBezTo>
                <a:cubicBezTo>
                  <a:pt x="4260165" y="5120988"/>
                  <a:pt x="4980808" y="3906122"/>
                  <a:pt x="5948172" y="3936781"/>
                </a:cubicBezTo>
                <a:cubicBezTo>
                  <a:pt x="6915536" y="3967440"/>
                  <a:pt x="7929423" y="5035376"/>
                  <a:pt x="9019272" y="4628455"/>
                </a:cubicBezTo>
                <a:cubicBezTo>
                  <a:pt x="10041005" y="4246967"/>
                  <a:pt x="9424603" y="2317968"/>
                  <a:pt x="11940841" y="1618029"/>
                </a:cubicBezTo>
                <a:lnTo>
                  <a:pt x="12191997" y="1555017"/>
                </a:lnTo>
                <a:lnTo>
                  <a:pt x="12191997" y="6858000"/>
                </a:lnTo>
                <a:lnTo>
                  <a:pt x="28090" y="6858000"/>
                </a:lnTo>
                <a:lnTo>
                  <a:pt x="0" y="650389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0" y="3290187"/>
            <a:ext cx="12192000" cy="3208620"/>
          </a:xfrm>
          <a:custGeom>
            <a:avLst/>
            <a:gdLst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11" fmla="*/ 0 w 6873876"/>
              <a:gd name="connsiteY11" fmla="*/ 3862404 h 408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3876" h="4084976">
                <a:moveTo>
                  <a:pt x="0" y="3862404"/>
                </a:moveTo>
                <a:lnTo>
                  <a:pt x="0" y="0"/>
                </a:lnTo>
                <a:lnTo>
                  <a:pt x="19813" y="649"/>
                </a:lnTo>
                <a:cubicBezTo>
                  <a:pt x="1573173" y="999691"/>
                  <a:pt x="546733" y="2305711"/>
                  <a:pt x="1102290" y="2669632"/>
                </a:cubicBezTo>
                <a:cubicBezTo>
                  <a:pt x="1675767" y="3045292"/>
                  <a:pt x="2619720" y="2150826"/>
                  <a:pt x="3281208" y="2248729"/>
                </a:cubicBezTo>
                <a:cubicBezTo>
                  <a:pt x="3942697" y="2346631"/>
                  <a:pt x="4446614" y="3307476"/>
                  <a:pt x="5071222" y="3257046"/>
                </a:cubicBezTo>
                <a:cubicBezTo>
                  <a:pt x="5656792" y="3209768"/>
                  <a:pt x="5434189" y="2064425"/>
                  <a:pt x="6745458" y="1953835"/>
                </a:cubicBezTo>
                <a:lnTo>
                  <a:pt x="6873876" y="1946741"/>
                </a:lnTo>
                <a:lnTo>
                  <a:pt x="6873876" y="3890551"/>
                </a:lnTo>
                <a:lnTo>
                  <a:pt x="6858379" y="4084976"/>
                </a:lnTo>
                <a:lnTo>
                  <a:pt x="15495" y="4084976"/>
                </a:lnTo>
                <a:lnTo>
                  <a:pt x="0" y="3862404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0" y="4659672"/>
            <a:ext cx="12192000" cy="1958553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5472236"/>
            <a:ext cx="12192000" cy="1385765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71577" y="1105578"/>
            <a:ext cx="984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休闲小游戏 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Angry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Toads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orem Ipsum"/>
          <p:cNvSpPr>
            <a:spLocks/>
          </p:cNvSpPr>
          <p:nvPr/>
        </p:nvSpPr>
        <p:spPr bwMode="auto">
          <a:xfrm>
            <a:off x="5001372" y="2199174"/>
            <a:ext cx="4245997" cy="1065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rgbClr val="28304F"/>
                </a:solidFill>
              </a:rPr>
              <a:t>&lt;Java</a:t>
            </a:r>
            <a:r>
              <a:rPr lang="zh-CN" altLang="en-US" sz="2000" dirty="0">
                <a:solidFill>
                  <a:srgbClr val="28304F"/>
                </a:solidFill>
              </a:rPr>
              <a:t>程序设计</a:t>
            </a:r>
            <a:r>
              <a:rPr lang="en-US" altLang="zh-CN" sz="2000" dirty="0">
                <a:solidFill>
                  <a:srgbClr val="28304F"/>
                </a:solidFill>
              </a:rPr>
              <a:t>&gt; </a:t>
            </a:r>
            <a:r>
              <a:rPr lang="zh-CN" altLang="en-US" sz="2000" dirty="0">
                <a:solidFill>
                  <a:srgbClr val="28304F"/>
                </a:solidFill>
              </a:rPr>
              <a:t>小组作业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rgbClr val="28304F"/>
                </a:solidFill>
              </a:rPr>
              <a:t>组员：陈思格 仇立松 范志康 唐宇哲王维钊 杨博文 朱贺</a:t>
            </a:r>
            <a:endParaRPr lang="en-US" sz="1400" dirty="0">
              <a:solidFill>
                <a:srgbClr val="28304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2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833" y="118533"/>
            <a:ext cx="9538915" cy="3750737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游戏内容与逻辑部分（物理引擎）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0833" y="118533"/>
            <a:ext cx="11672515" cy="6576466"/>
            <a:chOff x="190831" y="118532"/>
            <a:chExt cx="11672515" cy="6576466"/>
          </a:xfrm>
        </p:grpSpPr>
        <p:sp>
          <p:nvSpPr>
            <p:cNvPr id="3" name="Rectangle 2"/>
            <p:cNvSpPr/>
            <p:nvPr/>
          </p:nvSpPr>
          <p:spPr>
            <a:xfrm>
              <a:off x="190831" y="4277802"/>
              <a:ext cx="11672515" cy="2417196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运行框架部分（</a:t>
              </a:r>
              <a:r>
                <a:rPr lang="zh-CN" altLang="en-US" sz="3200" dirty="0" smtClean="0"/>
                <a:t>界面控制）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58398" y="118532"/>
              <a:ext cx="1804948" cy="4159270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" y="1185171"/>
            <a:ext cx="12191492" cy="47008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8744" y="1192953"/>
            <a:ext cx="3505198" cy="1931247"/>
            <a:chOff x="53341" y="1040553"/>
            <a:chExt cx="3505198" cy="1931247"/>
          </a:xfrm>
        </p:grpSpPr>
        <p:grpSp>
          <p:nvGrpSpPr>
            <p:cNvPr id="6" name="Group 5"/>
            <p:cNvGrpSpPr/>
            <p:nvPr/>
          </p:nvGrpSpPr>
          <p:grpSpPr>
            <a:xfrm>
              <a:off x="53341" y="1040553"/>
              <a:ext cx="3505198" cy="1931247"/>
              <a:chOff x="91441" y="1040553"/>
              <a:chExt cx="3505198" cy="193124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1" y="1040553"/>
                <a:ext cx="2560319" cy="1931247"/>
              </a:xfrm>
              <a:prstGeom prst="rect">
                <a:avLst/>
              </a:prstGeom>
              <a:solidFill>
                <a:schemeClr val="accent6"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51760" y="1040553"/>
                <a:ext cx="944879" cy="1257300"/>
              </a:xfrm>
              <a:prstGeom prst="rect">
                <a:avLst/>
              </a:prstGeom>
              <a:solidFill>
                <a:schemeClr val="accent6"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14986" y="1249832"/>
              <a:ext cx="16810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游戏场景绘制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27320" y="2405473"/>
            <a:ext cx="1828445" cy="718727"/>
            <a:chOff x="5227320" y="2405473"/>
            <a:chExt cx="1828445" cy="718727"/>
          </a:xfrm>
        </p:grpSpPr>
        <p:sp>
          <p:nvSpPr>
            <p:cNvPr id="9" name="Rectangle 8"/>
            <p:cNvSpPr/>
            <p:nvPr/>
          </p:nvSpPr>
          <p:spPr>
            <a:xfrm>
              <a:off x="5227320" y="2426474"/>
              <a:ext cx="1828445" cy="697726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46179" y="240547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游戏内容面板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66060" y="2406005"/>
            <a:ext cx="2461260" cy="718195"/>
            <a:chOff x="2613660" y="2253605"/>
            <a:chExt cx="2461260" cy="718195"/>
          </a:xfrm>
        </p:grpSpPr>
        <p:sp>
          <p:nvSpPr>
            <p:cNvPr id="13" name="Rectangle 12"/>
            <p:cNvSpPr/>
            <p:nvPr/>
          </p:nvSpPr>
          <p:spPr>
            <a:xfrm>
              <a:off x="2613660" y="2274074"/>
              <a:ext cx="2461260" cy="6977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9217" y="22536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缩放控制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085" y="1185171"/>
            <a:ext cx="6747438" cy="2651030"/>
            <a:chOff x="198744" y="1185171"/>
            <a:chExt cx="6747438" cy="2651030"/>
          </a:xfrm>
        </p:grpSpPr>
        <p:sp>
          <p:nvSpPr>
            <p:cNvPr id="22" name="Rectangle 21"/>
            <p:cNvSpPr/>
            <p:nvPr/>
          </p:nvSpPr>
          <p:spPr>
            <a:xfrm>
              <a:off x="198744" y="1185171"/>
              <a:ext cx="6747438" cy="265103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0515" y="145693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</a:rPr>
                <a:t>游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戏内容面板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6182" y="1620788"/>
            <a:ext cx="1828445" cy="718727"/>
            <a:chOff x="10175335" y="3176244"/>
            <a:chExt cx="1828445" cy="718727"/>
          </a:xfrm>
        </p:grpSpPr>
        <p:sp>
          <p:nvSpPr>
            <p:cNvPr id="36" name="Rectangle 35"/>
            <p:cNvSpPr/>
            <p:nvPr/>
          </p:nvSpPr>
          <p:spPr>
            <a:xfrm>
              <a:off x="10175335" y="3197245"/>
              <a:ext cx="1828445" cy="697726"/>
            </a:xfrm>
            <a:prstGeom prst="rect">
              <a:avLst/>
            </a:prstGeom>
            <a:solidFill>
              <a:schemeClr val="accent4">
                <a:lumMod val="7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94194" y="31762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音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乐控件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327735" y="3328644"/>
            <a:ext cx="1828445" cy="718727"/>
            <a:chOff x="10175335" y="3176244"/>
            <a:chExt cx="1828445" cy="718727"/>
          </a:xfrm>
        </p:grpSpPr>
        <p:sp>
          <p:nvSpPr>
            <p:cNvPr id="40" name="Rectangle 39"/>
            <p:cNvSpPr/>
            <p:nvPr/>
          </p:nvSpPr>
          <p:spPr>
            <a:xfrm>
              <a:off x="10175335" y="3197245"/>
              <a:ext cx="1828445" cy="697726"/>
            </a:xfrm>
            <a:prstGeom prst="rect">
              <a:avLst/>
            </a:prstGeom>
            <a:solidFill>
              <a:schemeClr val="accent4">
                <a:lumMod val="7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94194" y="31762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菜单面板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2460" y="381362"/>
            <a:ext cx="12130719" cy="3583887"/>
            <a:chOff x="10219224" y="3168425"/>
            <a:chExt cx="1828445" cy="699806"/>
          </a:xfrm>
        </p:grpSpPr>
        <p:sp>
          <p:nvSpPr>
            <p:cNvPr id="43" name="Rectangle 42"/>
            <p:cNvSpPr/>
            <p:nvPr/>
          </p:nvSpPr>
          <p:spPr>
            <a:xfrm>
              <a:off x="10219224" y="3170505"/>
              <a:ext cx="1828445" cy="6977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936736" y="3168425"/>
              <a:ext cx="337106" cy="12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</a:rPr>
                <a:t>内</a:t>
              </a:r>
              <a:r>
                <a:rPr lang="zh-CN" altLang="en-US" sz="4000" dirty="0" smtClean="0">
                  <a:solidFill>
                    <a:schemeClr val="bg1"/>
                  </a:solidFill>
                </a:rPr>
                <a:t>容部分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22717" y="4057469"/>
            <a:ext cx="6433463" cy="1058241"/>
            <a:chOff x="10219224" y="3170505"/>
            <a:chExt cx="1828445" cy="697726"/>
          </a:xfrm>
        </p:grpSpPr>
        <p:sp>
          <p:nvSpPr>
            <p:cNvPr id="46" name="Rectangle 45"/>
            <p:cNvSpPr/>
            <p:nvPr/>
          </p:nvSpPr>
          <p:spPr>
            <a:xfrm>
              <a:off x="10219224" y="3170505"/>
              <a:ext cx="1828445" cy="69772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20485" y="3392500"/>
              <a:ext cx="489847" cy="466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</a:rPr>
                <a:t>控制器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" y="125048"/>
            <a:ext cx="12407316" cy="5669001"/>
            <a:chOff x="10177533" y="3168425"/>
            <a:chExt cx="1870136" cy="699806"/>
          </a:xfrm>
        </p:grpSpPr>
        <p:sp>
          <p:nvSpPr>
            <p:cNvPr id="49" name="Rectangle 48"/>
            <p:cNvSpPr/>
            <p:nvPr/>
          </p:nvSpPr>
          <p:spPr>
            <a:xfrm>
              <a:off x="10177533" y="3170505"/>
              <a:ext cx="1870136" cy="6977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6736" y="3168425"/>
              <a:ext cx="414424" cy="138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</a:rPr>
                <a:t>主程序部分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98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9" y="1382436"/>
            <a:ext cx="11344275" cy="364807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24738" y="3975909"/>
            <a:ext cx="2760293" cy="1418602"/>
            <a:chOff x="324738" y="3975909"/>
            <a:chExt cx="2760293" cy="1418602"/>
          </a:xfrm>
        </p:grpSpPr>
        <p:sp>
          <p:nvSpPr>
            <p:cNvPr id="5" name="Rectangle 4"/>
            <p:cNvSpPr/>
            <p:nvPr/>
          </p:nvSpPr>
          <p:spPr>
            <a:xfrm>
              <a:off x="324738" y="3975909"/>
              <a:ext cx="2760293" cy="141860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0886" y="46789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小鸟模型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8277" y="3948157"/>
            <a:ext cx="2811280" cy="1418602"/>
            <a:chOff x="3148277" y="3948157"/>
            <a:chExt cx="2811280" cy="1418602"/>
          </a:xfrm>
        </p:grpSpPr>
        <p:sp>
          <p:nvSpPr>
            <p:cNvPr id="6" name="Rectangle 5"/>
            <p:cNvSpPr/>
            <p:nvPr/>
          </p:nvSpPr>
          <p:spPr>
            <a:xfrm>
              <a:off x="3148277" y="3948157"/>
              <a:ext cx="2811280" cy="1418602"/>
            </a:xfrm>
            <a:prstGeom prst="rect">
              <a:avLst/>
            </a:prstGeom>
            <a:solidFill>
              <a:schemeClr val="bg2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8623" y="471558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障碍物模型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86606" y="3948157"/>
            <a:ext cx="2811280" cy="1418602"/>
            <a:chOff x="6086606" y="3948157"/>
            <a:chExt cx="2811280" cy="1418602"/>
          </a:xfrm>
        </p:grpSpPr>
        <p:sp>
          <p:nvSpPr>
            <p:cNvPr id="7" name="Rectangle 6"/>
            <p:cNvSpPr/>
            <p:nvPr/>
          </p:nvSpPr>
          <p:spPr>
            <a:xfrm>
              <a:off x="6086606" y="3948157"/>
              <a:ext cx="2811280" cy="141860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74652" y="471558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蛤蟆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模型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5996" y="2726107"/>
            <a:ext cx="9006132" cy="2775418"/>
            <a:chOff x="179091" y="3003994"/>
            <a:chExt cx="9006132" cy="2775418"/>
          </a:xfrm>
        </p:grpSpPr>
        <p:grpSp>
          <p:nvGrpSpPr>
            <p:cNvPr id="17" name="Group 16"/>
            <p:cNvGrpSpPr/>
            <p:nvPr/>
          </p:nvGrpSpPr>
          <p:grpSpPr>
            <a:xfrm>
              <a:off x="179091" y="3822169"/>
              <a:ext cx="9006132" cy="1957243"/>
              <a:chOff x="319038" y="3971495"/>
              <a:chExt cx="2760293" cy="1418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9038" y="3971495"/>
                <a:ext cx="2760293" cy="14186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00042" y="4882512"/>
                <a:ext cx="496808" cy="379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角色模型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38125" y="3003994"/>
              <a:ext cx="3001575" cy="818175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86605" y="2726107"/>
            <a:ext cx="2718503" cy="810554"/>
            <a:chOff x="6086606" y="3948157"/>
            <a:chExt cx="2811280" cy="1418602"/>
          </a:xfrm>
        </p:grpSpPr>
        <p:sp>
          <p:nvSpPr>
            <p:cNvPr id="26" name="Rectangle 25"/>
            <p:cNvSpPr/>
            <p:nvPr/>
          </p:nvSpPr>
          <p:spPr>
            <a:xfrm>
              <a:off x="6086606" y="3948157"/>
              <a:ext cx="2811280" cy="141860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74651" y="4715589"/>
              <a:ext cx="1264263" cy="437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地面模型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965333" y="29410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0" y="1201353"/>
            <a:ext cx="11571584" cy="4891977"/>
            <a:chOff x="6302576" y="4644571"/>
            <a:chExt cx="2811280" cy="1418602"/>
          </a:xfrm>
        </p:grpSpPr>
        <p:sp>
          <p:nvSpPr>
            <p:cNvPr id="33" name="Rectangle 32"/>
            <p:cNvSpPr/>
            <p:nvPr/>
          </p:nvSpPr>
          <p:spPr>
            <a:xfrm>
              <a:off x="6302576" y="4644571"/>
              <a:ext cx="2811280" cy="141860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1749" y="4881451"/>
              <a:ext cx="576948" cy="205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</a:rPr>
                <a:t>物体模型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7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076450"/>
            <a:ext cx="6762750" cy="27051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69733" y="1743342"/>
            <a:ext cx="7144285" cy="1589518"/>
            <a:chOff x="2469733" y="1743342"/>
            <a:chExt cx="7144285" cy="1589518"/>
          </a:xfrm>
        </p:grpSpPr>
        <p:sp>
          <p:nvSpPr>
            <p:cNvPr id="4" name="Rectangle 3"/>
            <p:cNvSpPr/>
            <p:nvPr/>
          </p:nvSpPr>
          <p:spPr>
            <a:xfrm>
              <a:off x="2469733" y="1743342"/>
              <a:ext cx="7144285" cy="158951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88114" y="184561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不同级别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69732" y="3525140"/>
            <a:ext cx="7144285" cy="1589518"/>
            <a:chOff x="2469732" y="3525140"/>
            <a:chExt cx="7144285" cy="1589518"/>
          </a:xfrm>
        </p:grpSpPr>
        <p:sp>
          <p:nvSpPr>
            <p:cNvPr id="5" name="Rectangle 4"/>
            <p:cNvSpPr/>
            <p:nvPr/>
          </p:nvSpPr>
          <p:spPr>
            <a:xfrm>
              <a:off x="2469732" y="3525140"/>
              <a:ext cx="7144285" cy="1589518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55056" y="448643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级别控制器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5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9" y="678180"/>
            <a:ext cx="5725364" cy="5078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6520" y="678185"/>
            <a:ext cx="2515432" cy="517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程序主体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界面操作控件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游戏进度控制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绘图控件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主程序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菜单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菜单控制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音乐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面板绘制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面板控制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可见区管理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旋转位移控制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109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3" y="716782"/>
            <a:ext cx="4622399" cy="346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1773" y="716782"/>
            <a:ext cx="2162772" cy="347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游戏内元素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材质信息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鸟模型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蛤模型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地面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不同鸟参数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障碍物</a:t>
            </a:r>
            <a:endParaRPr lang="en-US" sz="2751" dirty="0"/>
          </a:p>
          <a:p>
            <a:r>
              <a:rPr lang="en-US" altLang="zh-CN" sz="2751" dirty="0"/>
              <a:t>--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2407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6" y="1461424"/>
            <a:ext cx="4743969" cy="1647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9725" y="1352883"/>
            <a:ext cx="1702710" cy="1785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关卡设定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入口</a:t>
            </a:r>
            <a:endParaRPr lang="en-US" sz="2751" dirty="0"/>
          </a:p>
          <a:p>
            <a:r>
              <a:rPr lang="en-US" altLang="zh-CN" sz="2751" dirty="0"/>
              <a:t>--level1</a:t>
            </a:r>
          </a:p>
          <a:p>
            <a:r>
              <a:rPr lang="en-US" altLang="zh-CN" sz="2751" dirty="0"/>
              <a:t>--level2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34935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1"/>
            <a:ext cx="4485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en-US" altLang="zh-CN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物理引擎实现</a:t>
            </a:r>
          </a:p>
        </p:txBody>
      </p:sp>
    </p:spTree>
    <p:extLst>
      <p:ext uri="{BB962C8B-B14F-4D97-AF65-F5344CB8AC3E}">
        <p14:creationId xmlns:p14="http://schemas.microsoft.com/office/powerpoint/2010/main" val="13402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中的要素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43" y="2862813"/>
            <a:ext cx="9817655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5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61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5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5" y="1638819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6"/>
            <a:ext cx="383968" cy="378559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5" y="1628003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3" y="1628003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13"/>
          <p:cNvSpPr/>
          <p:nvPr/>
        </p:nvSpPr>
        <p:spPr>
          <a:xfrm>
            <a:off x="278592" y="3782357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几何对象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比如圆形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circle)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或多边形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polygon)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859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3"/>
          <p:cNvSpPr/>
          <p:nvPr/>
        </p:nvSpPr>
        <p:spPr>
          <a:xfrm>
            <a:off x="2495724" y="3782357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十分坚硬的物质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它上面任意两点之间的距离都保持不变。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4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刚体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(rigid body)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712852" y="3782356"/>
            <a:ext cx="2289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fixture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将形状绑定到物体之上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并有一定的材质属性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比如密度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density),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摩擦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friction)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和恢复</a:t>
            </a:r>
          </a:p>
          <a:p>
            <a:pPr algn="ctr"/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restitution)。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1285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夹具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(fixture)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6929984" y="3782354"/>
            <a:ext cx="2289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约束是个物理连接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用于消除物体的自由度。在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中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无约束物体有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3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个自由度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水平，垂直，旋转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29984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(constraint)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9147112" y="3782357"/>
            <a:ext cx="2289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关节就是种约束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用于将两个或多个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body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固定到一起。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Box2D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支持不同的关节类型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: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转动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(revolute),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棱</a:t>
            </a:r>
          </a:p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柱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prismatic),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距离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distance)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等。一些关节可以有限制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limits)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和马达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motors)。</a:t>
            </a:r>
            <a:endParaRPr lang="ms-MY" sz="1600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4711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关节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(joint)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43" y="2862813"/>
            <a:ext cx="9817655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5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61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5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5" y="1638819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6"/>
            <a:ext cx="383968" cy="378559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5" y="1628003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3" y="1628003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592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创建世界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World)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4" y="3222385"/>
            <a:ext cx="228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创建地面盒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Ground Box)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49188" y="3232739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创建动态物体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29984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模拟世界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147112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</a:t>
            </a:r>
          </a:p>
        </p:txBody>
      </p:sp>
    </p:spTree>
    <p:extLst>
      <p:ext uri="{BB962C8B-B14F-4D97-AF65-F5344CB8AC3E}">
        <p14:creationId xmlns:p14="http://schemas.microsoft.com/office/powerpoint/2010/main" val="3849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85788"/>
            <a:ext cx="9525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2" y="150752"/>
            <a:ext cx="5172075" cy="3343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5341" y="362569"/>
            <a:ext cx="4460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定义角色的物理属性（密度，摩擦系数，恢复力）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07" y="2005725"/>
            <a:ext cx="6162543" cy="4463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23928" y="5138243"/>
            <a:ext cx="446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鸟飞行中更新画布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16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884" y="-65785"/>
            <a:ext cx="12677775" cy="724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8383424" y="12135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碰撞处理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1285480" y="1749309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3557232" y="2414213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>
            <a:off x="1982044" y="3854833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2528216" y="5604165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5" name="AutoShape 12"/>
          <p:cNvSpPr>
            <a:spLocks/>
          </p:cNvSpPr>
          <p:nvPr/>
        </p:nvSpPr>
        <p:spPr bwMode="auto">
          <a:xfrm>
            <a:off x="3003148" y="3316581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2290752" y="151184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7" name="AutoShape 14"/>
          <p:cNvSpPr>
            <a:spLocks/>
          </p:cNvSpPr>
          <p:nvPr/>
        </p:nvSpPr>
        <p:spPr bwMode="auto">
          <a:xfrm>
            <a:off x="2290752" y="356196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2551964" y="458306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9" name="AutoShape 16"/>
          <p:cNvSpPr>
            <a:spLocks/>
          </p:cNvSpPr>
          <p:nvPr/>
        </p:nvSpPr>
        <p:spPr bwMode="auto">
          <a:xfrm>
            <a:off x="1799988" y="550126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2092864" y="6182002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1" name="AutoShape 18"/>
          <p:cNvSpPr>
            <a:spLocks/>
          </p:cNvSpPr>
          <p:nvPr/>
        </p:nvSpPr>
        <p:spPr bwMode="auto">
          <a:xfrm>
            <a:off x="2330328" y="5279633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3288104" y="165432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3" name="AutoShape 20"/>
          <p:cNvSpPr>
            <a:spLocks/>
          </p:cNvSpPr>
          <p:nvPr/>
        </p:nvSpPr>
        <p:spPr bwMode="auto">
          <a:xfrm>
            <a:off x="2322412" y="202635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4" name="AutoShape 21"/>
          <p:cNvSpPr>
            <a:spLocks/>
          </p:cNvSpPr>
          <p:nvPr/>
        </p:nvSpPr>
        <p:spPr bwMode="auto">
          <a:xfrm>
            <a:off x="3588893" y="3300753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5" name="AutoShape 22"/>
          <p:cNvSpPr>
            <a:spLocks/>
          </p:cNvSpPr>
          <p:nvPr/>
        </p:nvSpPr>
        <p:spPr bwMode="auto">
          <a:xfrm>
            <a:off x="2045369" y="4654306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6" name="AutoShape 23"/>
          <p:cNvSpPr>
            <a:spLocks/>
          </p:cNvSpPr>
          <p:nvPr/>
        </p:nvSpPr>
        <p:spPr bwMode="auto">
          <a:xfrm>
            <a:off x="1143001" y="184430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7" name="AutoShape 24"/>
          <p:cNvSpPr>
            <a:spLocks/>
          </p:cNvSpPr>
          <p:nvPr/>
        </p:nvSpPr>
        <p:spPr bwMode="auto">
          <a:xfrm>
            <a:off x="1934553" y="217675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2892329" y="147227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>
            <a:off x="2971485" y="2572526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1974129" y="148018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2734017" y="324534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3763037" y="2952472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3288105" y="2129257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4" name="AutoShape 31"/>
          <p:cNvSpPr>
            <a:spLocks/>
          </p:cNvSpPr>
          <p:nvPr/>
        </p:nvSpPr>
        <p:spPr bwMode="auto">
          <a:xfrm>
            <a:off x="1902889" y="184430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5" name="AutoShape 32"/>
          <p:cNvSpPr>
            <a:spLocks/>
          </p:cNvSpPr>
          <p:nvPr/>
        </p:nvSpPr>
        <p:spPr bwMode="auto">
          <a:xfrm>
            <a:off x="1562521" y="232714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6" name="AutoShape 33"/>
          <p:cNvSpPr>
            <a:spLocks/>
          </p:cNvSpPr>
          <p:nvPr/>
        </p:nvSpPr>
        <p:spPr bwMode="auto">
          <a:xfrm>
            <a:off x="2947737" y="1947201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7" name="AutoShape 34"/>
          <p:cNvSpPr>
            <a:spLocks/>
          </p:cNvSpPr>
          <p:nvPr/>
        </p:nvSpPr>
        <p:spPr bwMode="auto">
          <a:xfrm>
            <a:off x="1675320" y="160880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8" name="AutoShape 35"/>
          <p:cNvSpPr>
            <a:spLocks/>
          </p:cNvSpPr>
          <p:nvPr/>
        </p:nvSpPr>
        <p:spPr bwMode="auto">
          <a:xfrm>
            <a:off x="2641012" y="1846276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9" name="AutoShape 36"/>
          <p:cNvSpPr>
            <a:spLocks/>
          </p:cNvSpPr>
          <p:nvPr/>
        </p:nvSpPr>
        <p:spPr bwMode="auto">
          <a:xfrm>
            <a:off x="3638368" y="20362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0" name="AutoShape 37"/>
          <p:cNvSpPr>
            <a:spLocks/>
          </p:cNvSpPr>
          <p:nvPr/>
        </p:nvSpPr>
        <p:spPr bwMode="auto">
          <a:xfrm>
            <a:off x="3084280" y="2859460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1" name="AutoShape 38"/>
          <p:cNvSpPr>
            <a:spLocks/>
          </p:cNvSpPr>
          <p:nvPr/>
        </p:nvSpPr>
        <p:spPr bwMode="auto">
          <a:xfrm>
            <a:off x="2783492" y="390430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>
            <a:off x="2229404" y="4442564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3" name="AutoShape 40"/>
          <p:cNvSpPr>
            <a:spLocks/>
          </p:cNvSpPr>
          <p:nvPr/>
        </p:nvSpPr>
        <p:spPr bwMode="auto">
          <a:xfrm>
            <a:off x="2079012" y="5329100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4" name="AutoShape 41"/>
          <p:cNvSpPr>
            <a:spLocks/>
          </p:cNvSpPr>
          <p:nvPr/>
        </p:nvSpPr>
        <p:spPr bwMode="auto">
          <a:xfrm>
            <a:off x="1786136" y="598608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5" name="AutoShape 42"/>
          <p:cNvSpPr>
            <a:spLocks/>
          </p:cNvSpPr>
          <p:nvPr/>
        </p:nvSpPr>
        <p:spPr bwMode="auto">
          <a:xfrm>
            <a:off x="2546028" y="616022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6" name="AutoShape 43"/>
          <p:cNvSpPr>
            <a:spLocks/>
          </p:cNvSpPr>
          <p:nvPr/>
        </p:nvSpPr>
        <p:spPr bwMode="auto">
          <a:xfrm>
            <a:off x="2221492" y="5764452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7" name="AutoShape 44"/>
          <p:cNvSpPr>
            <a:spLocks/>
          </p:cNvSpPr>
          <p:nvPr/>
        </p:nvSpPr>
        <p:spPr bwMode="auto">
          <a:xfrm>
            <a:off x="2854732" y="22420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8" name="AutoShape 45"/>
          <p:cNvSpPr>
            <a:spLocks/>
          </p:cNvSpPr>
          <p:nvPr/>
        </p:nvSpPr>
        <p:spPr bwMode="auto">
          <a:xfrm>
            <a:off x="1752493" y="5817888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49" name="AutoShape 46"/>
          <p:cNvSpPr>
            <a:spLocks/>
          </p:cNvSpPr>
          <p:nvPr/>
        </p:nvSpPr>
        <p:spPr bwMode="auto">
          <a:xfrm>
            <a:off x="2084945" y="592870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0" name="AutoShape 47"/>
          <p:cNvSpPr>
            <a:spLocks/>
          </p:cNvSpPr>
          <p:nvPr/>
        </p:nvSpPr>
        <p:spPr bwMode="auto">
          <a:xfrm>
            <a:off x="2631117" y="5390449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1" name="AutoShape 48"/>
          <p:cNvSpPr>
            <a:spLocks/>
          </p:cNvSpPr>
          <p:nvPr/>
        </p:nvSpPr>
        <p:spPr bwMode="auto">
          <a:xfrm>
            <a:off x="2678609" y="431394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2" name="AutoShape 49"/>
          <p:cNvSpPr>
            <a:spLocks/>
          </p:cNvSpPr>
          <p:nvPr/>
        </p:nvSpPr>
        <p:spPr bwMode="auto">
          <a:xfrm>
            <a:off x="2504473" y="3981483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3" name="AutoShape 50"/>
          <p:cNvSpPr>
            <a:spLocks/>
          </p:cNvSpPr>
          <p:nvPr/>
        </p:nvSpPr>
        <p:spPr bwMode="auto">
          <a:xfrm>
            <a:off x="2702361" y="3530299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4" name="AutoShape 51"/>
          <p:cNvSpPr>
            <a:spLocks/>
          </p:cNvSpPr>
          <p:nvPr/>
        </p:nvSpPr>
        <p:spPr bwMode="auto">
          <a:xfrm>
            <a:off x="3248530" y="2501281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5" name="AutoShape 52"/>
          <p:cNvSpPr>
            <a:spLocks/>
          </p:cNvSpPr>
          <p:nvPr/>
        </p:nvSpPr>
        <p:spPr bwMode="auto">
          <a:xfrm>
            <a:off x="3438503" y="2992043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6" name="AutoShape 53"/>
          <p:cNvSpPr>
            <a:spLocks/>
          </p:cNvSpPr>
          <p:nvPr/>
        </p:nvSpPr>
        <p:spPr bwMode="auto">
          <a:xfrm>
            <a:off x="2575709" y="140103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7" name="AutoShape 54"/>
          <p:cNvSpPr>
            <a:spLocks/>
          </p:cNvSpPr>
          <p:nvPr/>
        </p:nvSpPr>
        <p:spPr bwMode="auto">
          <a:xfrm>
            <a:off x="3026893" y="1741397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8" name="AutoShape 55"/>
          <p:cNvSpPr>
            <a:spLocks/>
          </p:cNvSpPr>
          <p:nvPr/>
        </p:nvSpPr>
        <p:spPr bwMode="auto">
          <a:xfrm>
            <a:off x="2211593" y="1875961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9" name="AutoShape 56"/>
          <p:cNvSpPr>
            <a:spLocks/>
          </p:cNvSpPr>
          <p:nvPr/>
        </p:nvSpPr>
        <p:spPr bwMode="auto">
          <a:xfrm>
            <a:off x="1768330" y="211342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0" name="AutoShape 57"/>
          <p:cNvSpPr>
            <a:spLocks/>
          </p:cNvSpPr>
          <p:nvPr/>
        </p:nvSpPr>
        <p:spPr bwMode="auto">
          <a:xfrm>
            <a:off x="1380470" y="226381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1" name="AutoShape 58"/>
          <p:cNvSpPr>
            <a:spLocks/>
          </p:cNvSpPr>
          <p:nvPr/>
        </p:nvSpPr>
        <p:spPr bwMode="auto">
          <a:xfrm>
            <a:off x="2219516" y="1432687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2" name="AutoShape 59"/>
          <p:cNvSpPr>
            <a:spLocks/>
          </p:cNvSpPr>
          <p:nvPr/>
        </p:nvSpPr>
        <p:spPr bwMode="auto">
          <a:xfrm>
            <a:off x="3533490" y="2366719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3" name="AutoShape 60"/>
          <p:cNvSpPr>
            <a:spLocks/>
          </p:cNvSpPr>
          <p:nvPr/>
        </p:nvSpPr>
        <p:spPr bwMode="auto">
          <a:xfrm>
            <a:off x="3628477" y="187595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4" name="AutoShape 61"/>
          <p:cNvSpPr>
            <a:spLocks/>
          </p:cNvSpPr>
          <p:nvPr/>
        </p:nvSpPr>
        <p:spPr bwMode="auto">
          <a:xfrm>
            <a:off x="2868588" y="30237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5" name="AutoShape 62"/>
          <p:cNvSpPr>
            <a:spLocks/>
          </p:cNvSpPr>
          <p:nvPr/>
        </p:nvSpPr>
        <p:spPr bwMode="auto">
          <a:xfrm>
            <a:off x="2409488" y="388649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6" name="AutoShape 63"/>
          <p:cNvSpPr>
            <a:spLocks/>
          </p:cNvSpPr>
          <p:nvPr/>
        </p:nvSpPr>
        <p:spPr bwMode="auto">
          <a:xfrm>
            <a:off x="2520305" y="34828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7" name="AutoShape 64"/>
          <p:cNvSpPr>
            <a:spLocks/>
          </p:cNvSpPr>
          <p:nvPr/>
        </p:nvSpPr>
        <p:spPr bwMode="auto">
          <a:xfrm>
            <a:off x="1728753" y="1915533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8" name="AutoShape 65"/>
          <p:cNvSpPr>
            <a:spLocks/>
          </p:cNvSpPr>
          <p:nvPr/>
        </p:nvSpPr>
        <p:spPr bwMode="auto">
          <a:xfrm>
            <a:off x="2110673" y="209956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69" name="AutoShape 66"/>
          <p:cNvSpPr>
            <a:spLocks/>
          </p:cNvSpPr>
          <p:nvPr/>
        </p:nvSpPr>
        <p:spPr bwMode="auto">
          <a:xfrm>
            <a:off x="1722813" y="227371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0" name="AutoShape 67"/>
          <p:cNvSpPr>
            <a:spLocks/>
          </p:cNvSpPr>
          <p:nvPr/>
        </p:nvSpPr>
        <p:spPr bwMode="auto">
          <a:xfrm>
            <a:off x="2079009" y="172754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1" name="AutoShape 68"/>
          <p:cNvSpPr>
            <a:spLocks/>
          </p:cNvSpPr>
          <p:nvPr/>
        </p:nvSpPr>
        <p:spPr bwMode="auto">
          <a:xfrm>
            <a:off x="2443125" y="18383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2" name="AutoShape 69"/>
          <p:cNvSpPr>
            <a:spLocks/>
          </p:cNvSpPr>
          <p:nvPr/>
        </p:nvSpPr>
        <p:spPr bwMode="auto">
          <a:xfrm>
            <a:off x="2656845" y="16325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3" name="AutoShape 70"/>
          <p:cNvSpPr>
            <a:spLocks/>
          </p:cNvSpPr>
          <p:nvPr/>
        </p:nvSpPr>
        <p:spPr bwMode="auto">
          <a:xfrm>
            <a:off x="2688505" y="215498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4" name="AutoShape 71"/>
          <p:cNvSpPr>
            <a:spLocks/>
          </p:cNvSpPr>
          <p:nvPr/>
        </p:nvSpPr>
        <p:spPr bwMode="auto">
          <a:xfrm>
            <a:off x="3464225" y="19808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5" name="AutoShape 72"/>
          <p:cNvSpPr>
            <a:spLocks/>
          </p:cNvSpPr>
          <p:nvPr/>
        </p:nvSpPr>
        <p:spPr bwMode="auto">
          <a:xfrm>
            <a:off x="3092197" y="218664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6" name="AutoShape 73"/>
          <p:cNvSpPr>
            <a:spLocks/>
          </p:cNvSpPr>
          <p:nvPr/>
        </p:nvSpPr>
        <p:spPr bwMode="auto">
          <a:xfrm>
            <a:off x="3171353" y="19808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7" name="AutoShape 74"/>
          <p:cNvSpPr>
            <a:spLocks/>
          </p:cNvSpPr>
          <p:nvPr/>
        </p:nvSpPr>
        <p:spPr bwMode="auto">
          <a:xfrm>
            <a:off x="3115941" y="24241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8" name="AutoShape 75"/>
          <p:cNvSpPr>
            <a:spLocks/>
          </p:cNvSpPr>
          <p:nvPr/>
        </p:nvSpPr>
        <p:spPr bwMode="auto">
          <a:xfrm>
            <a:off x="3503805" y="217080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9" name="AutoShape 76"/>
          <p:cNvSpPr>
            <a:spLocks/>
          </p:cNvSpPr>
          <p:nvPr/>
        </p:nvSpPr>
        <p:spPr bwMode="auto">
          <a:xfrm>
            <a:off x="3337577" y="23370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0" name="AutoShape 77"/>
          <p:cNvSpPr>
            <a:spLocks/>
          </p:cNvSpPr>
          <p:nvPr/>
        </p:nvSpPr>
        <p:spPr bwMode="auto">
          <a:xfrm>
            <a:off x="3337577" y="281196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1" name="AutoShape 78"/>
          <p:cNvSpPr>
            <a:spLocks/>
          </p:cNvSpPr>
          <p:nvPr/>
        </p:nvSpPr>
        <p:spPr bwMode="auto">
          <a:xfrm>
            <a:off x="2949717" y="280405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2" name="AutoShape 79"/>
          <p:cNvSpPr>
            <a:spLocks/>
          </p:cNvSpPr>
          <p:nvPr/>
        </p:nvSpPr>
        <p:spPr bwMode="auto">
          <a:xfrm>
            <a:off x="3005125" y="30731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3" name="AutoShape 80"/>
          <p:cNvSpPr>
            <a:spLocks/>
          </p:cNvSpPr>
          <p:nvPr/>
        </p:nvSpPr>
        <p:spPr bwMode="auto">
          <a:xfrm>
            <a:off x="3377153" y="33264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4" name="AutoShape 81"/>
          <p:cNvSpPr>
            <a:spLocks/>
          </p:cNvSpPr>
          <p:nvPr/>
        </p:nvSpPr>
        <p:spPr bwMode="auto">
          <a:xfrm>
            <a:off x="3258421" y="313650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5" name="AutoShape 82"/>
          <p:cNvSpPr>
            <a:spLocks/>
          </p:cNvSpPr>
          <p:nvPr/>
        </p:nvSpPr>
        <p:spPr bwMode="auto">
          <a:xfrm>
            <a:off x="2941801" y="326315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6" name="AutoShape 83"/>
          <p:cNvSpPr>
            <a:spLocks/>
          </p:cNvSpPr>
          <p:nvPr/>
        </p:nvSpPr>
        <p:spPr bwMode="auto">
          <a:xfrm>
            <a:off x="2585605" y="38014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7" name="AutoShape 84"/>
          <p:cNvSpPr>
            <a:spLocks/>
          </p:cNvSpPr>
          <p:nvPr/>
        </p:nvSpPr>
        <p:spPr bwMode="auto">
          <a:xfrm>
            <a:off x="2047349" y="441881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8" name="AutoShape 85"/>
          <p:cNvSpPr>
            <a:spLocks/>
          </p:cNvSpPr>
          <p:nvPr/>
        </p:nvSpPr>
        <p:spPr bwMode="auto">
          <a:xfrm>
            <a:off x="2482701" y="433174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9" name="AutoShape 86"/>
          <p:cNvSpPr>
            <a:spLocks/>
          </p:cNvSpPr>
          <p:nvPr/>
        </p:nvSpPr>
        <p:spPr bwMode="auto">
          <a:xfrm>
            <a:off x="2361994" y="470971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0" name="AutoShape 87"/>
          <p:cNvSpPr>
            <a:spLocks/>
          </p:cNvSpPr>
          <p:nvPr/>
        </p:nvSpPr>
        <p:spPr bwMode="auto">
          <a:xfrm>
            <a:off x="2110673" y="566946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1" name="AutoShape 88"/>
          <p:cNvSpPr>
            <a:spLocks/>
          </p:cNvSpPr>
          <p:nvPr/>
        </p:nvSpPr>
        <p:spPr bwMode="auto">
          <a:xfrm>
            <a:off x="2411461" y="559822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2" name="AutoShape 89"/>
          <p:cNvSpPr>
            <a:spLocks/>
          </p:cNvSpPr>
          <p:nvPr/>
        </p:nvSpPr>
        <p:spPr bwMode="auto">
          <a:xfrm>
            <a:off x="2324393" y="6176061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3" name="AutoShape 90"/>
          <p:cNvSpPr>
            <a:spLocks/>
          </p:cNvSpPr>
          <p:nvPr/>
        </p:nvSpPr>
        <p:spPr bwMode="auto">
          <a:xfrm>
            <a:off x="2005797" y="617408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4" name="AutoShape 91"/>
          <p:cNvSpPr>
            <a:spLocks/>
          </p:cNvSpPr>
          <p:nvPr/>
        </p:nvSpPr>
        <p:spPr bwMode="auto">
          <a:xfrm>
            <a:off x="1974134" y="5849544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5" name="AutoShape 92"/>
          <p:cNvSpPr>
            <a:spLocks/>
          </p:cNvSpPr>
          <p:nvPr/>
        </p:nvSpPr>
        <p:spPr bwMode="auto">
          <a:xfrm>
            <a:off x="2369909" y="601577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95295" y="1677753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添加对战模式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595295" y="3300442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改进界面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595295" y="4923128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制作更炫酷的特效</a:t>
            </a:r>
          </a:p>
        </p:txBody>
      </p:sp>
    </p:spTree>
    <p:extLst>
      <p:ext uri="{BB962C8B-B14F-4D97-AF65-F5344CB8AC3E}">
        <p14:creationId xmlns:p14="http://schemas.microsoft.com/office/powerpoint/2010/main" val="916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 37"/>
            <p:cNvSpPr/>
            <p:nvPr/>
          </p:nvSpPr>
          <p:spPr>
            <a:xfrm>
              <a:off x="3" y="0"/>
              <a:ext cx="12191997" cy="6858000"/>
            </a:xfrm>
            <a:custGeom>
              <a:avLst/>
              <a:gdLst>
                <a:gd name="connsiteX0" fmla="*/ 0 w 12191997"/>
                <a:gd name="connsiteY0" fmla="*/ 0 h 6858000"/>
                <a:gd name="connsiteX1" fmla="*/ 24011 w 12191997"/>
                <a:gd name="connsiteY1" fmla="*/ 21132 h 6858000"/>
                <a:gd name="connsiteX2" fmla="*/ 3215083 w 12191997"/>
                <a:gd name="connsiteY2" fmla="*/ 4444499 h 6858000"/>
                <a:gd name="connsiteX3" fmla="*/ 5948172 w 12191997"/>
                <a:gd name="connsiteY3" fmla="*/ 3936781 h 6858000"/>
                <a:gd name="connsiteX4" fmla="*/ 9019272 w 12191997"/>
                <a:gd name="connsiteY4" fmla="*/ 4628455 h 6858000"/>
                <a:gd name="connsiteX5" fmla="*/ 11940841 w 12191997"/>
                <a:gd name="connsiteY5" fmla="*/ 1618029 h 6858000"/>
                <a:gd name="connsiteX6" fmla="*/ 12191997 w 12191997"/>
                <a:gd name="connsiteY6" fmla="*/ 1555017 h 6858000"/>
                <a:gd name="connsiteX7" fmla="*/ 12191997 w 12191997"/>
                <a:gd name="connsiteY7" fmla="*/ 6858000 h 6858000"/>
                <a:gd name="connsiteX8" fmla="*/ 28090 w 12191997"/>
                <a:gd name="connsiteY8" fmla="*/ 6858000 h 6858000"/>
                <a:gd name="connsiteX9" fmla="*/ 0 w 12191997"/>
                <a:gd name="connsiteY9" fmla="*/ 650389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97" h="6858000">
                  <a:moveTo>
                    <a:pt x="0" y="0"/>
                  </a:moveTo>
                  <a:lnTo>
                    <a:pt x="24011" y="21132"/>
                  </a:lnTo>
                  <a:cubicBezTo>
                    <a:pt x="3486450" y="1532691"/>
                    <a:pt x="2333294" y="3873711"/>
                    <a:pt x="3215083" y="4444499"/>
                  </a:cubicBezTo>
                  <a:cubicBezTo>
                    <a:pt x="4260165" y="5120988"/>
                    <a:pt x="4980808" y="3906122"/>
                    <a:pt x="5948172" y="3936781"/>
                  </a:cubicBezTo>
                  <a:cubicBezTo>
                    <a:pt x="6915536" y="3967440"/>
                    <a:pt x="7929423" y="5035376"/>
                    <a:pt x="9019272" y="4628455"/>
                  </a:cubicBezTo>
                  <a:cubicBezTo>
                    <a:pt x="10041005" y="4246967"/>
                    <a:pt x="9424603" y="2317968"/>
                    <a:pt x="11940841" y="1618029"/>
                  </a:cubicBezTo>
                  <a:lnTo>
                    <a:pt x="12191997" y="1555017"/>
                  </a:lnTo>
                  <a:lnTo>
                    <a:pt x="12191997" y="6858000"/>
                  </a:lnTo>
                  <a:lnTo>
                    <a:pt x="28090" y="6858000"/>
                  </a:lnTo>
                  <a:lnTo>
                    <a:pt x="0" y="6503896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3290186"/>
              <a:ext cx="12192000" cy="3208620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0" y="4659666"/>
              <a:ext cx="12192000" cy="1958553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0" y="5472235"/>
              <a:ext cx="12192000" cy="1385765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71577" y="3687227"/>
            <a:ext cx="9848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</a:t>
            </a:r>
          </a:p>
          <a:p>
            <a:pPr algn="ctr"/>
            <a:r>
              <a:rPr lang="en-US" altLang="zh-CN" sz="60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COMING!</a:t>
            </a:r>
            <a:endParaRPr lang="zh-CN" altLang="en-US" sz="60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</a:p>
        </p:txBody>
      </p:sp>
      <p:graphicFrame>
        <p:nvGraphicFramePr>
          <p:cNvPr id="7" name="Chart 1"/>
          <p:cNvGraphicFramePr/>
          <p:nvPr>
            <p:extLst>
              <p:ext uri="{D42A27DB-BD31-4B8C-83A1-F6EECF244321}">
                <p14:modId xmlns:p14="http://schemas.microsoft.com/office/powerpoint/2010/main" val="1508802170"/>
              </p:ext>
            </p:extLst>
          </p:nvPr>
        </p:nvGraphicFramePr>
        <p:xfrm>
          <a:off x="827589" y="1535835"/>
          <a:ext cx="6944817" cy="490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13"/>
          <p:cNvSpPr/>
          <p:nvPr/>
        </p:nvSpPr>
        <p:spPr>
          <a:xfrm>
            <a:off x="8426369" y="2829742"/>
            <a:ext cx="3667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游戏逻辑：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王维钊 朱贺 杨博文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游戏模型：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陈思格 仇立松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界面音乐：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范志</a:t>
            </a:r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康 唐宇哲</a:t>
            </a:r>
            <a:endParaRPr lang="en-US" altLang="zh-CN" sz="20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文档测试：唐宇哲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6371" y="2108110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sp>
        <p:nvSpPr>
          <p:cNvPr id="6" name="Rectangle 5"/>
          <p:cNvSpPr/>
          <p:nvPr/>
        </p:nvSpPr>
        <p:spPr>
          <a:xfrm>
            <a:off x="8426369" y="4550903"/>
            <a:ext cx="3228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物理引擎</a:t>
            </a:r>
            <a:endParaRPr lang="en-US" altLang="zh-CN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/>
              <a:t>http://www.jbox2d.org/</a:t>
            </a:r>
          </a:p>
        </p:txBody>
      </p:sp>
    </p:spTree>
    <p:extLst>
      <p:ext uri="{BB962C8B-B14F-4D97-AF65-F5344CB8AC3E}">
        <p14:creationId xmlns:p14="http://schemas.microsoft.com/office/powerpoint/2010/main" val="15403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22"/>
          <p:cNvSpPr/>
          <p:nvPr/>
        </p:nvSpPr>
        <p:spPr>
          <a:xfrm rot="18900000">
            <a:off x="7249234" y="2055613"/>
            <a:ext cx="4734071" cy="2344912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57150">
            <a:solidFill>
              <a:srgbClr val="F47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22"/>
          <p:cNvSpPr/>
          <p:nvPr/>
        </p:nvSpPr>
        <p:spPr>
          <a:xfrm rot="18900000">
            <a:off x="4900856" y="5838968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22"/>
          <p:cNvSpPr/>
          <p:nvPr/>
        </p:nvSpPr>
        <p:spPr>
          <a:xfrm rot="18900000">
            <a:off x="6599024" y="5838968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22"/>
          <p:cNvSpPr/>
          <p:nvPr/>
        </p:nvSpPr>
        <p:spPr>
          <a:xfrm rot="18900000">
            <a:off x="6468396" y="4373024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22"/>
          <p:cNvSpPr/>
          <p:nvPr/>
        </p:nvSpPr>
        <p:spPr>
          <a:xfrm rot="18900000">
            <a:off x="8442340" y="4610500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22"/>
          <p:cNvSpPr/>
          <p:nvPr/>
        </p:nvSpPr>
        <p:spPr>
          <a:xfrm rot="18900000">
            <a:off x="8166568" y="3758792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22"/>
          <p:cNvSpPr/>
          <p:nvPr/>
        </p:nvSpPr>
        <p:spPr>
          <a:xfrm rot="18900000">
            <a:off x="7135868" y="3057009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22"/>
          <p:cNvSpPr/>
          <p:nvPr/>
        </p:nvSpPr>
        <p:spPr>
          <a:xfrm rot="18900000">
            <a:off x="6804048" y="4557433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22"/>
          <p:cNvSpPr/>
          <p:nvPr/>
        </p:nvSpPr>
        <p:spPr>
          <a:xfrm rot="18900000">
            <a:off x="7711337" y="5552485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22"/>
          <p:cNvSpPr/>
          <p:nvPr/>
        </p:nvSpPr>
        <p:spPr>
          <a:xfrm rot="18900000">
            <a:off x="8760647" y="3325361"/>
            <a:ext cx="2082847" cy="1031691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22"/>
          <p:cNvSpPr/>
          <p:nvPr/>
        </p:nvSpPr>
        <p:spPr>
          <a:xfrm rot="18900000">
            <a:off x="8626326" y="2547379"/>
            <a:ext cx="1514031" cy="749940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2"/>
          <p:cNvSpPr/>
          <p:nvPr/>
        </p:nvSpPr>
        <p:spPr>
          <a:xfrm rot="18900000">
            <a:off x="5768602" y="5376239"/>
            <a:ext cx="1367575" cy="677396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13"/>
          <p:cNvSpPr/>
          <p:nvPr/>
        </p:nvSpPr>
        <p:spPr>
          <a:xfrm>
            <a:off x="1326338" y="2740049"/>
            <a:ext cx="4571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背景：时间碎片化，</a:t>
            </a: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休闲手游称霸市场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技术特点：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下</a:t>
            </a: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游戏的实现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下物理特效的实现</a:t>
            </a:r>
            <a:endParaRPr lang="ms-MY" altLang="zh-CN" sz="12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26335" y="1798750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-15867"/>
            <a:ext cx="6096000" cy="6888393"/>
            <a:chOff x="0" y="-15873"/>
            <a:chExt cx="5514975" cy="6888393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-229409" y="1128136"/>
              <a:ext cx="6888391" cy="4600377"/>
            </a:xfrm>
            <a:custGeom>
              <a:avLst/>
              <a:gdLst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11" fmla="*/ 0 w 6873876"/>
                <a:gd name="connsiteY11" fmla="*/ 4088279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873876 w 6873876"/>
                <a:gd name="connsiteY6" fmla="*/ 2172631 h 4310865"/>
                <a:gd name="connsiteX7" fmla="*/ 6873876 w 6873876"/>
                <a:gd name="connsiteY7" fmla="*/ 4116441 h 4310865"/>
                <a:gd name="connsiteX8" fmla="*/ 6858379 w 6873876"/>
                <a:gd name="connsiteY8" fmla="*/ 4310865 h 4310865"/>
                <a:gd name="connsiteX9" fmla="*/ 15495 w 6873876"/>
                <a:gd name="connsiteY9" fmla="*/ 4310865 h 4310865"/>
                <a:gd name="connsiteX10" fmla="*/ 0 w 6873876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8391" h="4310865">
                  <a:moveTo>
                    <a:pt x="0" y="4088279"/>
                  </a:moveTo>
                  <a:lnTo>
                    <a:pt x="0" y="0"/>
                  </a:lnTo>
                  <a:lnTo>
                    <a:pt x="13245" y="13283"/>
                  </a:lnTo>
                  <a:cubicBezTo>
                    <a:pt x="1923241" y="963433"/>
                    <a:pt x="1287122" y="2434973"/>
                    <a:pt x="1773546" y="2793764"/>
                  </a:cubicBezTo>
                  <a:cubicBezTo>
                    <a:pt x="2350047" y="3218998"/>
                    <a:pt x="2747578" y="2455346"/>
                    <a:pt x="3281208" y="2474618"/>
                  </a:cubicBezTo>
                  <a:cubicBezTo>
                    <a:pt x="3814838" y="2493890"/>
                    <a:pt x="4374131" y="3165183"/>
                    <a:pt x="4975328" y="2909397"/>
                  </a:cubicBezTo>
                  <a:cubicBezTo>
                    <a:pt x="5576525" y="2653611"/>
                    <a:pt x="5149569" y="1291053"/>
                    <a:pt x="6888391" y="939899"/>
                  </a:cubicBezTo>
                  <a:cubicBezTo>
                    <a:pt x="6883553" y="1998746"/>
                    <a:pt x="6878714" y="3057594"/>
                    <a:pt x="6873876" y="4116441"/>
                  </a:cubicBezTo>
                  <a:lnTo>
                    <a:pt x="6858379" y="4310865"/>
                  </a:lnTo>
                  <a:lnTo>
                    <a:pt x="15495" y="4310865"/>
                  </a:lnTo>
                  <a:lnTo>
                    <a:pt x="0" y="4088279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-937151" y="1378577"/>
              <a:ext cx="6873876" cy="4084976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5400000">
              <a:off x="-1876987" y="2182260"/>
              <a:ext cx="6858001" cy="2493484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-2546874" y="2546874"/>
              <a:ext cx="6858002" cy="1764253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26301" y="20965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14977" y="283629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14973" y="431575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514973" y="505548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4977" y="832408"/>
            <a:ext cx="5363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47A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600" b="1" dirty="0">
              <a:solidFill>
                <a:srgbClr val="F47A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5514973" y="357602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</a:p>
        </p:txBody>
      </p:sp>
    </p:spTree>
    <p:extLst>
      <p:ext uri="{BB962C8B-B14F-4D97-AF65-F5344CB8AC3E}">
        <p14:creationId xmlns:p14="http://schemas.microsoft.com/office/powerpoint/2010/main" val="199154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</p:spTree>
    <p:extLst>
      <p:ext uri="{BB962C8B-B14F-4D97-AF65-F5344CB8AC3E}">
        <p14:creationId xmlns:p14="http://schemas.microsoft.com/office/powerpoint/2010/main" val="27573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7" name="Rectangle 14"/>
          <p:cNvSpPr/>
          <p:nvPr/>
        </p:nvSpPr>
        <p:spPr>
          <a:xfrm>
            <a:off x="6096005" y="1821418"/>
            <a:ext cx="4322487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15"/>
          <p:cNvSpPr/>
          <p:nvPr/>
        </p:nvSpPr>
        <p:spPr>
          <a:xfrm>
            <a:off x="1773518" y="4041073"/>
            <a:ext cx="4322487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任意多边形 8"/>
          <p:cNvSpPr/>
          <p:nvPr/>
        </p:nvSpPr>
        <p:spPr>
          <a:xfrm>
            <a:off x="6096005" y="3906888"/>
            <a:ext cx="4322487" cy="2353837"/>
          </a:xfrm>
          <a:custGeom>
            <a:avLst/>
            <a:gdLst>
              <a:gd name="connsiteX0" fmla="*/ 2161243 w 4322486"/>
              <a:gd name="connsiteY0" fmla="*/ 0 h 2353837"/>
              <a:gd name="connsiteX1" fmla="*/ 2273062 w 4322486"/>
              <a:gd name="connsiteY1" fmla="*/ 134182 h 2353837"/>
              <a:gd name="connsiteX2" fmla="*/ 4322486 w 4322486"/>
              <a:gd name="connsiteY2" fmla="*/ 134182 h 2353837"/>
              <a:gd name="connsiteX3" fmla="*/ 4322486 w 4322486"/>
              <a:gd name="connsiteY3" fmla="*/ 2353837 h 2353837"/>
              <a:gd name="connsiteX4" fmla="*/ 0 w 4322486"/>
              <a:gd name="connsiteY4" fmla="*/ 2353837 h 2353837"/>
              <a:gd name="connsiteX5" fmla="*/ 0 w 4322486"/>
              <a:gd name="connsiteY5" fmla="*/ 134182 h 2353837"/>
              <a:gd name="connsiteX6" fmla="*/ 2049425 w 4322486"/>
              <a:gd name="connsiteY6" fmla="*/ 134182 h 235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53837">
                <a:moveTo>
                  <a:pt x="2161243" y="0"/>
                </a:moveTo>
                <a:lnTo>
                  <a:pt x="2273062" y="134182"/>
                </a:lnTo>
                <a:lnTo>
                  <a:pt x="4322486" y="134182"/>
                </a:lnTo>
                <a:lnTo>
                  <a:pt x="4322486" y="2353837"/>
                </a:lnTo>
                <a:lnTo>
                  <a:pt x="0" y="2353837"/>
                </a:lnTo>
                <a:lnTo>
                  <a:pt x="0" y="134182"/>
                </a:lnTo>
                <a:lnTo>
                  <a:pt x="2049425" y="134182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1773518" y="1821418"/>
            <a:ext cx="4322487" cy="2347791"/>
          </a:xfrm>
          <a:custGeom>
            <a:avLst/>
            <a:gdLst>
              <a:gd name="connsiteX0" fmla="*/ 0 w 4322486"/>
              <a:gd name="connsiteY0" fmla="*/ 2347791 h 2347791"/>
              <a:gd name="connsiteX1" fmla="*/ 4322486 w 4322486"/>
              <a:gd name="connsiteY1" fmla="*/ 2347791 h 2347791"/>
              <a:gd name="connsiteX2" fmla="*/ 4322486 w 4322486"/>
              <a:gd name="connsiteY2" fmla="*/ 128136 h 2347791"/>
              <a:gd name="connsiteX3" fmla="*/ 2274389 w 4322486"/>
              <a:gd name="connsiteY3" fmla="*/ 128136 h 2347791"/>
              <a:gd name="connsiteX4" fmla="*/ 2161243 w 4322486"/>
              <a:gd name="connsiteY4" fmla="*/ 0 h 2347791"/>
              <a:gd name="connsiteX5" fmla="*/ 2048097 w 4322486"/>
              <a:gd name="connsiteY5" fmla="*/ 128136 h 2347791"/>
              <a:gd name="connsiteX6" fmla="*/ 0 w 4322486"/>
              <a:gd name="connsiteY6" fmla="*/ 128136 h 234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47791">
                <a:moveTo>
                  <a:pt x="0" y="2347791"/>
                </a:moveTo>
                <a:lnTo>
                  <a:pt x="4322486" y="2347791"/>
                </a:lnTo>
                <a:lnTo>
                  <a:pt x="4322486" y="128136"/>
                </a:lnTo>
                <a:lnTo>
                  <a:pt x="2274389" y="128136"/>
                </a:lnTo>
                <a:lnTo>
                  <a:pt x="2161243" y="0"/>
                </a:lnTo>
                <a:lnTo>
                  <a:pt x="2048097" y="128136"/>
                </a:lnTo>
                <a:lnTo>
                  <a:pt x="0" y="12813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4" name="Oval 6"/>
          <p:cNvSpPr/>
          <p:nvPr/>
        </p:nvSpPr>
        <p:spPr>
          <a:xfrm>
            <a:off x="5805689" y="3712953"/>
            <a:ext cx="580619" cy="580619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3"/>
          <p:cNvSpPr/>
          <p:nvPr/>
        </p:nvSpPr>
        <p:spPr>
          <a:xfrm>
            <a:off x="2048249" y="2443249"/>
            <a:ext cx="3841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为了报复偷走鸟蛋</a:t>
            </a:r>
            <a:r>
              <a:rPr lang="zh-CN" altLang="en-US" dirty="0" smtClean="0">
                <a:solidFill>
                  <a:srgbClr val="4E576C"/>
                </a:solidFill>
                <a:latin typeface="Source Sans Pro Light" pitchFamily="34" charset="0"/>
              </a:rPr>
              <a:t>的蛤蟆们</a:t>
            </a:r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，鸟儿以自己的身体为武器，仿佛炮弹一样去攻击蛤蟆们的堡垒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8251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游戏背景</a:t>
            </a:r>
          </a:p>
        </p:txBody>
      </p:sp>
      <p:sp>
        <p:nvSpPr>
          <p:cNvPr id="17" name="Rectangle 13"/>
          <p:cNvSpPr/>
          <p:nvPr/>
        </p:nvSpPr>
        <p:spPr>
          <a:xfrm>
            <a:off x="2048249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使用给定数量的鸟消灭所有蛤蟆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48251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胜利条件</a:t>
            </a:r>
          </a:p>
        </p:txBody>
      </p:sp>
      <p:sp>
        <p:nvSpPr>
          <p:cNvPr id="19" name="Rectangle 13"/>
          <p:cNvSpPr/>
          <p:nvPr/>
        </p:nvSpPr>
        <p:spPr>
          <a:xfrm>
            <a:off x="6276941" y="2443249"/>
            <a:ext cx="3841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将弹弓上的小鸟弹出去，砸到绿色的蛤蟆，将蛤蟆全部砸到就能过关。鸟儿的弹出角度和力度由玩家的手指来控制，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76943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21" name="Rectangle 13"/>
          <p:cNvSpPr/>
          <p:nvPr/>
        </p:nvSpPr>
        <p:spPr>
          <a:xfrm>
            <a:off x="6276941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小鸟用尽后仍有蛤蟆存活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76943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失败条件</a:t>
            </a:r>
          </a:p>
        </p:txBody>
      </p:sp>
    </p:spTree>
    <p:extLst>
      <p:ext uri="{BB962C8B-B14F-4D97-AF65-F5344CB8AC3E}">
        <p14:creationId xmlns:p14="http://schemas.microsoft.com/office/powerpoint/2010/main" val="1406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</a:p>
        </p:txBody>
      </p:sp>
    </p:spTree>
    <p:extLst>
      <p:ext uri="{BB962C8B-B14F-4D97-AF65-F5344CB8AC3E}">
        <p14:creationId xmlns:p14="http://schemas.microsoft.com/office/powerpoint/2010/main" val="26529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3" y="275070"/>
            <a:ext cx="8760595" cy="5431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9923" y="2592631"/>
            <a:ext cx="2382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低负载的物理碰撞运算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3" y="5805615"/>
            <a:ext cx="12030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</a:p>
        </p:txBody>
      </p:sp>
    </p:spTree>
    <p:extLst>
      <p:ext uri="{BB962C8B-B14F-4D97-AF65-F5344CB8AC3E}">
        <p14:creationId xmlns:p14="http://schemas.microsoft.com/office/powerpoint/2010/main" val="35564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882</Words>
  <Application>Microsoft Office PowerPoint</Application>
  <PresentationFormat>Widescreen</PresentationFormat>
  <Paragraphs>130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Gill Sans</vt:lpstr>
      <vt:lpstr>Source Sans Pro Light</vt:lpstr>
      <vt:lpstr>ヒラギノ角ゴ ProN W3</vt:lpstr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IMP-CAS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YEBING</dc:creator>
  <cp:lastModifiedBy>唐宇哲</cp:lastModifiedBy>
  <cp:revision>162</cp:revision>
  <dcterms:created xsi:type="dcterms:W3CDTF">2014-12-04T06:58:47Z</dcterms:created>
  <dcterms:modified xsi:type="dcterms:W3CDTF">2016-06-07T15:01:21Z</dcterms:modified>
</cp:coreProperties>
</file>