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-62" y="-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BF23-1CF2-4892-8F06-B98320374F8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F7CA8-01B5-4492-8980-9B84240D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8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-1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-14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-22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-36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-36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-5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39164" y="1422673"/>
            <a:ext cx="8194884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一、Java网络编程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43376" y="365371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单线程Reactor模式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81528/35a3376f8d674dd9b51043c7e95f99c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428" y="1007091"/>
            <a:ext cx="7147193" cy="3253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多线程Reactor模式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81528/529a9296dced43f8bbce9f681e03b8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745" y="676656"/>
            <a:ext cx="7558120" cy="44668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主从多线程Reactor模式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81528/53ea602d535346bfb8832cc04b139d6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326" y="595011"/>
            <a:ext cx="6870055" cy="45484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5593408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为什么不推荐使用JDK的NIO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41101" y="676656"/>
            <a:ext cx="2808004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推荐使用Netty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1101" y="1491078"/>
            <a:ext cx="4575293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Netty做得更多、同时做得更好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5983/81528/c4fda88dc9b141de8825c3d164aeb0b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64" y="779939"/>
            <a:ext cx="4310625" cy="2014084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5983/81528/0ebbf74b90e649b998dd5fc4835d1c9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706" y="3174122"/>
            <a:ext cx="4599542" cy="174532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5983/81528/a0a8c385922c4834a4dd206d40351b8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7" y="3115983"/>
            <a:ext cx="4219717" cy="18034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39164" y="1422673"/>
            <a:ext cx="8194884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三、Netty入门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43376" y="365371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Netty是什么？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81528/dc9b61a78eee4db0b74b177a670e3d8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914" y="1517883"/>
            <a:ext cx="5442902" cy="317377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86415" y="814789"/>
            <a:ext cx="548640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 由 Trustin Lee(韩国，Line 公司)2004 年开发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286415" y="1780724"/>
            <a:ext cx="3296890" cy="1783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本质：网络应用程序框架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实现：异步、事件驱动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特性：高性能、可维护、快速开发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用途：开发服务器和客户端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Netty发展历程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81528/3fbf028ac9064e9a92c95cacf2421eb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95" y="1262941"/>
            <a:ext cx="4393325" cy="1619457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00654" y="585867"/>
            <a:ext cx="8726176" cy="215755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2004年6月Netty2发布(声称Java社区中第一个基于事件驱动的应用网络框架)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2008年10月Netty3发布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2013年7月Netty4 发布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2013年12月发布5.0.0.Alpha1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2015年11月废弃5.0.0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286415" y="3019815"/>
            <a:ext cx="2702530" cy="8869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现状与趋势</a:t>
            </a:r>
            <a:endParaRPr lang="en-US" sz="1500" dirty="0"/>
          </a:p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30000+项目在使用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3739538" y="3019815"/>
            <a:ext cx="4706039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125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数据库:Cassandra</a:t>
            </a:r>
            <a:endParaRPr lang="en-US" sz="1500" dirty="0"/>
          </a:p>
          <a:p>
            <a:pPr>
              <a:lnSpc>
                <a:spcPct val="1125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大数据处理:Spark、Hadoop</a:t>
            </a:r>
            <a:endParaRPr lang="en-US" sz="1500" dirty="0"/>
          </a:p>
          <a:p>
            <a:pPr>
              <a:lnSpc>
                <a:spcPct val="1125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Message Queue: RocketMQ</a:t>
            </a:r>
            <a:endParaRPr lang="en-US" sz="1500" dirty="0"/>
          </a:p>
          <a:p>
            <a:pPr>
              <a:lnSpc>
                <a:spcPct val="1125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检索: Elasticsearch</a:t>
            </a:r>
            <a:endParaRPr lang="en-US" sz="1500" dirty="0"/>
          </a:p>
          <a:p>
            <a:pPr>
              <a:lnSpc>
                <a:spcPct val="1125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框架：gRPC、Apache Dubbo</a:t>
            </a:r>
            <a:endParaRPr lang="en-US" sz="1500" dirty="0"/>
          </a:p>
          <a:p>
            <a:pPr>
              <a:lnSpc>
                <a:spcPct val="1125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分布式协调器：ZooKeeper</a:t>
            </a:r>
            <a:endParaRPr lang="en-US" sz="1500" dirty="0"/>
          </a:p>
          <a:p>
            <a:pPr>
              <a:lnSpc>
                <a:spcPct val="1125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工具类: async-http-client</a:t>
            </a:r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第一个Netty程序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56897" y="768886"/>
            <a:ext cx="4338810" cy="13391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Channel—Socket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EventLoop—</a:t>
            </a:r>
            <a:r>
              <a:rPr lang="en-US" sz="1500" b="1" dirty="0">
                <a:solidFill>
                  <a:srgbClr val="333333"/>
                </a:solidFill>
                <a:latin typeface="宋体" pitchFamily="34" charset="0"/>
                <a:ea typeface="宋体" pitchFamily="34" charset="-122"/>
                <a:cs typeface="宋体" pitchFamily="34" charset="-120"/>
              </a:rPr>
              <a:t>控制流、多线程处理、并发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ChannelFuture—</a:t>
            </a:r>
            <a:r>
              <a:rPr lang="en-US" sz="1500" b="1" dirty="0">
                <a:solidFill>
                  <a:srgbClr val="333333"/>
                </a:solidFill>
                <a:latin typeface="宋体" pitchFamily="34" charset="0"/>
                <a:ea typeface="宋体" pitchFamily="34" charset="-122"/>
                <a:cs typeface="宋体" pitchFamily="34" charset="-120"/>
              </a:rPr>
              <a:t>异步通知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43bdfd5d0c0543fd8b566e7060868a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048" y="1867476"/>
            <a:ext cx="5781597" cy="28251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Netty的运用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619216" y="1227922"/>
            <a:ext cx="433881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19216" y="1061181"/>
            <a:ext cx="5486400" cy="19385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Netty实现HTTP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Netty实现UDP单播和广播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Netty实现WebSocket通信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Netty的UDP运用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91807" y="814789"/>
            <a:ext cx="5486400" cy="1444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UDP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面向无连接的通讯协议。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通讯时不需要接收方确认，属于不可靠的传输。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因为不需要建立连接，所以传输速度快，但是容易丢失数据。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485a91b785bd4c7686ff8a2c6546f33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24" y="1768397"/>
            <a:ext cx="4461476" cy="34729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101" y="595011"/>
            <a:ext cx="1278637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Socket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网络编程基础常识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27323c60548b444f8800476317b00d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11" y="676656"/>
            <a:ext cx="6604783" cy="2273307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1100" y="1465838"/>
            <a:ext cx="2152191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短连接与长连接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141101" y="2726778"/>
            <a:ext cx="2003074" cy="17922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网络通讯流程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连接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读网络数据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写网络数据</a:t>
            </a:r>
            <a:endParaRPr lang="en-US" sz="1500" dirty="0"/>
          </a:p>
        </p:txBody>
      </p:sp>
      <p:sp>
        <p:nvSpPr>
          <p:cNvPr id="8" name="Object7"/>
          <p:cNvSpPr/>
          <p:nvPr/>
        </p:nvSpPr>
        <p:spPr>
          <a:xfrm>
            <a:off x="3995926" y="3275418"/>
            <a:ext cx="3267963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JDK网络编程实现(BIO)</a:t>
            </a:r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Netty的UDP运用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03283" y="849217"/>
            <a:ext cx="8447183" cy="1106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单播：</a:t>
            </a: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定义为发送消息给一个由唯一的地址所标识的单一的网络目的地。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广播：</a:t>
            </a: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传输到网络（或者子网）上的所有主机。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6bf7258fb5bd41ff8b02aa9848c626c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898" y="2317459"/>
            <a:ext cx="5047102" cy="27013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Netty实现WebSocket通信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81528/2f914f8aa13545fb9818b41eb580f06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130" y="1566704"/>
            <a:ext cx="5326490" cy="3479233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49304" y="676656"/>
            <a:ext cx="5486400" cy="7680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Netty基于WebSocket实现群聊</a:t>
            </a: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59424" y="963847"/>
            <a:ext cx="9025152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四、Netty源码解读之底层原理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43376" y="365371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2592430"/>
            <a:ext cx="28876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Netty源码编译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619216" y="1227922"/>
            <a:ext cx="433881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9187" y="676656"/>
            <a:ext cx="343221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版本：4.1.40.Final-SNAPSHOT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149187" y="1133856"/>
            <a:ext cx="2192816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编译 Netty 常遇问题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218042" y="2114550"/>
            <a:ext cx="195182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 源码核心包</a:t>
            </a:r>
            <a:endParaRPr lang="en-US" sz="1500" dirty="0"/>
          </a:p>
        </p:txBody>
      </p:sp>
      <p:pic>
        <p:nvPicPr>
          <p:cNvPr id="8" name="Object 7" descr="https://fynotefile.oss-cn-zhangjiakou.aliyuncs.com/fynote/fyfile/5983/81528/cd51c17a8cb247e5beae149d57965ce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155" y="1227922"/>
            <a:ext cx="6472007" cy="35770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Netty对三种I/O 模式的支持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619216" y="1227922"/>
            <a:ext cx="433881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5" name="Object 4" descr="https://fynotefile.oss-cn-zhangjiakou.aliyuncs.com/fynote/fyfile/5983/81528/e696fa571ac54f22acea6747e2352a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789" y="942116"/>
            <a:ext cx="7103178" cy="3259267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00477" y="801055"/>
            <a:ext cx="2192816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NIO：主流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BIO：弃用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AIO：移除</a:t>
            </a:r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16244" y="9265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Netty对Reactor模式的支持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619216" y="1227922"/>
            <a:ext cx="433881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91807" y="883645"/>
            <a:ext cx="7838960" cy="777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Reactor 是一种开发模式，模式的核心流程：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注册感兴趣的事件 -&amp;gt; 扫描是否有感兴趣的事件发生 -&amp;gt; 事件发生后做出相应的处理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91807" y="1776562"/>
            <a:ext cx="2078057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NioEventLoop.run()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91807" y="2343150"/>
            <a:ext cx="383387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 如何支持主从 Reactor 模式的？</a:t>
            </a:r>
            <a:endParaRPr lang="en-US" sz="1500" dirty="0"/>
          </a:p>
        </p:txBody>
      </p:sp>
      <p:pic>
        <p:nvPicPr>
          <p:cNvPr id="8" name="Object 7" descr="https://fynotefile.oss-cn-zhangjiakou.aliyuncs.com/fynote/fyfile/5983/81528/53ea602d535346bfb8832cc04b139d6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537" y="1866533"/>
            <a:ext cx="4394880" cy="29097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16244" y="9265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Netty对Reactor模式的支持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18042" y="851283"/>
            <a:ext cx="6129051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 给 Channel 分配 NIO event loop 的规则是什么？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43bdfd5d0c0543fd8b566e7060868a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17" y="1655380"/>
            <a:ext cx="6309489" cy="30831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16244" y="9265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Netty对Reactor模式的支持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18042" y="851283"/>
            <a:ext cx="3214171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实现多路复用器是怎么跨平台的？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0fa2e728692441ebb184f9fef58179c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24" y="851283"/>
            <a:ext cx="5257265" cy="42922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16244" y="9265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Netty对处理粘包/半包的支持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18042" y="851283"/>
            <a:ext cx="214691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什么是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TCP</a:t>
            </a:r>
            <a:r>
              <a:rPr lang="en-US" sz="1500" b="1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粘包/半包？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a13a57381cbe4572b1d010ae6329df9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3" y="1835355"/>
            <a:ext cx="7870175" cy="23245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16244" y="9265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Netty对处理粘包/半包的支持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18042" y="851283"/>
            <a:ext cx="603724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TCP粘包/半包发生的原因：</a:t>
            </a: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TCP 是流式协议，消息无边界</a:t>
            </a:r>
            <a:endParaRPr lang="en-US" sz="15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9473" y="2169175"/>
          <a:ext cx="8865054" cy="2318920"/>
        </p:xfrm>
        <a:graphic>
          <a:graphicData uri="http://schemas.openxmlformats.org/drawingml/2006/table">
            <a:tbl>
              <a:tblPr/>
              <a:tblGrid>
                <a:gridCol w="1793730"/>
                <a:gridCol w="3008376"/>
                <a:gridCol w="1645920"/>
                <a:gridCol w="1493117"/>
                <a:gridCol w="923911"/>
              </a:tblGrid>
              <a:tr h="44257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方式\比较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寻找消息边界方式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优点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缺点 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推荐度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42570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TCP连接改成短连接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建立连接到释放连接之
间的信息即为传输信息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简单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效率低下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不推荐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42570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固定长度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满足固定长度即可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简单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空间浪费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不推荐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42570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分割符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分隔符之间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空间不浪费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分隔符需转义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推荐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42570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消息头和消息体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将消息分为消息头和消息体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精确且不用转义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实现相对复杂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推荐+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6" name="Object5"/>
          <p:cNvSpPr/>
          <p:nvPr/>
        </p:nvSpPr>
        <p:spPr>
          <a:xfrm>
            <a:off x="218042" y="1308483"/>
            <a:ext cx="413224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解决问题的根本手段：找出消息的边界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29602" y="928482"/>
            <a:ext cx="2762008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为什么要有RPC？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RPC框架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9602" y="1500335"/>
            <a:ext cx="2003074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什么是RPC？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129602" y="2975303"/>
            <a:ext cx="2003074" cy="17922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实现RPC框架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代理问题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序列化问题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登记的服务实例化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129602" y="2195279"/>
            <a:ext cx="2003074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RPC和HTTP</a:t>
            </a:r>
            <a:endParaRPr lang="en-US" sz="1500" dirty="0"/>
          </a:p>
        </p:txBody>
      </p:sp>
      <p:pic>
        <p:nvPicPr>
          <p:cNvPr id="8" name="Object 7" descr="https://fynotefile.oss-cn-zhangjiakou.aliyuncs.com/fynote/fyfile/5983/81528/f4abff968e33419e9364f8b7c032f31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801" y="1022994"/>
            <a:ext cx="4279926" cy="261216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16244" y="9265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编解码器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39473" y="1551313"/>
            <a:ext cx="603724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一次解码器：</a:t>
            </a:r>
            <a:r>
              <a:rPr lang="en-US" sz="1500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解决半包粘包问题的常用三种解码器</a:t>
            </a:r>
            <a:endParaRPr lang="en-US" sz="15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9473" y="2008513"/>
          <a:ext cx="8286336" cy="1920240"/>
        </p:xfrm>
        <a:graphic>
          <a:graphicData uri="http://schemas.openxmlformats.org/drawingml/2006/table">
            <a:tbl>
              <a:tblPr/>
              <a:tblGrid>
                <a:gridCol w="1640567"/>
                <a:gridCol w="3756801"/>
                <a:gridCol w="288896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编解码方式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Netty支持类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父类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固定长度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FixedLengthFrameDecoder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ByteToMessageDecoder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分割符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LineBasedFrameDecoder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DelimiterBasedFrameDecoder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ByteToMessageDecoder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消息头和消息体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LengthFieldBasedFrameDecoder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000000"/>
                          </a:solidFill>
                          <a:latin typeface="微软雅黑" pitchFamily="34" charset="0"/>
                          <a:ea typeface="微软雅黑" pitchFamily="34" charset="-122"/>
                          <a:cs typeface="微软雅黑" pitchFamily="34" charset="-120"/>
                        </a:rPr>
                        <a:t>ByteToMessageDecoder</a:t>
                      </a:r>
                      <a:endParaRPr lang="en-US" sz="15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6" name="Object5"/>
          <p:cNvSpPr/>
          <p:nvPr/>
        </p:nvSpPr>
        <p:spPr>
          <a:xfrm>
            <a:off x="139473" y="680980"/>
            <a:ext cx="6037243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,sans-serif" pitchFamily="34" charset="-120"/>
              </a:rPr>
              <a:t>解码器</a:t>
            </a:r>
            <a:r>
              <a:rPr lang="en-US" altLang="zh-CN" sz="15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,sans-serif" pitchFamily="34" charset="-120"/>
              </a:rPr>
              <a:t> ： </a:t>
            </a:r>
            <a:r>
              <a:rPr lang="en-US" sz="15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,sans-serif" pitchFamily="34" charset="-120"/>
              </a:rPr>
              <a:t>将字节解码为消息</a:t>
            </a: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500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编码器</a:t>
            </a:r>
            <a:r>
              <a:rPr lang="en-US" altLang="zh-CN" sz="15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,sans-serif" pitchFamily="34" charset="-120"/>
              </a:rPr>
              <a:t> ： </a:t>
            </a:r>
            <a:r>
              <a:rPr lang="en-US" sz="15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,sans-serif" pitchFamily="34" charset="-120"/>
              </a:rPr>
              <a:t>将消息编码为字节</a:t>
            </a: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Object6"/>
          <p:cNvSpPr/>
          <p:nvPr/>
        </p:nvSpPr>
        <p:spPr>
          <a:xfrm>
            <a:off x="139473" y="4108373"/>
            <a:ext cx="819471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io.netty.buffer.ByteBuf （</a:t>
            </a: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原始数据流) &gt; io.netty.buffer.ByteBuf </a:t>
            </a: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（用户数据）</a:t>
            </a:r>
            <a:endParaRPr lang="en-US" sz="1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16244" y="9265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编解码器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39473" y="769306"/>
            <a:ext cx="603724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二次解码器：</a:t>
            </a:r>
            <a:r>
              <a:rPr lang="en-US" sz="1500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需要和项目中所使用的对象做转化的编解码器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39473" y="4108373"/>
            <a:ext cx="858489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MessageToMessageDecoder：</a:t>
            </a: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io.netty.buffer.ByteBuf （用户数据</a:t>
            </a: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）-&gt;Java </a:t>
            </a: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Object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5983/81528/787e0710a6aa4fd39127def3c85edfa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588" y="1329789"/>
            <a:ext cx="3240299" cy="2651154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237261" y="1411782"/>
            <a:ext cx="2364954" cy="2487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35000"/>
              </a:lnSpc>
            </a:pPr>
            <a:r>
              <a:rPr lang="en-US" sz="15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Java序列化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Marshaling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XML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JSON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MessagePack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Protobuf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其他</a:t>
            </a:r>
            <a:endParaRPr lang="en-US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Netty中的零拷贝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81528/ac4909f5663d49aeb00a17046ce8faf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46376"/>
            <a:ext cx="4227030" cy="1964724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18042" y="851283"/>
            <a:ext cx="7445801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121212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零拷贝(Zero-copy)：</a:t>
            </a:r>
            <a:r>
              <a:rPr lang="en-US" sz="1400" dirty="0">
                <a:solidFill>
                  <a:srgbClr val="121212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减少没有必要的拷贝的这类技术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01439" y="1631730"/>
            <a:ext cx="248405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传统数据传输：</a:t>
            </a:r>
            <a:r>
              <a:rPr lang="en-US" sz="1500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4次拷贝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5185494" y="1631730"/>
            <a:ext cx="3461469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sendfile</a:t>
            </a:r>
            <a:r>
              <a:rPr lang="en-US" sz="1500" b="1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零拷贝：</a:t>
            </a:r>
            <a:r>
              <a:rPr lang="en-US" sz="1500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2次拷贝(硬件支持)</a:t>
            </a:r>
            <a:endParaRPr lang="en-US" sz="1500" dirty="0"/>
          </a:p>
        </p:txBody>
      </p:sp>
      <p:pic>
        <p:nvPicPr>
          <p:cNvPr id="8" name="Object 7" descr="https://fynotefile.oss-cn-zhangjiakou.aliyuncs.com/fynote/fyfile/5983/81528/bd3860a5ea794d43a9b6a094651adf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983" y="2446376"/>
            <a:ext cx="4219156" cy="2007785"/>
          </a:xfrm>
          <a:prstGeom prst="rect">
            <a:avLst/>
          </a:prstGeom>
        </p:spPr>
      </p:pic>
      <p:sp>
        <p:nvSpPr>
          <p:cNvPr id="10" name="AutoShape 5" descr="C:\Users\ADMINI~1\AppData\Local\Temp\1658409468721.png?lastModify=1658409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Netty中的零拷贝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18042" y="851283"/>
            <a:ext cx="6755861" cy="8321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121212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Netty源码分析：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DefaultFileRegion中包装了 NIO 的 FileChannel.transferTo()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18042" y="2155698"/>
            <a:ext cx="6755861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121212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案例性能对比：</a:t>
            </a:r>
            <a:endParaRPr lang="en-US" sz="1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Netty中的锁机制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18042" y="851283"/>
            <a:ext cx="4594050" cy="31912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21212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锁优化技术：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1、减少锁的粒度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2、减少锁对象的空间占用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3、提高锁的性能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4、根据不同的业务场景选择适合的锁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5、能不用锁则不用锁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Netty中的锁机制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81528/05f7ff944df64a9ebef3d63ece0f93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53" y="780147"/>
            <a:ext cx="7258804" cy="42707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8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18848" y="617221"/>
            <a:ext cx="8665396" cy="16639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48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五、Netty源码之请求处理流程</a:t>
            </a:r>
            <a:endParaRPr lang="en-US" sz="14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43376" y="365371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11673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Netty源码之启动服务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72046" y="724794"/>
            <a:ext cx="4594050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121212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启动核心：做好接收连接的准备</a:t>
            </a:r>
            <a:endParaRPr lang="en-US" sz="1500" dirty="0"/>
          </a:p>
        </p:txBody>
      </p:sp>
      <p:pic>
        <p:nvPicPr>
          <p:cNvPr id="1026" name="Picture 2" descr="E:\VIP课\Netty\img\JDK-NIO模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15" y="1467485"/>
            <a:ext cx="8191500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34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Netty源码之启动服务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03491" y="793431"/>
            <a:ext cx="8349649" cy="22234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35000"/>
              </a:lnSpc>
            </a:pPr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主线程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创建Selector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创建ServerSocketChannel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初始化ServerSocketChannel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给ServerSocketChannel 从 boss group 中选择一个 NioEventLoop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03491" y="3016851"/>
            <a:ext cx="8349649" cy="18613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35000"/>
              </a:lnSpc>
            </a:pPr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BossThread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将ServerSocketChannel 注册到选择的 NioEventLoop的Selector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绑定地址启动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注册接受连接事件（OP_ACCEPT）到Selector 上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05435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Netty之责任链模式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81528/e91f1e72fbf34092ae5a8dad70c9b9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55049"/>
            <a:ext cx="4452557" cy="417346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114990" y="1046408"/>
            <a:ext cx="5486400" cy="27523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netty的责任链模式中的组件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• 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责任处理器接口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pipeline中的处理器都是它的具体实现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• 添加删除责任处理器的接口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• 上下文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通过这个上下文,可以获得需要的数据,属性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• 责任终止机制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pipeline中的每一个节点,都可以终止事件的传播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46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RPC框架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0" y="676656"/>
            <a:ext cx="4049895" cy="1426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实现后的思考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Dubbo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Dubbo和SpringCloud哪个更好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5b1ea500c7a24634b8522ffdc042799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182" y="676656"/>
            <a:ext cx="4796456" cy="306973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Netty之责任链模式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72485" y="676656"/>
            <a:ext cx="3715555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netty的责任处理器接口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c5fabbbe14b3494cbbccabb4129765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53" y="2571750"/>
            <a:ext cx="7903427" cy="257175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26489" y="1253390"/>
            <a:ext cx="3819046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入站处理器ChannelInboundHandler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出站处理器ChannelOutboundHandler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172485" y="1984910"/>
            <a:ext cx="3692557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这两个接口都继承自ChannelHandler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86242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Netty之责任链模式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72485" y="676656"/>
            <a:ext cx="3715555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添加删除责任处理器的接口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6f0f49a869a54363ad8be699a12e0e3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85" y="1188720"/>
            <a:ext cx="3640119" cy="3729673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5983/81528/08e33900dc1c400282b5219f9570ac7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082" y="1188720"/>
            <a:ext cx="3835406" cy="36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3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Netty之责任链模式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72485" y="676656"/>
            <a:ext cx="3715555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上下文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f2ac648b121441918ca891027799ff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92" y="1188720"/>
            <a:ext cx="4627550" cy="389763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5983/81528/59e11a34ba684ec7925b36ce5e7e421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956" y="1188720"/>
            <a:ext cx="3584135" cy="19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4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Netty之责任链模式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72485" y="676656"/>
            <a:ext cx="8971515" cy="3227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责任终止机制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在pipeline中的任意一个节点,只要我们不手动的往下传播下去,这个事件就会终止传播在当前节点</a:t>
            </a: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对于入站数据,默认会传递到尾节点,进行回收,如果我们不进行下一步传播,事件就会终止在当前节点,别忘记回收msg</a:t>
            </a: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对于出站数据,用header节点的使用unsafe对象,</a:t>
            </a:r>
            <a:r>
              <a:rPr 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把数据写</a:t>
            </a:r>
            <a:r>
              <a:rPr lang="zh-CN" alt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回</a:t>
            </a:r>
            <a:r>
              <a:rPr 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客户端也意味着事件的终止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5153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Netty之责任链模式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72485" y="676656"/>
            <a:ext cx="8971515" cy="10332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事件的传播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底层事件的传播使用的就是针对链表的操作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821795e32bbe4b1dab912159f569f5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85" y="1758753"/>
            <a:ext cx="5582341" cy="332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0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482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18848" y="901241"/>
            <a:ext cx="8665396" cy="16639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48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五、Netty</a:t>
            </a:r>
            <a:r>
              <a:rPr lang="en-US" sz="48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源码之请求处理流程</a:t>
            </a:r>
          </a:p>
          <a:p>
            <a:pPr algn="ctr">
              <a:lnSpc>
                <a:spcPct val="90000"/>
              </a:lnSpc>
            </a:pPr>
            <a:r>
              <a:rPr lang="zh-CN" altLang="en-US" sz="48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</a:rPr>
              <a:t>（二）</a:t>
            </a:r>
            <a:endParaRPr lang="en-US" sz="14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43376" y="365371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69937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源码之构建连接</a:t>
            </a:r>
            <a:endParaRPr lang="en-US" sz="1500" dirty="0"/>
          </a:p>
        </p:txBody>
      </p:sp>
      <p:pic>
        <p:nvPicPr>
          <p:cNvPr id="1028" name="Picture 4" descr="E:\VIP课\Netty\img\Netty请求处理流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09" y="622019"/>
            <a:ext cx="6957958" cy="45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56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之读数据</a:t>
            </a:r>
            <a:endParaRPr lang="en-US" sz="1500" dirty="0"/>
          </a:p>
        </p:txBody>
      </p:sp>
      <p:pic>
        <p:nvPicPr>
          <p:cNvPr id="2050" name="Picture 2" descr="E:\VIP课\Netty\img\Netty读数据处理流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70" y="1803400"/>
            <a:ext cx="713105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7938" y="576080"/>
            <a:ext cx="4773936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读数据技</a:t>
            </a:r>
            <a:r>
              <a:rPr lang="zh-CN" altLang="en-US" dirty="0" smtClean="0"/>
              <a:t>巧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自适应分配器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分配一个初始 </a:t>
            </a:r>
            <a:r>
              <a:rPr lang="en-US" altLang="zh-CN" sz="1400" dirty="0"/>
              <a:t>1024 </a:t>
            </a:r>
            <a:r>
              <a:rPr lang="zh-CN" altLang="en-US" sz="1400" dirty="0"/>
              <a:t>字节的 </a:t>
            </a:r>
            <a:r>
              <a:rPr lang="en-US" altLang="zh-CN" sz="1400" dirty="0"/>
              <a:t>byte buffer </a:t>
            </a:r>
            <a:r>
              <a:rPr lang="zh-CN" altLang="en-US" sz="1400" dirty="0"/>
              <a:t>来接受数</a:t>
            </a:r>
            <a:r>
              <a:rPr lang="zh-CN" altLang="en-US" sz="1400" dirty="0" smtClean="0"/>
              <a:t>据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记录实际接受数据大小，调整下次分配 </a:t>
            </a:r>
            <a:r>
              <a:rPr lang="en-US" altLang="zh-CN" sz="1400" dirty="0"/>
              <a:t>byte buffer </a:t>
            </a:r>
            <a:r>
              <a:rPr lang="zh-CN" altLang="en-US" sz="1400" dirty="0"/>
              <a:t>大</a:t>
            </a:r>
            <a:r>
              <a:rPr lang="zh-CN" altLang="en-US" sz="1400" dirty="0" smtClean="0"/>
              <a:t>小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尝试继续读取直到没有数据或满 </a:t>
            </a:r>
            <a:r>
              <a:rPr lang="en-US" altLang="zh-CN" sz="1400" dirty="0"/>
              <a:t>16 </a:t>
            </a:r>
            <a:r>
              <a:rPr lang="zh-CN" altLang="en-US" sz="14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70493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之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业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务处理</a:t>
            </a:r>
            <a:endParaRPr lang="en-US" sz="1500" dirty="0"/>
          </a:p>
        </p:txBody>
      </p:sp>
      <p:pic>
        <p:nvPicPr>
          <p:cNvPr id="3074" name="Picture 2" descr="E:\VIP课\Netty\img\Netty读数据之业务处理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7" y="845820"/>
            <a:ext cx="71501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20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4745" y="0"/>
            <a:ext cx="477784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之写数据</a:t>
            </a:r>
            <a:endParaRPr lang="en-US" sz="1500" dirty="0"/>
          </a:p>
        </p:txBody>
      </p:sp>
      <p:sp>
        <p:nvSpPr>
          <p:cNvPr id="4" name="矩形 3"/>
          <p:cNvSpPr/>
          <p:nvPr/>
        </p:nvSpPr>
        <p:spPr>
          <a:xfrm>
            <a:off x="220148" y="792599"/>
            <a:ext cx="6357817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发送方式：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write 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写到一个 </a:t>
            </a:r>
            <a:r>
              <a:rPr lang="en-US" altLang="zh-CN" sz="1600" dirty="0" smtClean="0"/>
              <a:t>buffer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/>
              <a:t>flush : </a:t>
            </a:r>
            <a:r>
              <a:rPr lang="zh-CN" altLang="en-US" sz="1600" dirty="0"/>
              <a:t>把 </a:t>
            </a:r>
            <a:r>
              <a:rPr lang="en-US" altLang="zh-CN" sz="1600" dirty="0"/>
              <a:t>buffer </a:t>
            </a:r>
            <a:r>
              <a:rPr lang="zh-CN" altLang="en-US" sz="1600" dirty="0"/>
              <a:t>里的数据发送出</a:t>
            </a:r>
            <a:r>
              <a:rPr lang="zh-CN" altLang="en-US" sz="1600" dirty="0" smtClean="0"/>
              <a:t>去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/>
              <a:t>writeAndFlush 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写到 </a:t>
            </a:r>
            <a:r>
              <a:rPr lang="en-US" altLang="zh-CN" sz="1600" dirty="0"/>
              <a:t>buffer</a:t>
            </a:r>
            <a:r>
              <a:rPr lang="zh-CN" altLang="en-US" sz="1600" dirty="0"/>
              <a:t>，立马发</a:t>
            </a:r>
            <a:r>
              <a:rPr lang="zh-CN" altLang="en-US" sz="1600" dirty="0" smtClean="0"/>
              <a:t>送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Write </a:t>
            </a:r>
            <a:r>
              <a:rPr lang="zh-CN" altLang="en-US" sz="1600" dirty="0"/>
              <a:t>和 </a:t>
            </a:r>
            <a:r>
              <a:rPr lang="en-US" altLang="zh-CN" sz="1600" dirty="0"/>
              <a:t>Flush </a:t>
            </a:r>
            <a:r>
              <a:rPr lang="zh-CN" altLang="en-US" sz="1600" dirty="0"/>
              <a:t>之间有个 </a:t>
            </a:r>
            <a:r>
              <a:rPr lang="en-US" altLang="zh-CN" sz="1600" dirty="0"/>
              <a:t>ChannelOutboundBuffer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0147" y="2816066"/>
            <a:ext cx="8849557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亮点分析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Netty </a:t>
            </a:r>
            <a:r>
              <a:rPr lang="zh-CN" altLang="en-US" sz="1400" dirty="0"/>
              <a:t>待写数据太多，超过一定的水位线（ </a:t>
            </a:r>
            <a:r>
              <a:rPr lang="en-US" altLang="zh-CN" sz="1400" dirty="0"/>
              <a:t>writeBufferWaterMark .high) () </a:t>
            </a:r>
            <a:r>
              <a:rPr lang="zh-CN" altLang="en-US" sz="1400" dirty="0"/>
              <a:t>），会将可写的标志位改</a:t>
            </a:r>
            <a:r>
              <a:rPr lang="zh-CN" altLang="en-US" sz="1400" dirty="0" smtClean="0"/>
              <a:t>成</a:t>
            </a:r>
            <a:r>
              <a:rPr lang="en-US" altLang="zh-CN" sz="1400" dirty="0" smtClean="0"/>
              <a:t>false </a:t>
            </a:r>
            <a:r>
              <a:rPr lang="zh-CN" altLang="en-US" sz="1400" dirty="0"/>
              <a:t>，让应用端自己做决定要不要发送数据</a:t>
            </a:r>
            <a:r>
              <a:rPr lang="zh-CN" altLang="en-US" sz="1400" dirty="0" smtClean="0"/>
              <a:t>了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/>
              <a:t>、只要有数据要写，且能写，则一直尝试，直到 </a:t>
            </a:r>
            <a:r>
              <a:rPr lang="en-US" altLang="zh-CN" sz="1400" dirty="0"/>
              <a:t>16 </a:t>
            </a:r>
            <a:r>
              <a:rPr lang="zh-CN" altLang="en-US" sz="1400" dirty="0"/>
              <a:t>次（ </a:t>
            </a:r>
            <a:r>
              <a:rPr lang="en-US" altLang="zh-CN" sz="1400" dirty="0"/>
              <a:t>writeSpinCount </a:t>
            </a:r>
            <a:r>
              <a:rPr lang="zh-CN" altLang="en-US" sz="1400" dirty="0"/>
              <a:t>），写 </a:t>
            </a:r>
            <a:r>
              <a:rPr lang="en-US" altLang="zh-CN" sz="1400" dirty="0"/>
              <a:t>16 </a:t>
            </a:r>
            <a:r>
              <a:rPr lang="zh-CN" altLang="en-US" sz="1400" dirty="0"/>
              <a:t>次还没有写完，就</a:t>
            </a:r>
            <a:r>
              <a:rPr lang="zh-CN" altLang="en-US" sz="1400" dirty="0" smtClean="0"/>
              <a:t>直接 </a:t>
            </a:r>
            <a:r>
              <a:rPr lang="en-US" altLang="zh-CN" sz="1400" dirty="0"/>
              <a:t>schedule </a:t>
            </a:r>
            <a:r>
              <a:rPr lang="zh-CN" altLang="en-US" sz="1400" dirty="0"/>
              <a:t>一个 </a:t>
            </a:r>
            <a:r>
              <a:rPr lang="en-US" altLang="zh-CN" sz="1400" dirty="0"/>
              <a:t>task </a:t>
            </a:r>
            <a:r>
              <a:rPr lang="zh-CN" altLang="en-US" sz="1400" dirty="0"/>
              <a:t>来继续写，而不是用注册写事件来触发，更简洁有力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/>
              <a:t>、批量写数据时，如果尝试写的都</a:t>
            </a:r>
            <a:r>
              <a:rPr lang="zh-CN" altLang="en-US" sz="1400" dirty="0" smtClean="0"/>
              <a:t>写</a:t>
            </a:r>
            <a:r>
              <a:rPr lang="zh-CN" altLang="en-US" sz="1400" dirty="0"/>
              <a:t>不</a:t>
            </a:r>
            <a:r>
              <a:rPr lang="zh-CN" altLang="en-US" sz="1400" dirty="0" smtClean="0"/>
              <a:t>进</a:t>
            </a:r>
            <a:r>
              <a:rPr lang="zh-CN" altLang="en-US" sz="1400" dirty="0"/>
              <a:t>去了，接下来会尝试写更多（ </a:t>
            </a:r>
            <a:r>
              <a:rPr lang="en-US" altLang="zh-CN" sz="1400" dirty="0"/>
              <a:t>maxBytesPerGatheringWrite 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2925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39164" y="1422673"/>
            <a:ext cx="8194884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二、NIO网络编程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43376" y="365371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101" y="676656"/>
            <a:ext cx="2808004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BIO(阻塞 I/O)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网络三种I/O模型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1100" y="2282266"/>
            <a:ext cx="2544949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NIO(非阻I/O）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141101" y="3914572"/>
            <a:ext cx="2607814" cy="6949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AIO(异步I/O）</a:t>
            </a:r>
            <a:endParaRPr lang="en-US" sz="1500" dirty="0"/>
          </a:p>
        </p:txBody>
      </p:sp>
      <p:pic>
        <p:nvPicPr>
          <p:cNvPr id="7" name="Object 6" descr="https://fynotefile.oss-cn-zhangjiakou.aliyuncs.com/fynote/fyfile/5983/81528/f45fa7eb845e48baad777413d8983b5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627" y="786583"/>
            <a:ext cx="1114059" cy="1843156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5983/81528/95319e38c10b4cd6ac4b7b24709ce06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199" y="773211"/>
            <a:ext cx="1327002" cy="1856527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5983/81528/58bd922ac5a449fbab26a365776551c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835" y="744753"/>
            <a:ext cx="1420926" cy="1884986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3449487" y="2725852"/>
            <a:ext cx="548640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饭店 </a:t>
            </a:r>
            <a:r>
              <a:rPr lang="zh-CN" alt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</a:t>
            </a: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服务器</a:t>
            </a:r>
            <a:endParaRPr lang="en-US" sz="1500" dirty="0"/>
          </a:p>
          <a:p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饭菜</a:t>
            </a:r>
            <a:r>
              <a:rPr lang="en-US" altLang="zh-CN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zh-CN" alt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</a:t>
            </a: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</a:t>
            </a:r>
            <a:endParaRPr lang="en-US" sz="1500" dirty="0"/>
          </a:p>
          <a:p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饭菜好了</a:t>
            </a:r>
            <a:r>
              <a:rPr lang="en-US" altLang="zh-CN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zh-CN" alt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</a:t>
            </a: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数据就绪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端菜 /送菜 </a:t>
            </a:r>
            <a:r>
              <a:rPr lang="en-US" altLang="zh-CN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zh-CN" alt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</a:t>
            </a: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数据读取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BIO：食堂排队打饭模式：排队在窗口，打好才走；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NIO：点单、等待被叫模式：等待被叫，好了自己去端；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AIO：包厢模式：点单后菜直接被端上桌。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101" y="676656"/>
            <a:ext cx="2808004" cy="19019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NIO三大核心组件</a:t>
            </a:r>
            <a:r>
              <a:rPr lang="en-US" sz="1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Selector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buffer</a:t>
            </a:r>
            <a:r>
              <a:rPr lang="en-US" sz="1700" dirty="0">
                <a:solidFill>
                  <a:srgbClr val="333333"/>
                </a:solidFill>
                <a:latin typeface="微软雅黑,sans-serif" pitchFamily="34" charset="0"/>
                <a:ea typeface="微软雅黑,sans-serif" pitchFamily="34" charset="-122"/>
                <a:cs typeface="微软雅黑,sans-serif" pitchFamily="34" charset="-120"/>
              </a:rPr>
              <a:t>缓冲区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JDK中的NIO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81528/3af6fa23a01e404e93504f85932a8b8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212" y="1823115"/>
            <a:ext cx="3133971" cy="2445546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5983/81528/1c447d617c3c41a98a3e78d317c5ee6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376" y="918799"/>
            <a:ext cx="4212624" cy="3619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JDK的NIO实战</a:t>
            </a:r>
            <a:endParaRPr lang="en-US" sz="1500" dirty="0"/>
          </a:p>
        </p:txBody>
      </p:sp>
      <p:pic>
        <p:nvPicPr>
          <p:cNvPr id="2050" name="Picture 2" descr="E:\VIP课\Netty\img\JDK-NIO模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14" y="1164590"/>
            <a:ext cx="8712081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什么是 Reactor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91807" y="883645"/>
            <a:ext cx="7838960" cy="777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Reactor 是一种开发模式，模式的核心流程：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注册感兴趣的事件 </a:t>
            </a: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-&gt;扫描是否有感兴趣的事件发生 </a:t>
            </a:r>
            <a:r>
              <a:rPr lang="en-US" altLang="zh-CN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-&gt; </a:t>
            </a: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事件发生后做出相应的处理</a:t>
            </a:r>
            <a:endParaRPr lang="en-US" sz="15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73370"/>
              </p:ext>
            </p:extLst>
          </p:nvPr>
        </p:nvGraphicFramePr>
        <p:xfrm>
          <a:off x="92174" y="1638025"/>
          <a:ext cx="8780781" cy="2171333"/>
        </p:xfrm>
        <a:graphic>
          <a:graphicData uri="http://schemas.openxmlformats.org/drawingml/2006/table">
            <a:tbl>
              <a:tblPr/>
              <a:tblGrid>
                <a:gridCol w="1088136"/>
                <a:gridCol w="2350008"/>
                <a:gridCol w="1268815"/>
                <a:gridCol w="1536192"/>
                <a:gridCol w="1268815"/>
                <a:gridCol w="1268815"/>
              </a:tblGrid>
              <a:tr h="64428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组件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accpet事件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connect事件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write事件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read事件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4348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client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SocketChanel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√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√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√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4348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server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SocketChanel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√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√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4348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server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ServerSocketChanel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√</a:t>
                      </a:r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6" name="Object5"/>
          <p:cNvSpPr/>
          <p:nvPr/>
        </p:nvSpPr>
        <p:spPr>
          <a:xfrm>
            <a:off x="91807" y="3980248"/>
            <a:ext cx="2808004" cy="12141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Reactor</a:t>
            </a:r>
            <a:r>
              <a:rPr lang="en-US" sz="21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三种版本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单线程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多线程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主从多线程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1047</Words>
  <Application>Microsoft Office PowerPoint</Application>
  <PresentationFormat>全屏显示(16:9)</PresentationFormat>
  <Paragraphs>314</Paragraphs>
  <Slides>49</Slides>
  <Notes>49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41</cp:revision>
  <dcterms:created xsi:type="dcterms:W3CDTF">2022-07-21T11:46:16Z</dcterms:created>
  <dcterms:modified xsi:type="dcterms:W3CDTF">2022-07-29T14:09:37Z</dcterms:modified>
</cp:coreProperties>
</file>