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70" r:id="rId6"/>
    <p:sldId id="271" r:id="rId7"/>
    <p:sldId id="272" r:id="rId8"/>
    <p:sldId id="273" r:id="rId9"/>
    <p:sldId id="274" r:id="rId10"/>
    <p:sldId id="279" r:id="rId11"/>
    <p:sldId id="275" r:id="rId12"/>
    <p:sldId id="277" r:id="rId13"/>
    <p:sldId id="276" r:id="rId14"/>
    <p:sldId id="278" r:id="rId15"/>
    <p:sldId id="280" r:id="rId16"/>
    <p:sldId id="285" r:id="rId17"/>
    <p:sldId id="286" r:id="rId18"/>
    <p:sldId id="287" r:id="rId19"/>
    <p:sldId id="288" r:id="rId20"/>
    <p:sldId id="289" r:id="rId21"/>
    <p:sldId id="290" r:id="rId22"/>
    <p:sldId id="293" r:id="rId23"/>
    <p:sldId id="291" r:id="rId24"/>
    <p:sldId id="292" r:id="rId25"/>
    <p:sldId id="294" r:id="rId26"/>
  </p:sldIdLst>
  <p:sldSz cx="9144000" cy="5143500"/>
  <p:notesSz cx="5143500" cy="9144000"/>
  <p:custDataLst>
    <p:tags r:id="rId3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gs" Target="tags/tag7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jpeg"/><Relationship Id="rId8" Type="http://schemas.openxmlformats.org/officeDocument/2006/relationships/image" Target="../media/image12.jpeg"/><Relationship Id="rId7" Type="http://schemas.openxmlformats.org/officeDocument/2006/relationships/image" Target="../media/image11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6.jpeg"/><Relationship Id="rId11" Type="http://schemas.openxmlformats.org/officeDocument/2006/relationships/image" Target="../media/image15.jpeg"/><Relationship Id="rId10" Type="http://schemas.openxmlformats.org/officeDocument/2006/relationships/image" Target="../media/image14.jpe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90697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kern="0" spc="7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开班典礼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671019"/>
            <a:ext cx="5349240" cy="5120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2024年金九银十面试突击班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1" name="Object3"/>
          <p:cNvSpPr/>
          <p:nvPr/>
        </p:nvSpPr>
        <p:spPr>
          <a:xfrm>
            <a:off x="1590675" y="3873074"/>
            <a:ext cx="5349240" cy="512064"/>
          </a:xfrm>
          <a:prstGeom prst="rect">
            <a:avLst/>
          </a:prstGeom>
          <a:noFill/>
        </p:spPr>
        <p:txBody>
          <a:bodyPr wrap="square" rtlCol="0" anchor="ctr"/>
          <a:p>
            <a:pPr algn="r"/>
            <a:r>
              <a:rPr 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8</a:t>
            </a:r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点正式开始！</a:t>
            </a:r>
            <a:endParaRPr lang="zh-CN" altLang="en-US" sz="1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26628" name="矩形 1"/>
          <p:cNvSpPr/>
          <p:nvPr/>
        </p:nvSpPr>
        <p:spPr>
          <a:xfrm>
            <a:off x="2415540" y="1541780"/>
            <a:ext cx="419163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方正大黑简体" pitchFamily="65" charset="-122"/>
                <a:ea typeface="方正大黑简体" pitchFamily="65" charset="-122"/>
              </a:rPr>
              <a:t>用心与别人沟通，是另一种软销手法</a:t>
            </a:r>
            <a:endParaRPr lang="zh-CN" altLang="en-US" sz="1800" dirty="0">
              <a:solidFill>
                <a:schemeClr val="accent1"/>
              </a:solidFill>
              <a:latin typeface="方正大黑简体" pitchFamily="65" charset="-122"/>
              <a:ea typeface="方正大黑简体" pitchFamily="65" charset="-122"/>
            </a:endParaRPr>
          </a:p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方正大黑简体" pitchFamily="65" charset="-122"/>
                <a:ea typeface="方正大黑简体" pitchFamily="65" charset="-122"/>
              </a:rPr>
              <a:t>任何一个人都需要主动关心、关怀</a:t>
            </a:r>
            <a:endParaRPr lang="en-US" altLang="zh-CN" sz="1800" dirty="0">
              <a:solidFill>
                <a:schemeClr val="accent1"/>
              </a:solidFill>
              <a:latin typeface="方正大黑简体" pitchFamily="65" charset="-122"/>
              <a:ea typeface="方正大黑简体" pitchFamily="65" charset="-122"/>
            </a:endParaRPr>
          </a:p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方正大黑简体" pitchFamily="65" charset="-122"/>
                <a:ea typeface="方正大黑简体" pitchFamily="65" charset="-122"/>
              </a:rPr>
              <a:t>打动一个人会产生连带效应</a:t>
            </a:r>
            <a:endParaRPr lang="zh-CN" altLang="en-US" sz="1800" dirty="0">
              <a:solidFill>
                <a:schemeClr val="accent1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522" y="1224953"/>
            <a:ext cx="1944891" cy="15559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6630" name="矩形 7"/>
          <p:cNvSpPr/>
          <p:nvPr/>
        </p:nvSpPr>
        <p:spPr>
          <a:xfrm>
            <a:off x="280035" y="1804988"/>
            <a:ext cx="19796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无人拒绝的</a:t>
            </a:r>
            <a:r>
              <a:rPr lang="zh-CN" altLang="en-US" sz="2000" b="1" dirty="0">
                <a:solidFill>
                  <a:srgbClr val="E36C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endParaRPr lang="zh-CN" altLang="en-US" sz="2000" dirty="0">
              <a:solidFill>
                <a:srgbClr val="E36C09"/>
              </a:solidFill>
              <a:latin typeface="Arial" panose="020B0604020202020204" pitchFamily="34" charset="0"/>
            </a:endParaRPr>
          </a:p>
        </p:txBody>
      </p:sp>
      <p:sp>
        <p:nvSpPr>
          <p:cNvPr id="26631" name="左大括号 10"/>
          <p:cNvSpPr/>
          <p:nvPr/>
        </p:nvSpPr>
        <p:spPr>
          <a:xfrm>
            <a:off x="2259648" y="1603375"/>
            <a:ext cx="131762" cy="803275"/>
          </a:xfrm>
          <a:prstGeom prst="leftBrace">
            <a:avLst>
              <a:gd name="adj1" fmla="val 8354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3623310" y="18669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方正美黑简体" pitchFamily="1" charset="-122"/>
                <a:ea typeface="方正美黑简体" pitchFamily="1" charset="-122"/>
                <a:cs typeface="+mn-cs"/>
                <a:sym typeface="方正美黑简体" pitchFamily="1" charset="-122"/>
              </a:rPr>
              <a:t>人文关怀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353935" cy="409194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27652" name="矩形 2"/>
          <p:cNvSpPr/>
          <p:nvPr/>
        </p:nvSpPr>
        <p:spPr>
          <a:xfrm>
            <a:off x="3090228" y="1365250"/>
            <a:ext cx="1279525" cy="1477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亦师亦友</a:t>
            </a:r>
            <a:endParaRPr lang="zh-CN" altLang="en-US" sz="1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靠谱</a:t>
            </a:r>
            <a:endParaRPr lang="en-US" altLang="zh-CN" sz="1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用心</a:t>
            </a:r>
            <a:endParaRPr lang="zh-CN" altLang="en-US" sz="1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endParaRPr lang="en-US" altLang="zh-CN" sz="1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实力+光环</a:t>
            </a:r>
            <a:endParaRPr lang="zh-CN" altLang="en-US" sz="1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3" name="矩形 8"/>
          <p:cNvSpPr/>
          <p:nvPr/>
        </p:nvSpPr>
        <p:spPr>
          <a:xfrm>
            <a:off x="4441190" y="1365250"/>
            <a:ext cx="2926080" cy="1476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E36C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玩到一起发</a:t>
            </a:r>
            <a:endParaRPr lang="en-US" altLang="zh-CN" sz="1800" dirty="0">
              <a:solidFill>
                <a:srgbClr val="E36C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E36C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以解决为本</a:t>
            </a:r>
            <a:endParaRPr lang="en-US" altLang="zh-CN" sz="1800" dirty="0">
              <a:solidFill>
                <a:srgbClr val="E36C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E36C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足够的耐心和细心</a:t>
            </a:r>
            <a:endParaRPr lang="zh-CN" altLang="en-US" sz="1800" dirty="0">
              <a:solidFill>
                <a:srgbClr val="E36C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E36C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力求每份工作都能有所收获</a:t>
            </a:r>
            <a:endParaRPr lang="zh-CN" altLang="en-US" sz="1800" dirty="0">
              <a:solidFill>
                <a:srgbClr val="E36C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E36C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加载光环，被崇拜</a:t>
            </a:r>
            <a:endParaRPr lang="zh-CN" altLang="en-US" sz="1800" dirty="0">
              <a:solidFill>
                <a:srgbClr val="E36C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8" t="19138" r="25918" b="-911"/>
          <a:stretch>
            <a:fillRect/>
          </a:stretch>
        </p:blipFill>
        <p:spPr>
          <a:xfrm>
            <a:off x="1343970" y="1365645"/>
            <a:ext cx="1529770" cy="148362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6" name="矩形 4"/>
          <p:cNvSpPr>
            <a:spLocks noChangeArrowheads="1"/>
          </p:cNvSpPr>
          <p:nvPr/>
        </p:nvSpPr>
        <p:spPr bwMode="auto">
          <a:xfrm>
            <a:off x="3528695" y="72390"/>
            <a:ext cx="1414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方正美黑简体" pitchFamily="1" charset="-122"/>
                <a:ea typeface="方正美黑简体" pitchFamily="1" charset="-122"/>
                <a:cs typeface="+mn-cs"/>
                <a:sym typeface="方正美黑简体" pitchFamily="1" charset="-122"/>
              </a:rPr>
              <a:t>人格魅力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764056" y="1664780"/>
            <a:ext cx="7615888" cy="90697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2、如何</a:t>
            </a:r>
            <a:r>
              <a:rPr lang="zh-CN" alt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修改简历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03688" y="2571750"/>
            <a:ext cx="1255840" cy="0"/>
          </a:xfrm>
          <a:custGeom>
            <a:avLst/>
            <a:gdLst/>
            <a:ahLst/>
            <a:cxnLst/>
            <a:rect l="l" t="t" r="r" b="b"/>
            <a:pathLst>
              <a:path w="1255840">
                <a:moveTo>
                  <a:pt x="0" y="0"/>
                </a:moveTo>
                <a:lnTo>
                  <a:pt x="1255840" y="0"/>
                </a:lnTo>
              </a:path>
            </a:pathLst>
          </a:custGeom>
          <a:noFill/>
          <a:ln w="38100">
            <a:solidFill>
              <a:srgbClr val="2D70FF"/>
            </a:solidFill>
            <a:prstDash val="solid"/>
            <a:headEnd type="none"/>
            <a:tailEnd type="none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1" name="Object3"/>
          <p:cNvSpPr/>
          <p:nvPr/>
        </p:nvSpPr>
        <p:spPr>
          <a:xfrm>
            <a:off x="1590675" y="3873074"/>
            <a:ext cx="5349240" cy="512064"/>
          </a:xfrm>
          <a:prstGeom prst="rect">
            <a:avLst/>
          </a:prstGeom>
          <a:noFill/>
        </p:spPr>
        <p:txBody>
          <a:bodyPr wrap="square" rtlCol="0" anchor="ctr"/>
          <a:p>
            <a:pPr algn="r"/>
            <a:r>
              <a:rPr 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8</a:t>
            </a:r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点正式开始！</a:t>
            </a:r>
            <a:endParaRPr lang="zh-CN" altLang="en-US" sz="1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8620" y="565150"/>
            <a:ext cx="2731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</a:t>
            </a:r>
            <a:r>
              <a:rPr lang="zh-CN" altLang="en-US" sz="2800" b="1"/>
              <a:t>、个人情况</a:t>
            </a:r>
            <a:endParaRPr lang="zh-CN" altLang="en-US" sz="2800" b="1"/>
          </a:p>
        </p:txBody>
      </p:sp>
      <p:sp>
        <p:nvSpPr>
          <p:cNvPr id="10" name="文本框 9"/>
          <p:cNvSpPr txBox="1"/>
          <p:nvPr/>
        </p:nvSpPr>
        <p:spPr>
          <a:xfrm>
            <a:off x="515620" y="1173480"/>
            <a:ext cx="6644005" cy="1400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/>
              <a:t>姓名，性别，年龄，工作经验，邮箱，联系方式</a:t>
            </a:r>
            <a:endParaRPr lang="zh-CN"/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/>
              <a:t>学校、学历、专业</a:t>
            </a:r>
            <a:endParaRPr lang="zh-CN"/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>
                <a:sym typeface="+mn-ea"/>
              </a:rPr>
              <a:t>竞赛、获奖、班干部</a:t>
            </a:r>
            <a:endParaRPr lang="zh-CN"/>
          </a:p>
          <a:p>
            <a:endParaRPr 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8620" y="565150"/>
            <a:ext cx="2731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2</a:t>
            </a:r>
            <a:r>
              <a:rPr lang="zh-CN" altLang="en-US" sz="2800" b="1"/>
              <a:t>、个人技术栈</a:t>
            </a:r>
            <a:endParaRPr lang="zh-CN" altLang="en-US" sz="2800" b="1"/>
          </a:p>
        </p:txBody>
      </p:sp>
      <p:sp>
        <p:nvSpPr>
          <p:cNvPr id="10" name="文本框 9"/>
          <p:cNvSpPr txBox="1"/>
          <p:nvPr/>
        </p:nvSpPr>
        <p:spPr>
          <a:xfrm>
            <a:off x="515620" y="1173480"/>
            <a:ext cx="6731000" cy="2170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/>
              <a:t>尽量详细的去展示每一个技术栈</a:t>
            </a:r>
            <a:endParaRPr lang="zh-CN"/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/>
              <a:t>展示技术的优势和细节（引导面试官）</a:t>
            </a:r>
            <a:endParaRPr lang="zh-CN"/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/>
              <a:t>技术栈是越多越好，还是精简好？</a:t>
            </a:r>
            <a:endParaRPr lang="zh-CN"/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/>
              <a:t>根据不同的行业修改个人技术栈</a:t>
            </a:r>
            <a:endParaRPr lang="zh-CN"/>
          </a:p>
          <a:p>
            <a:pPr>
              <a:lnSpc>
                <a:spcPct val="160000"/>
              </a:lnSpc>
            </a:pPr>
            <a:endParaRPr 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8620" y="565150"/>
            <a:ext cx="3792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2</a:t>
            </a:r>
            <a:r>
              <a:rPr lang="zh-CN" altLang="en-US" sz="2800" b="1"/>
              <a:t>、个人技术栈</a:t>
            </a:r>
            <a:r>
              <a:rPr lang="en-US" altLang="zh-CN" sz="2800" b="1"/>
              <a:t>-</a:t>
            </a:r>
            <a:r>
              <a:rPr lang="zh-CN" altLang="en-US" sz="2800" b="1"/>
              <a:t>案例</a:t>
            </a:r>
            <a:endParaRPr lang="zh-CN" altLang="en-US" sz="28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75" y="1173480"/>
            <a:ext cx="665988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8620" y="565150"/>
            <a:ext cx="457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2</a:t>
            </a:r>
            <a:r>
              <a:rPr lang="zh-CN" altLang="en-US" sz="2800" b="1"/>
              <a:t>、个人技术栈</a:t>
            </a:r>
            <a:r>
              <a:rPr lang="en-US" altLang="zh-CN" sz="2800" b="1"/>
              <a:t>-</a:t>
            </a:r>
            <a:r>
              <a:rPr lang="zh-CN" altLang="en-US" sz="2800" b="1"/>
              <a:t>修改后</a:t>
            </a:r>
            <a:endParaRPr lang="zh-CN" altLang="en-US" sz="28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85" y="1173480"/>
            <a:ext cx="5508625" cy="1257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85" y="2517140"/>
            <a:ext cx="4231005" cy="1441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0" y="2415540"/>
            <a:ext cx="4055110" cy="27279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8620" y="565150"/>
            <a:ext cx="3441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3</a:t>
            </a:r>
            <a:r>
              <a:rPr lang="zh-CN" altLang="en-US" sz="2800" b="1"/>
              <a:t>、工作、项目经历</a:t>
            </a:r>
            <a:endParaRPr lang="zh-CN" altLang="en-US" sz="2800" b="1"/>
          </a:p>
        </p:txBody>
      </p:sp>
      <p:sp>
        <p:nvSpPr>
          <p:cNvPr id="10" name="文本框 9"/>
          <p:cNvSpPr txBox="1"/>
          <p:nvPr/>
        </p:nvSpPr>
        <p:spPr>
          <a:xfrm>
            <a:off x="474345" y="1173480"/>
            <a:ext cx="6938010" cy="2860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/>
              <a:t>工作经历</a:t>
            </a:r>
            <a:endParaRPr lang="zh-CN"/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/>
              <a:t>项目名称</a:t>
            </a:r>
            <a:endParaRPr lang="zh-CN"/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/>
              <a:t>项目描述</a:t>
            </a:r>
            <a:endParaRPr lang="zh-CN"/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/>
              <a:t>项目技术架构</a:t>
            </a:r>
            <a:endParaRPr lang="zh-CN"/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>
                <a:sym typeface="+mn-ea"/>
              </a:rPr>
              <a:t>项目</a:t>
            </a:r>
            <a:r>
              <a:rPr lang="zh-CN"/>
              <a:t>职责描述</a:t>
            </a:r>
            <a:endParaRPr lang="zh-CN"/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>
                <a:sym typeface="+mn-ea"/>
              </a:rPr>
              <a:t>项目</a:t>
            </a:r>
            <a:r>
              <a:rPr lang="zh-CN"/>
              <a:t>难点亮点</a:t>
            </a:r>
            <a:endParaRPr lang="zh-CN"/>
          </a:p>
          <a:p>
            <a:pPr>
              <a:lnSpc>
                <a:spcPct val="160000"/>
              </a:lnSpc>
            </a:pPr>
            <a:endParaRPr 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185545" y="1337945"/>
            <a:ext cx="7734300" cy="10337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3、MCA</a:t>
            </a:r>
            <a:r>
              <a:rPr lang="zh-CN" altLang="en-US" sz="4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课程介绍与突击方式</a:t>
            </a:r>
            <a:endParaRPr lang="zh-CN" altLang="en-US" sz="4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03688" y="2571750"/>
            <a:ext cx="1255840" cy="0"/>
          </a:xfrm>
          <a:custGeom>
            <a:avLst/>
            <a:gdLst/>
            <a:ahLst/>
            <a:cxnLst/>
            <a:rect l="l" t="t" r="r" b="b"/>
            <a:pathLst>
              <a:path w="1255840">
                <a:moveTo>
                  <a:pt x="0" y="0"/>
                </a:moveTo>
                <a:lnTo>
                  <a:pt x="1255840" y="0"/>
                </a:lnTo>
              </a:path>
            </a:pathLst>
          </a:custGeom>
          <a:noFill/>
          <a:ln w="38100">
            <a:solidFill>
              <a:srgbClr val="2D70FF"/>
            </a:solidFill>
            <a:prstDash val="solid"/>
            <a:headEnd type="none"/>
            <a:tailEnd type="none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1" name="Object3"/>
          <p:cNvSpPr/>
          <p:nvPr/>
        </p:nvSpPr>
        <p:spPr>
          <a:xfrm>
            <a:off x="1590675" y="3873074"/>
            <a:ext cx="5349240" cy="512064"/>
          </a:xfrm>
          <a:prstGeom prst="rect">
            <a:avLst/>
          </a:prstGeom>
          <a:noFill/>
        </p:spPr>
        <p:txBody>
          <a:bodyPr wrap="square" rtlCol="0" anchor="ctr"/>
          <a:p>
            <a:pPr algn="r"/>
            <a:r>
              <a:rPr 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8</a:t>
            </a:r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点正式开始！</a:t>
            </a:r>
            <a:endParaRPr lang="zh-CN" altLang="en-US" sz="1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8620" y="565150"/>
            <a:ext cx="4389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</a:t>
            </a:r>
            <a:r>
              <a:rPr lang="zh-CN" altLang="en-US" sz="2800" b="1"/>
              <a:t>、直播</a:t>
            </a:r>
            <a:r>
              <a:rPr lang="en-US" altLang="zh-CN" sz="2800" b="1"/>
              <a:t>+</a:t>
            </a:r>
            <a:r>
              <a:rPr lang="zh-CN" altLang="en-US" sz="2800" b="1"/>
              <a:t>录播</a:t>
            </a:r>
            <a:r>
              <a:rPr lang="en-US" altLang="zh-CN" sz="2800" b="1"/>
              <a:t>+</a:t>
            </a:r>
            <a:r>
              <a:rPr lang="zh-CN" altLang="en-US" sz="2800" b="1"/>
              <a:t>问答</a:t>
            </a:r>
            <a:r>
              <a:rPr lang="en-US" altLang="zh-CN" sz="2800" b="1"/>
              <a:t>+</a:t>
            </a:r>
            <a:r>
              <a:rPr lang="zh-CN" altLang="en-US" sz="2800" b="1"/>
              <a:t>题库</a:t>
            </a:r>
            <a:endParaRPr lang="zh-CN" altLang="en-US" sz="2800" b="1"/>
          </a:p>
        </p:txBody>
      </p:sp>
      <p:sp>
        <p:nvSpPr>
          <p:cNvPr id="10" name="文本框 9"/>
          <p:cNvSpPr txBox="1"/>
          <p:nvPr/>
        </p:nvSpPr>
        <p:spPr>
          <a:xfrm>
            <a:off x="474345" y="1173480"/>
            <a:ext cx="7464425" cy="279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/>
              <a:t>面试突击课</a:t>
            </a:r>
            <a:r>
              <a:rPr lang="en-US" altLang="zh-CN"/>
              <a:t>--</a:t>
            </a:r>
            <a:r>
              <a:rPr lang="zh-CN" altLang="en-US"/>
              <a:t>直播</a:t>
            </a:r>
            <a:endParaRPr lang="zh-CN"/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/>
              <a:t>架构师成长班</a:t>
            </a:r>
            <a:r>
              <a:rPr lang="en-US" altLang="zh-CN"/>
              <a:t>--</a:t>
            </a:r>
            <a:r>
              <a:rPr lang="zh-CN" altLang="en-US"/>
              <a:t>直播</a:t>
            </a:r>
            <a:endParaRPr lang="zh-CN"/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/>
              <a:t>录制课程</a:t>
            </a:r>
            <a:endParaRPr lang="zh-CN"/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/>
              <a:t>题库</a:t>
            </a:r>
            <a:endParaRPr lang="zh-CN"/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/>
              <a:t>问答：问答系统、</a:t>
            </a:r>
            <a:r>
              <a:rPr lang="en-US" altLang="zh-CN"/>
              <a:t>IM</a:t>
            </a:r>
            <a:r>
              <a:rPr lang="zh-CN" altLang="en-US"/>
              <a:t>群、微信群</a:t>
            </a:r>
            <a:endParaRPr lang="zh-CN"/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/>
              <a:t>文档课程</a:t>
            </a:r>
            <a:endParaRPr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764056" y="1664780"/>
            <a:ext cx="7615888" cy="90697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1、如何</a:t>
            </a:r>
            <a:r>
              <a:rPr lang="zh-CN" alt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提升表达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03688" y="2571750"/>
            <a:ext cx="1255840" cy="0"/>
          </a:xfrm>
          <a:custGeom>
            <a:avLst/>
            <a:gdLst/>
            <a:ahLst/>
            <a:cxnLst/>
            <a:rect l="l" t="t" r="r" b="b"/>
            <a:pathLst>
              <a:path w="1255840">
                <a:moveTo>
                  <a:pt x="0" y="0"/>
                </a:moveTo>
                <a:lnTo>
                  <a:pt x="1255840" y="0"/>
                </a:lnTo>
              </a:path>
            </a:pathLst>
          </a:custGeom>
          <a:noFill/>
          <a:ln w="38100">
            <a:solidFill>
              <a:srgbClr val="2D70FF"/>
            </a:solidFill>
            <a:prstDash val="solid"/>
            <a:headEnd type="none"/>
            <a:tailEnd type="none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8620" y="565150"/>
            <a:ext cx="3950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2</a:t>
            </a:r>
            <a:r>
              <a:rPr lang="zh-CN" altLang="en-US" sz="2800" b="1"/>
              <a:t>、Java后端工程师</a:t>
            </a:r>
            <a:endParaRPr lang="zh-CN" altLang="en-US" sz="2800" b="1"/>
          </a:p>
        </p:txBody>
      </p:sp>
      <p:sp>
        <p:nvSpPr>
          <p:cNvPr id="10" name="文本框 9"/>
          <p:cNvSpPr txBox="1"/>
          <p:nvPr/>
        </p:nvSpPr>
        <p:spPr>
          <a:xfrm>
            <a:off x="515620" y="1173480"/>
            <a:ext cx="6851015" cy="2169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/>
              <a:t>课程引入、提问、计算机基础</a:t>
            </a:r>
            <a:endParaRPr lang="zh-CN"/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/>
              <a:t>JavaSE</a:t>
            </a:r>
            <a:endParaRPr lang="en-US" altLang="zh-CN"/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JavaWeb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/>
              <a:t>经典开源框架</a:t>
            </a:r>
            <a:endParaRPr lang="zh-CN"/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/>
              <a:t>初级项目</a:t>
            </a:r>
            <a:endParaRPr lang="zh-CN"/>
          </a:p>
          <a:p>
            <a:endParaRPr 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8620" y="565150"/>
            <a:ext cx="3950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3</a:t>
            </a:r>
            <a:r>
              <a:rPr lang="zh-CN" altLang="en-US" sz="2800" b="1"/>
              <a:t>、MCA高级架构师</a:t>
            </a:r>
            <a:endParaRPr lang="zh-CN" altLang="en-US" sz="2800" b="1"/>
          </a:p>
        </p:txBody>
      </p:sp>
      <p:sp>
        <p:nvSpPr>
          <p:cNvPr id="10" name="文本框 9"/>
          <p:cNvSpPr txBox="1"/>
          <p:nvPr/>
        </p:nvSpPr>
        <p:spPr>
          <a:xfrm>
            <a:off x="515620" y="1173480"/>
            <a:ext cx="7088505" cy="3904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/>
              <a:t>前置知识</a:t>
            </a:r>
            <a:endParaRPr lang="zh-CN"/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/>
              <a:t>新特性</a:t>
            </a:r>
            <a:r>
              <a:rPr lang="en-US" altLang="zh-CN"/>
              <a:t>+</a:t>
            </a:r>
            <a:r>
              <a:rPr lang="zh-CN" altLang="en-US"/>
              <a:t>版本管理</a:t>
            </a:r>
            <a:r>
              <a:rPr lang="en-US" altLang="zh-CN"/>
              <a:t>+Linux</a:t>
            </a:r>
            <a:endParaRPr lang="en-US" altLang="zh-CN"/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/>
              <a:t>数据库</a:t>
            </a:r>
            <a:endParaRPr lang="zh-CN" altLang="en-US"/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/>
              <a:t>核心框架</a:t>
            </a:r>
            <a:endParaRPr lang="zh-CN" altLang="en-US"/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/>
              <a:t>设计模式</a:t>
            </a:r>
            <a:endParaRPr lang="zh-CN" altLang="en-US"/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/>
              <a:t>分布式框架</a:t>
            </a:r>
            <a:endParaRPr lang="zh-CN" altLang="en-US"/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/>
              <a:t>中间件</a:t>
            </a:r>
            <a:endParaRPr lang="zh-CN" altLang="en-US"/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/>
              <a:t>调优</a:t>
            </a:r>
            <a:endParaRPr lang="en-US" altLang="zh-CN"/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/>
              <a:t>项目</a:t>
            </a:r>
            <a:endParaRPr lang="zh-CN"/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/>
              <a:t>云原生</a:t>
            </a:r>
            <a:r>
              <a:rPr lang="en-US" altLang="zh-CN"/>
              <a:t>+ES+</a:t>
            </a:r>
            <a:r>
              <a:rPr lang="zh-CN" altLang="en-US"/>
              <a:t>大数据</a:t>
            </a:r>
            <a:endParaRPr lang="zh-CN"/>
          </a:p>
          <a:p>
            <a:endParaRPr 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8620" y="565150"/>
            <a:ext cx="3950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4</a:t>
            </a:r>
            <a:r>
              <a:rPr lang="zh-CN" altLang="en-US" sz="2800" b="1"/>
              <a:t>、突击方式</a:t>
            </a:r>
            <a:endParaRPr lang="zh-CN" altLang="en-US" sz="2800" b="1"/>
          </a:p>
        </p:txBody>
      </p:sp>
      <p:sp>
        <p:nvSpPr>
          <p:cNvPr id="10" name="文本框 9"/>
          <p:cNvSpPr txBox="1"/>
          <p:nvPr/>
        </p:nvSpPr>
        <p:spPr>
          <a:xfrm>
            <a:off x="515620" y="1173480"/>
            <a:ext cx="7088505" cy="3904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/>
              <a:t>大学生、刚入行的学员</a:t>
            </a:r>
            <a:endParaRPr lang="zh-CN"/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/>
              <a:t>工作时间长、基础差的学员</a:t>
            </a:r>
            <a:endParaRPr lang="zh-CN"/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/>
              <a:t>离职，急需找工作的学员</a:t>
            </a:r>
            <a:endParaRPr lang="zh-CN"/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/>
              <a:t>不着急换工作，但希望突破的学员</a:t>
            </a:r>
            <a:endParaRPr lang="zh-CN"/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/>
              <a:t>不换工作，希望稳扎稳打的学员</a:t>
            </a:r>
            <a:endParaRPr lang="zh-CN"/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/>
              <a:t>有时间和兴趣研究，希望能够在某些技术上沉淀的学员</a:t>
            </a:r>
            <a:endParaRPr lang="zh-CN"/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/>
              <a:t>以大厂为目标的学员</a:t>
            </a:r>
            <a:endParaRPr lang="zh-CN"/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endParaRPr lang="zh-CN"/>
          </a:p>
          <a:p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25938" y="326255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grpSp>
        <p:nvGrpSpPr>
          <p:cNvPr id="13315" name="Group 3"/>
          <p:cNvGrpSpPr/>
          <p:nvPr/>
        </p:nvGrpSpPr>
        <p:grpSpPr>
          <a:xfrm>
            <a:off x="2772093" y="1240473"/>
            <a:ext cx="863600" cy="1504950"/>
            <a:chOff x="0" y="0"/>
            <a:chExt cx="2571768" cy="4482129"/>
          </a:xfrm>
        </p:grpSpPr>
        <p:sp>
          <p:nvSpPr>
            <p:cNvPr id="13323" name="圆角矩形 1"/>
            <p:cNvSpPr/>
            <p:nvPr/>
          </p:nvSpPr>
          <p:spPr>
            <a:xfrm>
              <a:off x="0" y="604259"/>
              <a:ext cx="2571768" cy="3500462"/>
            </a:xfrm>
            <a:prstGeom prst="roundRect">
              <a:avLst>
                <a:gd name="adj" fmla="val 5403"/>
              </a:avLst>
            </a:prstGeom>
            <a:solidFill>
              <a:srgbClr val="E36C09"/>
            </a:solidFill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000" b="1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24" name="矩形 3"/>
            <p:cNvSpPr/>
            <p:nvPr/>
          </p:nvSpPr>
          <p:spPr>
            <a:xfrm>
              <a:off x="228862" y="0"/>
              <a:ext cx="2114041" cy="4482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9600" dirty="0">
                  <a:solidFill>
                    <a:srgbClr val="EEEFE5"/>
                  </a:solidFill>
                  <a:latin typeface="Arial Narrow" panose="020B0606020202030204" pitchFamily="34" charset="0"/>
                  <a:ea typeface="方正美黑简体" pitchFamily="1" charset="-122"/>
                  <a:sym typeface="Arial Narrow" panose="020B0606020202030204" pitchFamily="34" charset="0"/>
                </a:rPr>
                <a:t>?</a:t>
              </a:r>
              <a:endParaRPr lang="en-US" altLang="zh-CN" sz="9600" dirty="0">
                <a:solidFill>
                  <a:srgbClr val="EEEFE5"/>
                </a:solidFill>
                <a:latin typeface="Arial Narrow" panose="020B0606020202030204" pitchFamily="34" charset="0"/>
                <a:ea typeface="方正美黑简体" pitchFamily="1" charset="-122"/>
                <a:sym typeface="Arial Narrow" panose="020B0606020202030204" pitchFamily="34" charset="0"/>
              </a:endParaRPr>
            </a:p>
          </p:txBody>
        </p:sp>
      </p:grpSp>
      <p:grpSp>
        <p:nvGrpSpPr>
          <p:cNvPr id="13316" name="组合 4"/>
          <p:cNvGrpSpPr/>
          <p:nvPr>
            <p:custDataLst>
              <p:tags r:id="rId5"/>
            </p:custDataLst>
          </p:nvPr>
        </p:nvGrpSpPr>
        <p:grpSpPr>
          <a:xfrm>
            <a:off x="3637607" y="1801178"/>
            <a:ext cx="4825350" cy="429895"/>
            <a:chOff x="2627571" y="1705187"/>
            <a:chExt cx="4824446" cy="429959"/>
          </a:xfrm>
        </p:grpSpPr>
        <p:sp>
          <p:nvSpPr>
            <p:cNvPr id="13318" name="TextBox 12"/>
            <p:cNvSpPr/>
            <p:nvPr>
              <p:custDataLst>
                <p:tags r:id="rId6"/>
              </p:custDataLst>
            </p:nvPr>
          </p:nvSpPr>
          <p:spPr>
            <a:xfrm>
              <a:off x="5796254" y="1705187"/>
              <a:ext cx="1655763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大黑简体" pitchFamily="65" charset="-122"/>
                </a:rPr>
                <a:t>懂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大黑简体" pitchFamily="65" charset="-122"/>
                </a:rPr>
                <a:t>销售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大黑简体" pitchFamily="65" charset="-122"/>
                </a:rPr>
                <a:t> </a:t>
              </a:r>
              <a:endPara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endParaRPr>
            </a:p>
          </p:txBody>
        </p:sp>
        <p:sp>
          <p:nvSpPr>
            <p:cNvPr id="13319" name="TextBox 13"/>
            <p:cNvSpPr/>
            <p:nvPr>
              <p:custDataLst>
                <p:tags r:id="rId7"/>
              </p:custDataLst>
            </p:nvPr>
          </p:nvSpPr>
          <p:spPr>
            <a:xfrm>
              <a:off x="4283668" y="1721064"/>
              <a:ext cx="1512887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大黑简体" pitchFamily="65" charset="-122"/>
                </a:rPr>
                <a:t>有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大黑简体" pitchFamily="65" charset="-122"/>
                </a:rPr>
                <a:t>激情</a:t>
              </a:r>
              <a:endPara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endParaRPr>
            </a:p>
          </p:txBody>
        </p:sp>
        <p:sp>
          <p:nvSpPr>
            <p:cNvPr id="13320" name="TextBox 14"/>
            <p:cNvSpPr/>
            <p:nvPr>
              <p:custDataLst>
                <p:tags r:id="rId8"/>
              </p:custDataLst>
            </p:nvPr>
          </p:nvSpPr>
          <p:spPr>
            <a:xfrm>
              <a:off x="2627571" y="1736306"/>
              <a:ext cx="1655762" cy="3988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方正大黑简体" pitchFamily="65" charset="-122"/>
                </a:rPr>
                <a:t>纯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大黑简体" pitchFamily="65" charset="-122"/>
                </a:rPr>
                <a:t>技术</a:t>
              </a:r>
              <a:endPara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endParaRPr>
            </a:p>
          </p:txBody>
        </p:sp>
        <p:sp>
          <p:nvSpPr>
            <p:cNvPr id="13321" name="矩形 2"/>
            <p:cNvSpPr/>
            <p:nvPr>
              <p:custDataLst>
                <p:tags r:id="rId9"/>
              </p:custDataLst>
            </p:nvPr>
          </p:nvSpPr>
          <p:spPr>
            <a:xfrm>
              <a:off x="4139691" y="1736453"/>
              <a:ext cx="41549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accent1"/>
                  </a:solidFill>
                  <a:latin typeface="方正大黑简体" pitchFamily="65" charset="-122"/>
                  <a:ea typeface="方正大黑简体" pitchFamily="65" charset="-122"/>
                  <a:sym typeface="方正大黑简体" pitchFamily="65" charset="-122"/>
                </a:rPr>
                <a:t>or</a:t>
              </a:r>
              <a:endPara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22" name="矩形 22"/>
            <p:cNvSpPr/>
            <p:nvPr>
              <p:custDataLst>
                <p:tags r:id="rId10"/>
              </p:custDataLst>
            </p:nvPr>
          </p:nvSpPr>
          <p:spPr>
            <a:xfrm>
              <a:off x="5580350" y="1736453"/>
              <a:ext cx="41549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accent1"/>
                  </a:solidFill>
                  <a:latin typeface="方正大黑简体" pitchFamily="65" charset="-122"/>
                  <a:ea typeface="方正大黑简体" pitchFamily="65" charset="-122"/>
                  <a:sym typeface="方正大黑简体" pitchFamily="65" charset="-122"/>
                </a:rPr>
                <a:t>or</a:t>
              </a:r>
              <a:endPara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3317" name="矩形 3"/>
          <p:cNvSpPr/>
          <p:nvPr/>
        </p:nvSpPr>
        <p:spPr>
          <a:xfrm>
            <a:off x="678498" y="1831340"/>
            <a:ext cx="197548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求职者的核心 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grpSp>
        <p:nvGrpSpPr>
          <p:cNvPr id="15363" name="组合 7"/>
          <p:cNvGrpSpPr/>
          <p:nvPr/>
        </p:nvGrpSpPr>
        <p:grpSpPr>
          <a:xfrm>
            <a:off x="395923" y="706120"/>
            <a:ext cx="1402080" cy="1708150"/>
            <a:chOff x="650152" y="1264185"/>
            <a:chExt cx="1401805" cy="1708502"/>
          </a:xfrm>
        </p:grpSpPr>
        <p:sp>
          <p:nvSpPr>
            <p:cNvPr id="22530" name="矩形 1"/>
            <p:cNvSpPr>
              <a:spLocks noChangeArrowheads="1"/>
            </p:cNvSpPr>
            <p:nvPr/>
          </p:nvSpPr>
          <p:spPr bwMode="auto">
            <a:xfrm>
              <a:off x="650152" y="2512217"/>
              <a:ext cx="1401805" cy="46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方正美黑简体" pitchFamily="1" charset="-122"/>
                  <a:ea typeface="方正美黑简体" pitchFamily="1" charset="-122"/>
                  <a:cs typeface="+mn-cs"/>
                  <a:sym typeface="方正美黑简体" pitchFamily="1" charset="-122"/>
                </a:rPr>
                <a:t>面试准备</a:t>
              </a:r>
              <a:endPara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893" y="1264185"/>
              <a:ext cx="1298320" cy="123056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5364" name="组合 8"/>
          <p:cNvGrpSpPr/>
          <p:nvPr/>
        </p:nvGrpSpPr>
        <p:grpSpPr>
          <a:xfrm>
            <a:off x="2547938" y="714058"/>
            <a:ext cx="1416050" cy="1701800"/>
            <a:chOff x="2717237" y="1272122"/>
            <a:chExt cx="1415772" cy="1702153"/>
          </a:xfrm>
        </p:grpSpPr>
        <p:sp>
          <p:nvSpPr>
            <p:cNvPr id="22531" name="矩形 2"/>
            <p:cNvSpPr>
              <a:spLocks noChangeArrowheads="1"/>
            </p:cNvSpPr>
            <p:nvPr/>
          </p:nvSpPr>
          <p:spPr bwMode="auto">
            <a:xfrm>
              <a:off x="2717237" y="2512216"/>
              <a:ext cx="1415772" cy="462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方正美黑简体" pitchFamily="1" charset="-122"/>
                  <a:ea typeface="方正美黑简体" pitchFamily="1" charset="-122"/>
                  <a:cs typeface="+mn-cs"/>
                  <a:sym typeface="方正美黑简体" pitchFamily="1" charset="-122"/>
                </a:rPr>
                <a:t>自我提升</a:t>
              </a:r>
              <a:endPara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6"/>
            <a:srcRect l="6769" r="6866"/>
            <a:stretch>
              <a:fillRect/>
            </a:stretch>
          </p:blipFill>
          <p:spPr>
            <a:xfrm>
              <a:off x="2775962" y="1272122"/>
              <a:ext cx="1298320" cy="122262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5365" name="组合 14"/>
          <p:cNvGrpSpPr/>
          <p:nvPr/>
        </p:nvGrpSpPr>
        <p:grpSpPr>
          <a:xfrm>
            <a:off x="4713923" y="739458"/>
            <a:ext cx="1402080" cy="1674811"/>
            <a:chOff x="4798331" y="1298427"/>
            <a:chExt cx="1401805" cy="1674260"/>
          </a:xfrm>
        </p:grpSpPr>
        <p:sp>
          <p:nvSpPr>
            <p:cNvPr id="22532" name="矩形 3"/>
            <p:cNvSpPr>
              <a:spLocks noChangeArrowheads="1"/>
            </p:cNvSpPr>
            <p:nvPr/>
          </p:nvSpPr>
          <p:spPr bwMode="auto">
            <a:xfrm>
              <a:off x="4798331" y="2512464"/>
              <a:ext cx="1401805" cy="460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方正美黑简体" pitchFamily="1" charset="-122"/>
                  <a:ea typeface="方正美黑简体" pitchFamily="1" charset="-122"/>
                  <a:cs typeface="+mn-cs"/>
                  <a:sym typeface="方正美黑简体" pitchFamily="1" charset="-122"/>
                </a:rPr>
                <a:t>认可别人</a:t>
              </a:r>
              <a:endPara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7"/>
            <a:srcRect t="11571" r="6150" b="6151"/>
            <a:stretch>
              <a:fillRect/>
            </a:stretch>
          </p:blipFill>
          <p:spPr>
            <a:xfrm>
              <a:off x="4816742" y="1298427"/>
              <a:ext cx="1364982" cy="119658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5366" name="组合 15"/>
          <p:cNvGrpSpPr/>
          <p:nvPr/>
        </p:nvGrpSpPr>
        <p:grpSpPr>
          <a:xfrm>
            <a:off x="6865938" y="729933"/>
            <a:ext cx="1414462" cy="1685925"/>
            <a:chOff x="7119376" y="1288673"/>
            <a:chExt cx="1415772" cy="1685602"/>
          </a:xfrm>
        </p:grpSpPr>
        <p:sp>
          <p:nvSpPr>
            <p:cNvPr id="22533" name="矩形 4"/>
            <p:cNvSpPr>
              <a:spLocks noChangeArrowheads="1"/>
            </p:cNvSpPr>
            <p:nvPr/>
          </p:nvSpPr>
          <p:spPr bwMode="auto">
            <a:xfrm>
              <a:off x="7119376" y="2512401"/>
              <a:ext cx="1415772" cy="46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方正美黑简体" pitchFamily="1" charset="-122"/>
                  <a:ea typeface="方正美黑简体" pitchFamily="1" charset="-122"/>
                  <a:cs typeface="+mn-cs"/>
                  <a:sym typeface="方正美黑简体" pitchFamily="1" charset="-122"/>
                </a:rPr>
                <a:t>控场能力</a:t>
              </a:r>
              <a:endPara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8"/>
            <a:srcRect l="11579" t="3981" r="9971" b="3793"/>
            <a:stretch>
              <a:fillRect/>
            </a:stretch>
          </p:blipFill>
          <p:spPr>
            <a:xfrm>
              <a:off x="7143210" y="1288673"/>
              <a:ext cx="1368104" cy="12062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5367" name="组合 20"/>
          <p:cNvGrpSpPr/>
          <p:nvPr/>
        </p:nvGrpSpPr>
        <p:grpSpPr>
          <a:xfrm>
            <a:off x="419100" y="3028633"/>
            <a:ext cx="1416050" cy="1717675"/>
            <a:chOff x="673238" y="3861198"/>
            <a:chExt cx="1415772" cy="1717070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673238" y="5116468"/>
              <a:ext cx="1415772" cy="46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方正美黑简体" pitchFamily="1" charset="-122"/>
                  <a:ea typeface="方正美黑简体" pitchFamily="1" charset="-122"/>
                  <a:cs typeface="+mn-cs"/>
                  <a:sym typeface="方正美黑简体" pitchFamily="1" charset="-122"/>
                </a:rPr>
                <a:t>心理调节</a:t>
              </a:r>
              <a:endPara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9"/>
            <a:srcRect l="14546" r="13635"/>
            <a:stretch>
              <a:fillRect/>
            </a:stretch>
          </p:blipFill>
          <p:spPr>
            <a:xfrm>
              <a:off x="722441" y="3861198"/>
              <a:ext cx="1317366" cy="122353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5368" name="组合 21"/>
          <p:cNvGrpSpPr/>
          <p:nvPr/>
        </p:nvGrpSpPr>
        <p:grpSpPr>
          <a:xfrm>
            <a:off x="2578100" y="3028633"/>
            <a:ext cx="1416050" cy="1717675"/>
            <a:chOff x="2747307" y="3861198"/>
            <a:chExt cx="1415772" cy="1717070"/>
          </a:xfrm>
        </p:grpSpPr>
        <p:sp>
          <p:nvSpPr>
            <p:cNvPr id="14" name="矩形 2"/>
            <p:cNvSpPr>
              <a:spLocks noChangeArrowheads="1"/>
            </p:cNvSpPr>
            <p:nvPr/>
          </p:nvSpPr>
          <p:spPr bwMode="auto">
            <a:xfrm>
              <a:off x="2747307" y="5116468"/>
              <a:ext cx="1415772" cy="46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方正美黑简体" pitchFamily="1" charset="-122"/>
                  <a:ea typeface="方正美黑简体" pitchFamily="1" charset="-122"/>
                  <a:cs typeface="+mn-cs"/>
                  <a:sym typeface="方正美黑简体" pitchFamily="1" charset="-122"/>
                </a:rPr>
                <a:t>职场技能</a:t>
              </a:r>
              <a:endPara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10795" y="3861198"/>
              <a:ext cx="1288797" cy="122353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5369" name="组合 22"/>
          <p:cNvGrpSpPr/>
          <p:nvPr/>
        </p:nvGrpSpPr>
        <p:grpSpPr>
          <a:xfrm>
            <a:off x="4737100" y="2992120"/>
            <a:ext cx="1416050" cy="1754188"/>
            <a:chOff x="4818996" y="3824560"/>
            <a:chExt cx="1415772" cy="1753708"/>
          </a:xfrm>
        </p:grpSpPr>
        <p:sp>
          <p:nvSpPr>
            <p:cNvPr id="15" name="矩形 3"/>
            <p:cNvSpPr>
              <a:spLocks noChangeArrowheads="1"/>
            </p:cNvSpPr>
            <p:nvPr/>
          </p:nvSpPr>
          <p:spPr bwMode="auto">
            <a:xfrm>
              <a:off x="4818996" y="5116431"/>
              <a:ext cx="1415772" cy="461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方正美黑简体" pitchFamily="1" charset="-122"/>
                  <a:ea typeface="方正美黑简体" pitchFamily="1" charset="-122"/>
                  <a:cs typeface="+mn-cs"/>
                  <a:sym typeface="方正美黑简体" pitchFamily="1" charset="-122"/>
                </a:rPr>
                <a:t>人文关怀</a:t>
              </a:r>
              <a:endPara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11"/>
            <a:srcRect l="22946" t="2585" r="8749" b="5311"/>
            <a:stretch>
              <a:fillRect/>
            </a:stretch>
          </p:blipFill>
          <p:spPr>
            <a:xfrm>
              <a:off x="4877722" y="3824560"/>
              <a:ext cx="1287209" cy="126171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5370" name="组合 23"/>
          <p:cNvGrpSpPr/>
          <p:nvPr/>
        </p:nvGrpSpPr>
        <p:grpSpPr>
          <a:xfrm>
            <a:off x="6896100" y="3049270"/>
            <a:ext cx="1414463" cy="1697038"/>
            <a:chOff x="7149447" y="3880750"/>
            <a:chExt cx="1415772" cy="1697518"/>
          </a:xfrm>
        </p:grpSpPr>
        <p:sp>
          <p:nvSpPr>
            <p:cNvPr id="16" name="矩形 4"/>
            <p:cNvSpPr>
              <a:spLocks noChangeArrowheads="1"/>
            </p:cNvSpPr>
            <p:nvPr/>
          </p:nvSpPr>
          <p:spPr bwMode="auto">
            <a:xfrm>
              <a:off x="7149447" y="5116174"/>
              <a:ext cx="1415772" cy="462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方正美黑简体" pitchFamily="1" charset="-122"/>
                  <a:ea typeface="方正美黑简体" pitchFamily="1" charset="-122"/>
                  <a:cs typeface="+mn-cs"/>
                  <a:sym typeface="方正美黑简体" pitchFamily="1" charset="-122"/>
                </a:rPr>
                <a:t>人格魅力</a:t>
              </a:r>
              <a:endPara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12"/>
            <a:srcRect l="10418" t="19138" r="25918" b="-911"/>
            <a:stretch>
              <a:fillRect/>
            </a:stretch>
          </p:blipFill>
          <p:spPr>
            <a:xfrm>
              <a:off x="7213006" y="3880750"/>
              <a:ext cx="1288654" cy="124812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65" y="127635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6387" name="矩形 15"/>
          <p:cNvSpPr/>
          <p:nvPr/>
        </p:nvSpPr>
        <p:spPr>
          <a:xfrm>
            <a:off x="821055" y="2173923"/>
            <a:ext cx="17068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面试准备</a:t>
            </a:r>
            <a:r>
              <a:rPr lang="zh-CN" altLang="en-US" sz="2000" b="1" dirty="0">
                <a:solidFill>
                  <a:srgbClr val="E36C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脉络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矩形 17"/>
          <p:cNvSpPr/>
          <p:nvPr/>
        </p:nvSpPr>
        <p:spPr>
          <a:xfrm>
            <a:off x="3110230" y="1537335"/>
            <a:ext cx="2270125" cy="1751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algn="l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方正大黑简体" pitchFamily="65" charset="-122"/>
                <a:ea typeface="方正大黑简体" pitchFamily="65" charset="-122"/>
              </a:rPr>
              <a:t>个人IP背书</a:t>
            </a:r>
            <a:endParaRPr lang="zh-CN" altLang="en-US" sz="1800" dirty="0">
              <a:solidFill>
                <a:schemeClr val="accent1"/>
              </a:solidFill>
              <a:latin typeface="方正大黑简体" pitchFamily="65" charset="-122"/>
              <a:ea typeface="方正大黑简体" pitchFamily="65" charset="-122"/>
            </a:endParaRPr>
          </a:p>
          <a:p>
            <a:pPr marL="0" lvl="0" indent="0" algn="l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方正大黑简体" pitchFamily="65" charset="-122"/>
                <a:ea typeface="方正大黑简体" pitchFamily="65" charset="-122"/>
                <a:sym typeface="+mn-ea"/>
              </a:rPr>
              <a:t>逐字逐句打磨</a:t>
            </a:r>
            <a:endParaRPr lang="en-US" altLang="zh-CN" sz="1800" dirty="0">
              <a:solidFill>
                <a:schemeClr val="accent1"/>
              </a:solidFill>
              <a:latin typeface="方正大黑简体" pitchFamily="65" charset="-122"/>
              <a:ea typeface="方正大黑简体" pitchFamily="65" charset="-122"/>
            </a:endParaRPr>
          </a:p>
          <a:p>
            <a:pPr marL="0" lvl="0" indent="0" algn="l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方正大黑简体" pitchFamily="65" charset="-122"/>
                <a:ea typeface="方正大黑简体" pitchFamily="65" charset="-122"/>
              </a:rPr>
              <a:t>涵盖范围</a:t>
            </a:r>
            <a:endParaRPr lang="zh-CN" altLang="en-US" sz="1800" dirty="0">
              <a:solidFill>
                <a:schemeClr val="accent1"/>
              </a:solidFill>
              <a:latin typeface="方正大黑简体" pitchFamily="65" charset="-122"/>
              <a:ea typeface="方正大黑简体" pitchFamily="65" charset="-122"/>
            </a:endParaRPr>
          </a:p>
          <a:p>
            <a:pPr marL="0" lvl="0" indent="0" algn="l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方正大黑简体" pitchFamily="65" charset="-122"/>
                <a:ea typeface="方正大黑简体" pitchFamily="65" charset="-122"/>
              </a:rPr>
              <a:t>招你能做什么</a:t>
            </a:r>
            <a:endParaRPr lang="en-US" altLang="zh-CN" sz="1800" dirty="0">
              <a:solidFill>
                <a:schemeClr val="accent1"/>
              </a:solidFill>
              <a:latin typeface="方正大黑简体" pitchFamily="65" charset="-122"/>
              <a:ea typeface="方正大黑简体" pitchFamily="65" charset="-122"/>
            </a:endParaRPr>
          </a:p>
          <a:p>
            <a:pPr marL="0" lvl="0" indent="0" algn="l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方正大黑简体" pitchFamily="65" charset="-122"/>
                <a:ea typeface="方正大黑简体" pitchFamily="65" charset="-122"/>
              </a:rPr>
              <a:t>面试前心理准备</a:t>
            </a:r>
            <a:endParaRPr lang="zh-CN" altLang="en-US" sz="1800" dirty="0">
              <a:solidFill>
                <a:schemeClr val="accent1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5" b="30425"/>
          <a:stretch>
            <a:fillRect/>
          </a:stretch>
        </p:blipFill>
        <p:spPr>
          <a:xfrm>
            <a:off x="5593639" y="2086456"/>
            <a:ext cx="2346079" cy="8516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6390" name="左大括号 9"/>
          <p:cNvSpPr/>
          <p:nvPr/>
        </p:nvSpPr>
        <p:spPr>
          <a:xfrm>
            <a:off x="2648585" y="1635760"/>
            <a:ext cx="340995" cy="1555115"/>
          </a:xfrm>
          <a:prstGeom prst="leftBrace">
            <a:avLst>
              <a:gd name="adj1" fmla="val 8320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4245928" y="127635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方正美黑简体" pitchFamily="1" charset="-122"/>
                <a:ea typeface="方正美黑简体" pitchFamily="1" charset="-122"/>
                <a:cs typeface="+mn-cs"/>
                <a:sym typeface="方正美黑简体" pitchFamily="1" charset="-122"/>
              </a:rPr>
              <a:t>面试准备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8435" name="矩形 15"/>
          <p:cNvSpPr/>
          <p:nvPr/>
        </p:nvSpPr>
        <p:spPr>
          <a:xfrm>
            <a:off x="184785" y="1962785"/>
            <a:ext cx="19608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E36C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深度剖析</a:t>
            </a:r>
            <a:r>
              <a:rPr lang="zh-CN" altLang="en-US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zh-CN" altLang="en-US" sz="2000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矩形 17"/>
          <p:cNvSpPr/>
          <p:nvPr/>
        </p:nvSpPr>
        <p:spPr>
          <a:xfrm>
            <a:off x="2593975" y="842010"/>
            <a:ext cx="3963670" cy="26123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algn="l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</a:rPr>
              <a:t>3W1H</a:t>
            </a:r>
            <a:r>
              <a:rPr lang="zh-CN" altLang="en-US" sz="1800" dirty="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</a:rPr>
              <a:t>学习</a:t>
            </a:r>
            <a:r>
              <a:rPr lang="zh-CN" altLang="en-US" sz="1800" dirty="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</a:rPr>
              <a:t>法</a:t>
            </a:r>
            <a:endParaRPr lang="en-US" altLang="zh-CN" sz="1800" dirty="0">
              <a:solidFill>
                <a:srgbClr val="FF0000"/>
              </a:solidFill>
              <a:latin typeface="方正大黑简体" pitchFamily="65" charset="-122"/>
              <a:ea typeface="方正大黑简体" pitchFamily="65" charset="-122"/>
            </a:endParaRPr>
          </a:p>
          <a:p>
            <a:pPr marL="0" lvl="0" indent="0" algn="l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</a:rPr>
              <a:t>5-8</a:t>
            </a:r>
            <a:r>
              <a:rPr lang="zh-CN" altLang="en-US" sz="1800" dirty="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</a:rPr>
              <a:t>分钟极限</a:t>
            </a:r>
            <a:endParaRPr lang="zh-CN" altLang="en-US" sz="1800" dirty="0">
              <a:solidFill>
                <a:srgbClr val="FF0000"/>
              </a:solidFill>
              <a:latin typeface="方正大黑简体" pitchFamily="65" charset="-122"/>
              <a:ea typeface="方正大黑简体" pitchFamily="65" charset="-122"/>
            </a:endParaRPr>
          </a:p>
          <a:p>
            <a:pPr marL="0" lvl="0" indent="0" algn="l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</a:rPr>
              <a:t>技术的承前启后</a:t>
            </a:r>
            <a:endParaRPr lang="en-US" altLang="zh-CN" sz="1800" dirty="0">
              <a:solidFill>
                <a:srgbClr val="FF0000"/>
              </a:solidFill>
              <a:latin typeface="方正大黑简体" pitchFamily="65" charset="-122"/>
              <a:ea typeface="方正大黑简体" pitchFamily="65" charset="-122"/>
            </a:endParaRPr>
          </a:p>
          <a:p>
            <a:pPr marL="0" lvl="0" indent="0" algn="l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方正大黑简体" pitchFamily="65" charset="-122"/>
                <a:ea typeface="方正大黑简体" pitchFamily="65" charset="-122"/>
              </a:rPr>
              <a:t>同样的技术可以满足不同的面试官</a:t>
            </a:r>
            <a:endParaRPr lang="en-US" altLang="zh-CN" sz="1800" dirty="0">
              <a:solidFill>
                <a:schemeClr val="accent1"/>
              </a:solidFill>
              <a:latin typeface="方正大黑简体" pitchFamily="65" charset="-122"/>
              <a:ea typeface="方正大黑简体" pitchFamily="65" charset="-122"/>
            </a:endParaRPr>
          </a:p>
          <a:p>
            <a:pPr marL="0" lvl="0" indent="0" algn="l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方正大黑简体" pitchFamily="65" charset="-122"/>
                <a:ea typeface="方正大黑简体" pitchFamily="65" charset="-122"/>
              </a:rPr>
              <a:t>再简单的工作内容也可以非常吸引人</a:t>
            </a:r>
            <a:endParaRPr lang="en-US" altLang="zh-CN" sz="1800" dirty="0">
              <a:solidFill>
                <a:schemeClr val="accent1"/>
              </a:solidFill>
              <a:latin typeface="方正大黑简体" pitchFamily="65" charset="-122"/>
              <a:ea typeface="方正大黑简体" pitchFamily="65" charset="-122"/>
            </a:endParaRPr>
          </a:p>
          <a:p>
            <a:pPr marL="0" lvl="0" indent="0" algn="l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方正大黑简体" pitchFamily="65" charset="-122"/>
                <a:ea typeface="方正大黑简体" pitchFamily="65" charset="-122"/>
              </a:rPr>
              <a:t>尝试挑战有难度的技术</a:t>
            </a:r>
            <a:endParaRPr lang="zh-CN" altLang="en-US" sz="1800" dirty="0">
              <a:solidFill>
                <a:schemeClr val="accent1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8437" name="左大括号 9"/>
          <p:cNvSpPr/>
          <p:nvPr/>
        </p:nvSpPr>
        <p:spPr>
          <a:xfrm>
            <a:off x="2052320" y="970598"/>
            <a:ext cx="392113" cy="2384425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918" y="1515817"/>
            <a:ext cx="1861820" cy="123636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2531" name="矩形 2"/>
          <p:cNvSpPr>
            <a:spLocks noChangeArrowheads="1"/>
          </p:cNvSpPr>
          <p:nvPr/>
        </p:nvSpPr>
        <p:spPr bwMode="auto">
          <a:xfrm>
            <a:off x="3863658" y="71755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方正美黑简体" pitchFamily="1" charset="-122"/>
                <a:ea typeface="方正美黑简体" pitchFamily="1" charset="-122"/>
                <a:cs typeface="+mn-cs"/>
                <a:sym typeface="方正美黑简体" pitchFamily="1" charset="-122"/>
              </a:rPr>
              <a:t>自我提升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22531" name="矩形 2"/>
          <p:cNvSpPr>
            <a:spLocks noChangeArrowheads="1"/>
          </p:cNvSpPr>
          <p:nvPr/>
        </p:nvSpPr>
        <p:spPr bwMode="auto">
          <a:xfrm>
            <a:off x="3863658" y="71755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方正美黑简体" pitchFamily="1" charset="-122"/>
                <a:ea typeface="方正美黑简体" pitchFamily="1" charset="-122"/>
                <a:cs typeface="+mn-cs"/>
                <a:sym typeface="方正美黑简体" pitchFamily="1" charset="-122"/>
              </a:rPr>
              <a:t>自我提升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484" name="Group 2"/>
          <p:cNvGrpSpPr/>
          <p:nvPr/>
        </p:nvGrpSpPr>
        <p:grpSpPr>
          <a:xfrm>
            <a:off x="3301683" y="784225"/>
            <a:ext cx="2441575" cy="1787525"/>
            <a:chOff x="564332" y="0"/>
            <a:chExt cx="2441852" cy="1786931"/>
          </a:xfrm>
        </p:grpSpPr>
        <p:sp>
          <p:nvSpPr>
            <p:cNvPr id="20489" name="矩形 1"/>
            <p:cNvSpPr/>
            <p:nvPr/>
          </p:nvSpPr>
          <p:spPr>
            <a:xfrm>
              <a:off x="564332" y="0"/>
              <a:ext cx="2441852" cy="14460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8800" dirty="0">
                  <a:solidFill>
                    <a:srgbClr val="262626"/>
                  </a:solidFill>
                  <a:latin typeface="Arial" panose="020B0604020202020204" pitchFamily="34" charset="0"/>
                  <a:ea typeface="方正美黑简体" pitchFamily="1" charset="-122"/>
                  <a:sym typeface="方正美黑简体" pitchFamily="1" charset="-122"/>
                </a:rPr>
                <a:t>实操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0490" name="矩形 2"/>
            <p:cNvSpPr/>
            <p:nvPr/>
          </p:nvSpPr>
          <p:spPr>
            <a:xfrm>
              <a:off x="829909" y="1263874"/>
              <a:ext cx="2108405" cy="5230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rgbClr val="262626"/>
                  </a:solidFill>
                  <a:latin typeface="Agency FB" panose="020B0503020202020204" pitchFamily="34" charset="0"/>
                  <a:ea typeface="黑体" panose="02010609060101010101" charset="-122"/>
                  <a:sym typeface="Agency FB" panose="020B0503020202020204" pitchFamily="34" charset="0"/>
                </a:rPr>
                <a:t>Real operatiom</a:t>
              </a:r>
              <a:r>
                <a:rPr lang="zh-CN" altLang="en-US" sz="2800" b="1" dirty="0">
                  <a:solidFill>
                    <a:srgbClr val="262626"/>
                  </a:solidFill>
                  <a:latin typeface="Agency FB" panose="020B0503020202020204" pitchFamily="34" charset="0"/>
                  <a:ea typeface="黑体" panose="02010609060101010101" charset="-122"/>
                  <a:sym typeface="Agency FB" panose="020B0503020202020204" pitchFamily="34" charset="0"/>
                </a:rPr>
                <a:t> </a:t>
              </a:r>
              <a:endParaRPr lang="zh-CN" altLang="en-US" sz="2800" b="1" dirty="0">
                <a:solidFill>
                  <a:srgbClr val="262626"/>
                </a:solidFill>
                <a:latin typeface="Agency FB" panose="020B0503020202020204" pitchFamily="34" charset="0"/>
                <a:ea typeface="黑体" panose="02010609060101010101" charset="-122"/>
                <a:sym typeface="Agency FB" panose="020B0503020202020204" pitchFamily="34" charset="0"/>
              </a:endParaRPr>
            </a:p>
          </p:txBody>
        </p:sp>
      </p:grpSp>
      <p:sp>
        <p:nvSpPr>
          <p:cNvPr id="20485" name="TextBox 12"/>
          <p:cNvSpPr/>
          <p:nvPr/>
        </p:nvSpPr>
        <p:spPr>
          <a:xfrm>
            <a:off x="1301433" y="2797175"/>
            <a:ext cx="1655762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控制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内容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 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sp>
        <p:nvSpPr>
          <p:cNvPr id="20486" name="TextBox 13"/>
          <p:cNvSpPr/>
          <p:nvPr/>
        </p:nvSpPr>
        <p:spPr>
          <a:xfrm>
            <a:off x="2995295" y="2797175"/>
            <a:ext cx="15128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轻松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答疑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sp>
        <p:nvSpPr>
          <p:cNvPr id="20487" name="TextBox 14"/>
          <p:cNvSpPr/>
          <p:nvPr/>
        </p:nvSpPr>
        <p:spPr>
          <a:xfrm>
            <a:off x="6098858" y="2797175"/>
            <a:ext cx="1655762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凸显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实力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sp>
        <p:nvSpPr>
          <p:cNvPr id="20488" name="TextBox 13"/>
          <p:cNvSpPr/>
          <p:nvPr/>
        </p:nvSpPr>
        <p:spPr>
          <a:xfrm>
            <a:off x="4546283" y="2797175"/>
            <a:ext cx="15128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积累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题库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9459" name="矩形 15"/>
          <p:cNvSpPr/>
          <p:nvPr/>
        </p:nvSpPr>
        <p:spPr>
          <a:xfrm>
            <a:off x="305753" y="2108835"/>
            <a:ext cx="12112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反复</a:t>
            </a:r>
            <a:r>
              <a:rPr lang="zh-CN" altLang="en-US" sz="2000" b="1" dirty="0">
                <a:solidFill>
                  <a:srgbClr val="E36C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修炼</a:t>
            </a:r>
            <a:endParaRPr lang="zh-CN" altLang="en-US" sz="2000" dirty="0">
              <a:solidFill>
                <a:srgbClr val="E36C09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左大括号 9"/>
          <p:cNvSpPr/>
          <p:nvPr/>
        </p:nvSpPr>
        <p:spPr>
          <a:xfrm>
            <a:off x="1569403" y="1783398"/>
            <a:ext cx="180975" cy="1100137"/>
          </a:xfrm>
          <a:prstGeom prst="leftBrace">
            <a:avLst>
              <a:gd name="adj1" fmla="val 8330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9461" name="矩形 1"/>
          <p:cNvSpPr/>
          <p:nvPr/>
        </p:nvSpPr>
        <p:spPr>
          <a:xfrm>
            <a:off x="1909445" y="1659255"/>
            <a:ext cx="419100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方正大黑简体" pitchFamily="65" charset="-122"/>
                <a:ea typeface="方正大黑简体" pitchFamily="65" charset="-122"/>
              </a:rPr>
              <a:t>语言组织有条理、语速适当</a:t>
            </a:r>
            <a:endParaRPr lang="en-US" altLang="zh-CN" sz="1800" dirty="0">
              <a:solidFill>
                <a:schemeClr val="accent1"/>
              </a:solidFill>
              <a:latin typeface="方正大黑简体" pitchFamily="65" charset="-122"/>
              <a:ea typeface="方正大黑简体" pitchFamily="65" charset="-122"/>
            </a:endParaRPr>
          </a:p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方正大黑简体" pitchFamily="65" charset="-122"/>
                <a:ea typeface="方正大黑简体" pitchFamily="65" charset="-122"/>
              </a:rPr>
              <a:t>减少重复话术</a:t>
            </a:r>
            <a:endParaRPr lang="en-US" altLang="zh-CN" sz="1800" dirty="0">
              <a:solidFill>
                <a:schemeClr val="accent1"/>
              </a:solidFill>
              <a:latin typeface="方正大黑简体" pitchFamily="65" charset="-122"/>
              <a:ea typeface="方正大黑简体" pitchFamily="65" charset="-122"/>
            </a:endParaRPr>
          </a:p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方正大黑简体" pitchFamily="65" charset="-122"/>
                <a:ea typeface="方正大黑简体" pitchFamily="65" charset="-122"/>
              </a:rPr>
              <a:t>声色抑扬顿挫，重点内容要重复强调</a:t>
            </a:r>
            <a:endParaRPr lang="en-US" altLang="zh-CN" sz="1800" dirty="0">
              <a:solidFill>
                <a:schemeClr val="accent1"/>
              </a:solidFill>
              <a:latin typeface="方正大黑简体" pitchFamily="65" charset="-122"/>
              <a:ea typeface="方正大黑简体" pitchFamily="65" charset="-122"/>
            </a:endParaRPr>
          </a:p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方正大黑简体" pitchFamily="65" charset="-122"/>
                <a:ea typeface="方正大黑简体" pitchFamily="65" charset="-122"/>
              </a:rPr>
              <a:t>好的面试像在聊天</a:t>
            </a:r>
            <a:endParaRPr lang="en-US" altLang="zh-CN" sz="1800" dirty="0">
              <a:solidFill>
                <a:schemeClr val="accent1"/>
              </a:solidFill>
              <a:latin typeface="方正大黑简体" pitchFamily="65" charset="-122"/>
              <a:ea typeface="方正大黑简体" pitchFamily="65" charset="-122"/>
            </a:endParaRPr>
          </a:p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方正大黑简体" pitchFamily="65" charset="-122"/>
                <a:ea typeface="方正大黑简体" pitchFamily="65" charset="-122"/>
              </a:rPr>
              <a:t>工欲善其事，必先利其器</a:t>
            </a:r>
            <a:endParaRPr lang="en-US" altLang="zh-CN" sz="1800" dirty="0">
              <a:solidFill>
                <a:schemeClr val="accent1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" t="2101" r="4606" b="25424"/>
          <a:stretch>
            <a:fillRect/>
          </a:stretch>
        </p:blipFill>
        <p:spPr>
          <a:xfrm>
            <a:off x="6240395" y="1468752"/>
            <a:ext cx="1692485" cy="212329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2533" name="矩形 4"/>
          <p:cNvSpPr>
            <a:spLocks noChangeArrowheads="1"/>
          </p:cNvSpPr>
          <p:nvPr/>
        </p:nvSpPr>
        <p:spPr bwMode="auto">
          <a:xfrm>
            <a:off x="3405823" y="127635"/>
            <a:ext cx="1414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方正美黑简体" pitchFamily="1" charset="-122"/>
                <a:ea typeface="方正美黑简体" pitchFamily="1" charset="-122"/>
                <a:cs typeface="+mn-cs"/>
                <a:sym typeface="方正美黑简体" pitchFamily="1" charset="-122"/>
              </a:rPr>
              <a:t>控场能力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24580" name="矩形 13"/>
          <p:cNvSpPr/>
          <p:nvPr/>
        </p:nvSpPr>
        <p:spPr>
          <a:xfrm>
            <a:off x="2415223" y="1327150"/>
            <a:ext cx="374332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成就别人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solidFill>
                  <a:srgbClr val="E36C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成就自己</a:t>
            </a:r>
            <a:endParaRPr lang="zh-CN" altLang="en-US" dirty="0">
              <a:solidFill>
                <a:srgbClr val="E36C09"/>
              </a:solidFill>
              <a:latin typeface="Arial" panose="020B0604020202020204" pitchFamily="34" charset="0"/>
            </a:endParaRPr>
          </a:p>
        </p:txBody>
      </p:sp>
      <p:sp>
        <p:nvSpPr>
          <p:cNvPr id="24581" name="矩形 1"/>
          <p:cNvSpPr/>
          <p:nvPr/>
        </p:nvSpPr>
        <p:spPr>
          <a:xfrm>
            <a:off x="1442085" y="2263775"/>
            <a:ext cx="57277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方正大黑简体" pitchFamily="65" charset="-122"/>
                <a:ea typeface="方正大黑简体" pitchFamily="65" charset="-122"/>
              </a:rPr>
              <a:t>不轻易诋毁任何一个之前的同事</a:t>
            </a:r>
            <a:endParaRPr lang="zh-CN" altLang="en-US" sz="1800" dirty="0">
              <a:solidFill>
                <a:schemeClr val="accent1"/>
              </a:solidFill>
              <a:latin typeface="方正大黑简体" pitchFamily="65" charset="-122"/>
              <a:ea typeface="方正大黑简体" pitchFamily="65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方正大黑简体" pitchFamily="65" charset="-122"/>
                <a:ea typeface="方正大黑简体" pitchFamily="65" charset="-122"/>
              </a:rPr>
              <a:t>一句话可以成就一个人，也可以毁掉一个人</a:t>
            </a:r>
            <a:endParaRPr lang="zh-CN" altLang="en-US" sz="1800" dirty="0">
              <a:solidFill>
                <a:schemeClr val="accent1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22532" name="矩形 3"/>
          <p:cNvSpPr>
            <a:spLocks noChangeArrowheads="1"/>
          </p:cNvSpPr>
          <p:nvPr/>
        </p:nvSpPr>
        <p:spPr bwMode="auto">
          <a:xfrm>
            <a:off x="3501073" y="73025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方正美黑简体" pitchFamily="1" charset="-122"/>
                <a:ea typeface="方正美黑简体" pitchFamily="1" charset="-122"/>
                <a:cs typeface="+mn-cs"/>
                <a:sym typeface="方正美黑简体" pitchFamily="1" charset="-122"/>
              </a:rPr>
              <a:t>认可别人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94.14997375721677,&quot;left&quot;:286.4257206992761,&quot;top&quot;:118.42506936183099,&quot;width&quot;:385.99933677119463}"/>
</p:tagLst>
</file>

<file path=ppt/tags/tag2.xml><?xml version="1.0" encoding="utf-8"?>
<p:tagLst xmlns:p="http://schemas.openxmlformats.org/presentationml/2006/main">
  <p:tag name="KSO_WM_DIAGRAM_VIRTUALLY_FRAME" val="{&quot;height&quot;:94.14997375721677,&quot;left&quot;:286.4257206992761,&quot;top&quot;:118.42506936183099,&quot;width&quot;:385.99933677119463}"/>
</p:tagLst>
</file>

<file path=ppt/tags/tag3.xml><?xml version="1.0" encoding="utf-8"?>
<p:tagLst xmlns:p="http://schemas.openxmlformats.org/presentationml/2006/main">
  <p:tag name="KSO_WM_DIAGRAM_VIRTUALLY_FRAME" val="{&quot;height&quot;:94.14997375721677,&quot;left&quot;:286.4257206992761,&quot;top&quot;:118.42506936183099,&quot;width&quot;:385.99933677119463}"/>
</p:tagLst>
</file>

<file path=ppt/tags/tag4.xml><?xml version="1.0" encoding="utf-8"?>
<p:tagLst xmlns:p="http://schemas.openxmlformats.org/presentationml/2006/main">
  <p:tag name="KSO_WM_DIAGRAM_VIRTUALLY_FRAME" val="{&quot;height&quot;:94.14997375721677,&quot;left&quot;:292.4757206992761,&quot;top&quot;:118.42506936183099,&quot;width&quot;:379.9493367711946}"/>
</p:tagLst>
</file>

<file path=ppt/tags/tag5.xml><?xml version="1.0" encoding="utf-8"?>
<p:tagLst xmlns:p="http://schemas.openxmlformats.org/presentationml/2006/main">
  <p:tag name="KSO_WM_DIAGRAM_VIRTUALLY_FRAME" val="{&quot;height&quot;:94.14997375721677,&quot;left&quot;:286.4257206992761,&quot;top&quot;:118.42506936183099,&quot;width&quot;:385.99933677119463}"/>
</p:tagLst>
</file>

<file path=ppt/tags/tag6.xml><?xml version="1.0" encoding="utf-8"?>
<p:tagLst xmlns:p="http://schemas.openxmlformats.org/presentationml/2006/main">
  <p:tag name="KSO_WM_DIAGRAM_VIRTUALLY_FRAME" val="{&quot;height&quot;:94.14997375721677,&quot;left&quot;:286.4257206992761,&quot;top&quot;:118.42506936183099,&quot;width&quot;:385.99933677119463}"/>
</p:tagLst>
</file>

<file path=ppt/tags/tag7.xml><?xml version="1.0" encoding="utf-8"?>
<p:tagLst xmlns:p="http://schemas.openxmlformats.org/presentationml/2006/main">
  <p:tag name="commondata" val="eyJoZGlkIjoiMWQzYzE3Njg5OWQxMWVjNWY2ZWE2MTQyMjJhNGZiYz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WPS 演示</Application>
  <PresentationFormat>On-screen Show (16:9)</PresentationFormat>
  <Paragraphs>193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微软雅黑</vt:lpstr>
      <vt:lpstr>Calibri</vt:lpstr>
      <vt:lpstr>Arial Narrow</vt:lpstr>
      <vt:lpstr>方正美黑简体</vt:lpstr>
      <vt:lpstr>黑体</vt:lpstr>
      <vt:lpstr>方正大黑简体</vt:lpstr>
      <vt:lpstr>Agency FB</vt:lpstr>
      <vt:lpstr>Wingdings</vt:lpstr>
      <vt:lpstr>Arial Unicode MS</vt:lpstr>
      <vt:lpstr>等线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李瑾</cp:lastModifiedBy>
  <cp:revision>56</cp:revision>
  <dcterms:created xsi:type="dcterms:W3CDTF">2023-08-08T13:17:00Z</dcterms:created>
  <dcterms:modified xsi:type="dcterms:W3CDTF">2024-08-09T14:25:39Z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198FF5DD21754C45ACF4F28C483F7B03_12</vt:lpwstr>
  </property>
  <property fmtid="{D5CDD505-2E9C-101B-9397-08002B2CF9AE}" pid="3" name="KSOProductBuildVer">
    <vt:lpwstr>2052-12.1.0.17147</vt:lpwstr>
  </property>
</Properties>
</file>