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6827" y="1097737"/>
            <a:ext cx="5060315" cy="463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50481" y="1889252"/>
            <a:ext cx="2625725" cy="3923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1534" y="221437"/>
            <a:ext cx="694893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497" y="1450340"/>
            <a:ext cx="11189004" cy="404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770" y="851535"/>
            <a:ext cx="4638675" cy="5155565"/>
            <a:chOff x="5656770" y="851535"/>
            <a:chExt cx="4638675" cy="5155565"/>
          </a:xfrm>
        </p:grpSpPr>
        <p:sp>
          <p:nvSpPr>
            <p:cNvPr id="3" name="object 3"/>
            <p:cNvSpPr/>
            <p:nvPr/>
          </p:nvSpPr>
          <p:spPr>
            <a:xfrm>
              <a:off x="5656770" y="851535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1873313" y="0"/>
                  </a:moveTo>
                  <a:lnTo>
                    <a:pt x="1180020" y="0"/>
                  </a:lnTo>
                  <a:lnTo>
                    <a:pt x="1147349" y="5788"/>
                  </a:lnTo>
                  <a:lnTo>
                    <a:pt x="1092152" y="48702"/>
                  </a:lnTo>
                  <a:lnTo>
                    <a:pt x="1072197" y="83565"/>
                  </a:lnTo>
                  <a:lnTo>
                    <a:pt x="726249" y="881126"/>
                  </a:lnTo>
                  <a:lnTo>
                    <a:pt x="713605" y="920626"/>
                  </a:lnTo>
                  <a:lnTo>
                    <a:pt x="709390" y="962723"/>
                  </a:lnTo>
                  <a:lnTo>
                    <a:pt x="713605" y="1004820"/>
                  </a:lnTo>
                  <a:lnTo>
                    <a:pt x="726249" y="1044320"/>
                  </a:lnTo>
                  <a:lnTo>
                    <a:pt x="1072197" y="1842007"/>
                  </a:lnTo>
                  <a:lnTo>
                    <a:pt x="1092168" y="1876837"/>
                  </a:lnTo>
                  <a:lnTo>
                    <a:pt x="1118552" y="1903602"/>
                  </a:lnTo>
                  <a:lnTo>
                    <a:pt x="786955" y="2668269"/>
                  </a:lnTo>
                  <a:lnTo>
                    <a:pt x="769411" y="2714122"/>
                  </a:lnTo>
                  <a:lnTo>
                    <a:pt x="756880" y="2762295"/>
                  </a:lnTo>
                  <a:lnTo>
                    <a:pt x="749361" y="2812013"/>
                  </a:lnTo>
                  <a:lnTo>
                    <a:pt x="746855" y="2862500"/>
                  </a:lnTo>
                  <a:lnTo>
                    <a:pt x="749361" y="2912981"/>
                  </a:lnTo>
                  <a:lnTo>
                    <a:pt x="756880" y="2962681"/>
                  </a:lnTo>
                  <a:lnTo>
                    <a:pt x="769411" y="3010824"/>
                  </a:lnTo>
                  <a:lnTo>
                    <a:pt x="786955" y="3056636"/>
                  </a:lnTo>
                  <a:lnTo>
                    <a:pt x="1610550" y="4956022"/>
                  </a:lnTo>
                  <a:lnTo>
                    <a:pt x="1635991" y="5005818"/>
                  </a:lnTo>
                  <a:lnTo>
                    <a:pt x="1666114" y="5049317"/>
                  </a:lnTo>
                  <a:lnTo>
                    <a:pt x="1700357" y="5086022"/>
                  </a:lnTo>
                  <a:lnTo>
                    <a:pt x="1738162" y="5115434"/>
                  </a:lnTo>
                  <a:lnTo>
                    <a:pt x="1778968" y="5137059"/>
                  </a:lnTo>
                  <a:lnTo>
                    <a:pt x="1822215" y="5150398"/>
                  </a:lnTo>
                  <a:lnTo>
                    <a:pt x="1867344" y="5154955"/>
                  </a:lnTo>
                  <a:lnTo>
                    <a:pt x="3518090" y="5154955"/>
                  </a:lnTo>
                  <a:lnTo>
                    <a:pt x="3562089" y="5150398"/>
                  </a:lnTo>
                  <a:lnTo>
                    <a:pt x="3604828" y="5137059"/>
                  </a:lnTo>
                  <a:lnTo>
                    <a:pt x="3645500" y="5115434"/>
                  </a:lnTo>
                  <a:lnTo>
                    <a:pt x="3683294" y="5086022"/>
                  </a:lnTo>
                  <a:lnTo>
                    <a:pt x="3717402" y="5049317"/>
                  </a:lnTo>
                  <a:lnTo>
                    <a:pt x="3747017" y="5005818"/>
                  </a:lnTo>
                  <a:lnTo>
                    <a:pt x="3771328" y="4956022"/>
                  </a:lnTo>
                  <a:lnTo>
                    <a:pt x="4598479" y="3056635"/>
                  </a:lnTo>
                  <a:lnTo>
                    <a:pt x="4616023" y="3010824"/>
                  </a:lnTo>
                  <a:lnTo>
                    <a:pt x="4628554" y="2962681"/>
                  </a:lnTo>
                  <a:lnTo>
                    <a:pt x="4636073" y="2912981"/>
                  </a:lnTo>
                  <a:lnTo>
                    <a:pt x="4638579" y="2862500"/>
                  </a:lnTo>
                  <a:lnTo>
                    <a:pt x="4636073" y="2812013"/>
                  </a:lnTo>
                  <a:lnTo>
                    <a:pt x="4628554" y="2762295"/>
                  </a:lnTo>
                  <a:lnTo>
                    <a:pt x="4616023" y="2714122"/>
                  </a:lnTo>
                  <a:lnTo>
                    <a:pt x="4598479" y="2668269"/>
                  </a:lnTo>
                  <a:lnTo>
                    <a:pt x="4270937" y="1916176"/>
                  </a:lnTo>
                  <a:lnTo>
                    <a:pt x="1176972" y="1916176"/>
                  </a:lnTo>
                  <a:lnTo>
                    <a:pt x="1168640" y="1915798"/>
                  </a:lnTo>
                  <a:lnTo>
                    <a:pt x="1160414" y="1914683"/>
                  </a:lnTo>
                  <a:lnTo>
                    <a:pt x="1152308" y="1912854"/>
                  </a:lnTo>
                  <a:lnTo>
                    <a:pt x="1144333" y="1910334"/>
                  </a:lnTo>
                  <a:lnTo>
                    <a:pt x="1125029" y="1899539"/>
                  </a:lnTo>
                  <a:lnTo>
                    <a:pt x="1143698" y="1856739"/>
                  </a:lnTo>
                  <a:lnTo>
                    <a:pt x="1168717" y="1798954"/>
                  </a:lnTo>
                  <a:lnTo>
                    <a:pt x="1131925" y="1758499"/>
                  </a:lnTo>
                  <a:lnTo>
                    <a:pt x="817054" y="1035050"/>
                  </a:lnTo>
                  <a:lnTo>
                    <a:pt x="802100" y="962723"/>
                  </a:lnTo>
                  <a:lnTo>
                    <a:pt x="805838" y="925393"/>
                  </a:lnTo>
                  <a:lnTo>
                    <a:pt x="1123759" y="183261"/>
                  </a:lnTo>
                  <a:lnTo>
                    <a:pt x="1164034" y="129047"/>
                  </a:lnTo>
                  <a:lnTo>
                    <a:pt x="1219263" y="109219"/>
                  </a:lnTo>
                  <a:lnTo>
                    <a:pt x="1990783" y="109219"/>
                  </a:lnTo>
                  <a:lnTo>
                    <a:pt x="1979612" y="83565"/>
                  </a:lnTo>
                  <a:lnTo>
                    <a:pt x="1960252" y="48702"/>
                  </a:lnTo>
                  <a:lnTo>
                    <a:pt x="1934845" y="22399"/>
                  </a:lnTo>
                  <a:lnTo>
                    <a:pt x="1905246" y="5788"/>
                  </a:lnTo>
                  <a:lnTo>
                    <a:pt x="1873313" y="0"/>
                  </a:lnTo>
                  <a:close/>
                </a:path>
                <a:path w="4638675" h="5155565">
                  <a:moveTo>
                    <a:pt x="673671" y="3125216"/>
                  </a:moveTo>
                  <a:lnTo>
                    <a:pt x="272351" y="3125216"/>
                  </a:lnTo>
                  <a:lnTo>
                    <a:pt x="253499" y="3128559"/>
                  </a:lnTo>
                  <a:lnTo>
                    <a:pt x="221559" y="3153344"/>
                  </a:lnTo>
                  <a:lnTo>
                    <a:pt x="9715" y="3635248"/>
                  </a:lnTo>
                  <a:lnTo>
                    <a:pt x="0" y="3682491"/>
                  </a:lnTo>
                  <a:lnTo>
                    <a:pt x="2428" y="3706864"/>
                  </a:lnTo>
                  <a:lnTo>
                    <a:pt x="209994" y="4191380"/>
                  </a:lnTo>
                  <a:lnTo>
                    <a:pt x="236315" y="4226814"/>
                  </a:lnTo>
                  <a:lnTo>
                    <a:pt x="272351" y="4239768"/>
                  </a:lnTo>
                  <a:lnTo>
                    <a:pt x="673671" y="4239768"/>
                  </a:lnTo>
                  <a:lnTo>
                    <a:pt x="724034" y="4211585"/>
                  </a:lnTo>
                  <a:lnTo>
                    <a:pt x="936307" y="3729735"/>
                  </a:lnTo>
                  <a:lnTo>
                    <a:pt x="946118" y="3682491"/>
                  </a:lnTo>
                  <a:lnTo>
                    <a:pt x="943665" y="3658119"/>
                  </a:lnTo>
                  <a:lnTo>
                    <a:pt x="735266" y="3173476"/>
                  </a:lnTo>
                  <a:lnTo>
                    <a:pt x="709326" y="3138154"/>
                  </a:lnTo>
                  <a:lnTo>
                    <a:pt x="673671" y="3125216"/>
                  </a:lnTo>
                  <a:close/>
                </a:path>
                <a:path w="4638675" h="5155565">
                  <a:moveTo>
                    <a:pt x="3518090" y="569976"/>
                  </a:moveTo>
                  <a:lnTo>
                    <a:pt x="2192591" y="569976"/>
                  </a:lnTo>
                  <a:lnTo>
                    <a:pt x="2324036" y="871854"/>
                  </a:lnTo>
                  <a:lnTo>
                    <a:pt x="2336680" y="911353"/>
                  </a:lnTo>
                  <a:lnTo>
                    <a:pt x="2340895" y="953436"/>
                  </a:lnTo>
                  <a:lnTo>
                    <a:pt x="2336680" y="995495"/>
                  </a:lnTo>
                  <a:lnTo>
                    <a:pt x="2324036" y="1034923"/>
                  </a:lnTo>
                  <a:lnTo>
                    <a:pt x="1976691" y="1832610"/>
                  </a:lnTo>
                  <a:lnTo>
                    <a:pt x="1957276" y="1867473"/>
                  </a:lnTo>
                  <a:lnTo>
                    <a:pt x="1902253" y="1910387"/>
                  </a:lnTo>
                  <a:lnTo>
                    <a:pt x="1870265" y="1916176"/>
                  </a:lnTo>
                  <a:lnTo>
                    <a:pt x="4270937" y="1916176"/>
                  </a:lnTo>
                  <a:lnTo>
                    <a:pt x="3771328" y="768985"/>
                  </a:lnTo>
                  <a:lnTo>
                    <a:pt x="3747017" y="719172"/>
                  </a:lnTo>
                  <a:lnTo>
                    <a:pt x="3717402" y="675658"/>
                  </a:lnTo>
                  <a:lnTo>
                    <a:pt x="3683294" y="638939"/>
                  </a:lnTo>
                  <a:lnTo>
                    <a:pt x="3645500" y="609514"/>
                  </a:lnTo>
                  <a:lnTo>
                    <a:pt x="3604828" y="587880"/>
                  </a:lnTo>
                  <a:lnTo>
                    <a:pt x="3562089" y="574535"/>
                  </a:lnTo>
                  <a:lnTo>
                    <a:pt x="3518090" y="569976"/>
                  </a:lnTo>
                  <a:close/>
                </a:path>
                <a:path w="4638675" h="5155565">
                  <a:moveTo>
                    <a:pt x="2097722" y="569976"/>
                  </a:moveTo>
                  <a:lnTo>
                    <a:pt x="1867344" y="569976"/>
                  </a:lnTo>
                  <a:lnTo>
                    <a:pt x="1822215" y="574535"/>
                  </a:lnTo>
                  <a:lnTo>
                    <a:pt x="1778968" y="587880"/>
                  </a:lnTo>
                  <a:lnTo>
                    <a:pt x="1738162" y="609514"/>
                  </a:lnTo>
                  <a:lnTo>
                    <a:pt x="1700357" y="638939"/>
                  </a:lnTo>
                  <a:lnTo>
                    <a:pt x="1666114" y="675658"/>
                  </a:lnTo>
                  <a:lnTo>
                    <a:pt x="1635991" y="719172"/>
                  </a:lnTo>
                  <a:lnTo>
                    <a:pt x="1610550" y="768985"/>
                  </a:lnTo>
                  <a:lnTo>
                    <a:pt x="1179639" y="1762632"/>
                  </a:lnTo>
                  <a:lnTo>
                    <a:pt x="1167574" y="1790700"/>
                  </a:lnTo>
                  <a:lnTo>
                    <a:pt x="1187386" y="1801749"/>
                  </a:lnTo>
                  <a:lnTo>
                    <a:pt x="1194429" y="1804009"/>
                  </a:lnTo>
                  <a:lnTo>
                    <a:pt x="1201626" y="1805638"/>
                  </a:lnTo>
                  <a:lnTo>
                    <a:pt x="1208942" y="1806624"/>
                  </a:lnTo>
                  <a:lnTo>
                    <a:pt x="1216342" y="1806955"/>
                  </a:lnTo>
                  <a:lnTo>
                    <a:pt x="1831022" y="1806955"/>
                  </a:lnTo>
                  <a:lnTo>
                    <a:pt x="1885568" y="1787064"/>
                  </a:lnTo>
                  <a:lnTo>
                    <a:pt x="1925256" y="1732788"/>
                  </a:lnTo>
                  <a:lnTo>
                    <a:pt x="2233231" y="1025651"/>
                  </a:lnTo>
                  <a:lnTo>
                    <a:pt x="2248185" y="953388"/>
                  </a:lnTo>
                  <a:lnTo>
                    <a:pt x="2244447" y="916102"/>
                  </a:lnTo>
                  <a:lnTo>
                    <a:pt x="2233231" y="881126"/>
                  </a:lnTo>
                  <a:lnTo>
                    <a:pt x="2097722" y="569976"/>
                  </a:lnTo>
                  <a:close/>
                </a:path>
                <a:path w="4638675" h="5155565">
                  <a:moveTo>
                    <a:pt x="1990783" y="109219"/>
                  </a:moveTo>
                  <a:lnTo>
                    <a:pt x="1833943" y="109219"/>
                  </a:lnTo>
                  <a:lnTo>
                    <a:pt x="1862294" y="114341"/>
                  </a:lnTo>
                  <a:lnTo>
                    <a:pt x="1888537" y="129047"/>
                  </a:lnTo>
                  <a:lnTo>
                    <a:pt x="1911042" y="152350"/>
                  </a:lnTo>
                  <a:lnTo>
                    <a:pt x="1928177" y="183261"/>
                  </a:lnTo>
                  <a:lnTo>
                    <a:pt x="2092134" y="559688"/>
                  </a:lnTo>
                  <a:lnTo>
                    <a:pt x="2187003" y="559688"/>
                  </a:lnTo>
                  <a:lnTo>
                    <a:pt x="1990783" y="109219"/>
                  </a:lnTo>
                  <a:close/>
                </a:path>
              </a:pathLst>
            </a:custGeom>
            <a:solidFill>
              <a:srgbClr val="7E7E7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952" y="1715897"/>
              <a:ext cx="3203448" cy="342620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0152" y="153161"/>
            <a:ext cx="8085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0" dirty="0">
                <a:solidFill>
                  <a:srgbClr val="1F487C"/>
                </a:solidFill>
              </a:rPr>
              <a:t>SMART</a:t>
            </a:r>
            <a:r>
              <a:rPr sz="4000" spc="-20" dirty="0">
                <a:solidFill>
                  <a:srgbClr val="1F487C"/>
                </a:solidFill>
              </a:rPr>
              <a:t> </a:t>
            </a:r>
            <a:r>
              <a:rPr sz="4000" spc="100" dirty="0">
                <a:solidFill>
                  <a:srgbClr val="1F487C"/>
                </a:solidFill>
              </a:rPr>
              <a:t>INDIA</a:t>
            </a:r>
            <a:r>
              <a:rPr sz="4000" spc="-5" dirty="0">
                <a:solidFill>
                  <a:srgbClr val="1F487C"/>
                </a:solidFill>
              </a:rPr>
              <a:t> </a:t>
            </a:r>
            <a:r>
              <a:rPr sz="4000" spc="20" dirty="0">
                <a:solidFill>
                  <a:srgbClr val="1F487C"/>
                </a:solidFill>
              </a:rPr>
              <a:t>HACKATHON</a:t>
            </a:r>
            <a:r>
              <a:rPr sz="4000" spc="-20" dirty="0">
                <a:solidFill>
                  <a:srgbClr val="1F487C"/>
                </a:solidFill>
              </a:rPr>
              <a:t> </a:t>
            </a:r>
            <a:r>
              <a:rPr sz="4000" spc="-130" dirty="0">
                <a:solidFill>
                  <a:srgbClr val="1F487C"/>
                </a:solidFill>
              </a:rPr>
              <a:t>2024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63448" y="2445461"/>
            <a:ext cx="5655310" cy="3447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–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202429"/>
                </a:solidFill>
                <a:latin typeface="Cambria"/>
                <a:cs typeface="Cambria"/>
              </a:rPr>
              <a:t>SIH1607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Title-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170" dirty="0">
                <a:latin typeface="Cambria"/>
                <a:cs typeface="Cambria"/>
              </a:rPr>
              <a:t>Smart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Traffic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Flow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00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Theme-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170" dirty="0">
                <a:latin typeface="Cambria"/>
                <a:cs typeface="Cambria"/>
              </a:rPr>
              <a:t>Smart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Automation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00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PS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Category-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95" dirty="0">
                <a:latin typeface="Cambria"/>
                <a:cs typeface="Cambria"/>
              </a:rPr>
              <a:t>Software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35" dirty="0">
                <a:latin typeface="Arial"/>
                <a:cs typeface="Arial"/>
              </a:rPr>
              <a:t>Team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ID-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1929764" algn="l"/>
              </a:tabLst>
            </a:pPr>
            <a:r>
              <a:rPr sz="2000" b="1" spc="-35" dirty="0">
                <a:latin typeface="Arial"/>
                <a:cs typeface="Arial"/>
              </a:rPr>
              <a:t>Team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Name-	</a:t>
            </a:r>
            <a:r>
              <a:rPr lang="en-IN" sz="2000" spc="95" dirty="0">
                <a:latin typeface="Cambria"/>
                <a:cs typeface="Arial"/>
              </a:rPr>
              <a:t>INNOTHRIVE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3995" y="25"/>
            <a:ext cx="2246629" cy="1149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6378" y="269494"/>
            <a:ext cx="376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Smart</a:t>
            </a:r>
            <a:r>
              <a:rPr spc="-90" dirty="0"/>
              <a:t> </a:t>
            </a:r>
            <a:r>
              <a:rPr spc="-40" dirty="0"/>
              <a:t>Traffic</a:t>
            </a:r>
            <a:r>
              <a:rPr spc="-35" dirty="0"/>
              <a:t> </a:t>
            </a:r>
            <a:r>
              <a:rPr spc="-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901" y="947165"/>
            <a:ext cx="6391910" cy="45659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72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u="heavy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Proposed</a:t>
            </a:r>
            <a:r>
              <a:rPr sz="2000" b="1" u="heavy" spc="-6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Solution</a:t>
            </a:r>
            <a:endParaRPr sz="2000" dirty="0">
              <a:latin typeface="Arial"/>
              <a:cs typeface="Arial"/>
            </a:endParaRPr>
          </a:p>
          <a:p>
            <a:pPr marL="12700" marR="8255">
              <a:lnSpc>
                <a:spcPts val="2760"/>
              </a:lnSpc>
              <a:spcBef>
                <a:spcPts val="50"/>
              </a:spcBef>
            </a:pPr>
            <a:r>
              <a:rPr sz="2000" spc="-4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AI-based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traffic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spc="-15" dirty="0">
                <a:latin typeface="Calibri"/>
                <a:cs typeface="Calibri"/>
              </a:rPr>
              <a:t>traffic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integrating </a:t>
            </a:r>
            <a:r>
              <a:rPr sz="2000" spc="-5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Advanced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Driver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Assistance </a:t>
            </a:r>
            <a:r>
              <a:rPr sz="2000" spc="-15" dirty="0">
                <a:latin typeface="Calibri"/>
                <a:cs typeface="Calibri"/>
              </a:rPr>
              <a:t>Systems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(ADAS) </a:t>
            </a:r>
            <a:r>
              <a:rPr sz="2000" dirty="0">
                <a:latin typeface="Calibri"/>
                <a:cs typeface="Calibri"/>
              </a:rPr>
              <a:t>in</a:t>
            </a:r>
          </a:p>
          <a:p>
            <a:pPr marL="12700">
              <a:lnSpc>
                <a:spcPts val="2670"/>
              </a:lnSpc>
            </a:pPr>
            <a:r>
              <a:rPr sz="2000" spc="-5" dirty="0">
                <a:latin typeface="Calibri"/>
                <a:cs typeface="Calibri"/>
              </a:rPr>
              <a:t>vehicles.</a:t>
            </a:r>
            <a:endParaRPr sz="2000" dirty="0">
              <a:latin typeface="Calibri"/>
              <a:cs typeface="Calibri"/>
            </a:endParaRPr>
          </a:p>
          <a:p>
            <a:pPr marL="12700" marR="26034">
              <a:lnSpc>
                <a:spcPct val="100000"/>
              </a:lnSpc>
              <a:buSzPct val="95652"/>
              <a:buFont typeface="Arial MT"/>
              <a:buChar char="•"/>
              <a:tabLst>
                <a:tab pos="116205" algn="l"/>
                <a:tab pos="2126615" algn="l"/>
                <a:tab pos="2707640" algn="l"/>
              </a:tabLst>
            </a:pPr>
            <a:r>
              <a:rPr sz="2000" b="1" dirty="0">
                <a:latin typeface="Calibri"/>
                <a:cs typeface="Calibri"/>
              </a:rPr>
              <a:t> </a:t>
            </a:r>
            <a:r>
              <a:rPr lang="en-IN" sz="2000" b="1" dirty="0"/>
              <a:t>Computational Intelligence, Deep Learning</a:t>
            </a:r>
            <a:r>
              <a:rPr sz="2000" b="1" dirty="0">
                <a:latin typeface="Calibri"/>
                <a:cs typeface="Calibri"/>
              </a:rPr>
              <a:t>&amp; </a:t>
            </a:r>
            <a:r>
              <a:rPr sz="2000" b="1" spc="-5" dirty="0">
                <a:latin typeface="Calibri"/>
                <a:cs typeface="Calibri"/>
              </a:rPr>
              <a:t>Sensors: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traffic </a:t>
            </a:r>
            <a:r>
              <a:rPr sz="2000" spc="-5" dirty="0">
                <a:latin typeface="Calibri"/>
                <a:cs typeface="Calibri"/>
              </a:rPr>
              <a:t>flow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monitored	</a:t>
            </a:r>
            <a:r>
              <a:rPr sz="2000" dirty="0">
                <a:latin typeface="Calibri"/>
                <a:cs typeface="Calibri"/>
              </a:rPr>
              <a:t>and	</a:t>
            </a:r>
            <a:r>
              <a:rPr sz="2000" spc="-5" dirty="0">
                <a:latin typeface="Calibri"/>
                <a:cs typeface="Calibri"/>
              </a:rPr>
              <a:t>adjusted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dynamically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algorithms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sensor </a:t>
            </a:r>
            <a:r>
              <a:rPr sz="2000" spc="-10" dirty="0">
                <a:latin typeface="Calibri"/>
                <a:cs typeface="Calibri"/>
              </a:rPr>
              <a:t>networks.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652"/>
              <a:buFont typeface="Arial MT"/>
              <a:buChar char="•"/>
              <a:tabLst>
                <a:tab pos="116205" algn="l"/>
              </a:tabLst>
            </a:pPr>
            <a:r>
              <a:rPr sz="2000" b="1" spc="-30" dirty="0">
                <a:latin typeface="Calibri"/>
                <a:cs typeface="Calibri"/>
              </a:rPr>
              <a:t>Traffic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Light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Optimization: </a:t>
            </a:r>
            <a:r>
              <a:rPr sz="2000" spc="-5" dirty="0">
                <a:latin typeface="Calibri"/>
                <a:cs typeface="Calibri"/>
              </a:rPr>
              <a:t>Adjusts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traffic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light </a:t>
            </a:r>
            <a:r>
              <a:rPr sz="2000" spc="-5" dirty="0">
                <a:latin typeface="Calibri"/>
                <a:cs typeface="Calibri"/>
              </a:rPr>
              <a:t> timings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conditions.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green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 </a:t>
            </a:r>
            <a:r>
              <a:rPr sz="2000" spc="-15" dirty="0">
                <a:latin typeface="Calibri"/>
                <a:cs typeface="Calibri"/>
              </a:rPr>
              <a:t>granted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deduction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emergency </a:t>
            </a:r>
            <a:r>
              <a:rPr sz="2000" spc="-5" dirty="0">
                <a:latin typeface="Calibri"/>
                <a:cs typeface="Calibri"/>
              </a:rPr>
              <a:t> vehicles.</a:t>
            </a:r>
            <a:endParaRPr sz="2000" dirty="0">
              <a:latin typeface="Calibri"/>
              <a:cs typeface="Calibri"/>
            </a:endParaRPr>
          </a:p>
          <a:p>
            <a:pPr marL="12700" marR="45720">
              <a:lnSpc>
                <a:spcPct val="100000"/>
              </a:lnSpc>
              <a:spcBef>
                <a:spcPts val="5"/>
              </a:spcBef>
              <a:buSzPct val="95652"/>
              <a:buFont typeface="Arial MT"/>
              <a:buChar char="•"/>
              <a:tabLst>
                <a:tab pos="116205" algn="l"/>
              </a:tabLst>
            </a:pPr>
            <a:r>
              <a:rPr sz="2000" b="1" spc="-10" dirty="0">
                <a:latin typeface="Calibri"/>
                <a:cs typeface="Calibri"/>
              </a:rPr>
              <a:t>Emergency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Response: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green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 </a:t>
            </a:r>
            <a:r>
              <a:rPr sz="2000" spc="-5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granted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deduction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emergency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vehicles.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78" y="58496"/>
            <a:ext cx="1452471" cy="886058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733"/>
                </a:moveTo>
                <a:lnTo>
                  <a:pt x="10084" y="331151"/>
                </a:lnTo>
                <a:lnTo>
                  <a:pt x="39159" y="262842"/>
                </a:lnTo>
                <a:lnTo>
                  <a:pt x="60266" y="230646"/>
                </a:lnTo>
                <a:lnTo>
                  <a:pt x="85457" y="199945"/>
                </a:lnTo>
                <a:lnTo>
                  <a:pt x="114513" y="170881"/>
                </a:lnTo>
                <a:lnTo>
                  <a:pt x="147211" y="143597"/>
                </a:lnTo>
                <a:lnTo>
                  <a:pt x="183330" y="118236"/>
                </a:lnTo>
                <a:lnTo>
                  <a:pt x="222651" y="94940"/>
                </a:lnTo>
                <a:lnTo>
                  <a:pt x="264952" y="73852"/>
                </a:lnTo>
                <a:lnTo>
                  <a:pt x="310011" y="55113"/>
                </a:lnTo>
                <a:lnTo>
                  <a:pt x="357609" y="38866"/>
                </a:lnTo>
                <a:lnTo>
                  <a:pt x="407523" y="25254"/>
                </a:lnTo>
                <a:lnTo>
                  <a:pt x="459534" y="14419"/>
                </a:lnTo>
                <a:lnTo>
                  <a:pt x="513419" y="6503"/>
                </a:lnTo>
                <a:lnTo>
                  <a:pt x="568959" y="1649"/>
                </a:lnTo>
                <a:lnTo>
                  <a:pt x="625932" y="0"/>
                </a:lnTo>
                <a:lnTo>
                  <a:pt x="682902" y="1649"/>
                </a:lnTo>
                <a:lnTo>
                  <a:pt x="738439" y="6503"/>
                </a:lnTo>
                <a:lnTo>
                  <a:pt x="792321" y="14419"/>
                </a:lnTo>
                <a:lnTo>
                  <a:pt x="844327" y="25254"/>
                </a:lnTo>
                <a:lnTo>
                  <a:pt x="894237" y="38866"/>
                </a:lnTo>
                <a:lnTo>
                  <a:pt x="941830" y="55113"/>
                </a:lnTo>
                <a:lnTo>
                  <a:pt x="986885" y="73852"/>
                </a:lnTo>
                <a:lnTo>
                  <a:pt x="1029181" y="94940"/>
                </a:lnTo>
                <a:lnTo>
                  <a:pt x="1068497" y="118237"/>
                </a:lnTo>
                <a:lnTo>
                  <a:pt x="1104612" y="143597"/>
                </a:lnTo>
                <a:lnTo>
                  <a:pt x="1137305" y="170881"/>
                </a:lnTo>
                <a:lnTo>
                  <a:pt x="1166356" y="199945"/>
                </a:lnTo>
                <a:lnTo>
                  <a:pt x="1191544" y="230646"/>
                </a:lnTo>
                <a:lnTo>
                  <a:pt x="1212647" y="262842"/>
                </a:lnTo>
                <a:lnTo>
                  <a:pt x="1241718" y="331151"/>
                </a:lnTo>
                <a:lnTo>
                  <a:pt x="1251800" y="403733"/>
                </a:lnTo>
                <a:lnTo>
                  <a:pt x="1249243" y="440466"/>
                </a:lnTo>
                <a:lnTo>
                  <a:pt x="1229445" y="511020"/>
                </a:lnTo>
                <a:lnTo>
                  <a:pt x="1191544" y="576740"/>
                </a:lnTo>
                <a:lnTo>
                  <a:pt x="1166356" y="607431"/>
                </a:lnTo>
                <a:lnTo>
                  <a:pt x="1137305" y="636486"/>
                </a:lnTo>
                <a:lnTo>
                  <a:pt x="1104612" y="663762"/>
                </a:lnTo>
                <a:lnTo>
                  <a:pt x="1068497" y="689117"/>
                </a:lnTo>
                <a:lnTo>
                  <a:pt x="1029181" y="712409"/>
                </a:lnTo>
                <a:lnTo>
                  <a:pt x="986885" y="733494"/>
                </a:lnTo>
                <a:lnTo>
                  <a:pt x="941830" y="752230"/>
                </a:lnTo>
                <a:lnTo>
                  <a:pt x="894237" y="768475"/>
                </a:lnTo>
                <a:lnTo>
                  <a:pt x="844327" y="782086"/>
                </a:lnTo>
                <a:lnTo>
                  <a:pt x="792321" y="792920"/>
                </a:lnTo>
                <a:lnTo>
                  <a:pt x="738439" y="800835"/>
                </a:lnTo>
                <a:lnTo>
                  <a:pt x="682902" y="805689"/>
                </a:lnTo>
                <a:lnTo>
                  <a:pt x="625932" y="807339"/>
                </a:lnTo>
                <a:lnTo>
                  <a:pt x="568959" y="805689"/>
                </a:lnTo>
                <a:lnTo>
                  <a:pt x="513419" y="800835"/>
                </a:lnTo>
                <a:lnTo>
                  <a:pt x="459534" y="792920"/>
                </a:lnTo>
                <a:lnTo>
                  <a:pt x="407523" y="782086"/>
                </a:lnTo>
                <a:lnTo>
                  <a:pt x="357609" y="768475"/>
                </a:lnTo>
                <a:lnTo>
                  <a:pt x="310011" y="752230"/>
                </a:lnTo>
                <a:lnTo>
                  <a:pt x="264952" y="733494"/>
                </a:lnTo>
                <a:lnTo>
                  <a:pt x="222651" y="712409"/>
                </a:lnTo>
                <a:lnTo>
                  <a:pt x="183330" y="689117"/>
                </a:lnTo>
                <a:lnTo>
                  <a:pt x="147211" y="663762"/>
                </a:lnTo>
                <a:lnTo>
                  <a:pt x="114513" y="636486"/>
                </a:lnTo>
                <a:lnTo>
                  <a:pt x="85457" y="607431"/>
                </a:lnTo>
                <a:lnTo>
                  <a:pt x="60266" y="576740"/>
                </a:lnTo>
                <a:lnTo>
                  <a:pt x="39159" y="544555"/>
                </a:lnTo>
                <a:lnTo>
                  <a:pt x="10084" y="476276"/>
                </a:lnTo>
                <a:lnTo>
                  <a:pt x="0" y="403733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8793" y="125948"/>
            <a:ext cx="2136815" cy="99341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662664" y="64691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79" y="332834"/>
            <a:ext cx="14524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1600" dirty="0">
                <a:latin typeface="Times New Roman"/>
                <a:cs typeface="Times New Roman"/>
              </a:rPr>
              <a:t>INNOTHRIVE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7945" y="1264424"/>
            <a:ext cx="4777866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69060" y="1380634"/>
            <a:ext cx="1910080" cy="4623466"/>
            <a:chOff x="10069060" y="1420361"/>
            <a:chExt cx="1910080" cy="4569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9060" y="1420361"/>
              <a:ext cx="1909586" cy="45689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06786" y="1435379"/>
              <a:ext cx="1838960" cy="4497705"/>
            </a:xfrm>
            <a:custGeom>
              <a:avLst/>
              <a:gdLst/>
              <a:ahLst/>
              <a:cxnLst/>
              <a:rect l="l" t="t" r="r" b="b"/>
              <a:pathLst>
                <a:path w="1838959" h="4497705">
                  <a:moveTo>
                    <a:pt x="1838578" y="0"/>
                  </a:moveTo>
                  <a:lnTo>
                    <a:pt x="0" y="0"/>
                  </a:lnTo>
                  <a:lnTo>
                    <a:pt x="0" y="4497197"/>
                  </a:lnTo>
                  <a:lnTo>
                    <a:pt x="1838578" y="4497197"/>
                  </a:lnTo>
                  <a:lnTo>
                    <a:pt x="1838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06786" y="1435379"/>
              <a:ext cx="1838960" cy="4497705"/>
            </a:xfrm>
            <a:custGeom>
              <a:avLst/>
              <a:gdLst/>
              <a:ahLst/>
              <a:cxnLst/>
              <a:rect l="l" t="t" r="r" b="b"/>
              <a:pathLst>
                <a:path w="1838959" h="4497705">
                  <a:moveTo>
                    <a:pt x="0" y="4497197"/>
                  </a:moveTo>
                  <a:lnTo>
                    <a:pt x="1838578" y="4497197"/>
                  </a:lnTo>
                  <a:lnTo>
                    <a:pt x="1838578" y="0"/>
                  </a:lnTo>
                  <a:lnTo>
                    <a:pt x="0" y="0"/>
                  </a:lnTo>
                  <a:lnTo>
                    <a:pt x="0" y="4497197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6420242"/>
            <a:ext cx="12192000" cy="438150"/>
            <a:chOff x="0" y="6420242"/>
            <a:chExt cx="12192000" cy="438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41947"/>
              <a:ext cx="12189714" cy="4137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420242"/>
              <a:ext cx="12192000" cy="438150"/>
            </a:xfrm>
            <a:custGeom>
              <a:avLst/>
              <a:gdLst/>
              <a:ahLst/>
              <a:cxnLst/>
              <a:rect l="l" t="t" r="r" b="b"/>
              <a:pathLst>
                <a:path w="12192000" h="438150">
                  <a:moveTo>
                    <a:pt x="12191999" y="437756"/>
                  </a:moveTo>
                  <a:lnTo>
                    <a:pt x="12191999" y="0"/>
                  </a:lnTo>
                  <a:lnTo>
                    <a:pt x="0" y="0"/>
                  </a:lnTo>
                  <a:lnTo>
                    <a:pt x="0" y="437756"/>
                  </a:lnTo>
                  <a:lnTo>
                    <a:pt x="12191999" y="437756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54172" y="341121"/>
            <a:ext cx="5448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TECHNIC</a:t>
            </a:r>
            <a:r>
              <a:rPr spc="5" dirty="0"/>
              <a:t>A</a:t>
            </a:r>
            <a:r>
              <a:rPr dirty="0"/>
              <a:t>L</a:t>
            </a:r>
            <a:r>
              <a:rPr spc="-415" dirty="0"/>
              <a:t> </a:t>
            </a:r>
            <a:r>
              <a:rPr spc="-5" dirty="0"/>
              <a:t>APPROACH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0117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91000" y="118557"/>
            <a:ext cx="7507438" cy="6320711"/>
            <a:chOff x="4492752" y="131790"/>
            <a:chExt cx="7507438" cy="6320711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3375" y="131790"/>
              <a:ext cx="2136815" cy="9934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2752" y="979932"/>
              <a:ext cx="5446776" cy="53873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40758" y="1004696"/>
              <a:ext cx="5356860" cy="5297170"/>
            </a:xfrm>
            <a:custGeom>
              <a:avLst/>
              <a:gdLst/>
              <a:ahLst/>
              <a:cxnLst/>
              <a:rect l="l" t="t" r="r" b="b"/>
              <a:pathLst>
                <a:path w="5356859" h="5297170">
                  <a:moveTo>
                    <a:pt x="4473701" y="0"/>
                  </a:moveTo>
                  <a:lnTo>
                    <a:pt x="882903" y="0"/>
                  </a:lnTo>
                  <a:lnTo>
                    <a:pt x="834455" y="1306"/>
                  </a:lnTo>
                  <a:lnTo>
                    <a:pt x="786690" y="5179"/>
                  </a:lnTo>
                  <a:lnTo>
                    <a:pt x="739676" y="11553"/>
                  </a:lnTo>
                  <a:lnTo>
                    <a:pt x="693480" y="20360"/>
                  </a:lnTo>
                  <a:lnTo>
                    <a:pt x="648170" y="31533"/>
                  </a:lnTo>
                  <a:lnTo>
                    <a:pt x="603812" y="45003"/>
                  </a:lnTo>
                  <a:lnTo>
                    <a:pt x="560475" y="60705"/>
                  </a:lnTo>
                  <a:lnTo>
                    <a:pt x="518225" y="78570"/>
                  </a:lnTo>
                  <a:lnTo>
                    <a:pt x="477129" y="98532"/>
                  </a:lnTo>
                  <a:lnTo>
                    <a:pt x="437256" y="120523"/>
                  </a:lnTo>
                  <a:lnTo>
                    <a:pt x="398671" y="144475"/>
                  </a:lnTo>
                  <a:lnTo>
                    <a:pt x="361444" y="170322"/>
                  </a:lnTo>
                  <a:lnTo>
                    <a:pt x="325639" y="197996"/>
                  </a:lnTo>
                  <a:lnTo>
                    <a:pt x="291326" y="227429"/>
                  </a:lnTo>
                  <a:lnTo>
                    <a:pt x="258571" y="258556"/>
                  </a:lnTo>
                  <a:lnTo>
                    <a:pt x="227442" y="291307"/>
                  </a:lnTo>
                  <a:lnTo>
                    <a:pt x="198006" y="325616"/>
                  </a:lnTo>
                  <a:lnTo>
                    <a:pt x="170330" y="361416"/>
                  </a:lnTo>
                  <a:lnTo>
                    <a:pt x="144481" y="398639"/>
                  </a:lnTo>
                  <a:lnTo>
                    <a:pt x="120527" y="437218"/>
                  </a:lnTo>
                  <a:lnTo>
                    <a:pt x="98535" y="477086"/>
                  </a:lnTo>
                  <a:lnTo>
                    <a:pt x="78573" y="518175"/>
                  </a:lnTo>
                  <a:lnTo>
                    <a:pt x="60706" y="560418"/>
                  </a:lnTo>
                  <a:lnTo>
                    <a:pt x="45004" y="603747"/>
                  </a:lnTo>
                  <a:lnTo>
                    <a:pt x="31533" y="648096"/>
                  </a:lnTo>
                  <a:lnTo>
                    <a:pt x="20360" y="693397"/>
                  </a:lnTo>
                  <a:lnTo>
                    <a:pt x="11553" y="739583"/>
                  </a:lnTo>
                  <a:lnTo>
                    <a:pt x="5179" y="786587"/>
                  </a:lnTo>
                  <a:lnTo>
                    <a:pt x="1306" y="834340"/>
                  </a:lnTo>
                  <a:lnTo>
                    <a:pt x="0" y="882776"/>
                  </a:lnTo>
                  <a:lnTo>
                    <a:pt x="0" y="4413884"/>
                  </a:lnTo>
                  <a:lnTo>
                    <a:pt x="1306" y="4462325"/>
                  </a:lnTo>
                  <a:lnTo>
                    <a:pt x="5179" y="4510082"/>
                  </a:lnTo>
                  <a:lnTo>
                    <a:pt x="11553" y="4557089"/>
                  </a:lnTo>
                  <a:lnTo>
                    <a:pt x="20360" y="4603278"/>
                  </a:lnTo>
                  <a:lnTo>
                    <a:pt x="31533" y="4648583"/>
                  </a:lnTo>
                  <a:lnTo>
                    <a:pt x="45004" y="4692935"/>
                  </a:lnTo>
                  <a:lnTo>
                    <a:pt x="60706" y="4736268"/>
                  </a:lnTo>
                  <a:lnTo>
                    <a:pt x="78573" y="4778514"/>
                  </a:lnTo>
                  <a:lnTo>
                    <a:pt x="98535" y="4819606"/>
                  </a:lnTo>
                  <a:lnTo>
                    <a:pt x="120527" y="4859476"/>
                  </a:lnTo>
                  <a:lnTo>
                    <a:pt x="144481" y="4898058"/>
                  </a:lnTo>
                  <a:lnTo>
                    <a:pt x="170330" y="4935284"/>
                  </a:lnTo>
                  <a:lnTo>
                    <a:pt x="198006" y="4971086"/>
                  </a:lnTo>
                  <a:lnTo>
                    <a:pt x="227442" y="5005398"/>
                  </a:lnTo>
                  <a:lnTo>
                    <a:pt x="258571" y="5038151"/>
                  </a:lnTo>
                  <a:lnTo>
                    <a:pt x="291326" y="5069280"/>
                  </a:lnTo>
                  <a:lnTo>
                    <a:pt x="325639" y="5098716"/>
                  </a:lnTo>
                  <a:lnTo>
                    <a:pt x="361444" y="5126391"/>
                  </a:lnTo>
                  <a:lnTo>
                    <a:pt x="398671" y="5152240"/>
                  </a:lnTo>
                  <a:lnTo>
                    <a:pt x="437256" y="5176194"/>
                  </a:lnTo>
                  <a:lnTo>
                    <a:pt x="477129" y="5198186"/>
                  </a:lnTo>
                  <a:lnTo>
                    <a:pt x="518225" y="5218149"/>
                  </a:lnTo>
                  <a:lnTo>
                    <a:pt x="560475" y="5236016"/>
                  </a:lnTo>
                  <a:lnTo>
                    <a:pt x="603812" y="5251718"/>
                  </a:lnTo>
                  <a:lnTo>
                    <a:pt x="648170" y="5265190"/>
                  </a:lnTo>
                  <a:lnTo>
                    <a:pt x="693480" y="5276363"/>
                  </a:lnTo>
                  <a:lnTo>
                    <a:pt x="739676" y="5285170"/>
                  </a:lnTo>
                  <a:lnTo>
                    <a:pt x="786690" y="5291545"/>
                  </a:lnTo>
                  <a:lnTo>
                    <a:pt x="834455" y="5295419"/>
                  </a:lnTo>
                  <a:lnTo>
                    <a:pt x="882903" y="5296725"/>
                  </a:lnTo>
                  <a:lnTo>
                    <a:pt x="4473701" y="5296725"/>
                  </a:lnTo>
                  <a:lnTo>
                    <a:pt x="4522138" y="5295419"/>
                  </a:lnTo>
                  <a:lnTo>
                    <a:pt x="4569891" y="5291545"/>
                  </a:lnTo>
                  <a:lnTo>
                    <a:pt x="4616895" y="5285170"/>
                  </a:lnTo>
                  <a:lnTo>
                    <a:pt x="4663081" y="5276363"/>
                  </a:lnTo>
                  <a:lnTo>
                    <a:pt x="4708382" y="5265190"/>
                  </a:lnTo>
                  <a:lnTo>
                    <a:pt x="4752731" y="5251718"/>
                  </a:lnTo>
                  <a:lnTo>
                    <a:pt x="4796060" y="5236016"/>
                  </a:lnTo>
                  <a:lnTo>
                    <a:pt x="4838303" y="5218149"/>
                  </a:lnTo>
                  <a:lnTo>
                    <a:pt x="4879392" y="5198186"/>
                  </a:lnTo>
                  <a:lnTo>
                    <a:pt x="4919260" y="5176194"/>
                  </a:lnTo>
                  <a:lnTo>
                    <a:pt x="4957839" y="5152240"/>
                  </a:lnTo>
                  <a:lnTo>
                    <a:pt x="4995062" y="5126391"/>
                  </a:lnTo>
                  <a:lnTo>
                    <a:pt x="5030862" y="5098716"/>
                  </a:lnTo>
                  <a:lnTo>
                    <a:pt x="5065171" y="5069280"/>
                  </a:lnTo>
                  <a:lnTo>
                    <a:pt x="5097922" y="5038151"/>
                  </a:lnTo>
                  <a:lnTo>
                    <a:pt x="5129049" y="5005398"/>
                  </a:lnTo>
                  <a:lnTo>
                    <a:pt x="5158482" y="4971086"/>
                  </a:lnTo>
                  <a:lnTo>
                    <a:pt x="5186156" y="4935284"/>
                  </a:lnTo>
                  <a:lnTo>
                    <a:pt x="5212003" y="4898058"/>
                  </a:lnTo>
                  <a:lnTo>
                    <a:pt x="5235955" y="4859476"/>
                  </a:lnTo>
                  <a:lnTo>
                    <a:pt x="5257946" y="4819606"/>
                  </a:lnTo>
                  <a:lnTo>
                    <a:pt x="5277908" y="4778514"/>
                  </a:lnTo>
                  <a:lnTo>
                    <a:pt x="5295773" y="4736268"/>
                  </a:lnTo>
                  <a:lnTo>
                    <a:pt x="5311475" y="4692935"/>
                  </a:lnTo>
                  <a:lnTo>
                    <a:pt x="5324945" y="4648583"/>
                  </a:lnTo>
                  <a:lnTo>
                    <a:pt x="5336118" y="4603278"/>
                  </a:lnTo>
                  <a:lnTo>
                    <a:pt x="5344925" y="4557089"/>
                  </a:lnTo>
                  <a:lnTo>
                    <a:pt x="5351299" y="4510082"/>
                  </a:lnTo>
                  <a:lnTo>
                    <a:pt x="5355172" y="4462325"/>
                  </a:lnTo>
                  <a:lnTo>
                    <a:pt x="5356478" y="4413884"/>
                  </a:lnTo>
                  <a:lnTo>
                    <a:pt x="5356478" y="882776"/>
                  </a:lnTo>
                  <a:lnTo>
                    <a:pt x="5355172" y="834340"/>
                  </a:lnTo>
                  <a:lnTo>
                    <a:pt x="5351299" y="786587"/>
                  </a:lnTo>
                  <a:lnTo>
                    <a:pt x="5344925" y="739583"/>
                  </a:lnTo>
                  <a:lnTo>
                    <a:pt x="5336118" y="693397"/>
                  </a:lnTo>
                  <a:lnTo>
                    <a:pt x="5324945" y="648096"/>
                  </a:lnTo>
                  <a:lnTo>
                    <a:pt x="5311475" y="603747"/>
                  </a:lnTo>
                  <a:lnTo>
                    <a:pt x="5295773" y="560418"/>
                  </a:lnTo>
                  <a:lnTo>
                    <a:pt x="5277908" y="518175"/>
                  </a:lnTo>
                  <a:lnTo>
                    <a:pt x="5257946" y="477086"/>
                  </a:lnTo>
                  <a:lnTo>
                    <a:pt x="5235956" y="437218"/>
                  </a:lnTo>
                  <a:lnTo>
                    <a:pt x="5212003" y="398639"/>
                  </a:lnTo>
                  <a:lnTo>
                    <a:pt x="5186156" y="361416"/>
                  </a:lnTo>
                  <a:lnTo>
                    <a:pt x="5158482" y="325616"/>
                  </a:lnTo>
                  <a:lnTo>
                    <a:pt x="5129049" y="291307"/>
                  </a:lnTo>
                  <a:lnTo>
                    <a:pt x="5097922" y="258556"/>
                  </a:lnTo>
                  <a:lnTo>
                    <a:pt x="5065171" y="227429"/>
                  </a:lnTo>
                  <a:lnTo>
                    <a:pt x="5030862" y="197996"/>
                  </a:lnTo>
                  <a:lnTo>
                    <a:pt x="4995062" y="170322"/>
                  </a:lnTo>
                  <a:lnTo>
                    <a:pt x="4957839" y="144475"/>
                  </a:lnTo>
                  <a:lnTo>
                    <a:pt x="4919260" y="120523"/>
                  </a:lnTo>
                  <a:lnTo>
                    <a:pt x="4879392" y="98532"/>
                  </a:lnTo>
                  <a:lnTo>
                    <a:pt x="4838303" y="78570"/>
                  </a:lnTo>
                  <a:lnTo>
                    <a:pt x="4796060" y="60705"/>
                  </a:lnTo>
                  <a:lnTo>
                    <a:pt x="4752731" y="45003"/>
                  </a:lnTo>
                  <a:lnTo>
                    <a:pt x="4708382" y="31533"/>
                  </a:lnTo>
                  <a:lnTo>
                    <a:pt x="4663081" y="20360"/>
                  </a:lnTo>
                  <a:lnTo>
                    <a:pt x="4616895" y="11553"/>
                  </a:lnTo>
                  <a:lnTo>
                    <a:pt x="4569891" y="5179"/>
                  </a:lnTo>
                  <a:lnTo>
                    <a:pt x="4522138" y="1306"/>
                  </a:lnTo>
                  <a:lnTo>
                    <a:pt x="4473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5995" y="832116"/>
              <a:ext cx="5423471" cy="56203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2508" y="1517954"/>
              <a:ext cx="233172" cy="29103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3280" y="1540763"/>
              <a:ext cx="76200" cy="1328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7080" y="2513114"/>
              <a:ext cx="233172" cy="37334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7979" y="2535809"/>
              <a:ext cx="76200" cy="2164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23176" y="3479329"/>
              <a:ext cx="234670" cy="36419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4964" y="3502406"/>
              <a:ext cx="76200" cy="20650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12508" y="5722620"/>
              <a:ext cx="233172" cy="3443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93280" y="5745759"/>
              <a:ext cx="76200" cy="1868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988" y="4515599"/>
              <a:ext cx="234670" cy="368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24649" y="4537709"/>
              <a:ext cx="76200" cy="2113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83867" y="3729534"/>
              <a:ext cx="1083475" cy="74425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0343768" y="1488185"/>
            <a:ext cx="147320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LANGUAGES</a:t>
            </a:r>
            <a:r>
              <a:rPr lang="en-IN" sz="1400" b="1" spc="-5" dirty="0">
                <a:latin typeface="Times New Roman"/>
                <a:cs typeface="Times New Roman"/>
              </a:rPr>
              <a:t>/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>
                <a:latin typeface="Times New Roman"/>
                <a:cs typeface="Times New Roman"/>
              </a:rPr>
              <a:t> CONCEPTS</a:t>
            </a:r>
            <a:endParaRPr sz="1400" dirty="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USED: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143722" y="2380224"/>
            <a:ext cx="1712468" cy="66709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26568" y="1242822"/>
            <a:ext cx="4168140" cy="4657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 indent="-203835">
              <a:lnSpc>
                <a:spcPts val="1914"/>
              </a:lnSpc>
              <a:spcBef>
                <a:spcPts val="95"/>
              </a:spcBef>
              <a:buSzPct val="93750"/>
              <a:buAutoNum type="arabicPeriod"/>
              <a:tabLst>
                <a:tab pos="216535" algn="l"/>
              </a:tabLst>
            </a:pPr>
            <a:r>
              <a:rPr sz="1600" b="1" spc="95" dirty="0">
                <a:solidFill>
                  <a:srgbClr val="374151"/>
                </a:solidFill>
                <a:latin typeface="Cambria"/>
                <a:cs typeface="Cambria"/>
              </a:rPr>
              <a:t>Data</a:t>
            </a:r>
            <a:r>
              <a:rPr sz="1600" b="1" spc="21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80" dirty="0">
                <a:solidFill>
                  <a:srgbClr val="374151"/>
                </a:solidFill>
                <a:latin typeface="Cambria"/>
                <a:cs typeface="Cambria"/>
              </a:rPr>
              <a:t>Processing</a:t>
            </a:r>
            <a:r>
              <a:rPr sz="1600" b="1" spc="2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80" dirty="0">
                <a:solidFill>
                  <a:srgbClr val="374151"/>
                </a:solidFill>
                <a:latin typeface="Cambria"/>
                <a:cs typeface="Cambria"/>
              </a:rPr>
              <a:t>and</a:t>
            </a:r>
            <a:r>
              <a:rPr sz="1600" b="1" spc="19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85" dirty="0">
                <a:solidFill>
                  <a:srgbClr val="374151"/>
                </a:solidFill>
                <a:latin typeface="Cambria"/>
                <a:cs typeface="Cambria"/>
              </a:rPr>
              <a:t>Analysis</a:t>
            </a:r>
            <a:endParaRPr sz="1600">
              <a:latin typeface="Cambria"/>
              <a:cs typeface="Cambria"/>
            </a:endParaRPr>
          </a:p>
          <a:p>
            <a:pPr marL="12700" marR="143510">
              <a:lnSpc>
                <a:spcPts val="1920"/>
              </a:lnSpc>
              <a:spcBef>
                <a:spcPts val="55"/>
              </a:spcBef>
            </a:pPr>
            <a:r>
              <a:rPr sz="1600" spc="80" dirty="0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sz="1600" spc="1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374151"/>
                </a:solidFill>
                <a:latin typeface="Cambria"/>
                <a:cs typeface="Cambria"/>
              </a:rPr>
              <a:t>collected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374151"/>
                </a:solidFill>
                <a:latin typeface="Cambria"/>
                <a:cs typeface="Cambria"/>
              </a:rPr>
              <a:t>data</a:t>
            </a:r>
            <a:r>
              <a:rPr sz="1600" spc="1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374151"/>
                </a:solidFill>
                <a:latin typeface="Cambria"/>
                <a:cs typeface="Cambria"/>
              </a:rPr>
              <a:t>is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74151"/>
                </a:solidFill>
                <a:latin typeface="Cambria"/>
                <a:cs typeface="Cambria"/>
              </a:rPr>
              <a:t>processed</a:t>
            </a:r>
            <a:r>
              <a:rPr sz="1600" spc="1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374151"/>
                </a:solidFill>
                <a:latin typeface="Cambria"/>
                <a:cs typeface="Cambria"/>
              </a:rPr>
              <a:t>and </a:t>
            </a:r>
            <a:r>
              <a:rPr sz="1600" spc="1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74151"/>
                </a:solidFill>
                <a:latin typeface="Cambria"/>
                <a:cs typeface="Cambria"/>
              </a:rPr>
              <a:t>analyzed</a:t>
            </a:r>
            <a:r>
              <a:rPr sz="1600" spc="13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374151"/>
                </a:solidFill>
                <a:latin typeface="Cambria"/>
                <a:cs typeface="Cambria"/>
              </a:rPr>
              <a:t>using</a:t>
            </a:r>
            <a:r>
              <a:rPr sz="1600" spc="18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374151"/>
                </a:solidFill>
                <a:latin typeface="Cambria"/>
                <a:cs typeface="Cambria"/>
              </a:rPr>
              <a:t>AI</a:t>
            </a:r>
            <a:r>
              <a:rPr sz="1600" spc="17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374151"/>
                </a:solidFill>
                <a:latin typeface="Cambria"/>
                <a:cs typeface="Cambria"/>
              </a:rPr>
              <a:t>algorithms</a:t>
            </a:r>
            <a:r>
              <a:rPr sz="1600" spc="1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374151"/>
                </a:solidFill>
                <a:latin typeface="Cambria"/>
                <a:cs typeface="Cambria"/>
              </a:rPr>
              <a:t>to</a:t>
            </a:r>
            <a:r>
              <a:rPr sz="1600" spc="1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74151"/>
                </a:solidFill>
                <a:latin typeface="Cambria"/>
                <a:cs typeface="Cambria"/>
              </a:rPr>
              <a:t>identify </a:t>
            </a:r>
            <a:r>
              <a:rPr sz="1600" spc="7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74151"/>
                </a:solidFill>
                <a:latin typeface="Cambria"/>
                <a:cs typeface="Cambria"/>
              </a:rPr>
              <a:t>traffic</a:t>
            </a:r>
            <a:r>
              <a:rPr sz="1600" spc="1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374151"/>
                </a:solidFill>
                <a:latin typeface="Cambria"/>
                <a:cs typeface="Cambria"/>
              </a:rPr>
              <a:t>patterns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374151"/>
                </a:solidFill>
                <a:latin typeface="Cambria"/>
                <a:cs typeface="Cambria"/>
              </a:rPr>
              <a:t>and</a:t>
            </a:r>
            <a:r>
              <a:rPr sz="1600" spc="1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374151"/>
                </a:solidFill>
                <a:latin typeface="Cambria"/>
                <a:cs typeface="Cambria"/>
              </a:rPr>
              <a:t>predict</a:t>
            </a:r>
            <a:r>
              <a:rPr sz="1600" spc="1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74151"/>
                </a:solidFill>
                <a:latin typeface="Cambria"/>
                <a:cs typeface="Cambria"/>
              </a:rPr>
              <a:t>future</a:t>
            </a:r>
            <a:r>
              <a:rPr sz="1600" spc="1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74151"/>
                </a:solidFill>
                <a:latin typeface="Cambria"/>
                <a:cs typeface="Cambria"/>
              </a:rPr>
              <a:t>traffic </a:t>
            </a:r>
            <a:r>
              <a:rPr sz="1600" spc="-3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374151"/>
                </a:solidFill>
                <a:latin typeface="Cambria"/>
                <a:cs typeface="Cambria"/>
              </a:rPr>
              <a:t>flow.</a:t>
            </a:r>
            <a:endParaRPr sz="1600">
              <a:latin typeface="Cambria"/>
              <a:cs typeface="Cambria"/>
            </a:endParaRPr>
          </a:p>
          <a:p>
            <a:pPr marL="215900" indent="-203835">
              <a:lnSpc>
                <a:spcPts val="1864"/>
              </a:lnSpc>
              <a:buSzPct val="93750"/>
              <a:buAutoNum type="arabicPeriod" startAt="2"/>
              <a:tabLst>
                <a:tab pos="216535" algn="l"/>
              </a:tabLst>
            </a:pPr>
            <a:r>
              <a:rPr sz="1600" b="1" spc="80" dirty="0">
                <a:solidFill>
                  <a:srgbClr val="374151"/>
                </a:solidFill>
                <a:latin typeface="Cambria"/>
                <a:cs typeface="Cambria"/>
              </a:rPr>
              <a:t>Traffic</a:t>
            </a:r>
            <a:r>
              <a:rPr sz="1600" b="1" spc="204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100" dirty="0">
                <a:solidFill>
                  <a:srgbClr val="374151"/>
                </a:solidFill>
                <a:latin typeface="Cambria"/>
                <a:cs typeface="Cambria"/>
              </a:rPr>
              <a:t>Data</a:t>
            </a:r>
            <a:r>
              <a:rPr sz="1600" b="1" spc="17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374151"/>
                </a:solidFill>
                <a:latin typeface="Cambria"/>
                <a:cs typeface="Cambria"/>
              </a:rPr>
              <a:t>Collection</a:t>
            </a:r>
            <a:endParaRPr sz="1600">
              <a:latin typeface="Cambria"/>
              <a:cs typeface="Cambria"/>
            </a:endParaRPr>
          </a:p>
          <a:p>
            <a:pPr marL="12700" marR="117475">
              <a:lnSpc>
                <a:spcPts val="1920"/>
              </a:lnSpc>
              <a:spcBef>
                <a:spcPts val="60"/>
              </a:spcBef>
            </a:pPr>
            <a:r>
              <a:rPr sz="1600" spc="120" dirty="0">
                <a:solidFill>
                  <a:srgbClr val="374151"/>
                </a:solidFill>
                <a:latin typeface="Cambria"/>
                <a:cs typeface="Cambria"/>
              </a:rPr>
              <a:t>Sensors</a:t>
            </a:r>
            <a:r>
              <a:rPr sz="1600" spc="1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74151"/>
                </a:solidFill>
                <a:latin typeface="Cambria"/>
                <a:cs typeface="Cambria"/>
              </a:rPr>
              <a:t>deployed</a:t>
            </a:r>
            <a:r>
              <a:rPr sz="1600" spc="1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374151"/>
                </a:solidFill>
                <a:latin typeface="Cambria"/>
                <a:cs typeface="Cambria"/>
              </a:rPr>
              <a:t>at</a:t>
            </a:r>
            <a:r>
              <a:rPr sz="1600" spc="1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374151"/>
                </a:solidFill>
                <a:latin typeface="Cambria"/>
                <a:cs typeface="Cambria"/>
              </a:rPr>
              <a:t>intersections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74151"/>
                </a:solidFill>
                <a:latin typeface="Cambria"/>
                <a:cs typeface="Cambria"/>
              </a:rPr>
              <a:t>collect </a:t>
            </a:r>
            <a:r>
              <a:rPr sz="1600" spc="-3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374151"/>
                </a:solidFill>
                <a:latin typeface="Cambria"/>
                <a:cs typeface="Cambria"/>
              </a:rPr>
              <a:t>real-time</a:t>
            </a:r>
            <a:r>
              <a:rPr sz="1600" spc="1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74151"/>
                </a:solidFill>
                <a:latin typeface="Cambria"/>
                <a:cs typeface="Cambria"/>
              </a:rPr>
              <a:t>traffic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374151"/>
                </a:solidFill>
                <a:latin typeface="Cambria"/>
                <a:cs typeface="Cambria"/>
              </a:rPr>
              <a:t>data,</a:t>
            </a:r>
            <a:r>
              <a:rPr sz="1600" spc="1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374151"/>
                </a:solidFill>
                <a:latin typeface="Cambria"/>
                <a:cs typeface="Cambria"/>
              </a:rPr>
              <a:t>including</a:t>
            </a:r>
            <a:r>
              <a:rPr sz="1600" spc="18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74151"/>
                </a:solidFill>
                <a:latin typeface="Cambria"/>
                <a:cs typeface="Cambria"/>
              </a:rPr>
              <a:t>vehicle </a:t>
            </a:r>
            <a:r>
              <a:rPr sz="1600" spc="7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374151"/>
                </a:solidFill>
                <a:latin typeface="Cambria"/>
                <a:cs typeface="Cambria"/>
              </a:rPr>
              <a:t>volume,</a:t>
            </a:r>
            <a:r>
              <a:rPr sz="1600" spc="1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374151"/>
                </a:solidFill>
                <a:latin typeface="Cambria"/>
                <a:cs typeface="Cambria"/>
              </a:rPr>
              <a:t>speed,</a:t>
            </a:r>
            <a:r>
              <a:rPr sz="1600" spc="1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374151"/>
                </a:solidFill>
                <a:latin typeface="Cambria"/>
                <a:cs typeface="Cambria"/>
              </a:rPr>
              <a:t>and</a:t>
            </a:r>
            <a:r>
              <a:rPr sz="1600" spc="1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374151"/>
                </a:solidFill>
                <a:latin typeface="Cambria"/>
                <a:cs typeface="Cambria"/>
              </a:rPr>
              <a:t>queue</a:t>
            </a:r>
            <a:r>
              <a:rPr sz="1600" spc="17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374151"/>
                </a:solidFill>
                <a:latin typeface="Cambria"/>
                <a:cs typeface="Cambria"/>
              </a:rPr>
              <a:t>length.</a:t>
            </a:r>
            <a:endParaRPr sz="1600">
              <a:latin typeface="Cambria"/>
              <a:cs typeface="Cambria"/>
            </a:endParaRPr>
          </a:p>
          <a:p>
            <a:pPr marL="215900" indent="-203835">
              <a:lnSpc>
                <a:spcPts val="1860"/>
              </a:lnSpc>
              <a:buSzPct val="93750"/>
              <a:buAutoNum type="arabicPeriod" startAt="3"/>
              <a:tabLst>
                <a:tab pos="216535" algn="l"/>
              </a:tabLst>
            </a:pPr>
            <a:r>
              <a:rPr sz="1600" b="1" spc="80" dirty="0">
                <a:solidFill>
                  <a:srgbClr val="374151"/>
                </a:solidFill>
                <a:latin typeface="Cambria"/>
                <a:cs typeface="Cambria"/>
              </a:rPr>
              <a:t>Traffic</a:t>
            </a:r>
            <a:r>
              <a:rPr sz="1600" b="1" spc="22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110" dirty="0">
                <a:solidFill>
                  <a:srgbClr val="374151"/>
                </a:solidFill>
                <a:latin typeface="Cambria"/>
                <a:cs typeface="Cambria"/>
              </a:rPr>
              <a:t>Light</a:t>
            </a:r>
            <a:r>
              <a:rPr sz="1600" b="1" spc="204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374151"/>
                </a:solidFill>
                <a:latin typeface="Cambria"/>
                <a:cs typeface="Cambria"/>
              </a:rPr>
              <a:t>Timing</a:t>
            </a:r>
            <a:r>
              <a:rPr sz="1600" b="1" spc="20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100" dirty="0">
                <a:solidFill>
                  <a:srgbClr val="374151"/>
                </a:solidFill>
                <a:latin typeface="Cambria"/>
                <a:cs typeface="Cambria"/>
              </a:rPr>
              <a:t>Optimization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914"/>
              </a:lnSpc>
            </a:pPr>
            <a:r>
              <a:rPr sz="1600" spc="80" dirty="0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sz="1600" spc="1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374151"/>
                </a:solidFill>
                <a:latin typeface="Cambria"/>
                <a:cs typeface="Cambria"/>
              </a:rPr>
              <a:t>system</a:t>
            </a:r>
            <a:r>
              <a:rPr sz="1600" spc="1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74151"/>
                </a:solidFill>
                <a:latin typeface="Cambria"/>
                <a:cs typeface="Cambria"/>
              </a:rPr>
              <a:t>dynamically</a:t>
            </a:r>
            <a:r>
              <a:rPr sz="1600" spc="1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374151"/>
                </a:solidFill>
                <a:latin typeface="Cambria"/>
                <a:cs typeface="Cambria"/>
              </a:rPr>
              <a:t>adjusts</a:t>
            </a:r>
            <a:r>
              <a:rPr sz="1600" spc="18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74151"/>
                </a:solidFill>
                <a:latin typeface="Cambria"/>
                <a:cs typeface="Cambria"/>
              </a:rPr>
              <a:t>traffic</a:t>
            </a:r>
            <a:endParaRPr sz="1600">
              <a:latin typeface="Cambria"/>
              <a:cs typeface="Cambria"/>
            </a:endParaRPr>
          </a:p>
          <a:p>
            <a:pPr marL="12700" marR="337185">
              <a:lnSpc>
                <a:spcPct val="100000"/>
              </a:lnSpc>
            </a:pPr>
            <a:r>
              <a:rPr sz="1600" spc="75" dirty="0">
                <a:solidFill>
                  <a:srgbClr val="374151"/>
                </a:solidFill>
                <a:latin typeface="Cambria"/>
                <a:cs typeface="Cambria"/>
              </a:rPr>
              <a:t>light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374151"/>
                </a:solidFill>
                <a:latin typeface="Cambria"/>
                <a:cs typeface="Cambria"/>
              </a:rPr>
              <a:t>timings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374151"/>
                </a:solidFill>
                <a:latin typeface="Cambria"/>
                <a:cs typeface="Cambria"/>
              </a:rPr>
              <a:t>based</a:t>
            </a:r>
            <a:r>
              <a:rPr sz="1600" spc="1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374151"/>
                </a:solidFill>
                <a:latin typeface="Cambria"/>
                <a:cs typeface="Cambria"/>
              </a:rPr>
              <a:t>on</a:t>
            </a:r>
            <a:r>
              <a:rPr sz="1600" spc="18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74151"/>
                </a:solidFill>
                <a:latin typeface="Cambria"/>
                <a:cs typeface="Cambria"/>
              </a:rPr>
              <a:t>real-time</a:t>
            </a:r>
            <a:r>
              <a:rPr sz="1600" spc="12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74151"/>
                </a:solidFill>
                <a:latin typeface="Cambria"/>
                <a:cs typeface="Cambria"/>
              </a:rPr>
              <a:t>traffic </a:t>
            </a:r>
            <a:r>
              <a:rPr sz="1600" spc="-3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374151"/>
                </a:solidFill>
                <a:latin typeface="Cambria"/>
                <a:cs typeface="Cambria"/>
              </a:rPr>
              <a:t>data</a:t>
            </a:r>
            <a:r>
              <a:rPr sz="1600" spc="1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374151"/>
                </a:solidFill>
                <a:latin typeface="Cambria"/>
                <a:cs typeface="Cambria"/>
              </a:rPr>
              <a:t>using</a:t>
            </a:r>
            <a:r>
              <a:rPr sz="1600" spc="17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374151"/>
                </a:solidFill>
                <a:latin typeface="Cambria"/>
                <a:cs typeface="Cambria"/>
              </a:rPr>
              <a:t>priority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374151"/>
                </a:solidFill>
                <a:latin typeface="Cambria"/>
                <a:cs typeface="Cambria"/>
              </a:rPr>
              <a:t>and</a:t>
            </a:r>
            <a:r>
              <a:rPr sz="1600" spc="17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74151"/>
                </a:solidFill>
                <a:latin typeface="Cambria"/>
                <a:cs typeface="Cambria"/>
              </a:rPr>
              <a:t>waiting </a:t>
            </a:r>
            <a:r>
              <a:rPr sz="1600" spc="7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374151"/>
                </a:solidFill>
                <a:latin typeface="Cambria"/>
                <a:cs typeface="Cambria"/>
              </a:rPr>
              <a:t>scheduling.</a:t>
            </a:r>
            <a:endParaRPr sz="1600">
              <a:latin typeface="Cambria"/>
              <a:cs typeface="Cambria"/>
            </a:endParaRPr>
          </a:p>
          <a:p>
            <a:pPr marL="215900" indent="-203835">
              <a:lnSpc>
                <a:spcPts val="1914"/>
              </a:lnSpc>
              <a:spcBef>
                <a:spcPts val="15"/>
              </a:spcBef>
              <a:buSzPct val="93750"/>
              <a:buAutoNum type="arabicPeriod" startAt="4"/>
              <a:tabLst>
                <a:tab pos="216535" algn="l"/>
              </a:tabLst>
            </a:pPr>
            <a:r>
              <a:rPr sz="1600" b="1" spc="80" dirty="0">
                <a:solidFill>
                  <a:srgbClr val="374151"/>
                </a:solidFill>
                <a:latin typeface="Cambria"/>
                <a:cs typeface="Cambria"/>
              </a:rPr>
              <a:t>Traffic</a:t>
            </a:r>
            <a:r>
              <a:rPr sz="1600" b="1" spc="20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110" dirty="0">
                <a:solidFill>
                  <a:srgbClr val="374151"/>
                </a:solidFill>
                <a:latin typeface="Cambria"/>
                <a:cs typeface="Cambria"/>
              </a:rPr>
              <a:t>Light</a:t>
            </a:r>
            <a:r>
              <a:rPr sz="1600" b="1" spc="18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b="1" spc="100" dirty="0">
                <a:solidFill>
                  <a:srgbClr val="374151"/>
                </a:solidFill>
                <a:latin typeface="Cambria"/>
                <a:cs typeface="Cambria"/>
              </a:rPr>
              <a:t>Control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ts val="1920"/>
              </a:lnSpc>
              <a:spcBef>
                <a:spcPts val="60"/>
              </a:spcBef>
            </a:pPr>
            <a:r>
              <a:rPr sz="1600" spc="80" dirty="0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sz="1600" spc="1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74151"/>
                </a:solidFill>
                <a:latin typeface="Cambria"/>
                <a:cs typeface="Cambria"/>
              </a:rPr>
              <a:t>optimized</a:t>
            </a:r>
            <a:r>
              <a:rPr sz="1600" spc="1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74151"/>
                </a:solidFill>
                <a:latin typeface="Cambria"/>
                <a:cs typeface="Cambria"/>
              </a:rPr>
              <a:t>traffic</a:t>
            </a:r>
            <a:r>
              <a:rPr sz="1600" spc="1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374151"/>
                </a:solidFill>
                <a:latin typeface="Cambria"/>
                <a:cs typeface="Cambria"/>
              </a:rPr>
              <a:t>light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374151"/>
                </a:solidFill>
                <a:latin typeface="Cambria"/>
                <a:cs typeface="Cambria"/>
              </a:rPr>
              <a:t>timings</a:t>
            </a:r>
            <a:r>
              <a:rPr sz="1600" spc="17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74151"/>
                </a:solidFill>
                <a:latin typeface="Cambria"/>
                <a:cs typeface="Cambria"/>
              </a:rPr>
              <a:t>are </a:t>
            </a:r>
            <a:r>
              <a:rPr sz="1600" spc="7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74151"/>
                </a:solidFill>
                <a:latin typeface="Cambria"/>
                <a:cs typeface="Cambria"/>
              </a:rPr>
              <a:t>transmitted</a:t>
            </a:r>
            <a:r>
              <a:rPr sz="1600" spc="1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374151"/>
                </a:solidFill>
                <a:latin typeface="Cambria"/>
                <a:cs typeface="Cambria"/>
              </a:rPr>
              <a:t>to</a:t>
            </a:r>
            <a:r>
              <a:rPr sz="1600" spc="1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sz="1600" spc="1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74151"/>
                </a:solidFill>
                <a:latin typeface="Cambria"/>
                <a:cs typeface="Cambria"/>
              </a:rPr>
              <a:t>traffic</a:t>
            </a:r>
            <a:r>
              <a:rPr sz="1600" spc="1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374151"/>
                </a:solidFill>
                <a:latin typeface="Cambria"/>
                <a:cs typeface="Cambria"/>
              </a:rPr>
              <a:t>light</a:t>
            </a:r>
            <a:r>
              <a:rPr sz="1600" spc="1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74151"/>
                </a:solidFill>
                <a:latin typeface="Cambria"/>
                <a:cs typeface="Cambria"/>
              </a:rPr>
              <a:t>controllers, </a:t>
            </a:r>
            <a:r>
              <a:rPr sz="1600" spc="-3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374151"/>
                </a:solidFill>
                <a:latin typeface="Cambria"/>
                <a:cs typeface="Cambria"/>
              </a:rPr>
              <a:t>which</a:t>
            </a:r>
            <a:r>
              <a:rPr sz="1600" spc="1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374151"/>
                </a:solidFill>
                <a:latin typeface="Cambria"/>
                <a:cs typeface="Cambria"/>
              </a:rPr>
              <a:t>adjust</a:t>
            </a:r>
            <a:r>
              <a:rPr sz="1600" spc="17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sz="1600" spc="18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374151"/>
                </a:solidFill>
                <a:latin typeface="Cambria"/>
                <a:cs typeface="Cambria"/>
              </a:rPr>
              <a:t>signal</a:t>
            </a:r>
            <a:r>
              <a:rPr sz="1600" spc="1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374151"/>
                </a:solidFill>
                <a:latin typeface="Cambria"/>
                <a:cs typeface="Cambria"/>
              </a:rPr>
              <a:t>patterns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60"/>
              </a:lnSpc>
            </a:pPr>
            <a:r>
              <a:rPr sz="1600" spc="80" dirty="0">
                <a:solidFill>
                  <a:srgbClr val="374151"/>
                </a:solidFill>
                <a:latin typeface="Cambria"/>
                <a:cs typeface="Cambria"/>
              </a:rPr>
              <a:t>accordingly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94912894-3D5F-51F6-FB57-DB324B39B070}"/>
              </a:ext>
            </a:extLst>
          </p:cNvPr>
          <p:cNvSpPr/>
          <p:nvPr/>
        </p:nvSpPr>
        <p:spPr>
          <a:xfrm>
            <a:off x="66678" y="58496"/>
            <a:ext cx="1452471" cy="886058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733"/>
                </a:moveTo>
                <a:lnTo>
                  <a:pt x="10084" y="331151"/>
                </a:lnTo>
                <a:lnTo>
                  <a:pt x="39159" y="262842"/>
                </a:lnTo>
                <a:lnTo>
                  <a:pt x="60266" y="230646"/>
                </a:lnTo>
                <a:lnTo>
                  <a:pt x="85457" y="199945"/>
                </a:lnTo>
                <a:lnTo>
                  <a:pt x="114513" y="170881"/>
                </a:lnTo>
                <a:lnTo>
                  <a:pt x="147211" y="143597"/>
                </a:lnTo>
                <a:lnTo>
                  <a:pt x="183330" y="118236"/>
                </a:lnTo>
                <a:lnTo>
                  <a:pt x="222651" y="94940"/>
                </a:lnTo>
                <a:lnTo>
                  <a:pt x="264952" y="73852"/>
                </a:lnTo>
                <a:lnTo>
                  <a:pt x="310011" y="55113"/>
                </a:lnTo>
                <a:lnTo>
                  <a:pt x="357609" y="38866"/>
                </a:lnTo>
                <a:lnTo>
                  <a:pt x="407523" y="25254"/>
                </a:lnTo>
                <a:lnTo>
                  <a:pt x="459534" y="14419"/>
                </a:lnTo>
                <a:lnTo>
                  <a:pt x="513419" y="6503"/>
                </a:lnTo>
                <a:lnTo>
                  <a:pt x="568959" y="1649"/>
                </a:lnTo>
                <a:lnTo>
                  <a:pt x="625932" y="0"/>
                </a:lnTo>
                <a:lnTo>
                  <a:pt x="682902" y="1649"/>
                </a:lnTo>
                <a:lnTo>
                  <a:pt x="738439" y="6503"/>
                </a:lnTo>
                <a:lnTo>
                  <a:pt x="792321" y="14419"/>
                </a:lnTo>
                <a:lnTo>
                  <a:pt x="844327" y="25254"/>
                </a:lnTo>
                <a:lnTo>
                  <a:pt x="894237" y="38866"/>
                </a:lnTo>
                <a:lnTo>
                  <a:pt x="941830" y="55113"/>
                </a:lnTo>
                <a:lnTo>
                  <a:pt x="986885" y="73852"/>
                </a:lnTo>
                <a:lnTo>
                  <a:pt x="1029181" y="94940"/>
                </a:lnTo>
                <a:lnTo>
                  <a:pt x="1068497" y="118237"/>
                </a:lnTo>
                <a:lnTo>
                  <a:pt x="1104612" y="143597"/>
                </a:lnTo>
                <a:lnTo>
                  <a:pt x="1137305" y="170881"/>
                </a:lnTo>
                <a:lnTo>
                  <a:pt x="1166356" y="199945"/>
                </a:lnTo>
                <a:lnTo>
                  <a:pt x="1191544" y="230646"/>
                </a:lnTo>
                <a:lnTo>
                  <a:pt x="1212647" y="262842"/>
                </a:lnTo>
                <a:lnTo>
                  <a:pt x="1241718" y="331151"/>
                </a:lnTo>
                <a:lnTo>
                  <a:pt x="1251800" y="403733"/>
                </a:lnTo>
                <a:lnTo>
                  <a:pt x="1249243" y="440466"/>
                </a:lnTo>
                <a:lnTo>
                  <a:pt x="1229445" y="511020"/>
                </a:lnTo>
                <a:lnTo>
                  <a:pt x="1191544" y="576740"/>
                </a:lnTo>
                <a:lnTo>
                  <a:pt x="1166356" y="607431"/>
                </a:lnTo>
                <a:lnTo>
                  <a:pt x="1137305" y="636486"/>
                </a:lnTo>
                <a:lnTo>
                  <a:pt x="1104612" y="663762"/>
                </a:lnTo>
                <a:lnTo>
                  <a:pt x="1068497" y="689117"/>
                </a:lnTo>
                <a:lnTo>
                  <a:pt x="1029181" y="712409"/>
                </a:lnTo>
                <a:lnTo>
                  <a:pt x="986885" y="733494"/>
                </a:lnTo>
                <a:lnTo>
                  <a:pt x="941830" y="752230"/>
                </a:lnTo>
                <a:lnTo>
                  <a:pt x="894237" y="768475"/>
                </a:lnTo>
                <a:lnTo>
                  <a:pt x="844327" y="782086"/>
                </a:lnTo>
                <a:lnTo>
                  <a:pt x="792321" y="792920"/>
                </a:lnTo>
                <a:lnTo>
                  <a:pt x="738439" y="800835"/>
                </a:lnTo>
                <a:lnTo>
                  <a:pt x="682902" y="805689"/>
                </a:lnTo>
                <a:lnTo>
                  <a:pt x="625932" y="807339"/>
                </a:lnTo>
                <a:lnTo>
                  <a:pt x="568959" y="805689"/>
                </a:lnTo>
                <a:lnTo>
                  <a:pt x="513419" y="800835"/>
                </a:lnTo>
                <a:lnTo>
                  <a:pt x="459534" y="792920"/>
                </a:lnTo>
                <a:lnTo>
                  <a:pt x="407523" y="782086"/>
                </a:lnTo>
                <a:lnTo>
                  <a:pt x="357609" y="768475"/>
                </a:lnTo>
                <a:lnTo>
                  <a:pt x="310011" y="752230"/>
                </a:lnTo>
                <a:lnTo>
                  <a:pt x="264952" y="733494"/>
                </a:lnTo>
                <a:lnTo>
                  <a:pt x="222651" y="712409"/>
                </a:lnTo>
                <a:lnTo>
                  <a:pt x="183330" y="689117"/>
                </a:lnTo>
                <a:lnTo>
                  <a:pt x="147211" y="663762"/>
                </a:lnTo>
                <a:lnTo>
                  <a:pt x="114513" y="636486"/>
                </a:lnTo>
                <a:lnTo>
                  <a:pt x="85457" y="607431"/>
                </a:lnTo>
                <a:lnTo>
                  <a:pt x="60266" y="576740"/>
                </a:lnTo>
                <a:lnTo>
                  <a:pt x="39159" y="544555"/>
                </a:lnTo>
                <a:lnTo>
                  <a:pt x="10084" y="476276"/>
                </a:lnTo>
                <a:lnTo>
                  <a:pt x="0" y="403733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B2A327B7-87E2-64B7-EBA1-90093DDEF1FC}"/>
              </a:ext>
            </a:extLst>
          </p:cNvPr>
          <p:cNvSpPr txBox="1"/>
          <p:nvPr/>
        </p:nvSpPr>
        <p:spPr>
          <a:xfrm>
            <a:off x="66679" y="332834"/>
            <a:ext cx="14524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1600" dirty="0">
                <a:latin typeface="Times New Roman"/>
                <a:cs typeface="Times New Roman"/>
              </a:rPr>
              <a:t>INNOTHRIVE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028" name="Picture 4" descr="YOLOv8 Architecture: A Deep Dive into its Architecture - YOLOv8">
            <a:extLst>
              <a:ext uri="{FF2B5EF4-FFF2-40B4-BE49-F238E27FC236}">
                <a16:creationId xmlns:a16="http://schemas.microsoft.com/office/drawing/2014/main" id="{7196A32C-0E38-EBE1-743B-5C0E323D6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30227" b="38128"/>
          <a:stretch/>
        </p:blipFill>
        <p:spPr bwMode="auto">
          <a:xfrm>
            <a:off x="10232807" y="3080417"/>
            <a:ext cx="1629084" cy="5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zzy Logic Photos, Images &amp; Pictures | Shutterstock">
            <a:extLst>
              <a:ext uri="{FF2B5EF4-FFF2-40B4-BE49-F238E27FC236}">
                <a16:creationId xmlns:a16="http://schemas.microsoft.com/office/drawing/2014/main" id="{6CB4322E-92F3-D9BB-1B8E-0ECBA9CC3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6526" r="12404" b="8333"/>
          <a:stretch/>
        </p:blipFill>
        <p:spPr bwMode="auto">
          <a:xfrm>
            <a:off x="10534858" y="4765590"/>
            <a:ext cx="1024982" cy="110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4541" y="221437"/>
            <a:ext cx="6581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spc="-35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VIABILITY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0117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177" y="6426504"/>
            <a:ext cx="20478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@SIH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submission-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3374" y="131790"/>
            <a:ext cx="2136815" cy="9934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99641" y="1097407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Feasibility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7488" y="1115695"/>
            <a:ext cx="1366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Viability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52686" y="1126233"/>
            <a:ext cx="102235" cy="4946015"/>
            <a:chOff x="6052686" y="1126233"/>
            <a:chExt cx="102235" cy="49460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2686" y="1126233"/>
              <a:ext cx="102029" cy="49453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05778" y="1136395"/>
              <a:ext cx="0" cy="4883150"/>
            </a:xfrm>
            <a:custGeom>
              <a:avLst/>
              <a:gdLst/>
              <a:ahLst/>
              <a:cxnLst/>
              <a:rect l="l" t="t" r="r" b="b"/>
              <a:pathLst>
                <a:path h="4883150">
                  <a:moveTo>
                    <a:pt x="0" y="0"/>
                  </a:moveTo>
                  <a:lnTo>
                    <a:pt x="0" y="488259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213" y="2467864"/>
            <a:ext cx="2200910" cy="19222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43288" y="2435605"/>
            <a:ext cx="2202433" cy="19545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97256" y="1815210"/>
            <a:ext cx="3274695" cy="441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41935" algn="l"/>
              </a:tabLst>
            </a:pPr>
            <a:r>
              <a:rPr sz="1800" b="1" spc="100" dirty="0">
                <a:latin typeface="Cambria"/>
                <a:cs typeface="Cambria"/>
              </a:rPr>
              <a:t>Feasibility</a:t>
            </a:r>
            <a:r>
              <a:rPr sz="1800" b="1" spc="180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90" dirty="0">
                <a:latin typeface="Cambria"/>
                <a:cs typeface="Cambria"/>
              </a:rPr>
              <a:t>Infrastructure:</a:t>
            </a:r>
            <a:endParaRPr sz="1800">
              <a:latin typeface="Cambria"/>
              <a:cs typeface="Cambria"/>
            </a:endParaRPr>
          </a:p>
          <a:p>
            <a:pPr marL="12700" marR="386715" indent="77470">
              <a:lnSpc>
                <a:spcPts val="2160"/>
              </a:lnSpc>
              <a:spcBef>
                <a:spcPts val="60"/>
              </a:spcBef>
            </a:pP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project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is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technically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feasible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with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mature 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technologies,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though 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manageable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upgrades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are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needed,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especially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when</a:t>
            </a:r>
            <a:endParaRPr sz="1800">
              <a:latin typeface="Cambria"/>
              <a:cs typeface="Cambria"/>
            </a:endParaRPr>
          </a:p>
          <a:p>
            <a:pPr marL="12700" marR="852169">
              <a:lnSpc>
                <a:spcPts val="2160"/>
              </a:lnSpc>
              <a:spcBef>
                <a:spcPts val="5"/>
              </a:spcBef>
            </a:pPr>
            <a:r>
              <a:rPr sz="1800" spc="90" dirty="0">
                <a:latin typeface="Cambria"/>
                <a:cs typeface="Cambria"/>
              </a:rPr>
              <a:t>integrating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with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older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systems.</a:t>
            </a:r>
            <a:endParaRPr sz="1800">
              <a:latin typeface="Cambria"/>
              <a:cs typeface="Cambria"/>
            </a:endParaRPr>
          </a:p>
          <a:p>
            <a:pPr marL="241300" indent="-229235">
              <a:lnSpc>
                <a:spcPts val="2100"/>
              </a:lnSpc>
              <a:buSzPct val="94444"/>
              <a:buAutoNum type="arabicPeriod" startAt="2"/>
              <a:tabLst>
                <a:tab pos="241935" algn="l"/>
              </a:tabLst>
            </a:pPr>
            <a:r>
              <a:rPr sz="1800" b="1" spc="160" dirty="0">
                <a:latin typeface="Cambria"/>
                <a:cs typeface="Cambria"/>
              </a:rPr>
              <a:t>Cost</a:t>
            </a:r>
            <a:r>
              <a:rPr sz="1800" b="1" spc="195" dirty="0">
                <a:latin typeface="Cambria"/>
                <a:cs typeface="Cambria"/>
              </a:rPr>
              <a:t> </a:t>
            </a:r>
            <a:r>
              <a:rPr sz="1800" b="1" spc="95" dirty="0">
                <a:latin typeface="Cambria"/>
                <a:cs typeface="Cambria"/>
              </a:rPr>
              <a:t>and</a:t>
            </a:r>
            <a:r>
              <a:rPr sz="1800" b="1" spc="210" dirty="0">
                <a:latin typeface="Cambria"/>
                <a:cs typeface="Cambria"/>
              </a:rPr>
              <a:t> </a:t>
            </a:r>
            <a:r>
              <a:rPr sz="1800" b="1" spc="125" dirty="0">
                <a:latin typeface="Cambria"/>
                <a:cs typeface="Cambria"/>
              </a:rPr>
              <a:t>Compliance: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ts val="2160"/>
              </a:lnSpc>
              <a:spcBef>
                <a:spcPts val="60"/>
              </a:spcBef>
            </a:pPr>
            <a:r>
              <a:rPr sz="1800" spc="105" dirty="0">
                <a:latin typeface="Cambria"/>
                <a:cs typeface="Cambria"/>
              </a:rPr>
              <a:t>Despite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high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initial 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investment,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long-term 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savings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justify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costs,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  <a:p>
            <a:pPr marL="12700" marR="235585">
              <a:lnSpc>
                <a:spcPts val="2160"/>
              </a:lnSpc>
            </a:pP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project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must </a:t>
            </a:r>
            <a:r>
              <a:rPr sz="1800" spc="100" dirty="0">
                <a:latin typeface="Cambria"/>
                <a:cs typeface="Cambria"/>
              </a:rPr>
              <a:t>align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with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local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regulations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through 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government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collaboration</a:t>
            </a:r>
            <a:r>
              <a:rPr sz="1600" spc="95" dirty="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buSzPct val="94444"/>
              <a:buAutoNum type="arabicPeriod"/>
              <a:tabLst>
                <a:tab pos="241935" algn="l"/>
              </a:tabLst>
            </a:pPr>
            <a:r>
              <a:rPr b="1" spc="100" dirty="0">
                <a:latin typeface="Cambria"/>
                <a:cs typeface="Cambria"/>
              </a:rPr>
              <a:t>Long-Term</a:t>
            </a:r>
            <a:r>
              <a:rPr b="1" spc="170" dirty="0">
                <a:latin typeface="Cambria"/>
                <a:cs typeface="Cambria"/>
              </a:rPr>
              <a:t> </a:t>
            </a:r>
            <a:r>
              <a:rPr b="1" spc="105" dirty="0">
                <a:latin typeface="Cambria"/>
                <a:cs typeface="Cambria"/>
              </a:rPr>
              <a:t>Benefits </a:t>
            </a:r>
            <a:r>
              <a:rPr b="1" spc="-380" dirty="0">
                <a:latin typeface="Cambria"/>
                <a:cs typeface="Cambria"/>
              </a:rPr>
              <a:t> </a:t>
            </a:r>
            <a:r>
              <a:rPr b="1" spc="95" dirty="0">
                <a:latin typeface="Cambria"/>
                <a:cs typeface="Cambria"/>
              </a:rPr>
              <a:t>and</a:t>
            </a:r>
            <a:r>
              <a:rPr b="1" spc="204" dirty="0">
                <a:latin typeface="Cambria"/>
                <a:cs typeface="Cambria"/>
              </a:rPr>
              <a:t> </a:t>
            </a:r>
            <a:r>
              <a:rPr b="1" spc="105" dirty="0">
                <a:latin typeface="Cambria"/>
                <a:cs typeface="Cambria"/>
              </a:rPr>
              <a:t>Support: </a:t>
            </a:r>
            <a:r>
              <a:rPr b="1" spc="110" dirty="0">
                <a:latin typeface="Cambria"/>
                <a:cs typeface="Cambria"/>
              </a:rPr>
              <a:t> </a:t>
            </a:r>
            <a:r>
              <a:rPr spc="110" dirty="0"/>
              <a:t>Significant </a:t>
            </a:r>
            <a:r>
              <a:rPr spc="114" dirty="0"/>
              <a:t> </a:t>
            </a:r>
            <a:r>
              <a:rPr spc="100" dirty="0"/>
              <a:t>improvements</a:t>
            </a:r>
            <a:r>
              <a:rPr spc="105" dirty="0"/>
              <a:t> </a:t>
            </a:r>
            <a:r>
              <a:rPr spc="110" dirty="0"/>
              <a:t>in</a:t>
            </a:r>
            <a:r>
              <a:rPr spc="145" dirty="0"/>
              <a:t> </a:t>
            </a:r>
            <a:r>
              <a:rPr spc="75" dirty="0"/>
              <a:t>traffic </a:t>
            </a:r>
            <a:r>
              <a:rPr spc="-385" dirty="0"/>
              <a:t> </a:t>
            </a:r>
            <a:r>
              <a:rPr spc="70" dirty="0"/>
              <a:t>flow,</a:t>
            </a:r>
            <a:r>
              <a:rPr spc="165" dirty="0"/>
              <a:t> </a:t>
            </a:r>
            <a:r>
              <a:rPr spc="125" dirty="0"/>
              <a:t>emissions,</a:t>
            </a:r>
            <a:r>
              <a:rPr spc="145" dirty="0"/>
              <a:t> </a:t>
            </a:r>
            <a:r>
              <a:rPr spc="150" dirty="0"/>
              <a:t>and </a:t>
            </a:r>
            <a:r>
              <a:rPr spc="155" dirty="0"/>
              <a:t> </a:t>
            </a:r>
            <a:r>
              <a:rPr spc="110" dirty="0"/>
              <a:t>safety,</a:t>
            </a:r>
            <a:r>
              <a:rPr spc="165" dirty="0"/>
              <a:t> </a:t>
            </a:r>
            <a:r>
              <a:rPr spc="70" dirty="0"/>
              <a:t>likely</a:t>
            </a:r>
            <a:r>
              <a:rPr spc="145" dirty="0"/>
              <a:t> </a:t>
            </a:r>
            <a:r>
              <a:rPr spc="105" dirty="0"/>
              <a:t>earning </a:t>
            </a:r>
            <a:r>
              <a:rPr spc="110" dirty="0"/>
              <a:t> </a:t>
            </a:r>
            <a:r>
              <a:rPr spc="100" dirty="0"/>
              <a:t>strong</a:t>
            </a:r>
            <a:r>
              <a:rPr spc="175" dirty="0"/>
              <a:t> </a:t>
            </a:r>
            <a:r>
              <a:rPr spc="110" dirty="0"/>
              <a:t>public</a:t>
            </a:r>
            <a:r>
              <a:rPr spc="160" dirty="0"/>
              <a:t> </a:t>
            </a:r>
            <a:r>
              <a:rPr spc="150" dirty="0"/>
              <a:t>and </a:t>
            </a:r>
            <a:r>
              <a:rPr spc="155" dirty="0"/>
              <a:t> </a:t>
            </a:r>
            <a:r>
              <a:rPr spc="95" dirty="0"/>
              <a:t>government</a:t>
            </a:r>
            <a:r>
              <a:rPr spc="135" dirty="0"/>
              <a:t> backing.</a:t>
            </a:r>
          </a:p>
          <a:p>
            <a:pPr marL="12700" marR="433070">
              <a:lnSpc>
                <a:spcPct val="99700"/>
              </a:lnSpc>
              <a:spcBef>
                <a:spcPts val="30"/>
              </a:spcBef>
              <a:buSzPct val="94444"/>
              <a:buAutoNum type="arabicPeriod"/>
              <a:tabLst>
                <a:tab pos="241935" algn="l"/>
              </a:tabLst>
            </a:pPr>
            <a:r>
              <a:rPr b="1" spc="105" dirty="0">
                <a:latin typeface="Cambria"/>
                <a:cs typeface="Cambria"/>
              </a:rPr>
              <a:t>Scalability</a:t>
            </a:r>
            <a:r>
              <a:rPr b="1" spc="204" dirty="0">
                <a:latin typeface="Cambria"/>
                <a:cs typeface="Cambria"/>
              </a:rPr>
              <a:t> </a:t>
            </a:r>
            <a:r>
              <a:rPr b="1" spc="90" dirty="0">
                <a:latin typeface="Cambria"/>
                <a:cs typeface="Cambria"/>
              </a:rPr>
              <a:t>and </a:t>
            </a:r>
            <a:r>
              <a:rPr b="1" spc="95" dirty="0">
                <a:latin typeface="Cambria"/>
                <a:cs typeface="Cambria"/>
              </a:rPr>
              <a:t> </a:t>
            </a:r>
            <a:r>
              <a:rPr b="1" spc="105" dirty="0">
                <a:latin typeface="Cambria"/>
                <a:cs typeface="Cambria"/>
              </a:rPr>
              <a:t>Sustainability: </a:t>
            </a:r>
            <a:r>
              <a:rPr b="1" spc="110" dirty="0">
                <a:latin typeface="Cambria"/>
                <a:cs typeface="Cambria"/>
              </a:rPr>
              <a:t> </a:t>
            </a:r>
            <a:r>
              <a:rPr spc="220" dirty="0"/>
              <a:t>Can</a:t>
            </a:r>
            <a:r>
              <a:rPr spc="175" dirty="0"/>
              <a:t> </a:t>
            </a:r>
            <a:r>
              <a:rPr spc="90" dirty="0"/>
              <a:t>be</a:t>
            </a:r>
            <a:r>
              <a:rPr spc="165" dirty="0"/>
              <a:t> </a:t>
            </a:r>
            <a:r>
              <a:rPr spc="130" dirty="0"/>
              <a:t>phased</a:t>
            </a:r>
            <a:r>
              <a:rPr spc="155" dirty="0"/>
              <a:t> </a:t>
            </a:r>
            <a:r>
              <a:rPr spc="140" dirty="0"/>
              <a:t>in, </a:t>
            </a:r>
            <a:r>
              <a:rPr spc="145" dirty="0"/>
              <a:t> </a:t>
            </a:r>
            <a:r>
              <a:rPr spc="95" dirty="0"/>
              <a:t>aligning</a:t>
            </a:r>
            <a:r>
              <a:rPr spc="160" dirty="0"/>
              <a:t> </a:t>
            </a:r>
            <a:r>
              <a:rPr spc="75" dirty="0"/>
              <a:t>with</a:t>
            </a:r>
            <a:r>
              <a:rPr spc="165" dirty="0"/>
              <a:t> </a:t>
            </a:r>
            <a:r>
              <a:rPr spc="120" dirty="0"/>
              <a:t>smart </a:t>
            </a:r>
            <a:r>
              <a:rPr spc="-380" dirty="0"/>
              <a:t> </a:t>
            </a:r>
            <a:r>
              <a:rPr spc="75" dirty="0"/>
              <a:t>city</a:t>
            </a:r>
            <a:r>
              <a:rPr spc="165" dirty="0"/>
              <a:t> </a:t>
            </a:r>
            <a:r>
              <a:rPr spc="150" dirty="0"/>
              <a:t>and</a:t>
            </a:r>
            <a:r>
              <a:rPr spc="170" dirty="0"/>
              <a:t> </a:t>
            </a:r>
            <a:r>
              <a:rPr spc="85" dirty="0"/>
              <a:t>green</a:t>
            </a:r>
          </a:p>
          <a:p>
            <a:pPr marL="12700">
              <a:lnSpc>
                <a:spcPts val="2625"/>
              </a:lnSpc>
            </a:pPr>
            <a:r>
              <a:rPr spc="90" dirty="0"/>
              <a:t>development</a:t>
            </a:r>
            <a:r>
              <a:rPr spc="114" dirty="0"/>
              <a:t> </a:t>
            </a:r>
            <a:r>
              <a:rPr spc="125" dirty="0"/>
              <a:t>trends</a:t>
            </a:r>
            <a:r>
              <a:rPr sz="2200" spc="125" dirty="0"/>
              <a:t>.</a:t>
            </a:r>
            <a:endParaRPr sz="220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E6C1CD2E-502E-1903-907C-50D6DE2055FE}"/>
              </a:ext>
            </a:extLst>
          </p:cNvPr>
          <p:cNvSpPr/>
          <p:nvPr/>
        </p:nvSpPr>
        <p:spPr>
          <a:xfrm>
            <a:off x="66678" y="58496"/>
            <a:ext cx="1452471" cy="886058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733"/>
                </a:moveTo>
                <a:lnTo>
                  <a:pt x="10084" y="331151"/>
                </a:lnTo>
                <a:lnTo>
                  <a:pt x="39159" y="262842"/>
                </a:lnTo>
                <a:lnTo>
                  <a:pt x="60266" y="230646"/>
                </a:lnTo>
                <a:lnTo>
                  <a:pt x="85457" y="199945"/>
                </a:lnTo>
                <a:lnTo>
                  <a:pt x="114513" y="170881"/>
                </a:lnTo>
                <a:lnTo>
                  <a:pt x="147211" y="143597"/>
                </a:lnTo>
                <a:lnTo>
                  <a:pt x="183330" y="118236"/>
                </a:lnTo>
                <a:lnTo>
                  <a:pt x="222651" y="94940"/>
                </a:lnTo>
                <a:lnTo>
                  <a:pt x="264952" y="73852"/>
                </a:lnTo>
                <a:lnTo>
                  <a:pt x="310011" y="55113"/>
                </a:lnTo>
                <a:lnTo>
                  <a:pt x="357609" y="38866"/>
                </a:lnTo>
                <a:lnTo>
                  <a:pt x="407523" y="25254"/>
                </a:lnTo>
                <a:lnTo>
                  <a:pt x="459534" y="14419"/>
                </a:lnTo>
                <a:lnTo>
                  <a:pt x="513419" y="6503"/>
                </a:lnTo>
                <a:lnTo>
                  <a:pt x="568959" y="1649"/>
                </a:lnTo>
                <a:lnTo>
                  <a:pt x="625932" y="0"/>
                </a:lnTo>
                <a:lnTo>
                  <a:pt x="682902" y="1649"/>
                </a:lnTo>
                <a:lnTo>
                  <a:pt x="738439" y="6503"/>
                </a:lnTo>
                <a:lnTo>
                  <a:pt x="792321" y="14419"/>
                </a:lnTo>
                <a:lnTo>
                  <a:pt x="844327" y="25254"/>
                </a:lnTo>
                <a:lnTo>
                  <a:pt x="894237" y="38866"/>
                </a:lnTo>
                <a:lnTo>
                  <a:pt x="941830" y="55113"/>
                </a:lnTo>
                <a:lnTo>
                  <a:pt x="986885" y="73852"/>
                </a:lnTo>
                <a:lnTo>
                  <a:pt x="1029181" y="94940"/>
                </a:lnTo>
                <a:lnTo>
                  <a:pt x="1068497" y="118237"/>
                </a:lnTo>
                <a:lnTo>
                  <a:pt x="1104612" y="143597"/>
                </a:lnTo>
                <a:lnTo>
                  <a:pt x="1137305" y="170881"/>
                </a:lnTo>
                <a:lnTo>
                  <a:pt x="1166356" y="199945"/>
                </a:lnTo>
                <a:lnTo>
                  <a:pt x="1191544" y="230646"/>
                </a:lnTo>
                <a:lnTo>
                  <a:pt x="1212647" y="262842"/>
                </a:lnTo>
                <a:lnTo>
                  <a:pt x="1241718" y="331151"/>
                </a:lnTo>
                <a:lnTo>
                  <a:pt x="1251800" y="403733"/>
                </a:lnTo>
                <a:lnTo>
                  <a:pt x="1249243" y="440466"/>
                </a:lnTo>
                <a:lnTo>
                  <a:pt x="1229445" y="511020"/>
                </a:lnTo>
                <a:lnTo>
                  <a:pt x="1191544" y="576740"/>
                </a:lnTo>
                <a:lnTo>
                  <a:pt x="1166356" y="607431"/>
                </a:lnTo>
                <a:lnTo>
                  <a:pt x="1137305" y="636486"/>
                </a:lnTo>
                <a:lnTo>
                  <a:pt x="1104612" y="663762"/>
                </a:lnTo>
                <a:lnTo>
                  <a:pt x="1068497" y="689117"/>
                </a:lnTo>
                <a:lnTo>
                  <a:pt x="1029181" y="712409"/>
                </a:lnTo>
                <a:lnTo>
                  <a:pt x="986885" y="733494"/>
                </a:lnTo>
                <a:lnTo>
                  <a:pt x="941830" y="752230"/>
                </a:lnTo>
                <a:lnTo>
                  <a:pt x="894237" y="768475"/>
                </a:lnTo>
                <a:lnTo>
                  <a:pt x="844327" y="782086"/>
                </a:lnTo>
                <a:lnTo>
                  <a:pt x="792321" y="792920"/>
                </a:lnTo>
                <a:lnTo>
                  <a:pt x="738439" y="800835"/>
                </a:lnTo>
                <a:lnTo>
                  <a:pt x="682902" y="805689"/>
                </a:lnTo>
                <a:lnTo>
                  <a:pt x="625932" y="807339"/>
                </a:lnTo>
                <a:lnTo>
                  <a:pt x="568959" y="805689"/>
                </a:lnTo>
                <a:lnTo>
                  <a:pt x="513419" y="800835"/>
                </a:lnTo>
                <a:lnTo>
                  <a:pt x="459534" y="792920"/>
                </a:lnTo>
                <a:lnTo>
                  <a:pt x="407523" y="782086"/>
                </a:lnTo>
                <a:lnTo>
                  <a:pt x="357609" y="768475"/>
                </a:lnTo>
                <a:lnTo>
                  <a:pt x="310011" y="752230"/>
                </a:lnTo>
                <a:lnTo>
                  <a:pt x="264952" y="733494"/>
                </a:lnTo>
                <a:lnTo>
                  <a:pt x="222651" y="712409"/>
                </a:lnTo>
                <a:lnTo>
                  <a:pt x="183330" y="689117"/>
                </a:lnTo>
                <a:lnTo>
                  <a:pt x="147211" y="663762"/>
                </a:lnTo>
                <a:lnTo>
                  <a:pt x="114513" y="636486"/>
                </a:lnTo>
                <a:lnTo>
                  <a:pt x="85457" y="607431"/>
                </a:lnTo>
                <a:lnTo>
                  <a:pt x="60266" y="576740"/>
                </a:lnTo>
                <a:lnTo>
                  <a:pt x="39159" y="544555"/>
                </a:lnTo>
                <a:lnTo>
                  <a:pt x="10084" y="476276"/>
                </a:lnTo>
                <a:lnTo>
                  <a:pt x="0" y="403733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99F140D-76D7-3FC3-F95C-FA0E10FA27F6}"/>
              </a:ext>
            </a:extLst>
          </p:cNvPr>
          <p:cNvSpPr txBox="1"/>
          <p:nvPr/>
        </p:nvSpPr>
        <p:spPr>
          <a:xfrm>
            <a:off x="66679" y="332834"/>
            <a:ext cx="14524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1600" dirty="0">
                <a:latin typeface="Times New Roman"/>
                <a:cs typeface="Times New Roman"/>
              </a:rPr>
              <a:t>INNOTHRIVE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80026"/>
            <a:ext cx="12192000" cy="375920"/>
            <a:chOff x="0" y="6480026"/>
            <a:chExt cx="12192000" cy="375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01383"/>
              <a:ext cx="12189714" cy="3543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80026"/>
              <a:ext cx="12192000" cy="368935"/>
            </a:xfrm>
            <a:custGeom>
              <a:avLst/>
              <a:gdLst/>
              <a:ahLst/>
              <a:cxnLst/>
              <a:rect l="l" t="t" r="r" b="b"/>
              <a:pathLst>
                <a:path w="12192000" h="368934">
                  <a:moveTo>
                    <a:pt x="12192000" y="0"/>
                  </a:moveTo>
                  <a:lnTo>
                    <a:pt x="0" y="0"/>
                  </a:lnTo>
                  <a:lnTo>
                    <a:pt x="0" y="368604"/>
                  </a:lnTo>
                  <a:lnTo>
                    <a:pt x="12192000" y="3686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49573" y="221437"/>
            <a:ext cx="5292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</a:t>
            </a:r>
            <a:r>
              <a:rPr spc="-275" dirty="0"/>
              <a:t>P</a:t>
            </a:r>
            <a:r>
              <a:rPr dirty="0"/>
              <a:t>ACT</a:t>
            </a:r>
            <a:r>
              <a:rPr spc="-275" dirty="0"/>
              <a:t> </a:t>
            </a:r>
            <a:r>
              <a:rPr dirty="0"/>
              <a:t>AND BENE</a:t>
            </a:r>
            <a:r>
              <a:rPr spc="-15" dirty="0"/>
              <a:t>F</a:t>
            </a:r>
            <a:r>
              <a:rPr dirty="0"/>
              <a:t>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77955" y="659780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3374" y="131790"/>
            <a:ext cx="2136815" cy="99341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2180">
              <a:lnSpc>
                <a:spcPct val="100000"/>
              </a:lnSpc>
              <a:spcBef>
                <a:spcPts val="105"/>
              </a:spcBef>
            </a:pPr>
            <a:r>
              <a:rPr spc="200" dirty="0"/>
              <a:t>BENEFITS</a:t>
            </a:r>
          </a:p>
          <a:p>
            <a:pPr marL="236220" indent="-172720">
              <a:lnSpc>
                <a:spcPct val="100000"/>
              </a:lnSpc>
              <a:spcBef>
                <a:spcPts val="1490"/>
              </a:spcBef>
              <a:buSzPct val="94444"/>
              <a:buAutoNum type="arabicPeriod"/>
              <a:tabLst>
                <a:tab pos="236854" algn="l"/>
              </a:tabLst>
            </a:pPr>
            <a:r>
              <a:rPr sz="1800" spc="-5" dirty="0">
                <a:latin typeface="Times New Roman"/>
                <a:cs typeface="Times New Roman"/>
              </a:rPr>
              <a:t>Reduced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Congestion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Shorter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Commutes:</a:t>
            </a:r>
            <a:endParaRPr sz="1800">
              <a:latin typeface="Times New Roman"/>
              <a:cs typeface="Times New Roman"/>
            </a:endParaRPr>
          </a:p>
          <a:p>
            <a:pPr marL="12700" marR="29209" indent="55880">
              <a:lnSpc>
                <a:spcPct val="100000"/>
              </a:lnSpc>
              <a:spcBef>
                <a:spcPts val="50"/>
              </a:spcBef>
            </a:pPr>
            <a:r>
              <a:rPr sz="1800" b="0" spc="-5" dirty="0">
                <a:latin typeface="Times New Roman"/>
                <a:cs typeface="Times New Roman"/>
              </a:rPr>
              <a:t>AI uses </a:t>
            </a:r>
            <a:r>
              <a:rPr sz="1800" b="0" dirty="0">
                <a:latin typeface="Times New Roman"/>
                <a:cs typeface="Times New Roman"/>
              </a:rPr>
              <a:t>real-time data to </a:t>
            </a:r>
            <a:r>
              <a:rPr sz="1800" b="0" spc="-5" dirty="0">
                <a:latin typeface="Times New Roman"/>
                <a:cs typeface="Times New Roman"/>
              </a:rPr>
              <a:t>improve traffic </a:t>
            </a:r>
            <a:r>
              <a:rPr sz="1800" b="0" dirty="0">
                <a:latin typeface="Times New Roman"/>
                <a:cs typeface="Times New Roman"/>
              </a:rPr>
              <a:t>light </a:t>
            </a:r>
            <a:r>
              <a:rPr sz="1800" b="0" spc="-5" dirty="0">
                <a:latin typeface="Times New Roman"/>
                <a:cs typeface="Times New Roman"/>
              </a:rPr>
              <a:t>timings, </a:t>
            </a:r>
            <a:r>
              <a:rPr sz="1800" b="0" spc="-434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reducing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travel</a:t>
            </a:r>
            <a:r>
              <a:rPr sz="1800" b="0" spc="-5" dirty="0">
                <a:latin typeface="Times New Roman"/>
                <a:cs typeface="Times New Roman"/>
              </a:rPr>
              <a:t> times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and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relieving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bottlenecks.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SzPct val="94444"/>
              <a:buAutoNum type="arabicPeriod" startAt="2"/>
              <a:tabLst>
                <a:tab pos="241935" algn="l"/>
              </a:tabLst>
            </a:pPr>
            <a:r>
              <a:rPr sz="1800" spc="-5" dirty="0">
                <a:latin typeface="Times New Roman"/>
                <a:cs typeface="Times New Roman"/>
              </a:rPr>
              <a:t>Fuel </a:t>
            </a:r>
            <a:r>
              <a:rPr sz="1800" dirty="0">
                <a:latin typeface="Times New Roman"/>
                <a:cs typeface="Times New Roman"/>
              </a:rPr>
              <a:t>Efficiency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Environmental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Impact:</a:t>
            </a:r>
            <a:endParaRPr sz="1800">
              <a:latin typeface="Times New Roman"/>
              <a:cs typeface="Times New Roman"/>
            </a:endParaRPr>
          </a:p>
          <a:p>
            <a:pPr marL="12700" marR="83820" indent="55880">
              <a:lnSpc>
                <a:spcPct val="100000"/>
              </a:lnSpc>
            </a:pPr>
            <a:r>
              <a:rPr sz="1800" b="0" dirty="0">
                <a:latin typeface="Times New Roman"/>
                <a:cs typeface="Times New Roman"/>
              </a:rPr>
              <a:t>By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reducing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stop-and-go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traffic,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artificial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intelligence </a:t>
            </a:r>
            <a:r>
              <a:rPr sz="1800" b="0" spc="-434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(AI) </a:t>
            </a:r>
            <a:r>
              <a:rPr sz="1800" b="0" dirty="0">
                <a:latin typeface="Times New Roman"/>
                <a:cs typeface="Times New Roman"/>
              </a:rPr>
              <a:t>lowers vehicle </a:t>
            </a:r>
            <a:r>
              <a:rPr sz="1800" b="0" spc="-5" dirty="0">
                <a:latin typeface="Times New Roman"/>
                <a:cs typeface="Times New Roman"/>
              </a:rPr>
              <a:t>emissions </a:t>
            </a:r>
            <a:r>
              <a:rPr sz="1800" b="0" dirty="0">
                <a:latin typeface="Times New Roman"/>
                <a:cs typeface="Times New Roman"/>
              </a:rPr>
              <a:t>and fuel </a:t>
            </a:r>
            <a:r>
              <a:rPr sz="1800" b="0" spc="-5" dirty="0">
                <a:latin typeface="Times New Roman"/>
                <a:cs typeface="Times New Roman"/>
              </a:rPr>
              <a:t>consumption, </a:t>
            </a:r>
            <a:r>
              <a:rPr sz="1800" b="0" dirty="0">
                <a:latin typeface="Times New Roman"/>
                <a:cs typeface="Times New Roman"/>
              </a:rPr>
              <a:t> improving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5" dirty="0">
                <a:latin typeface="Times New Roman"/>
                <a:cs typeface="Times New Roman"/>
              </a:rPr>
              <a:t> environment </a:t>
            </a:r>
            <a:r>
              <a:rPr sz="1800" b="0" dirty="0">
                <a:latin typeface="Times New Roman"/>
                <a:cs typeface="Times New Roman"/>
              </a:rPr>
              <a:t>and the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quality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</a:t>
            </a:r>
            <a:r>
              <a:rPr sz="1800" b="0" spc="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spc="-25" dirty="0">
                <a:latin typeface="Times New Roman"/>
                <a:cs typeface="Times New Roman"/>
              </a:rPr>
              <a:t>air.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SzPct val="94444"/>
              <a:buAutoNum type="arabicPeriod" startAt="3"/>
              <a:tabLst>
                <a:tab pos="241300" algn="l"/>
              </a:tabLst>
            </a:pPr>
            <a:r>
              <a:rPr sz="1800" spc="-10" dirty="0">
                <a:latin typeface="Times New Roman"/>
                <a:cs typeface="Times New Roman"/>
              </a:rPr>
              <a:t>Improved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Road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Safety: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b="0" dirty="0">
                <a:latin typeface="Times New Roman"/>
                <a:cs typeface="Times New Roman"/>
              </a:rPr>
              <a:t>By adjusting </a:t>
            </a:r>
            <a:r>
              <a:rPr sz="1800" b="0" spc="-5" dirty="0">
                <a:latin typeface="Times New Roman"/>
                <a:cs typeface="Times New Roman"/>
              </a:rPr>
              <a:t>signals </a:t>
            </a:r>
            <a:r>
              <a:rPr sz="1800" b="0" dirty="0">
                <a:latin typeface="Times New Roman"/>
                <a:cs typeface="Times New Roman"/>
              </a:rPr>
              <a:t>and giving priority to </a:t>
            </a:r>
            <a:r>
              <a:rPr sz="1800" b="0" spc="-5" dirty="0">
                <a:latin typeface="Times New Roman"/>
                <a:cs typeface="Times New Roman"/>
              </a:rPr>
              <a:t>emergency </a:t>
            </a:r>
            <a:r>
              <a:rPr sz="1800" b="0" dirty="0">
                <a:latin typeface="Times New Roman"/>
                <a:cs typeface="Times New Roman"/>
              </a:rPr>
              <a:t> vehicles,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intelligent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traffic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systems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lower the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chance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 </a:t>
            </a:r>
            <a:r>
              <a:rPr sz="1800" b="0" spc="-434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accidents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and increase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road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safety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for</a:t>
            </a:r>
            <a:r>
              <a:rPr sz="1800" b="0" spc="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all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SzPct val="94444"/>
              <a:buAutoNum type="arabicPeriod" startAt="4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Rea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4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ime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aptation:</a:t>
            </a:r>
            <a:endParaRPr sz="1800">
              <a:latin typeface="Times New Roman"/>
              <a:cs typeface="Times New Roman"/>
            </a:endParaRPr>
          </a:p>
          <a:p>
            <a:pPr marL="12700" marR="347345">
              <a:lnSpc>
                <a:spcPct val="98900"/>
              </a:lnSpc>
              <a:spcBef>
                <a:spcPts val="25"/>
              </a:spcBef>
            </a:pPr>
            <a:r>
              <a:rPr sz="1800" b="0" spc="-60" dirty="0">
                <a:latin typeface="Times New Roman"/>
                <a:cs typeface="Times New Roman"/>
              </a:rPr>
              <a:t>To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ensure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smooth,</a:t>
            </a:r>
            <a:r>
              <a:rPr sz="1800" b="0" spc="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effective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traffic </a:t>
            </a:r>
            <a:r>
              <a:rPr sz="1800" b="0" spc="-25" dirty="0">
                <a:latin typeface="Times New Roman"/>
                <a:cs typeface="Times New Roman"/>
              </a:rPr>
              <a:t>flow,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system </a:t>
            </a:r>
            <a:r>
              <a:rPr sz="1800" b="0" spc="-434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constantly adjusts to changing situations, such </a:t>
            </a:r>
            <a:r>
              <a:rPr sz="1800" b="0" spc="-5" dirty="0">
                <a:latin typeface="Times New Roman"/>
                <a:cs typeface="Times New Roman"/>
              </a:rPr>
              <a:t>as </a:t>
            </a:r>
            <a:r>
              <a:rPr sz="1800" b="0" dirty="0">
                <a:latin typeface="Times New Roman"/>
                <a:cs typeface="Times New Roman"/>
              </a:rPr>
              <a:t> unforeseen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traffic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jams </a:t>
            </a:r>
            <a:r>
              <a:rPr sz="1800" b="0" dirty="0">
                <a:latin typeface="Times New Roman"/>
                <a:cs typeface="Times New Roman"/>
              </a:rPr>
              <a:t>or road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closures</a:t>
            </a:r>
            <a:r>
              <a:rPr sz="1800" b="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65341" y="2989326"/>
            <a:ext cx="779145" cy="253365"/>
          </a:xfrm>
          <a:custGeom>
            <a:avLst/>
            <a:gdLst/>
            <a:ahLst/>
            <a:cxnLst/>
            <a:rect l="l" t="t" r="r" b="b"/>
            <a:pathLst>
              <a:path w="779145" h="253364">
                <a:moveTo>
                  <a:pt x="778763" y="0"/>
                </a:moveTo>
                <a:lnTo>
                  <a:pt x="0" y="0"/>
                </a:lnTo>
                <a:lnTo>
                  <a:pt x="0" y="252984"/>
                </a:lnTo>
                <a:lnTo>
                  <a:pt x="778763" y="252984"/>
                </a:lnTo>
                <a:lnTo>
                  <a:pt x="7787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5341" y="4360926"/>
            <a:ext cx="894715" cy="253365"/>
          </a:xfrm>
          <a:custGeom>
            <a:avLst/>
            <a:gdLst/>
            <a:ahLst/>
            <a:cxnLst/>
            <a:rect l="l" t="t" r="r" b="b"/>
            <a:pathLst>
              <a:path w="894715" h="253364">
                <a:moveTo>
                  <a:pt x="894588" y="0"/>
                </a:moveTo>
                <a:lnTo>
                  <a:pt x="0" y="0"/>
                </a:lnTo>
                <a:lnTo>
                  <a:pt x="0" y="252984"/>
                </a:lnTo>
                <a:lnTo>
                  <a:pt x="894588" y="252984"/>
                </a:lnTo>
                <a:lnTo>
                  <a:pt x="8945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5341" y="6006896"/>
            <a:ext cx="1112520" cy="253365"/>
          </a:xfrm>
          <a:custGeom>
            <a:avLst/>
            <a:gdLst/>
            <a:ahLst/>
            <a:cxnLst/>
            <a:rect l="l" t="t" r="r" b="b"/>
            <a:pathLst>
              <a:path w="1112520" h="253364">
                <a:moveTo>
                  <a:pt x="1112519" y="0"/>
                </a:moveTo>
                <a:lnTo>
                  <a:pt x="0" y="0"/>
                </a:lnTo>
                <a:lnTo>
                  <a:pt x="0" y="252983"/>
                </a:lnTo>
                <a:lnTo>
                  <a:pt x="1112519" y="252983"/>
                </a:lnTo>
                <a:lnTo>
                  <a:pt x="11125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64200" y="2948432"/>
            <a:ext cx="1917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O/S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20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MPG,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AI/S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5333" y="2989326"/>
            <a:ext cx="793115" cy="25336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39"/>
              </a:lnSpc>
            </a:pPr>
            <a:r>
              <a:rPr sz="1800" dirty="0">
                <a:latin typeface="Times New Roman"/>
                <a:cs typeface="Times New Roman"/>
              </a:rPr>
              <a:t>25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MPG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4200" y="3222752"/>
            <a:ext cx="5052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2.Waiting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Time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(Average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Minutes):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5" dirty="0">
                <a:latin typeface="Times New Roman"/>
                <a:cs typeface="Times New Roman"/>
              </a:rPr>
              <a:t>l</a:t>
            </a:r>
            <a:r>
              <a:rPr sz="1800" b="1" spc="-5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y</a:t>
            </a:r>
            <a:r>
              <a:rPr sz="1800" b="1" spc="-5" dirty="0">
                <a:latin typeface="Times New Roman"/>
                <a:cs typeface="Times New Roman"/>
              </a:rPr>
              <a:t>ste</a:t>
            </a:r>
            <a:r>
              <a:rPr sz="1800" b="1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ge </a:t>
            </a:r>
            <a:r>
              <a:rPr sz="1800" spc="-5" dirty="0">
                <a:latin typeface="Times New Roman"/>
                <a:cs typeface="Times New Roman"/>
              </a:rPr>
              <a:t>wa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ing time at in</a:t>
            </a:r>
            <a:r>
              <a:rPr sz="1800" spc="5" dirty="0">
                <a:latin typeface="Times New Roman"/>
                <a:cs typeface="Times New Roman"/>
              </a:rPr>
              <a:t>te</a:t>
            </a:r>
            <a:r>
              <a:rPr sz="1800" spc="-5" dirty="0">
                <a:latin typeface="Times New Roman"/>
                <a:cs typeface="Times New Roman"/>
              </a:rPr>
              <a:t>rs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ons.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AI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Expected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waiting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adaptive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light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4200" y="4320285"/>
            <a:ext cx="2031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O/S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minutes,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AI/S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39633" y="4360926"/>
            <a:ext cx="909319" cy="25336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39"/>
              </a:lnSpc>
            </a:pP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minutes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4200" y="4594605"/>
            <a:ext cx="536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3.Traffic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Errors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(Incidents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per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Month):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Old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System: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Average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incidents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errors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accidents,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missed</a:t>
            </a:r>
            <a:r>
              <a:rPr sz="1800" dirty="0">
                <a:latin typeface="Times New Roman"/>
                <a:cs typeface="Times New Roman"/>
              </a:rPr>
              <a:t> signals).</a:t>
            </a:r>
            <a:endParaRPr sz="1800">
              <a:latin typeface="Times New Roman"/>
              <a:cs typeface="Times New Roman"/>
            </a:endParaRPr>
          </a:p>
          <a:p>
            <a:pPr marL="12700" marR="2667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AI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 Expected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incidents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due 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4200" y="5966561"/>
            <a:ext cx="224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O/S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30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incidents,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AI/S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4200" y="970245"/>
            <a:ext cx="5520055" cy="200406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2563495">
              <a:lnSpc>
                <a:spcPct val="100000"/>
              </a:lnSpc>
              <a:spcBef>
                <a:spcPts val="1350"/>
              </a:spcBef>
            </a:pPr>
            <a:r>
              <a:rPr sz="2000" b="1" spc="180" dirty="0">
                <a:latin typeface="Cambria"/>
                <a:cs typeface="Cambria"/>
              </a:rPr>
              <a:t>IMPACTS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b="1" dirty="0">
                <a:latin typeface="Times New Roman"/>
                <a:cs typeface="Times New Roman"/>
              </a:rPr>
              <a:t>1.Fuel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Efficiency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(Average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MPG):</a:t>
            </a:r>
            <a:endParaRPr sz="1800">
              <a:latin typeface="Times New Roman"/>
              <a:cs typeface="Times New Roman"/>
            </a:endParaRPr>
          </a:p>
          <a:p>
            <a:pPr marL="12700" marR="16319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5" dirty="0">
                <a:latin typeface="Times New Roman"/>
                <a:cs typeface="Times New Roman"/>
              </a:rPr>
              <a:t>l</a:t>
            </a:r>
            <a:r>
              <a:rPr sz="1800" b="1" spc="-5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y</a:t>
            </a:r>
            <a:r>
              <a:rPr sz="1800" b="1" spc="-5" dirty="0">
                <a:latin typeface="Times New Roman"/>
                <a:cs typeface="Times New Roman"/>
              </a:rPr>
              <a:t>ste</a:t>
            </a:r>
            <a:r>
              <a:rPr sz="1800" b="1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ge fu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l c</a:t>
            </a:r>
            <a:r>
              <a:rPr sz="1800" spc="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nsumpt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on p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hi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 idling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stop-and-go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AI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Expected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improvement</a:t>
            </a:r>
            <a:r>
              <a:rPr sz="1800" dirty="0">
                <a:latin typeface="Times New Roman"/>
                <a:cs typeface="Times New Roman"/>
              </a:rPr>
              <a:t> in </a:t>
            </a:r>
            <a:r>
              <a:rPr sz="1800" spc="-5" dirty="0">
                <a:latin typeface="Times New Roman"/>
                <a:cs typeface="Times New Roman"/>
              </a:rPr>
              <a:t>fuel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efficiency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optimized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flow.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56042" y="6006896"/>
            <a:ext cx="1125220" cy="25336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39"/>
              </a:lnSpc>
            </a:pP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incidents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85434" y="1045455"/>
            <a:ext cx="87630" cy="5144135"/>
            <a:chOff x="5385434" y="1045455"/>
            <a:chExt cx="87630" cy="514413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5434" y="1045455"/>
              <a:ext cx="87629" cy="514353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31408" y="1059560"/>
              <a:ext cx="0" cy="5085715"/>
            </a:xfrm>
            <a:custGeom>
              <a:avLst/>
              <a:gdLst/>
              <a:ahLst/>
              <a:cxnLst/>
              <a:rect l="l" t="t" r="r" b="b"/>
              <a:pathLst>
                <a:path h="5085715">
                  <a:moveTo>
                    <a:pt x="0" y="0"/>
                  </a:moveTo>
                  <a:lnTo>
                    <a:pt x="0" y="5085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4">
            <a:extLst>
              <a:ext uri="{FF2B5EF4-FFF2-40B4-BE49-F238E27FC236}">
                <a16:creationId xmlns:a16="http://schemas.microsoft.com/office/drawing/2014/main" id="{3AC1786C-4026-E093-7E20-BB0EE68B0198}"/>
              </a:ext>
            </a:extLst>
          </p:cNvPr>
          <p:cNvSpPr/>
          <p:nvPr/>
        </p:nvSpPr>
        <p:spPr>
          <a:xfrm>
            <a:off x="66678" y="58496"/>
            <a:ext cx="1452471" cy="886058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733"/>
                </a:moveTo>
                <a:lnTo>
                  <a:pt x="10084" y="331151"/>
                </a:lnTo>
                <a:lnTo>
                  <a:pt x="39159" y="262842"/>
                </a:lnTo>
                <a:lnTo>
                  <a:pt x="60266" y="230646"/>
                </a:lnTo>
                <a:lnTo>
                  <a:pt x="85457" y="199945"/>
                </a:lnTo>
                <a:lnTo>
                  <a:pt x="114513" y="170881"/>
                </a:lnTo>
                <a:lnTo>
                  <a:pt x="147211" y="143597"/>
                </a:lnTo>
                <a:lnTo>
                  <a:pt x="183330" y="118236"/>
                </a:lnTo>
                <a:lnTo>
                  <a:pt x="222651" y="94940"/>
                </a:lnTo>
                <a:lnTo>
                  <a:pt x="264952" y="73852"/>
                </a:lnTo>
                <a:lnTo>
                  <a:pt x="310011" y="55113"/>
                </a:lnTo>
                <a:lnTo>
                  <a:pt x="357609" y="38866"/>
                </a:lnTo>
                <a:lnTo>
                  <a:pt x="407523" y="25254"/>
                </a:lnTo>
                <a:lnTo>
                  <a:pt x="459534" y="14419"/>
                </a:lnTo>
                <a:lnTo>
                  <a:pt x="513419" y="6503"/>
                </a:lnTo>
                <a:lnTo>
                  <a:pt x="568959" y="1649"/>
                </a:lnTo>
                <a:lnTo>
                  <a:pt x="625932" y="0"/>
                </a:lnTo>
                <a:lnTo>
                  <a:pt x="682902" y="1649"/>
                </a:lnTo>
                <a:lnTo>
                  <a:pt x="738439" y="6503"/>
                </a:lnTo>
                <a:lnTo>
                  <a:pt x="792321" y="14419"/>
                </a:lnTo>
                <a:lnTo>
                  <a:pt x="844327" y="25254"/>
                </a:lnTo>
                <a:lnTo>
                  <a:pt x="894237" y="38866"/>
                </a:lnTo>
                <a:lnTo>
                  <a:pt x="941830" y="55113"/>
                </a:lnTo>
                <a:lnTo>
                  <a:pt x="986885" y="73852"/>
                </a:lnTo>
                <a:lnTo>
                  <a:pt x="1029181" y="94940"/>
                </a:lnTo>
                <a:lnTo>
                  <a:pt x="1068497" y="118237"/>
                </a:lnTo>
                <a:lnTo>
                  <a:pt x="1104612" y="143597"/>
                </a:lnTo>
                <a:lnTo>
                  <a:pt x="1137305" y="170881"/>
                </a:lnTo>
                <a:lnTo>
                  <a:pt x="1166356" y="199945"/>
                </a:lnTo>
                <a:lnTo>
                  <a:pt x="1191544" y="230646"/>
                </a:lnTo>
                <a:lnTo>
                  <a:pt x="1212647" y="262842"/>
                </a:lnTo>
                <a:lnTo>
                  <a:pt x="1241718" y="331151"/>
                </a:lnTo>
                <a:lnTo>
                  <a:pt x="1251800" y="403733"/>
                </a:lnTo>
                <a:lnTo>
                  <a:pt x="1249243" y="440466"/>
                </a:lnTo>
                <a:lnTo>
                  <a:pt x="1229445" y="511020"/>
                </a:lnTo>
                <a:lnTo>
                  <a:pt x="1191544" y="576740"/>
                </a:lnTo>
                <a:lnTo>
                  <a:pt x="1166356" y="607431"/>
                </a:lnTo>
                <a:lnTo>
                  <a:pt x="1137305" y="636486"/>
                </a:lnTo>
                <a:lnTo>
                  <a:pt x="1104612" y="663762"/>
                </a:lnTo>
                <a:lnTo>
                  <a:pt x="1068497" y="689117"/>
                </a:lnTo>
                <a:lnTo>
                  <a:pt x="1029181" y="712409"/>
                </a:lnTo>
                <a:lnTo>
                  <a:pt x="986885" y="733494"/>
                </a:lnTo>
                <a:lnTo>
                  <a:pt x="941830" y="752230"/>
                </a:lnTo>
                <a:lnTo>
                  <a:pt x="894237" y="768475"/>
                </a:lnTo>
                <a:lnTo>
                  <a:pt x="844327" y="782086"/>
                </a:lnTo>
                <a:lnTo>
                  <a:pt x="792321" y="792920"/>
                </a:lnTo>
                <a:lnTo>
                  <a:pt x="738439" y="800835"/>
                </a:lnTo>
                <a:lnTo>
                  <a:pt x="682902" y="805689"/>
                </a:lnTo>
                <a:lnTo>
                  <a:pt x="625932" y="807339"/>
                </a:lnTo>
                <a:lnTo>
                  <a:pt x="568959" y="805689"/>
                </a:lnTo>
                <a:lnTo>
                  <a:pt x="513419" y="800835"/>
                </a:lnTo>
                <a:lnTo>
                  <a:pt x="459534" y="792920"/>
                </a:lnTo>
                <a:lnTo>
                  <a:pt x="407523" y="782086"/>
                </a:lnTo>
                <a:lnTo>
                  <a:pt x="357609" y="768475"/>
                </a:lnTo>
                <a:lnTo>
                  <a:pt x="310011" y="752230"/>
                </a:lnTo>
                <a:lnTo>
                  <a:pt x="264952" y="733494"/>
                </a:lnTo>
                <a:lnTo>
                  <a:pt x="222651" y="712409"/>
                </a:lnTo>
                <a:lnTo>
                  <a:pt x="183330" y="689117"/>
                </a:lnTo>
                <a:lnTo>
                  <a:pt x="147211" y="663762"/>
                </a:lnTo>
                <a:lnTo>
                  <a:pt x="114513" y="636486"/>
                </a:lnTo>
                <a:lnTo>
                  <a:pt x="85457" y="607431"/>
                </a:lnTo>
                <a:lnTo>
                  <a:pt x="60266" y="576740"/>
                </a:lnTo>
                <a:lnTo>
                  <a:pt x="39159" y="544555"/>
                </a:lnTo>
                <a:lnTo>
                  <a:pt x="10084" y="476276"/>
                </a:lnTo>
                <a:lnTo>
                  <a:pt x="0" y="403733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EEAFB91B-3E80-1F50-0C13-789803E4CD92}"/>
              </a:ext>
            </a:extLst>
          </p:cNvPr>
          <p:cNvSpPr txBox="1"/>
          <p:nvPr/>
        </p:nvSpPr>
        <p:spPr>
          <a:xfrm>
            <a:off x="66679" y="332834"/>
            <a:ext cx="14524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1600" dirty="0">
                <a:latin typeface="Times New Roman"/>
                <a:cs typeface="Times New Roman"/>
              </a:rPr>
              <a:t>INNOTHRIVE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dirty="0"/>
              <a:t>RESEARCH	AND</a:t>
            </a:r>
            <a:r>
              <a:rPr spc="-100" dirty="0"/>
              <a:t> </a:t>
            </a:r>
            <a:r>
              <a:rPr dirty="0"/>
              <a:t>REFERENCES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0117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3374" y="131790"/>
            <a:ext cx="2136815" cy="9934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1497" y="1450340"/>
            <a:ext cx="1023556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How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AI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Traffic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Helping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Traffic</a:t>
            </a:r>
            <a:r>
              <a:rPr sz="2400" dirty="0">
                <a:latin typeface="Times New Roman"/>
                <a:cs typeface="Times New Roman"/>
              </a:rPr>
              <a:t> Congestion</a:t>
            </a:r>
            <a:endParaRPr sz="2400">
              <a:latin typeface="Times New Roman"/>
              <a:cs typeface="Times New Roman"/>
            </a:endParaRPr>
          </a:p>
          <a:p>
            <a:pPr marL="7557134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Robert 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och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Github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Traffic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Infolks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AI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camera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revolutionising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traffic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1349375" algn="l"/>
              </a:tabLst>
            </a:pPr>
            <a:r>
              <a:rPr sz="2400" dirty="0">
                <a:latin typeface="Times New Roman"/>
                <a:cs typeface="Times New Roman"/>
              </a:rPr>
              <a:t>Isarsoft	Article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AI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traffic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4235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Researchgate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Introducing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Artificial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Intelligence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Traffic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Sustainable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Urban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1ACBF17-F97C-3F80-52AA-5B2EE11ED912}"/>
              </a:ext>
            </a:extLst>
          </p:cNvPr>
          <p:cNvSpPr/>
          <p:nvPr/>
        </p:nvSpPr>
        <p:spPr>
          <a:xfrm>
            <a:off x="66678" y="58496"/>
            <a:ext cx="1452471" cy="886058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733"/>
                </a:moveTo>
                <a:lnTo>
                  <a:pt x="10084" y="331151"/>
                </a:lnTo>
                <a:lnTo>
                  <a:pt x="39159" y="262842"/>
                </a:lnTo>
                <a:lnTo>
                  <a:pt x="60266" y="230646"/>
                </a:lnTo>
                <a:lnTo>
                  <a:pt x="85457" y="199945"/>
                </a:lnTo>
                <a:lnTo>
                  <a:pt x="114513" y="170881"/>
                </a:lnTo>
                <a:lnTo>
                  <a:pt x="147211" y="143597"/>
                </a:lnTo>
                <a:lnTo>
                  <a:pt x="183330" y="118236"/>
                </a:lnTo>
                <a:lnTo>
                  <a:pt x="222651" y="94940"/>
                </a:lnTo>
                <a:lnTo>
                  <a:pt x="264952" y="73852"/>
                </a:lnTo>
                <a:lnTo>
                  <a:pt x="310011" y="55113"/>
                </a:lnTo>
                <a:lnTo>
                  <a:pt x="357609" y="38866"/>
                </a:lnTo>
                <a:lnTo>
                  <a:pt x="407523" y="25254"/>
                </a:lnTo>
                <a:lnTo>
                  <a:pt x="459534" y="14419"/>
                </a:lnTo>
                <a:lnTo>
                  <a:pt x="513419" y="6503"/>
                </a:lnTo>
                <a:lnTo>
                  <a:pt x="568959" y="1649"/>
                </a:lnTo>
                <a:lnTo>
                  <a:pt x="625932" y="0"/>
                </a:lnTo>
                <a:lnTo>
                  <a:pt x="682902" y="1649"/>
                </a:lnTo>
                <a:lnTo>
                  <a:pt x="738439" y="6503"/>
                </a:lnTo>
                <a:lnTo>
                  <a:pt x="792321" y="14419"/>
                </a:lnTo>
                <a:lnTo>
                  <a:pt x="844327" y="25254"/>
                </a:lnTo>
                <a:lnTo>
                  <a:pt x="894237" y="38866"/>
                </a:lnTo>
                <a:lnTo>
                  <a:pt x="941830" y="55113"/>
                </a:lnTo>
                <a:lnTo>
                  <a:pt x="986885" y="73852"/>
                </a:lnTo>
                <a:lnTo>
                  <a:pt x="1029181" y="94940"/>
                </a:lnTo>
                <a:lnTo>
                  <a:pt x="1068497" y="118237"/>
                </a:lnTo>
                <a:lnTo>
                  <a:pt x="1104612" y="143597"/>
                </a:lnTo>
                <a:lnTo>
                  <a:pt x="1137305" y="170881"/>
                </a:lnTo>
                <a:lnTo>
                  <a:pt x="1166356" y="199945"/>
                </a:lnTo>
                <a:lnTo>
                  <a:pt x="1191544" y="230646"/>
                </a:lnTo>
                <a:lnTo>
                  <a:pt x="1212647" y="262842"/>
                </a:lnTo>
                <a:lnTo>
                  <a:pt x="1241718" y="331151"/>
                </a:lnTo>
                <a:lnTo>
                  <a:pt x="1251800" y="403733"/>
                </a:lnTo>
                <a:lnTo>
                  <a:pt x="1249243" y="440466"/>
                </a:lnTo>
                <a:lnTo>
                  <a:pt x="1229445" y="511020"/>
                </a:lnTo>
                <a:lnTo>
                  <a:pt x="1191544" y="576740"/>
                </a:lnTo>
                <a:lnTo>
                  <a:pt x="1166356" y="607431"/>
                </a:lnTo>
                <a:lnTo>
                  <a:pt x="1137305" y="636486"/>
                </a:lnTo>
                <a:lnTo>
                  <a:pt x="1104612" y="663762"/>
                </a:lnTo>
                <a:lnTo>
                  <a:pt x="1068497" y="689117"/>
                </a:lnTo>
                <a:lnTo>
                  <a:pt x="1029181" y="712409"/>
                </a:lnTo>
                <a:lnTo>
                  <a:pt x="986885" y="733494"/>
                </a:lnTo>
                <a:lnTo>
                  <a:pt x="941830" y="752230"/>
                </a:lnTo>
                <a:lnTo>
                  <a:pt x="894237" y="768475"/>
                </a:lnTo>
                <a:lnTo>
                  <a:pt x="844327" y="782086"/>
                </a:lnTo>
                <a:lnTo>
                  <a:pt x="792321" y="792920"/>
                </a:lnTo>
                <a:lnTo>
                  <a:pt x="738439" y="800835"/>
                </a:lnTo>
                <a:lnTo>
                  <a:pt x="682902" y="805689"/>
                </a:lnTo>
                <a:lnTo>
                  <a:pt x="625932" y="807339"/>
                </a:lnTo>
                <a:lnTo>
                  <a:pt x="568959" y="805689"/>
                </a:lnTo>
                <a:lnTo>
                  <a:pt x="513419" y="800835"/>
                </a:lnTo>
                <a:lnTo>
                  <a:pt x="459534" y="792920"/>
                </a:lnTo>
                <a:lnTo>
                  <a:pt x="407523" y="782086"/>
                </a:lnTo>
                <a:lnTo>
                  <a:pt x="357609" y="768475"/>
                </a:lnTo>
                <a:lnTo>
                  <a:pt x="310011" y="752230"/>
                </a:lnTo>
                <a:lnTo>
                  <a:pt x="264952" y="733494"/>
                </a:lnTo>
                <a:lnTo>
                  <a:pt x="222651" y="712409"/>
                </a:lnTo>
                <a:lnTo>
                  <a:pt x="183330" y="689117"/>
                </a:lnTo>
                <a:lnTo>
                  <a:pt x="147211" y="663762"/>
                </a:lnTo>
                <a:lnTo>
                  <a:pt x="114513" y="636486"/>
                </a:lnTo>
                <a:lnTo>
                  <a:pt x="85457" y="607431"/>
                </a:lnTo>
                <a:lnTo>
                  <a:pt x="60266" y="576740"/>
                </a:lnTo>
                <a:lnTo>
                  <a:pt x="39159" y="544555"/>
                </a:lnTo>
                <a:lnTo>
                  <a:pt x="10084" y="476276"/>
                </a:lnTo>
                <a:lnTo>
                  <a:pt x="0" y="403733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CEA0F543-09E1-85DB-FDC5-C3E31DBB2A61}"/>
              </a:ext>
            </a:extLst>
          </p:cNvPr>
          <p:cNvSpPr txBox="1"/>
          <p:nvPr/>
        </p:nvSpPr>
        <p:spPr>
          <a:xfrm>
            <a:off x="66679" y="332834"/>
            <a:ext cx="14524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1600" dirty="0">
                <a:latin typeface="Times New Roman"/>
                <a:cs typeface="Times New Roman"/>
              </a:rPr>
              <a:t>INNOTHRIVE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670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MT</vt:lpstr>
      <vt:lpstr>Calibri</vt:lpstr>
      <vt:lpstr>Cambria</vt:lpstr>
      <vt:lpstr>Times New Roman</vt:lpstr>
      <vt:lpstr>Wingdings</vt:lpstr>
      <vt:lpstr>Office Theme</vt:lpstr>
      <vt:lpstr>SMART INDIA HACKATHON 2024</vt:lpstr>
      <vt:lpstr>Smart Traffic Flow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HANNAH JAMES</cp:lastModifiedBy>
  <cp:revision>3</cp:revision>
  <dcterms:created xsi:type="dcterms:W3CDTF">2024-08-31T08:49:44Z</dcterms:created>
  <dcterms:modified xsi:type="dcterms:W3CDTF">2024-08-31T14:08:32Z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2024-08-31T00:00:00Z</vt:filetime>
  </property>
</Properties>
</file>