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80" d="100"/>
          <a:sy n="80" d="100"/>
        </p:scale>
        <p:origin x="6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shuk\Desktop\Cleaned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shuk\Desktop\Cleaned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shuk\Desktop\Cleaned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shuk\Desktop\Cleaned_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shuk\Desktop\Cleaned_dat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A-4F0F-9A03-8E8F87779B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0923600"/>
        <c:axId val="510924016"/>
      </c:barChart>
      <c:catAx>
        <c:axId val="51092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Categories</a:t>
                </a:r>
              </a:p>
            </c:rich>
          </c:tx>
          <c:layout>
            <c:manualLayout>
              <c:xMode val="edge"/>
              <c:yMode val="edge"/>
              <c:x val="0.51317235345581802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24016"/>
        <c:crosses val="autoZero"/>
        <c:auto val="1"/>
        <c:lblAlgn val="ctr"/>
        <c:lblOffset val="100"/>
        <c:noMultiLvlLbl val="0"/>
      </c:catAx>
      <c:valAx>
        <c:axId val="5109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2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posts per Month</a:t>
            </a:r>
          </a:p>
        </c:rich>
      </c:tx>
      <c:layout>
        <c:manualLayout>
          <c:xMode val="edge"/>
          <c:yMode val="edge"/>
          <c:x val="0.3785046680931618"/>
          <c:y val="1.9924537774256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41009564745935"/>
          <c:y val="0.11986333240629318"/>
          <c:w val="0.86722081794958261"/>
          <c:h val="0.635085259900277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post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5831209310920091E-2"/>
                  <c:y val="4.613997158630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61-43F1-8905-524E767861BE}"/>
                </c:ext>
              </c:extLst>
            </c:dLbl>
            <c:dLbl>
              <c:idx val="3"/>
              <c:layout>
                <c:manualLayout>
                  <c:x val="-2.5663442764120945E-2"/>
                  <c:y val="3.93082057039328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61-43F1-8905-524E767861BE}"/>
                </c:ext>
              </c:extLst>
            </c:dLbl>
            <c:dLbl>
              <c:idx val="5"/>
              <c:layout>
                <c:manualLayout>
                  <c:x val="-3.3797656001560233E-2"/>
                  <c:y val="4.6139971586309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61-43F1-8905-524E767861BE}"/>
                </c:ext>
              </c:extLst>
            </c:dLbl>
            <c:dLbl>
              <c:idx val="8"/>
              <c:layout>
                <c:manualLayout>
                  <c:x val="-3.3797656001560233E-2"/>
                  <c:y val="5.98035033510619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61-43F1-8905-524E767861BE}"/>
                </c:ext>
              </c:extLst>
            </c:dLbl>
            <c:dLbl>
              <c:idx val="10"/>
              <c:layout>
                <c:manualLayout>
                  <c:x val="-2.5663442764120945E-2"/>
                  <c:y val="4.613997158630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61-43F1-8905-524E767861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561-43F1-8905-524E767861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3483776"/>
        <c:axId val="493484192"/>
      </c:lineChart>
      <c:catAx>
        <c:axId val="4934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84192"/>
        <c:crosses val="autoZero"/>
        <c:auto val="1"/>
        <c:lblAlgn val="ctr"/>
        <c:lblOffset val="100"/>
        <c:noMultiLvlLbl val="0"/>
      </c:catAx>
      <c:valAx>
        <c:axId val="49348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Reaction Types Count Chart</a:t>
            </a:r>
          </a:p>
        </c:rich>
      </c:tx>
      <c:layout>
        <c:manualLayout>
          <c:xMode val="edge"/>
          <c:yMode val="edge"/>
          <c:x val="0.2944374453193350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99926415772319E-2"/>
          <c:y val="0.22989942782708167"/>
          <c:w val="0.83988798051552982"/>
          <c:h val="0.58836727760327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Cleaned_data!$AG$1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Cleaned_data!$AF$2:$AF$17</c:f>
              <c:strCache>
                <c:ptCount val="16"/>
                <c:pt idx="0">
                  <c:v>disgust</c:v>
                </c:pt>
                <c:pt idx="1">
                  <c:v>dislike</c:v>
                </c:pt>
                <c:pt idx="2">
                  <c:v>scared</c:v>
                </c:pt>
                <c:pt idx="3">
                  <c:v>interested</c:v>
                </c:pt>
                <c:pt idx="4">
                  <c:v>peeking</c:v>
                </c:pt>
                <c:pt idx="5">
                  <c:v>cherish</c:v>
                </c:pt>
                <c:pt idx="6">
                  <c:v>hate</c:v>
                </c:pt>
                <c:pt idx="7">
                  <c:v>love</c:v>
                </c:pt>
                <c:pt idx="8">
                  <c:v>indifferent</c:v>
                </c:pt>
                <c:pt idx="9">
                  <c:v>super love</c:v>
                </c:pt>
                <c:pt idx="10">
                  <c:v>intrigued</c:v>
                </c:pt>
                <c:pt idx="11">
                  <c:v>worried</c:v>
                </c:pt>
                <c:pt idx="12">
                  <c:v>like</c:v>
                </c:pt>
                <c:pt idx="13">
                  <c:v>heart</c:v>
                </c:pt>
                <c:pt idx="14">
                  <c:v>want</c:v>
                </c:pt>
                <c:pt idx="15">
                  <c:v>adore</c:v>
                </c:pt>
              </c:strCache>
            </c:strRef>
          </c:cat>
          <c:val>
            <c:numRef>
              <c:f>Cleaned_data!$AG$2:$AG$17</c:f>
              <c:numCache>
                <c:formatCode>General</c:formatCode>
                <c:ptCount val="16"/>
                <c:pt idx="0">
                  <c:v>1526</c:v>
                </c:pt>
                <c:pt idx="1">
                  <c:v>1548</c:v>
                </c:pt>
                <c:pt idx="2">
                  <c:v>1572</c:v>
                </c:pt>
                <c:pt idx="3">
                  <c:v>1549</c:v>
                </c:pt>
                <c:pt idx="4">
                  <c:v>1559</c:v>
                </c:pt>
                <c:pt idx="5">
                  <c:v>1501</c:v>
                </c:pt>
                <c:pt idx="6">
                  <c:v>1552</c:v>
                </c:pt>
                <c:pt idx="7">
                  <c:v>1534</c:v>
                </c:pt>
                <c:pt idx="8">
                  <c:v>1512</c:v>
                </c:pt>
                <c:pt idx="9">
                  <c:v>1519</c:v>
                </c:pt>
                <c:pt idx="10">
                  <c:v>1475</c:v>
                </c:pt>
                <c:pt idx="11">
                  <c:v>1497</c:v>
                </c:pt>
                <c:pt idx="12">
                  <c:v>1520</c:v>
                </c:pt>
                <c:pt idx="13">
                  <c:v>1622</c:v>
                </c:pt>
                <c:pt idx="14">
                  <c:v>1539</c:v>
                </c:pt>
                <c:pt idx="15">
                  <c:v>1548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3-44CA-B300-5E59DA55A8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7900656"/>
        <c:axId val="387900240"/>
      </c:barChart>
      <c:catAx>
        <c:axId val="3879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Reaction</a:t>
                </a:r>
                <a:r>
                  <a:rPr lang="en-IN" baseline="0" dirty="0"/>
                  <a:t> types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4609902333312185"/>
              <c:y val="0.94379899303895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00240"/>
        <c:crosses val="autoZero"/>
        <c:auto val="1"/>
        <c:lblAlgn val="ctr"/>
        <c:lblOffset val="100"/>
        <c:noMultiLvlLbl val="0"/>
      </c:catAx>
      <c:valAx>
        <c:axId val="3879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0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Types</a:t>
            </a:r>
          </a:p>
        </c:rich>
      </c:tx>
      <c:layout>
        <c:manualLayout>
          <c:xMode val="edge"/>
          <c:yMode val="edge"/>
          <c:x val="0.4553888888888888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Cleaned_data!$AA$1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Cleaned_data!$Z$2:$Z$5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Cleaned_data!$AA$2:$AA$5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5-411F-8CDA-76CA3F966E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975200"/>
        <c:axId val="398976448"/>
      </c:barChart>
      <c:catAx>
        <c:axId val="3989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Content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6448"/>
        <c:crosses val="autoZero"/>
        <c:auto val="1"/>
        <c:lblAlgn val="ctr"/>
        <c:lblOffset val="100"/>
        <c:noMultiLvlLbl val="0"/>
      </c:catAx>
      <c:valAx>
        <c:axId val="39897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Positive Sentiment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3700</c:v>
                </c:pt>
                <c:pt idx="1">
                  <c:v>792</c:v>
                </c:pt>
                <c:pt idx="2">
                  <c:v>3381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18-47DC-9B7F-1D6932B19670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Negetive Sentimen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18-47DC-9B7F-1D6932B19670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Neutral Sentiment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Sheet3!$D$2:$D$5</c:f>
              <c:numCache>
                <c:formatCode>General</c:formatCode>
                <c:ptCount val="4"/>
                <c:pt idx="0">
                  <c:v>832</c:v>
                </c:pt>
                <c:pt idx="1">
                  <c:v>3510</c:v>
                </c:pt>
                <c:pt idx="2">
                  <c:v>1924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18-47DC-9B7F-1D6932B196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761952"/>
        <c:axId val="481759456"/>
      </c:barChart>
      <c:catAx>
        <c:axId val="48176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59456"/>
        <c:crosses val="autoZero"/>
        <c:auto val="1"/>
        <c:lblAlgn val="ctr"/>
        <c:lblOffset val="100"/>
        <c:noMultiLvlLbl val="0"/>
      </c:catAx>
      <c:valAx>
        <c:axId val="481759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6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chart" Target="../charts/chart4.xml"/><Relationship Id="rId4" Type="http://schemas.openxmlformats.org/officeDocument/2006/relationships/image" Target="../media/image8.sv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D58A61E-9D1F-4CEA-B090-02D7F00D9F10}"/>
              </a:ext>
            </a:extLst>
          </p:cNvPr>
          <p:cNvSpPr txBox="1"/>
          <p:nvPr/>
        </p:nvSpPr>
        <p:spPr>
          <a:xfrm>
            <a:off x="11277600" y="1161805"/>
            <a:ext cx="6400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a total of 16 distinct content categories, out of which Animal, Science and Healthy Eating are the most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4 type of Contents among which photo and Videos are the most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Month of May has the highest number of posts followed by January and August while February has the lowest number of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968F2-0974-4212-9F8C-9DD58E162565}"/>
              </a:ext>
            </a:extLst>
          </p:cNvPr>
          <p:cNvSpPr txBox="1"/>
          <p:nvPr/>
        </p:nvSpPr>
        <p:spPr>
          <a:xfrm>
            <a:off x="11430000" y="4672267"/>
            <a:ext cx="624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Conclusion:</a:t>
            </a:r>
          </a:p>
          <a:p>
            <a:endParaRPr lang="en-US" sz="2000" dirty="0"/>
          </a:p>
          <a:p>
            <a:r>
              <a:rPr lang="en-US" sz="2000" dirty="0"/>
              <a:t>Since Animal, Science, Healthy eating, technology and Food are the top most used posts Category, Social buzz needs to focus on this field as these are likely the </a:t>
            </a:r>
            <a:r>
              <a:rPr lang="en-US" sz="2000" dirty="0" err="1"/>
              <a:t>mosty</a:t>
            </a:r>
            <a:r>
              <a:rPr lang="en-US" sz="2000" dirty="0"/>
              <a:t> trending topics.</a:t>
            </a:r>
          </a:p>
          <a:p>
            <a:endParaRPr lang="en-US" sz="2000" dirty="0"/>
          </a:p>
          <a:p>
            <a:r>
              <a:rPr lang="en-US" sz="2000" dirty="0"/>
              <a:t>Social Buzz needs to focus on months of February, March and April as these months are having very low amount of posts compared to the other months.</a:t>
            </a:r>
          </a:p>
          <a:p>
            <a:endParaRPr lang="en-US" sz="4000" dirty="0"/>
          </a:p>
          <a:p>
            <a:endParaRPr lang="en-IN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0565F-4A74-48E0-BC6E-9CA529BFDE5F}"/>
              </a:ext>
            </a:extLst>
          </p:cNvPr>
          <p:cNvSpPr txBox="1"/>
          <p:nvPr/>
        </p:nvSpPr>
        <p:spPr>
          <a:xfrm>
            <a:off x="8499198" y="2697597"/>
            <a:ext cx="74266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</a:t>
            </a:r>
          </a:p>
          <a:p>
            <a:endParaRPr lang="en-US" sz="2800" dirty="0"/>
          </a:p>
          <a:p>
            <a:r>
              <a:rPr lang="en-US" sz="2800" dirty="0"/>
              <a:t>We at Accenture began a 3 month POC focusing on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content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E0C5E-7D6E-4F3A-AE99-7129FCC61238}"/>
              </a:ext>
            </a:extLst>
          </p:cNvPr>
          <p:cNvSpPr txBox="1"/>
          <p:nvPr/>
        </p:nvSpPr>
        <p:spPr>
          <a:xfrm>
            <a:off x="2667000" y="4993655"/>
            <a:ext cx="6400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Users post over 100000 posts per day</a:t>
            </a: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36,500,000 contents are posted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Analysis to find out Social Buzz’s top 5 popular categories of content.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91E27-6305-4EE1-9458-54BA8A6C26F7}"/>
              </a:ext>
            </a:extLst>
          </p:cNvPr>
          <p:cNvSpPr txBox="1"/>
          <p:nvPr/>
        </p:nvSpPr>
        <p:spPr>
          <a:xfrm>
            <a:off x="14173200" y="1714500"/>
            <a:ext cx="360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Michelle Grove</a:t>
            </a:r>
          </a:p>
          <a:p>
            <a:pPr algn="ctr"/>
            <a:r>
              <a:rPr lang="en-US" sz="2800" dirty="0"/>
              <a:t>Data Scientist</a:t>
            </a:r>
            <a:endParaRPr lang="en-I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154FB2-8146-4C09-983E-D2F886960756}"/>
              </a:ext>
            </a:extLst>
          </p:cNvPr>
          <p:cNvSpPr txBox="1"/>
          <p:nvPr/>
        </p:nvSpPr>
        <p:spPr>
          <a:xfrm>
            <a:off x="14249400" y="4686300"/>
            <a:ext cx="35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Marcus Rompton</a:t>
            </a:r>
          </a:p>
          <a:p>
            <a:pPr algn="ctr"/>
            <a:r>
              <a:rPr lang="en-US" sz="2400" dirty="0"/>
              <a:t>Senior Principal</a:t>
            </a:r>
            <a:endParaRPr lang="en-IN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A6997B-AA98-46EB-839B-B0452C385CED}"/>
              </a:ext>
            </a:extLst>
          </p:cNvPr>
          <p:cNvSpPr txBox="1"/>
          <p:nvPr/>
        </p:nvSpPr>
        <p:spPr>
          <a:xfrm>
            <a:off x="14249400" y="7581900"/>
            <a:ext cx="360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Angshuk Maity</a:t>
            </a:r>
          </a:p>
          <a:p>
            <a:pPr algn="ctr"/>
            <a:r>
              <a:rPr lang="en-US" sz="2400" dirty="0"/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BF9B0-000D-4A3E-98A8-A63E19E3D811}"/>
              </a:ext>
            </a:extLst>
          </p:cNvPr>
          <p:cNvSpPr txBox="1"/>
          <p:nvPr/>
        </p:nvSpPr>
        <p:spPr>
          <a:xfrm>
            <a:off x="4157190" y="140303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CA8D3-90E3-41B3-B049-B4D553C4B086}"/>
              </a:ext>
            </a:extLst>
          </p:cNvPr>
          <p:cNvSpPr txBox="1"/>
          <p:nvPr/>
        </p:nvSpPr>
        <p:spPr>
          <a:xfrm>
            <a:off x="6206884" y="2988870"/>
            <a:ext cx="675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F8050B-F21D-401B-85F1-B3C11D19BE18}"/>
              </a:ext>
            </a:extLst>
          </p:cNvPr>
          <p:cNvSpPr txBox="1"/>
          <p:nvPr/>
        </p:nvSpPr>
        <p:spPr>
          <a:xfrm>
            <a:off x="8045120" y="464242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7E8B2B-9776-4DD7-8077-4D4C3E6B1473}"/>
              </a:ext>
            </a:extLst>
          </p:cNvPr>
          <p:cNvSpPr txBox="1"/>
          <p:nvPr/>
        </p:nvSpPr>
        <p:spPr>
          <a:xfrm>
            <a:off x="9753600" y="631155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Analysis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CD3C2F-5899-40C3-BFF9-B338892324E5}"/>
              </a:ext>
            </a:extLst>
          </p:cNvPr>
          <p:cNvSpPr txBox="1"/>
          <p:nvPr/>
        </p:nvSpPr>
        <p:spPr>
          <a:xfrm>
            <a:off x="11386399" y="802074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6D707F-9B1E-44FB-A842-C669F4395B70}"/>
              </a:ext>
            </a:extLst>
          </p:cNvPr>
          <p:cNvSpPr txBox="1"/>
          <p:nvPr/>
        </p:nvSpPr>
        <p:spPr>
          <a:xfrm>
            <a:off x="1575052" y="4481780"/>
            <a:ext cx="4021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/>
              <a:t>16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Unique Categories</a:t>
            </a:r>
            <a:endParaRPr lang="en-IN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4CE60-2E26-49C2-8BBC-B93B3CB63657}"/>
              </a:ext>
            </a:extLst>
          </p:cNvPr>
          <p:cNvSpPr txBox="1"/>
          <p:nvPr/>
        </p:nvSpPr>
        <p:spPr>
          <a:xfrm>
            <a:off x="7239001" y="4087914"/>
            <a:ext cx="3124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Animal</a:t>
            </a:r>
            <a:r>
              <a:rPr lang="en-US" sz="4000" u="sng" dirty="0"/>
              <a:t> </a:t>
            </a:r>
          </a:p>
          <a:p>
            <a:pPr algn="ctr"/>
            <a:r>
              <a:rPr lang="en-US" sz="4000" dirty="0"/>
              <a:t>Most Favorite Category</a:t>
            </a:r>
            <a:endParaRPr lang="en-I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DA50A-EC5A-4B4F-8CD6-C1CCFB84B35A}"/>
              </a:ext>
            </a:extLst>
          </p:cNvPr>
          <p:cNvSpPr txBox="1"/>
          <p:nvPr/>
        </p:nvSpPr>
        <p:spPr>
          <a:xfrm>
            <a:off x="12192000" y="3974581"/>
            <a:ext cx="35263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Photo</a:t>
            </a:r>
          </a:p>
          <a:p>
            <a:pPr algn="ctr"/>
            <a:r>
              <a:rPr lang="en-US" sz="4000" dirty="0"/>
              <a:t>Most favorite Content Type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D388263-A239-49D1-BE49-7F5D890A3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20593"/>
              </p:ext>
            </p:extLst>
          </p:nvPr>
        </p:nvGraphicFramePr>
        <p:xfrm>
          <a:off x="2774384" y="1685151"/>
          <a:ext cx="5836216" cy="353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C84F351-6813-4D70-9123-4A9ED4DB1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128618"/>
              </p:ext>
            </p:extLst>
          </p:nvPr>
        </p:nvGraphicFramePr>
        <p:xfrm>
          <a:off x="10843834" y="1956474"/>
          <a:ext cx="5836216" cy="318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59467E0-F4A0-49FE-AA3B-E698D9F3A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06914"/>
              </p:ext>
            </p:extLst>
          </p:nvPr>
        </p:nvGraphicFramePr>
        <p:xfrm>
          <a:off x="2724116" y="5022531"/>
          <a:ext cx="6115084" cy="402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7EE3A5C-3213-4BD5-9776-C36C183D2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011287"/>
              </p:ext>
            </p:extLst>
          </p:nvPr>
        </p:nvGraphicFramePr>
        <p:xfrm>
          <a:off x="10811898" y="5465995"/>
          <a:ext cx="6245602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0606C9D-9029-421F-9CAE-4DDB1DA40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813805"/>
              </p:ext>
            </p:extLst>
          </p:nvPr>
        </p:nvGraphicFramePr>
        <p:xfrm>
          <a:off x="5486400" y="2400300"/>
          <a:ext cx="8377238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330</Words>
  <Application>Microsoft Office PowerPoint</Application>
  <PresentationFormat>Custom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Angshuk Maity</cp:lastModifiedBy>
  <cp:revision>18</cp:revision>
  <dcterms:created xsi:type="dcterms:W3CDTF">2006-08-16T00:00:00Z</dcterms:created>
  <dcterms:modified xsi:type="dcterms:W3CDTF">2024-10-20T08:31:14Z</dcterms:modified>
  <dc:identifier>DAEhDyfaYKE</dc:identifier>
</cp:coreProperties>
</file>