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2"/>
  </p:notesMasterIdLst>
  <p:handoutMasterIdLst>
    <p:handoutMasterId r:id="rId23"/>
  </p:handoutMasterIdLst>
  <p:sldIdLst>
    <p:sldId id="410" r:id="rId5"/>
    <p:sldId id="391" r:id="rId6"/>
    <p:sldId id="397" r:id="rId7"/>
    <p:sldId id="408" r:id="rId8"/>
    <p:sldId id="407" r:id="rId9"/>
    <p:sldId id="406" r:id="rId10"/>
    <p:sldId id="405" r:id="rId11"/>
    <p:sldId id="404" r:id="rId12"/>
    <p:sldId id="411" r:id="rId13"/>
    <p:sldId id="412" r:id="rId14"/>
    <p:sldId id="413" r:id="rId15"/>
    <p:sldId id="414" r:id="rId16"/>
    <p:sldId id="415" r:id="rId17"/>
    <p:sldId id="416" r:id="rId18"/>
    <p:sldId id="417" r:id="rId19"/>
    <p:sldId id="418" r:id="rId20"/>
    <p:sldId id="3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6327" autoAdjust="0"/>
  </p:normalViewPr>
  <p:slideViewPr>
    <p:cSldViewPr snapToGrid="0">
      <p:cViewPr varScale="1">
        <p:scale>
          <a:sx n="79" d="100"/>
          <a:sy n="79" d="100"/>
        </p:scale>
        <p:origin x="524"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10/21/2024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309668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206972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54421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581756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9561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sz="4000" dirty="0"/>
              <a:t>Data Visualizations: Empowering Business with Effective Insights</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sz="3200" b="1" i="0" u="none" strike="noStrike" dirty="0">
                <a:effectLst/>
              </a:rPr>
              <a:t>Top 10 Revenue Generating Customers</a:t>
            </a:r>
            <a:endParaRPr lang="en-US" sz="3200" b="0" dirty="0"/>
          </a:p>
        </p:txBody>
      </p:sp>
      <p:sp>
        <p:nvSpPr>
          <p:cNvPr id="4" name="Content Placeholder 3">
            <a:extLst>
              <a:ext uri="{FF2B5EF4-FFF2-40B4-BE49-F238E27FC236}">
                <a16:creationId xmlns:a16="http://schemas.microsoft.com/office/drawing/2014/main" id="{CDB14AAA-1F04-769D-E7F0-4F68C8EB9283}"/>
              </a:ext>
            </a:extLst>
          </p:cNvPr>
          <p:cNvSpPr>
            <a:spLocks noGrp="1"/>
          </p:cNvSpPr>
          <p:nvPr>
            <p:ph sz="quarter" idx="14"/>
          </p:nvPr>
        </p:nvSpPr>
        <p:spPr>
          <a:xfrm>
            <a:off x="862830" y="381704"/>
            <a:ext cx="10660228" cy="3999060"/>
          </a:xfrm>
        </p:spPr>
        <p:txBody>
          <a:bodyPr>
            <a:normAutofit/>
          </a:bodyPr>
          <a:lstStyle/>
          <a:p>
            <a:pPr marL="342900" indent="-342900" algn="just">
              <a:buFont typeface="Arial" panose="020B0604020202020204" pitchFamily="34" charset="0"/>
              <a:buChar char="•"/>
            </a:pPr>
            <a:r>
              <a:rPr lang="en-US" sz="2400" dirty="0"/>
              <a:t>This chart represents the top 10 revenue generating Customers except from the UK.</a:t>
            </a:r>
          </a:p>
          <a:p>
            <a:pPr marL="342900" indent="-342900" algn="just">
              <a:buFont typeface="Arial" panose="020B0604020202020204" pitchFamily="34" charset="0"/>
              <a:buChar char="•"/>
            </a:pPr>
            <a:r>
              <a:rPr lang="en-US" sz="2400" dirty="0"/>
              <a:t>The average difference in revenue between the top 10 customer is 15.8%.</a:t>
            </a:r>
          </a:p>
          <a:p>
            <a:pPr marL="342900" indent="-342900" algn="just">
              <a:buFont typeface="Arial" panose="020B0604020202020204" pitchFamily="34" charset="0"/>
              <a:buChar char="•"/>
            </a:pPr>
            <a:r>
              <a:rPr lang="en-US" sz="2400" dirty="0"/>
              <a:t>The company can aim to strengthen the relationship with these customers to increase customer loyalty and retention, and </a:t>
            </a:r>
            <a:r>
              <a:rPr lang="en-US" sz="2400" dirty="0" err="1"/>
              <a:t>ultimatelt</a:t>
            </a:r>
            <a:r>
              <a:rPr lang="en-US" sz="2400" dirty="0"/>
              <a:t> drive more sales and revenue for the company.</a:t>
            </a:r>
          </a:p>
        </p:txBody>
      </p:sp>
    </p:spTree>
    <p:extLst>
      <p:ext uri="{BB962C8B-B14F-4D97-AF65-F5344CB8AC3E}">
        <p14:creationId xmlns:p14="http://schemas.microsoft.com/office/powerpoint/2010/main" val="1391159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4C9EAD-B48B-40CF-A5FD-3DADF54F17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1895292" cy="6884590"/>
          </a:xfrm>
          <a:prstGeom prst="rect">
            <a:avLst/>
          </a:prstGeom>
        </p:spPr>
      </p:pic>
    </p:spTree>
    <p:extLst>
      <p:ext uri="{BB962C8B-B14F-4D97-AF65-F5344CB8AC3E}">
        <p14:creationId xmlns:p14="http://schemas.microsoft.com/office/powerpoint/2010/main" val="3939873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IN" b="1" i="0" u="none" strike="noStrike" dirty="0">
                <a:effectLst/>
              </a:rPr>
              <a:t>Revenue By Country</a:t>
            </a:r>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1889885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IN" sz="3200" b="1" i="0" u="none" strike="noStrike" dirty="0">
                <a:effectLst/>
              </a:rPr>
              <a:t>Revenue By Country</a:t>
            </a:r>
            <a:endParaRPr lang="en-US" sz="3200" b="0" dirty="0"/>
          </a:p>
        </p:txBody>
      </p:sp>
      <p:sp>
        <p:nvSpPr>
          <p:cNvPr id="4" name="Content Placeholder 3">
            <a:extLst>
              <a:ext uri="{FF2B5EF4-FFF2-40B4-BE49-F238E27FC236}">
                <a16:creationId xmlns:a16="http://schemas.microsoft.com/office/drawing/2014/main" id="{CDB14AAA-1F04-769D-E7F0-4F68C8EB9283}"/>
              </a:ext>
            </a:extLst>
          </p:cNvPr>
          <p:cNvSpPr>
            <a:spLocks noGrp="1"/>
          </p:cNvSpPr>
          <p:nvPr>
            <p:ph sz="quarter" idx="14"/>
          </p:nvPr>
        </p:nvSpPr>
        <p:spPr>
          <a:xfrm>
            <a:off x="862830" y="381704"/>
            <a:ext cx="10660228" cy="3999060"/>
          </a:xfrm>
        </p:spPr>
        <p:txBody>
          <a:bodyPr>
            <a:normAutofit/>
          </a:bodyPr>
          <a:lstStyle/>
          <a:p>
            <a:pPr marL="342900" indent="-342900" algn="just">
              <a:buFont typeface="Arial" panose="020B0604020202020204" pitchFamily="34" charset="0"/>
              <a:buChar char="•"/>
            </a:pPr>
            <a:r>
              <a:rPr lang="en-US" sz="2400" dirty="0"/>
              <a:t>The map chart concludes by comparing the places that produced the greatest revenue to those that haven't.</a:t>
            </a:r>
          </a:p>
          <a:p>
            <a:pPr marL="342900" indent="-342900" algn="just">
              <a:buFont typeface="Arial" panose="020B0604020202020204" pitchFamily="34" charset="0"/>
              <a:buChar char="•"/>
            </a:pPr>
            <a:r>
              <a:rPr lang="en-US" sz="2400" dirty="0"/>
              <a:t>The map also reveals that the majority of the sales occur only in European zone, with only a small number in American region.</a:t>
            </a:r>
          </a:p>
          <a:p>
            <a:pPr marL="342900" indent="-342900" algn="just">
              <a:buFont typeface="Arial" panose="020B0604020202020204" pitchFamily="34" charset="0"/>
              <a:buChar char="•"/>
            </a:pPr>
            <a:r>
              <a:rPr lang="en-US" sz="2400" dirty="0"/>
              <a:t>Along with Russia, there is no market for the items in Africa and Asia</a:t>
            </a:r>
          </a:p>
          <a:p>
            <a:pPr marL="342900" indent="-342900" algn="just">
              <a:buFont typeface="Arial" panose="020B0604020202020204" pitchFamily="34" charset="0"/>
              <a:buChar char="•"/>
            </a:pPr>
            <a:r>
              <a:rPr lang="en-US" sz="2400" dirty="0"/>
              <a:t>The company can aim to strengthen its market in European region and dive deeper in the region to come up with strategies that will maximize sales from each country region alongside Australia and Japan</a:t>
            </a:r>
          </a:p>
        </p:txBody>
      </p:sp>
    </p:spTree>
    <p:extLst>
      <p:ext uri="{BB962C8B-B14F-4D97-AF65-F5344CB8AC3E}">
        <p14:creationId xmlns:p14="http://schemas.microsoft.com/office/powerpoint/2010/main" val="3119693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11D9C5-C292-4403-B2A4-6CDC84839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75" y="156882"/>
            <a:ext cx="12484275" cy="6701118"/>
          </a:xfrm>
          <a:prstGeom prst="rect">
            <a:avLst/>
          </a:prstGeom>
        </p:spPr>
      </p:pic>
    </p:spTree>
    <p:extLst>
      <p:ext uri="{BB962C8B-B14F-4D97-AF65-F5344CB8AC3E}">
        <p14:creationId xmlns:p14="http://schemas.microsoft.com/office/powerpoint/2010/main" val="347301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89C975-6513-4D2B-B557-B8EA9D4DD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748" y="0"/>
            <a:ext cx="6592503" cy="6858000"/>
          </a:xfrm>
          <a:prstGeom prst="rect">
            <a:avLst/>
          </a:prstGeom>
        </p:spPr>
      </p:pic>
    </p:spTree>
    <p:extLst>
      <p:ext uri="{BB962C8B-B14F-4D97-AF65-F5344CB8AC3E}">
        <p14:creationId xmlns:p14="http://schemas.microsoft.com/office/powerpoint/2010/main" val="3608302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Recommendations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10273244" cy="3597470"/>
          </a:xfrm>
        </p:spPr>
        <p:txBody>
          <a:bodyPr>
            <a:normAutofit fontScale="92500" lnSpcReduction="20000"/>
          </a:bodyPr>
          <a:lstStyle/>
          <a:p>
            <a:pPr marL="457200" indent="-457200" algn="just">
              <a:buFont typeface="Wingdings" panose="05000000000000000000" pitchFamily="2" charset="2"/>
              <a:buChar char="§"/>
            </a:pPr>
            <a:r>
              <a:rPr lang="en-US" sz="2400" dirty="0"/>
              <a:t>The company should come up with strategies that aim at stocking and advertising seasonal products to maximize sales when the demand for these goods goes up.</a:t>
            </a:r>
          </a:p>
          <a:p>
            <a:pPr marL="457200" indent="-457200" algn="just">
              <a:buFont typeface="Wingdings" panose="05000000000000000000" pitchFamily="2" charset="2"/>
              <a:buChar char="§"/>
            </a:pPr>
            <a:r>
              <a:rPr lang="en-US" sz="2400" dirty="0"/>
              <a:t>The company should do a deeper analysis of products that are usually in high demand during low-sales months to come up with strategies for marketing these products.</a:t>
            </a:r>
          </a:p>
          <a:p>
            <a:pPr marL="457200" indent="-457200" algn="just">
              <a:buFont typeface="Wingdings" panose="05000000000000000000" pitchFamily="2" charset="2"/>
              <a:buChar char="§"/>
            </a:pPr>
            <a:r>
              <a:rPr lang="en-US" sz="2400" dirty="0"/>
              <a:t>A deeper dive into the type of products and revenue generated from these products for each region would be key in guiding region-specific marketing strategies.</a:t>
            </a:r>
          </a:p>
          <a:p>
            <a:pPr marL="457200" indent="-457200" algn="just">
              <a:buFont typeface="Wingdings" panose="05000000000000000000" pitchFamily="2" charset="2"/>
              <a:buChar char="§"/>
            </a:pPr>
            <a:r>
              <a:rPr lang="en-US" sz="2400" dirty="0"/>
              <a:t>The company should consider incentivizing top revenue-generating customers to strengthen the relationship with these customers.</a:t>
            </a:r>
          </a:p>
          <a:p>
            <a:pPr marL="457200" indent="-457200" algn="just">
              <a:buFont typeface="Wingdings" panose="05000000000000000000" pitchFamily="2" charset="2"/>
              <a:buChar char="§"/>
            </a:pPr>
            <a:r>
              <a:rPr lang="en-US" sz="2400" dirty="0"/>
              <a:t>The EU market has more potential for growth and the company should aim at strategies that will increase its market positioning in the region.</a:t>
            </a:r>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1889513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Angshuk Maity</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algn="just"/>
            <a:r>
              <a:rPr lang="en-US" sz="2400" dirty="0"/>
              <a:t>In this Presentation, we will understand our Company’s sales performance for the years 2010 and 2011</a:t>
            </a:r>
          </a:p>
          <a:p>
            <a:pPr algn="just"/>
            <a:r>
              <a:rPr lang="en-US" sz="2400" dirty="0"/>
              <a:t>I appreciate the opportunity given to me to gain insightful information about the store’s performance. I hope you find the analysis compelling and helpful as you make decisions regarding future business opportunities.</a:t>
            </a:r>
          </a:p>
          <a:p>
            <a:pPr algn="just"/>
            <a:r>
              <a:rPr lang="en-US" sz="2400" dirty="0"/>
              <a:t>I want to assure you that I’ve provided the most up to date and error free analysis</a:t>
            </a: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Findings</a:t>
            </a:r>
          </a:p>
        </p:txBody>
      </p:sp>
    </p:spTree>
    <p:extLst>
      <p:ext uri="{BB962C8B-B14F-4D97-AF65-F5344CB8AC3E}">
        <p14:creationId xmlns:p14="http://schemas.microsoft.com/office/powerpoint/2010/main" val="203905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Revenue by Month, 2011</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10273244" cy="3597470"/>
          </a:xfrm>
        </p:spPr>
        <p:txBody>
          <a:bodyPr/>
          <a:lstStyle/>
          <a:p>
            <a:pPr marL="457200" indent="-457200" algn="just">
              <a:buFont typeface="Wingdings" panose="05000000000000000000" pitchFamily="2" charset="2"/>
              <a:buChar char="§"/>
            </a:pPr>
            <a:r>
              <a:rPr lang="en-US" sz="2400" dirty="0"/>
              <a:t>The first 8 months had stable monthly revenue with an average of $685,000.</a:t>
            </a:r>
          </a:p>
          <a:p>
            <a:pPr marL="457200" indent="-457200" algn="just">
              <a:buFont typeface="Wingdings" panose="05000000000000000000" pitchFamily="2" charset="2"/>
              <a:buChar char="§"/>
            </a:pPr>
            <a:r>
              <a:rPr lang="en-US" sz="2400" dirty="0"/>
              <a:t>We had a significant increase in revenue from September with revenue at $1.51 Million and an average of 21.18% increase in revenue from August to November.</a:t>
            </a:r>
          </a:p>
          <a:p>
            <a:pPr marL="457200" indent="-457200" algn="just">
              <a:buFont typeface="Wingdings" panose="05000000000000000000" pitchFamily="2" charset="2"/>
              <a:buChar char="§"/>
            </a:pPr>
            <a:r>
              <a:rPr lang="en-US" sz="2400" dirty="0"/>
              <a:t>The revenue trend from August to December demonstrates how seasonality affects retail sales.</a:t>
            </a:r>
          </a:p>
          <a:p>
            <a:pPr marL="457200" indent="-45720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88848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A673B1F-A363-4ADC-AE57-1CD4945BD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232829" cy="6684020"/>
          </a:xfrm>
          <a:prstGeom prst="rect">
            <a:avLst/>
          </a:prstGeom>
        </p:spPr>
      </p:pic>
    </p:spTree>
    <p:extLst>
      <p:ext uri="{BB962C8B-B14F-4D97-AF65-F5344CB8AC3E}">
        <p14:creationId xmlns:p14="http://schemas.microsoft.com/office/powerpoint/2010/main" val="308822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Top 10 Countries by Revenue and their Quantity</a:t>
            </a:r>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9836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sz="3200" b="0" dirty="0"/>
              <a:t>Top 10 Countries by Revenue and their Quantity</a:t>
            </a:r>
          </a:p>
        </p:txBody>
      </p:sp>
      <p:sp>
        <p:nvSpPr>
          <p:cNvPr id="4" name="Content Placeholder 3">
            <a:extLst>
              <a:ext uri="{FF2B5EF4-FFF2-40B4-BE49-F238E27FC236}">
                <a16:creationId xmlns:a16="http://schemas.microsoft.com/office/drawing/2014/main" id="{CDB14AAA-1F04-769D-E7F0-4F68C8EB9283}"/>
              </a:ext>
            </a:extLst>
          </p:cNvPr>
          <p:cNvSpPr>
            <a:spLocks noGrp="1"/>
          </p:cNvSpPr>
          <p:nvPr>
            <p:ph sz="quarter" idx="14"/>
          </p:nvPr>
        </p:nvSpPr>
        <p:spPr>
          <a:xfrm>
            <a:off x="862830" y="381704"/>
            <a:ext cx="10660228" cy="3999060"/>
          </a:xfrm>
        </p:spPr>
        <p:txBody>
          <a:bodyPr>
            <a:normAutofit/>
          </a:bodyPr>
          <a:lstStyle/>
          <a:p>
            <a:pPr marL="342900" indent="-342900" algn="just">
              <a:buFont typeface="Arial" panose="020B0604020202020204" pitchFamily="34" charset="0"/>
              <a:buChar char="•"/>
            </a:pPr>
            <a:r>
              <a:rPr lang="en-US" sz="2400" dirty="0"/>
              <a:t>This chart represents the top 10 countries in revenue and their quantities bought in these countries except the UK.</a:t>
            </a:r>
          </a:p>
          <a:p>
            <a:pPr marL="342900" indent="-342900" algn="just">
              <a:buFont typeface="Arial" panose="020B0604020202020204" pitchFamily="34" charset="0"/>
              <a:buChar char="•"/>
            </a:pPr>
            <a:r>
              <a:rPr lang="en-US" sz="2400" dirty="0"/>
              <a:t>There is no major difference between the revenue and the quantity of goods sold in these countries, showing a high purchasing power in these countries.</a:t>
            </a:r>
          </a:p>
          <a:p>
            <a:pPr marL="342900" indent="-342900" algn="just">
              <a:buFont typeface="Arial" panose="020B0604020202020204" pitchFamily="34" charset="0"/>
              <a:buChar char="•"/>
            </a:pPr>
            <a:r>
              <a:rPr lang="en-US" sz="2400" dirty="0"/>
              <a:t>These countries represents regions with highest potential to generate more revenue that management needs to focus more on in terms of marketing strategies.</a:t>
            </a:r>
          </a:p>
        </p:txBody>
      </p:sp>
    </p:spTree>
    <p:extLst>
      <p:ext uri="{BB962C8B-B14F-4D97-AF65-F5344CB8AC3E}">
        <p14:creationId xmlns:p14="http://schemas.microsoft.com/office/powerpoint/2010/main" val="4127695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EE1B232-C74D-474B-B02D-B9594BC03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1064" cy="6538365"/>
          </a:xfrm>
          <a:prstGeom prst="rect">
            <a:avLst/>
          </a:prstGeom>
        </p:spPr>
      </p:pic>
    </p:spTree>
    <p:extLst>
      <p:ext uri="{BB962C8B-B14F-4D97-AF65-F5344CB8AC3E}">
        <p14:creationId xmlns:p14="http://schemas.microsoft.com/office/powerpoint/2010/main" val="185076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b="1" i="0" u="none" strike="noStrike" dirty="0">
                <a:effectLst/>
              </a:rPr>
              <a:t>Top 10 Revenue Generating Customers</a:t>
            </a:r>
            <a:endParaRPr lang="en-US" dirty="0"/>
          </a:p>
        </p:txBody>
      </p:sp>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Tree>
    <p:extLst>
      <p:ext uri="{BB962C8B-B14F-4D97-AF65-F5344CB8AC3E}">
        <p14:creationId xmlns:p14="http://schemas.microsoft.com/office/powerpoint/2010/main" val="2159043177"/>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97</TotalTime>
  <Words>533</Words>
  <Application>Microsoft Office PowerPoint</Application>
  <PresentationFormat>Widescreen</PresentationFormat>
  <Paragraphs>48</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Franklin Gothic Book</vt:lpstr>
      <vt:lpstr>Franklin Gothic Demi</vt:lpstr>
      <vt:lpstr>Wingdings</vt:lpstr>
      <vt:lpstr>Custom</vt:lpstr>
      <vt:lpstr>Data Visualizations: Empowering Business with Effective Insights</vt:lpstr>
      <vt:lpstr>Introduction</vt:lpstr>
      <vt:lpstr>Findings</vt:lpstr>
      <vt:lpstr>Revenue by Month, 2011</vt:lpstr>
      <vt:lpstr>PowerPoint Presentation</vt:lpstr>
      <vt:lpstr>Top 10 Countries by Revenue and their Quantity</vt:lpstr>
      <vt:lpstr>Top 10 Countries by Revenue and their Quantity</vt:lpstr>
      <vt:lpstr>PowerPoint Presentation</vt:lpstr>
      <vt:lpstr>Top 10 Revenue Generating Customers</vt:lpstr>
      <vt:lpstr>Top 10 Revenue Generating Customers</vt:lpstr>
      <vt:lpstr>PowerPoint Presentation</vt:lpstr>
      <vt:lpstr>Revenue By Country</vt:lpstr>
      <vt:lpstr>Revenue By Country</vt:lpstr>
      <vt:lpstr>PowerPoint Presentation</vt:lpstr>
      <vt:lpstr>PowerPoint Presentation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Visualizations: Empowering Business with Effective Insights</dc:title>
  <dc:creator>Angshuk Maity</dc:creator>
  <cp:lastModifiedBy>Angshuk Maity</cp:lastModifiedBy>
  <cp:revision>8</cp:revision>
  <dcterms:created xsi:type="dcterms:W3CDTF">2024-10-20T18:38:48Z</dcterms:created>
  <dcterms:modified xsi:type="dcterms:W3CDTF">2024-10-20T20:15:59Z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