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48F4-BF33-42B5-8E79-9A39BE250587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E7FD-A2D4-4990-8D11-0E0860C0D7A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48F4-BF33-42B5-8E79-9A39BE250587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E7FD-A2D4-4990-8D11-0E0860C0D7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48F4-BF33-42B5-8E79-9A39BE250587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E7FD-A2D4-4990-8D11-0E0860C0D7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48F4-BF33-42B5-8E79-9A39BE250587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E7FD-A2D4-4990-8D11-0E0860C0D7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48F4-BF33-42B5-8E79-9A39BE250587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E7FD-A2D4-4990-8D11-0E0860C0D7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48F4-BF33-42B5-8E79-9A39BE250587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E7FD-A2D4-4990-8D11-0E0860C0D7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48F4-BF33-42B5-8E79-9A39BE250587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E7FD-A2D4-4990-8D11-0E0860C0D7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48F4-BF33-42B5-8E79-9A39BE250587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E7FD-A2D4-4990-8D11-0E0860C0D7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48F4-BF33-42B5-8E79-9A39BE250587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E7FD-A2D4-4990-8D11-0E0860C0D7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48F4-BF33-42B5-8E79-9A39BE250587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E7FD-A2D4-4990-8D11-0E0860C0D7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48F4-BF33-42B5-8E79-9A39BE250587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E7FD-A2D4-4990-8D11-0E0860C0D7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2F3E48F4-BF33-42B5-8E79-9A39BE250587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0A2E7FD-A2D4-4990-8D11-0E0860C0D7A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724400"/>
            <a:ext cx="4876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NAME: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ANKITA GUPTA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COMPUTER SCIENCE AND ENGINEERING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3</a:t>
            </a:r>
            <a:r>
              <a:rPr lang="en-US" baseline="30000" dirty="0" smtClean="0">
                <a:solidFill>
                  <a:schemeClr val="tx1">
                    <a:lumMod val="95000"/>
                  </a:schemeClr>
                </a:solidFill>
              </a:rPr>
              <a:t>RD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YEAR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11900113011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1"/>
            <a:ext cx="7924800" cy="2057400"/>
          </a:xfrm>
        </p:spPr>
        <p:txBody>
          <a:bodyPr/>
          <a:lstStyle/>
          <a:p>
            <a:pPr algn="r"/>
            <a:r>
              <a:rPr lang="en-US" sz="7200" b="1" dirty="0" smtClean="0"/>
              <a:t>STEGANOGRAPHY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ART OF HIDDING INFORMATION……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342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7630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86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4582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296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THE LSB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A MAJOR ADVANTAGE OF LSB ALGORITHM IS IT IS QUICK AND EASY.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LSB INSERTION IS SECURE.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THEORETICALLY, A SMALL  CHANGE IN LSB  SHOULD NOT AFFECT THE OVERALL REPRESNTAION OF THE NUMBER SIGNIFICANTLY.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LOSSLESS ALGORITHM.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NO VISUAL CHANGE IN MEDIA.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54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3562"/>
          </a:xfrm>
        </p:spPr>
        <p:txBody>
          <a:bodyPr/>
          <a:lstStyle/>
          <a:p>
            <a:pPr algn="ctr"/>
            <a:r>
              <a:rPr lang="en-US" dirty="0" smtClean="0"/>
              <a:t>Masking and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914400"/>
            <a:ext cx="7924800" cy="57150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MASKING AND FILTERING IS WHERE INFORMATION IS HIDDEN INSIDE OF A IMAGE </a:t>
            </a:r>
          </a:p>
          <a:p>
            <a:pPr marL="0" indent="0" algn="just">
              <a:buNone/>
            </a:pPr>
            <a:r>
              <a:rPr lang="en-US" dirty="0" smtClean="0"/>
              <a:t>USING DIGITAL WATERMARKS THAT INCLUDE INFORMATION SUCH AS COPYRIGHT,</a:t>
            </a:r>
          </a:p>
          <a:p>
            <a:pPr marL="0" indent="0" algn="just">
              <a:buNone/>
            </a:pPr>
            <a:r>
              <a:rPr lang="en-US" dirty="0" smtClean="0"/>
              <a:t>OWNERSHIP OR LICENSES.</a:t>
            </a:r>
          </a:p>
          <a:p>
            <a:pPr marL="0" indent="0" algn="just">
              <a:buNone/>
            </a:pPr>
            <a:r>
              <a:rPr lang="en-US" dirty="0" smtClean="0"/>
              <a:t> THE PURPOSE IS DIFFERENT FOR TRADITIONAL STEGANOGRAPHY SINCE IT IS ADDING AN ATTRIBUTE TO THE COVER IMAGE THUS EXTENDING THE AMOUNT OF INFORMATION PRESENTED.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16922"/>
            <a:ext cx="7451725" cy="3636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3225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020762"/>
          </a:xfrm>
        </p:spPr>
        <p:txBody>
          <a:bodyPr/>
          <a:lstStyle/>
          <a:p>
            <a:pPr algn="ctr"/>
            <a:r>
              <a:rPr lang="en-US" sz="4000" b="1" dirty="0" smtClean="0"/>
              <a:t>TEXTUAL STEGANOGRAPHY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IT IS ALSO CALLED NULL CIPHE MESSAGE.</a:t>
            </a:r>
          </a:p>
          <a:p>
            <a:r>
              <a:rPr lang="en-US" dirty="0" smtClean="0"/>
              <a:t>THE PREMISE FOR THE NULL CIPHER IS TO HIDE AN IMPORTANT MESSAGE WITHIN AN UNINTERSTING AND INNOCENT MESSAGE.</a:t>
            </a:r>
          </a:p>
          <a:p>
            <a:pPr marL="0" indent="0">
              <a:buNone/>
            </a:pPr>
            <a:endParaRPr lang="en-US" sz="1800" dirty="0" smtClean="0">
              <a:latin typeface="Tahoma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ahoma" pitchFamily="34" charset="0"/>
              </a:rPr>
              <a:t>“</a:t>
            </a:r>
            <a:r>
              <a:rPr lang="en-US" sz="1800" b="1" dirty="0">
                <a:solidFill>
                  <a:srgbClr val="FF0000"/>
                </a:solidFill>
                <a:latin typeface="Tahoma" pitchFamily="34" charset="0"/>
              </a:rPr>
              <a:t>P</a:t>
            </a:r>
            <a:r>
              <a:rPr lang="en-US" sz="1800" dirty="0">
                <a:latin typeface="Tahoma" pitchFamily="34" charset="0"/>
              </a:rPr>
              <a:t>RESIDENT'S   </a:t>
            </a:r>
            <a:r>
              <a:rPr lang="en-US" sz="1800" b="1" dirty="0">
                <a:solidFill>
                  <a:srgbClr val="FF0000"/>
                </a:solidFill>
                <a:latin typeface="Tahoma" pitchFamily="34" charset="0"/>
              </a:rPr>
              <a:t>E</a:t>
            </a:r>
            <a:r>
              <a:rPr lang="en-US" sz="1800" dirty="0">
                <a:latin typeface="Tahoma" pitchFamily="34" charset="0"/>
              </a:rPr>
              <a:t>MBARGO   </a:t>
            </a:r>
            <a:r>
              <a:rPr lang="en-US" sz="1800" b="1" dirty="0">
                <a:solidFill>
                  <a:srgbClr val="FF0000"/>
                </a:solidFill>
                <a:latin typeface="Tahoma" pitchFamily="34" charset="0"/>
              </a:rPr>
              <a:t>R</a:t>
            </a:r>
            <a:r>
              <a:rPr lang="en-US" sz="1800" dirty="0">
                <a:latin typeface="Tahoma" pitchFamily="34" charset="0"/>
              </a:rPr>
              <a:t>ULING   </a:t>
            </a:r>
            <a:r>
              <a:rPr lang="en-US" sz="1800" b="1" dirty="0">
                <a:solidFill>
                  <a:srgbClr val="FF0000"/>
                </a:solidFill>
                <a:latin typeface="Tahoma" pitchFamily="34" charset="0"/>
              </a:rPr>
              <a:t>S</a:t>
            </a:r>
            <a:r>
              <a:rPr lang="en-US" sz="1800" dirty="0">
                <a:latin typeface="Tahoma" pitchFamily="34" charset="0"/>
              </a:rPr>
              <a:t>HOULD   </a:t>
            </a:r>
            <a:r>
              <a:rPr lang="en-US" sz="1800" b="1" dirty="0">
                <a:solidFill>
                  <a:srgbClr val="FF0000"/>
                </a:solidFill>
                <a:latin typeface="Tahoma" pitchFamily="34" charset="0"/>
              </a:rPr>
              <a:t>H</a:t>
            </a:r>
            <a:r>
              <a:rPr lang="en-US" sz="1800" dirty="0">
                <a:latin typeface="Tahoma" pitchFamily="34" charset="0"/>
              </a:rPr>
              <a:t>AVE   </a:t>
            </a:r>
            <a:r>
              <a:rPr lang="en-US" sz="1800" b="1" dirty="0">
                <a:solidFill>
                  <a:srgbClr val="FF0000"/>
                </a:solidFill>
                <a:latin typeface="Tahoma" pitchFamily="34" charset="0"/>
              </a:rPr>
              <a:t>I</a:t>
            </a:r>
            <a:r>
              <a:rPr lang="en-US" sz="1800" dirty="0">
                <a:latin typeface="Tahoma" pitchFamily="34" charset="0"/>
              </a:rPr>
              <a:t>MMEDIATE </a:t>
            </a:r>
            <a:r>
              <a:rPr lang="en-US" sz="1800" b="1" dirty="0">
                <a:solidFill>
                  <a:srgbClr val="FF0000"/>
                </a:solidFill>
                <a:latin typeface="Tahoma" pitchFamily="34" charset="0"/>
              </a:rPr>
              <a:t>N</a:t>
            </a:r>
            <a:r>
              <a:rPr lang="en-US" sz="1800" dirty="0">
                <a:latin typeface="Tahoma" pitchFamily="34" charset="0"/>
              </a:rPr>
              <a:t>OTICE.   </a:t>
            </a:r>
            <a:r>
              <a:rPr lang="en-US" sz="1800" b="1" dirty="0">
                <a:solidFill>
                  <a:srgbClr val="FF0000"/>
                </a:solidFill>
                <a:latin typeface="Tahoma" pitchFamily="34" charset="0"/>
              </a:rPr>
              <a:t>G</a:t>
            </a:r>
            <a:r>
              <a:rPr lang="en-US" sz="1800" dirty="0">
                <a:latin typeface="Tahoma" pitchFamily="34" charset="0"/>
              </a:rPr>
              <a:t>RAVE   </a:t>
            </a:r>
            <a:r>
              <a:rPr lang="en-US" sz="1800" b="1" dirty="0">
                <a:solidFill>
                  <a:srgbClr val="FF0000"/>
                </a:solidFill>
                <a:latin typeface="Tahoma" pitchFamily="34" charset="0"/>
              </a:rPr>
              <a:t>S</a:t>
            </a:r>
            <a:r>
              <a:rPr lang="en-US" sz="1800" dirty="0">
                <a:latin typeface="Tahoma" pitchFamily="34" charset="0"/>
              </a:rPr>
              <a:t>ITUATION   </a:t>
            </a:r>
            <a:r>
              <a:rPr lang="en-US" sz="1800" b="1" dirty="0">
                <a:solidFill>
                  <a:srgbClr val="FF0000"/>
                </a:solidFill>
                <a:latin typeface="Tahoma" pitchFamily="34" charset="0"/>
              </a:rPr>
              <a:t>A</a:t>
            </a:r>
            <a:r>
              <a:rPr lang="en-US" sz="1800" dirty="0">
                <a:latin typeface="Tahoma" pitchFamily="34" charset="0"/>
              </a:rPr>
              <a:t>FFECTING   </a:t>
            </a:r>
            <a:r>
              <a:rPr lang="en-US" sz="1800" b="1" dirty="0">
                <a:solidFill>
                  <a:srgbClr val="FF0000"/>
                </a:solidFill>
                <a:latin typeface="Tahoma" pitchFamily="34" charset="0"/>
              </a:rPr>
              <a:t>I</a:t>
            </a:r>
            <a:r>
              <a:rPr lang="en-US" sz="1800" dirty="0">
                <a:latin typeface="Tahoma" pitchFamily="34" charset="0"/>
              </a:rPr>
              <a:t>NTERNATIONAL   </a:t>
            </a:r>
            <a:r>
              <a:rPr lang="en-US" sz="1800" b="1" dirty="0">
                <a:solidFill>
                  <a:srgbClr val="FF0000"/>
                </a:solidFill>
                <a:latin typeface="Tahoma" pitchFamily="34" charset="0"/>
              </a:rPr>
              <a:t>L</a:t>
            </a:r>
            <a:r>
              <a:rPr lang="en-US" sz="1800" dirty="0">
                <a:latin typeface="Tahoma" pitchFamily="34" charset="0"/>
              </a:rPr>
              <a:t>AW. </a:t>
            </a:r>
            <a:r>
              <a:rPr lang="en-US" sz="1800" b="1" dirty="0">
                <a:solidFill>
                  <a:srgbClr val="FF0000"/>
                </a:solidFill>
                <a:latin typeface="Tahoma" pitchFamily="34" charset="0"/>
              </a:rPr>
              <a:t>S</a:t>
            </a:r>
            <a:r>
              <a:rPr lang="en-US" sz="1800" dirty="0">
                <a:latin typeface="Tahoma" pitchFamily="34" charset="0"/>
              </a:rPr>
              <a:t>TATEMENT </a:t>
            </a:r>
            <a:r>
              <a:rPr lang="en-US" sz="1800" b="1" dirty="0">
                <a:solidFill>
                  <a:srgbClr val="FF0000"/>
                </a:solidFill>
                <a:latin typeface="Tahoma" pitchFamily="34" charset="0"/>
              </a:rPr>
              <a:t>F</a:t>
            </a:r>
            <a:r>
              <a:rPr lang="en-US" sz="1800" dirty="0">
                <a:latin typeface="Tahoma" pitchFamily="34" charset="0"/>
              </a:rPr>
              <a:t>ORESHADOWS </a:t>
            </a:r>
            <a:r>
              <a:rPr lang="en-US" sz="1800" b="1" dirty="0">
                <a:solidFill>
                  <a:srgbClr val="FF0000"/>
                </a:solidFill>
                <a:latin typeface="Tahoma" pitchFamily="34" charset="0"/>
              </a:rPr>
              <a:t>R</a:t>
            </a:r>
            <a:r>
              <a:rPr lang="en-US" sz="1800" dirty="0">
                <a:latin typeface="Tahoma" pitchFamily="34" charset="0"/>
              </a:rPr>
              <a:t>UIN </a:t>
            </a:r>
            <a:r>
              <a:rPr lang="en-US" sz="1800" b="1" dirty="0">
                <a:solidFill>
                  <a:srgbClr val="FF0000"/>
                </a:solidFill>
                <a:latin typeface="Tahoma" pitchFamily="34" charset="0"/>
              </a:rPr>
              <a:t>O</a:t>
            </a:r>
            <a:r>
              <a:rPr lang="en-US" sz="1800" dirty="0">
                <a:latin typeface="Tahoma" pitchFamily="34" charset="0"/>
              </a:rPr>
              <a:t>F </a:t>
            </a:r>
            <a:r>
              <a:rPr lang="en-US" sz="1800" b="1" dirty="0">
                <a:solidFill>
                  <a:srgbClr val="FF0000"/>
                </a:solidFill>
                <a:latin typeface="Tahoma" pitchFamily="34" charset="0"/>
              </a:rPr>
              <a:t>M</a:t>
            </a:r>
            <a:r>
              <a:rPr lang="en-US" sz="1800" dirty="0">
                <a:latin typeface="Tahoma" pitchFamily="34" charset="0"/>
              </a:rPr>
              <a:t>ANY </a:t>
            </a:r>
            <a:r>
              <a:rPr lang="en-US" sz="1800" b="1" dirty="0">
                <a:solidFill>
                  <a:srgbClr val="FF0000"/>
                </a:solidFill>
                <a:latin typeface="Tahoma" pitchFamily="34" charset="0"/>
              </a:rPr>
              <a:t>N</a:t>
            </a:r>
            <a:r>
              <a:rPr lang="en-US" sz="1800" dirty="0">
                <a:latin typeface="Tahoma" pitchFamily="34" charset="0"/>
              </a:rPr>
              <a:t>EUTRALS. </a:t>
            </a:r>
            <a:r>
              <a:rPr lang="en-US" sz="1800" b="1" dirty="0">
                <a:solidFill>
                  <a:srgbClr val="FF0000"/>
                </a:solidFill>
                <a:latin typeface="Tahoma" pitchFamily="34" charset="0"/>
              </a:rPr>
              <a:t>Y</a:t>
            </a:r>
            <a:r>
              <a:rPr lang="en-US" sz="1800" dirty="0">
                <a:latin typeface="Tahoma" pitchFamily="34" charset="0"/>
              </a:rPr>
              <a:t>ELLOW </a:t>
            </a:r>
            <a:r>
              <a:rPr lang="en-US" sz="1800" b="1" dirty="0">
                <a:solidFill>
                  <a:srgbClr val="FF0000"/>
                </a:solidFill>
                <a:latin typeface="Tahoma" pitchFamily="34" charset="0"/>
              </a:rPr>
              <a:t>J</a:t>
            </a:r>
            <a:r>
              <a:rPr lang="en-US" sz="1800" dirty="0">
                <a:latin typeface="Tahoma" pitchFamily="34" charset="0"/>
              </a:rPr>
              <a:t>OURNALS   </a:t>
            </a:r>
            <a:r>
              <a:rPr lang="en-US" sz="1800" b="1" dirty="0">
                <a:solidFill>
                  <a:srgbClr val="FF0000"/>
                </a:solidFill>
                <a:latin typeface="Tahoma" pitchFamily="34" charset="0"/>
              </a:rPr>
              <a:t>U</a:t>
            </a:r>
            <a:r>
              <a:rPr lang="en-US" sz="1800" dirty="0">
                <a:latin typeface="Tahoma" pitchFamily="34" charset="0"/>
              </a:rPr>
              <a:t>NIFYING   </a:t>
            </a:r>
            <a:r>
              <a:rPr lang="en-US" sz="1800" b="1" dirty="0">
                <a:solidFill>
                  <a:srgbClr val="FF0000"/>
                </a:solidFill>
                <a:latin typeface="Tahoma" pitchFamily="34" charset="0"/>
              </a:rPr>
              <a:t>N</a:t>
            </a:r>
            <a:r>
              <a:rPr lang="en-US" sz="1800" dirty="0">
                <a:latin typeface="Tahoma" pitchFamily="34" charset="0"/>
              </a:rPr>
              <a:t>ATIONAL   </a:t>
            </a:r>
            <a:r>
              <a:rPr lang="en-US" sz="1800" b="1" dirty="0">
                <a:solidFill>
                  <a:srgbClr val="FF0000"/>
                </a:solidFill>
                <a:latin typeface="Tahoma" pitchFamily="34" charset="0"/>
              </a:rPr>
              <a:t>E</a:t>
            </a:r>
            <a:r>
              <a:rPr lang="en-US" sz="1800" dirty="0">
                <a:latin typeface="Tahoma" pitchFamily="34" charset="0"/>
              </a:rPr>
              <a:t>XCITEMENT   </a:t>
            </a:r>
            <a:r>
              <a:rPr lang="en-US" sz="1800" b="1" dirty="0">
                <a:solidFill>
                  <a:srgbClr val="FF0000"/>
                </a:solidFill>
                <a:latin typeface="Tahoma" pitchFamily="34" charset="0"/>
              </a:rPr>
              <a:t>I</a:t>
            </a:r>
            <a:r>
              <a:rPr lang="en-US" sz="1800" dirty="0">
                <a:latin typeface="Tahoma" pitchFamily="34" charset="0"/>
              </a:rPr>
              <a:t>MMENSELY.”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    “ </a:t>
            </a:r>
            <a:r>
              <a:rPr lang="en-US" b="1" i="1" u="sng" dirty="0">
                <a:solidFill>
                  <a:srgbClr val="FF0000"/>
                </a:solidFill>
              </a:rPr>
              <a:t>PERSHING SAILS FROM NY JUNE 1”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7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15962"/>
          </a:xfrm>
        </p:spPr>
        <p:txBody>
          <a:bodyPr/>
          <a:lstStyle/>
          <a:p>
            <a:pPr algn="ctr"/>
            <a:r>
              <a:rPr lang="en-US" sz="4000" b="1" dirty="0" smtClean="0"/>
              <a:t>application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143000"/>
            <a:ext cx="7924800" cy="51816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  <a:defRPr/>
            </a:pPr>
            <a:r>
              <a:rPr lang="en-US" sz="7200" b="1" i="1" dirty="0">
                <a:solidFill>
                  <a:schemeClr val="accent2"/>
                </a:solidFill>
              </a:rPr>
              <a:t> </a:t>
            </a:r>
            <a:r>
              <a:rPr lang="en-US" sz="7200" b="1" i="1" u="sng" dirty="0">
                <a:solidFill>
                  <a:schemeClr val="accent2"/>
                </a:solidFill>
              </a:rPr>
              <a:t>Modern Printers</a:t>
            </a:r>
            <a:r>
              <a:rPr lang="en-US" sz="7200" u="sng" dirty="0"/>
              <a:t> </a:t>
            </a:r>
          </a:p>
          <a:p>
            <a:pPr marL="0" indent="0">
              <a:buNone/>
              <a:defRPr/>
            </a:pPr>
            <a:r>
              <a:rPr lang="en-US" sz="7200" dirty="0">
                <a:latin typeface="Tahoma" pitchFamily="34" charset="0"/>
              </a:rPr>
              <a:t> </a:t>
            </a:r>
            <a:r>
              <a:rPr lang="en-US" sz="7200" dirty="0" smtClean="0">
                <a:latin typeface="Tahoma" pitchFamily="34" charset="0"/>
              </a:rPr>
              <a:t> </a:t>
            </a:r>
            <a:r>
              <a:rPr lang="en-US" sz="7200" dirty="0">
                <a:latin typeface="Tahoma" pitchFamily="34" charset="0"/>
              </a:rPr>
              <a:t>Steganography is used by leading manufacturers in digital &amp; laser  </a:t>
            </a:r>
          </a:p>
          <a:p>
            <a:pPr marL="0" indent="0">
              <a:buNone/>
              <a:defRPr/>
            </a:pPr>
            <a:r>
              <a:rPr lang="en-US" sz="7200" dirty="0">
                <a:latin typeface="Tahoma" pitchFamily="34" charset="0"/>
              </a:rPr>
              <a:t> </a:t>
            </a:r>
            <a:r>
              <a:rPr lang="en-US" sz="7200" dirty="0" smtClean="0">
                <a:latin typeface="Tahoma" pitchFamily="34" charset="0"/>
              </a:rPr>
              <a:t> </a:t>
            </a:r>
            <a:r>
              <a:rPr lang="en-US" sz="7200" dirty="0">
                <a:latin typeface="Tahoma" pitchFamily="34" charset="0"/>
              </a:rPr>
              <a:t>printers, including HP and Xerox. Here, tiny yellow dots are added to </a:t>
            </a:r>
          </a:p>
          <a:p>
            <a:pPr marL="0" indent="0">
              <a:buNone/>
              <a:defRPr/>
            </a:pPr>
            <a:r>
              <a:rPr lang="en-US" sz="7200" dirty="0">
                <a:latin typeface="Tahoma" pitchFamily="34" charset="0"/>
              </a:rPr>
              <a:t> </a:t>
            </a:r>
            <a:r>
              <a:rPr lang="en-US" sz="7200" dirty="0" smtClean="0">
                <a:latin typeface="Tahoma" pitchFamily="34" charset="0"/>
              </a:rPr>
              <a:t> </a:t>
            </a:r>
            <a:r>
              <a:rPr lang="en-US" sz="7200" dirty="0">
                <a:latin typeface="Tahoma" pitchFamily="34" charset="0"/>
              </a:rPr>
              <a:t>each page. The dots are barely visible and contain encoded printer </a:t>
            </a:r>
          </a:p>
          <a:p>
            <a:pPr marL="0" indent="0">
              <a:buNone/>
              <a:defRPr/>
            </a:pPr>
            <a:r>
              <a:rPr lang="en-US" sz="7200" dirty="0" smtClean="0">
                <a:latin typeface="Tahoma" pitchFamily="34" charset="0"/>
              </a:rPr>
              <a:t>  </a:t>
            </a:r>
            <a:r>
              <a:rPr lang="en-US" sz="7200" dirty="0">
                <a:latin typeface="Tahoma" pitchFamily="34" charset="0"/>
              </a:rPr>
              <a:t>serial numbers, as well as date and time stamps.</a:t>
            </a:r>
          </a:p>
          <a:p>
            <a:pPr marL="0" indent="0">
              <a:buNone/>
              <a:defRPr/>
            </a:pPr>
            <a:endParaRPr lang="en-US" sz="7200" i="1" dirty="0">
              <a:solidFill>
                <a:srgbClr val="9933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None/>
              <a:defRPr/>
            </a:pPr>
            <a:r>
              <a:rPr lang="en-US" sz="7200" b="1" i="1" dirty="0">
                <a:solidFill>
                  <a:schemeClr val="accent2"/>
                </a:solidFill>
              </a:rPr>
              <a:t> </a:t>
            </a:r>
            <a:r>
              <a:rPr lang="en-US" sz="7200" b="1" i="1" u="sng" dirty="0">
                <a:solidFill>
                  <a:schemeClr val="accent2"/>
                </a:solidFill>
              </a:rPr>
              <a:t>Digital Watermarking</a:t>
            </a:r>
            <a:r>
              <a:rPr lang="en-US" sz="7200" i="1" u="sng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marL="0" indent="0">
              <a:buNone/>
              <a:defRPr/>
            </a:pPr>
            <a:r>
              <a:rPr lang="en-US" sz="7200" dirty="0">
                <a:latin typeface="Tahoma" pitchFamily="34" charset="0"/>
              </a:rPr>
              <a:t>  Steganography is used for digital watermarking, where a message is  </a:t>
            </a:r>
          </a:p>
          <a:p>
            <a:pPr marL="0" indent="0">
              <a:buNone/>
              <a:defRPr/>
            </a:pPr>
            <a:r>
              <a:rPr lang="en-US" sz="7200" dirty="0">
                <a:latin typeface="Tahoma" pitchFamily="34" charset="0"/>
              </a:rPr>
              <a:t>  hidden in an image so that its source can be tracked or verified.</a:t>
            </a:r>
          </a:p>
          <a:p>
            <a:pPr marL="0" indent="0">
              <a:buNone/>
              <a:defRPr/>
            </a:pPr>
            <a:endParaRPr lang="en-US" sz="7200" dirty="0">
              <a:latin typeface="Tahoma" pitchFamily="34" charset="0"/>
            </a:endParaRPr>
          </a:p>
          <a:p>
            <a:pPr marL="0" indent="0">
              <a:buNone/>
              <a:defRPr/>
            </a:pPr>
            <a:r>
              <a:rPr lang="en-US" sz="7200" b="1" i="1" dirty="0">
                <a:solidFill>
                  <a:schemeClr val="accent2"/>
                </a:solidFill>
              </a:rPr>
              <a:t> </a:t>
            </a:r>
            <a:r>
              <a:rPr lang="en-US" sz="7200" b="1" i="1" u="sng" dirty="0">
                <a:solidFill>
                  <a:schemeClr val="accent2"/>
                </a:solidFill>
              </a:rPr>
              <a:t>e-mail Spam</a:t>
            </a:r>
            <a:r>
              <a:rPr lang="en-US" sz="7200" b="1" i="1" dirty="0">
                <a:solidFill>
                  <a:schemeClr val="accent2"/>
                </a:solidFill>
              </a:rPr>
              <a:t> </a:t>
            </a:r>
          </a:p>
          <a:p>
            <a:pPr marL="0" indent="0">
              <a:buNone/>
              <a:defRPr/>
            </a:pPr>
            <a:r>
              <a:rPr lang="en-US" sz="7200" dirty="0"/>
              <a:t>  </a:t>
            </a:r>
            <a:r>
              <a:rPr lang="en-US" sz="7200" dirty="0">
                <a:latin typeface="Tahoma" pitchFamily="34" charset="0"/>
              </a:rPr>
              <a:t>e-mail messages is encrypted steganographically. Coupled with  </a:t>
            </a:r>
          </a:p>
          <a:p>
            <a:pPr marL="0" indent="0">
              <a:buNone/>
              <a:defRPr/>
            </a:pPr>
            <a:r>
              <a:rPr lang="en-US" sz="7200" dirty="0">
                <a:latin typeface="Tahoma" pitchFamily="34" charset="0"/>
              </a:rPr>
              <a:t> the "chaffing and winnowing" technique, a sender gets messages  </a:t>
            </a:r>
          </a:p>
          <a:p>
            <a:pPr marL="0" indent="0">
              <a:buNone/>
              <a:defRPr/>
            </a:pPr>
            <a:r>
              <a:rPr lang="en-US" sz="7200" dirty="0">
                <a:latin typeface="Tahoma" pitchFamily="34" charset="0"/>
              </a:rPr>
              <a:t> out and cover their tracks all at once.</a:t>
            </a:r>
          </a:p>
          <a:p>
            <a:pPr marL="0" indent="0">
              <a:buNone/>
              <a:defRPr/>
            </a:pPr>
            <a:endParaRPr lang="en-US" sz="1800" dirty="0">
              <a:latin typeface="Tahoma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868362"/>
          </a:xfrm>
        </p:spPr>
        <p:txBody>
          <a:bodyPr/>
          <a:lstStyle/>
          <a:p>
            <a:pPr algn="ctr"/>
            <a:r>
              <a:rPr lang="en-US" sz="4000" b="1" dirty="0" smtClean="0"/>
              <a:t>Advantage of steganography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IT IS USED IN SUCH A WAY OF HIDING NOT THE INFORMATION BUT THE PASSWORD TO REACH THAT INFORMATION.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DIFFICULT TO DETECT ONLY RECIEVER CAN DETECT.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CAN BE APPLIED DIFFERENTLY IN DIGITAL IMAGE,AUDIO &amp; VIDEO FILE.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IT CAN BE DONE FASTER WITH THE LARGE NUMBER OF SOFTWARE’S.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143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/>
              <a:t>DISADVANTAGE OF STEGANOGRAPHY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24400"/>
          </a:xfrm>
        </p:spPr>
        <p:txBody>
          <a:bodyPr>
            <a:normAutofit lnSpcReduction="10000"/>
          </a:bodyPr>
          <a:lstStyle/>
          <a:p>
            <a:endParaRPr lang="en-US" sz="2400" dirty="0" smtClean="0"/>
          </a:p>
          <a:p>
            <a:r>
              <a:rPr lang="en-US" sz="2400" dirty="0" smtClean="0"/>
              <a:t>IN SENDING AND RECEIVING INFORMATION CAN BE LEAKED.</a:t>
            </a:r>
          </a:p>
          <a:p>
            <a:endParaRPr lang="en-US" sz="2400" dirty="0" smtClean="0"/>
          </a:p>
          <a:p>
            <a:r>
              <a:rPr lang="en-US" sz="2400" dirty="0" smtClean="0"/>
              <a:t>THE CONFIDENTIALITY OF INFORMATION IS MAINTAINED BY THE ALGORITHMS AND IF THE ALGORITHMS ARE KNOWN THEN ITS ALL OVER.</a:t>
            </a:r>
          </a:p>
          <a:p>
            <a:endParaRPr lang="en-US" sz="2400" dirty="0" smtClean="0"/>
          </a:p>
          <a:p>
            <a:r>
              <a:rPr lang="en-US" sz="2400" dirty="0" smtClean="0"/>
              <a:t>IF THIS TECHNIQUE IS GONE IN THE WRONG HANDS LIKE HACKERS,TERRORIST,CRIMINALS THEN THIS CAN BE VERY MUCH DANGEROUS FOR ALL.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981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676400"/>
            <a:ext cx="5867400" cy="2514600"/>
          </a:xfrm>
        </p:spPr>
        <p:txBody>
          <a:bodyPr/>
          <a:lstStyle/>
          <a:p>
            <a:pPr algn="ctr"/>
            <a:r>
              <a:rPr lang="en-US" sz="6600" b="1" dirty="0" smtClean="0"/>
              <a:t>THANK YOU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16599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15962"/>
          </a:xfrm>
        </p:spPr>
        <p:txBody>
          <a:bodyPr/>
          <a:lstStyle/>
          <a:p>
            <a:pPr algn="ctr"/>
            <a:r>
              <a:rPr lang="en-US" sz="4400" b="1" u="sng" dirty="0" smtClean="0"/>
              <a:t>PRESENTATION OUTLINE</a:t>
            </a:r>
            <a:endParaRPr lang="en-US" sz="4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219200"/>
            <a:ext cx="8077200" cy="5334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STEGANOGRAPHY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HISTORY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GENERAL DIAGRAM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TECHNIQUES OF STEGANOGRAPHY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IMAGE STEGANOGRAPHY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TEXTUAL STEGANOGRAPHY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APPLICATION OF STEGANOGRAPHY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ADVANTAGE OF STEGANOGRAPHY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DISADVANTAGE OF STEGANOGRAPHY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801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153400" cy="1066800"/>
          </a:xfrm>
        </p:spPr>
        <p:txBody>
          <a:bodyPr/>
          <a:lstStyle/>
          <a:p>
            <a:pPr algn="ctr"/>
            <a:r>
              <a:rPr lang="en-US" sz="4000" dirty="0" smtClean="0"/>
              <a:t>WHAT IS STEGANOGRAPHY?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STEGANOGRAPHY LITERALLY MEANS  “COVERED WRITING”</a:t>
            </a:r>
          </a:p>
          <a:p>
            <a:pPr algn="just"/>
            <a:endParaRPr lang="en-US" sz="2000" u="sng" dirty="0" smtClean="0"/>
          </a:p>
          <a:p>
            <a:pPr algn="just"/>
            <a:r>
              <a:rPr lang="en-US" sz="2000" u="sng" dirty="0" smtClean="0"/>
              <a:t>DEFINATION:</a:t>
            </a:r>
          </a:p>
          <a:p>
            <a:pPr marL="0" indent="0" algn="just">
              <a:buNone/>
            </a:pPr>
            <a:r>
              <a:rPr lang="en-US" sz="2000" dirty="0" smtClean="0"/>
              <a:t>	IT IS AN ART AND SCIENCE OF HIDDING INFORMATION BY 	EMBEDDING IT IN SOME OTHER DATA.</a:t>
            </a:r>
            <a:endParaRPr lang="en-US" sz="2000" dirty="0"/>
          </a:p>
          <a:p>
            <a:pPr algn="just"/>
            <a:r>
              <a:rPr lang="en-US" sz="2000" dirty="0" smtClean="0"/>
              <a:t>GOALS: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000" dirty="0" smtClean="0"/>
              <a:t>TO HIDE A SECRET MESSAGE WITHIN OTHER OBJECT.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000" dirty="0" smtClean="0"/>
              <a:t>DO IT IN SUCH A WAY  THAT PRESENCE OF MESSAGE  IS NOT VISIBLE.</a:t>
            </a:r>
          </a:p>
        </p:txBody>
      </p:sp>
    </p:spTree>
    <p:extLst>
      <p:ext uri="{BB962C8B-B14F-4D97-AF65-F5344CB8AC3E}">
        <p14:creationId xmlns:p14="http://schemas.microsoft.com/office/powerpoint/2010/main" val="252949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u="sng" dirty="0" smtClean="0"/>
              <a:t>HISTORY</a:t>
            </a:r>
            <a:endParaRPr lang="en-US" sz="5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INVISIBLE INK</a:t>
            </a:r>
          </a:p>
          <a:p>
            <a:r>
              <a:rPr lang="en-US" dirty="0" smtClean="0"/>
              <a:t>MICRODOTS: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DOTS WHICH ARE PRINTED ON THE PAPER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AND ONLY VISIBLE BY USING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MICROSCOPE.</a:t>
            </a:r>
          </a:p>
          <a:p>
            <a:r>
              <a:rPr lang="en-US" dirty="0" smtClean="0"/>
              <a:t>A PERSON’S HEAD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962400"/>
            <a:ext cx="21336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3886200"/>
            <a:ext cx="2514599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554" y="4038600"/>
            <a:ext cx="201614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281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GENERAL DIAGRAM OF STEGANOGRAPHY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876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300" dirty="0" smtClean="0"/>
              <a:t>The cover provides a host for transporting the hidden info.</a:t>
            </a:r>
            <a:endParaRPr lang="en-US" sz="23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83820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408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/>
              <a:t>Steganography carriers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 smtClean="0"/>
              <a:t>MOST ATTRACTIVE MULTIMEDIA OBJECTS ARE:</a:t>
            </a:r>
          </a:p>
          <a:p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IMAGE STEGANOGRAPHY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TEXTUAL STEGANOGRAPHY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AUDIO STEGANOGRAPHY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VIDEO STEGANOGRAPY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3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868362"/>
          </a:xfrm>
        </p:spPr>
        <p:txBody>
          <a:bodyPr/>
          <a:lstStyle/>
          <a:p>
            <a:pPr algn="ctr"/>
            <a:r>
              <a:rPr lang="en-US" b="1" dirty="0" smtClean="0"/>
              <a:t>IMAGE STEGANOGRAPHY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295400"/>
            <a:ext cx="79248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DIGITAL IMAGES ARE MADE UP OF PIXELS</a:t>
            </a:r>
          </a:p>
          <a:p>
            <a:r>
              <a:rPr lang="en-US" dirty="0" smtClean="0"/>
              <a:t>8-BIT AND 24-BIT IMAGES ARE COOMON.</a:t>
            </a:r>
          </a:p>
          <a:p>
            <a:r>
              <a:rPr lang="en-US" dirty="0" smtClean="0"/>
              <a:t>THE LARGER THE IMAGES SIZE, THE MORE INFORMATION YOU CAN HIDE.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400" dirty="0" smtClean="0"/>
              <a:t>REASON FOR USING DIGITAL IMAGES: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IT IS MOST WIDELY USED MEDIUM TODAY.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THIS FIELD IS EXPECTED TO CONTINOALLY GROW AS COMPUTER GRAPHICS POWER ALSO GROW.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en-US" sz="2000" dirty="0" smtClean="0"/>
              <a:t>TWO TYPES OF COMPRESSION: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/>
              <a:t>LOSSLESS(gif)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/>
              <a:t>LOSSY(jpeg)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871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/>
              <a:t>Techniques of digital steganography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endParaRPr lang="en-US" sz="3200" dirty="0" smtClean="0"/>
          </a:p>
          <a:p>
            <a:pPr algn="just">
              <a:buFont typeface="+mj-lt"/>
              <a:buAutoNum type="arabicPeriod"/>
            </a:pPr>
            <a:r>
              <a:rPr lang="en-US" sz="3200" dirty="0" smtClean="0"/>
              <a:t>LSB[LEAST SIGNIFICANT BIT]</a:t>
            </a:r>
          </a:p>
          <a:p>
            <a:pPr algn="just">
              <a:buFont typeface="+mj-lt"/>
              <a:buAutoNum type="arabicPeriod"/>
            </a:pPr>
            <a:endParaRPr lang="en-US" sz="3200" dirty="0" smtClean="0"/>
          </a:p>
          <a:p>
            <a:pPr algn="just">
              <a:buFont typeface="+mj-lt"/>
              <a:buAutoNum type="arabicPeriod"/>
            </a:pPr>
            <a:r>
              <a:rPr lang="en-US" sz="3200" dirty="0" smtClean="0"/>
              <a:t>FILTERING AND MASKING</a:t>
            </a:r>
          </a:p>
          <a:p>
            <a:pPr algn="just">
              <a:buFont typeface="+mj-lt"/>
              <a:buAutoNum type="arabicPeriod"/>
            </a:pPr>
            <a:endParaRPr lang="en-US" sz="3200" dirty="0" smtClean="0"/>
          </a:p>
          <a:p>
            <a:pPr algn="just">
              <a:buFont typeface="+mj-lt"/>
              <a:buAutoNum type="arabicPeriod"/>
            </a:pPr>
            <a:r>
              <a:rPr lang="en-US" sz="3200" dirty="0" smtClean="0"/>
              <a:t>ALGORITHMS AND TRANSFORMATION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4659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/>
              <a:t>LEAST SIGNIFICANT BIT</a:t>
            </a:r>
            <a:br>
              <a:rPr lang="en-US" sz="4000" b="1" dirty="0" smtClean="0"/>
            </a:b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66800"/>
            <a:ext cx="7924800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MOST COMMON AND POPULAR METHOD OF MORDERN DAY STEGANOGRAPHY IS TO MAKE USE OF THE LSB  OF A PIXEL’S INFORMATION.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TECHINQUE WORKS BEST WHEN THE IMAGE FILE IS LARGER THEN THE MESSAGE FILE AND THE IMAGE GREY SCALE LIKE..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19400"/>
            <a:ext cx="607695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213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178</TotalTime>
  <Words>610</Words>
  <Application>Microsoft Office PowerPoint</Application>
  <PresentationFormat>On-screen Show (4:3)</PresentationFormat>
  <Paragraphs>129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Horizon</vt:lpstr>
      <vt:lpstr>STEGANOGRAPHY ART OF HIDDING INFORMATION……</vt:lpstr>
      <vt:lpstr>PRESENTATION OUTLINE</vt:lpstr>
      <vt:lpstr>WHAT IS STEGANOGRAPHY?</vt:lpstr>
      <vt:lpstr>HISTORY</vt:lpstr>
      <vt:lpstr>GENERAL DIAGRAM OF STEGANOGRAPHY</vt:lpstr>
      <vt:lpstr>Steganography carriers</vt:lpstr>
      <vt:lpstr>IMAGE STEGANOGRAPHY</vt:lpstr>
      <vt:lpstr>Techniques of digital steganography</vt:lpstr>
      <vt:lpstr>LEAST SIGNIFICANT BIT </vt:lpstr>
      <vt:lpstr>PowerPoint Presentation</vt:lpstr>
      <vt:lpstr>PowerPoint Presentation</vt:lpstr>
      <vt:lpstr>ADVANTAGES OF THE LSB INSERTION</vt:lpstr>
      <vt:lpstr>Masking and filtering</vt:lpstr>
      <vt:lpstr>TEXTUAL STEGANOGRAPHY</vt:lpstr>
      <vt:lpstr>application</vt:lpstr>
      <vt:lpstr>Advantage of steganography</vt:lpstr>
      <vt:lpstr>DISADVANTAGE OF STEGANOGRAPHY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STEGANOGRAPHY ART OF HIDDING INFORMATION……</dc:title>
  <dc:creator>Windows User</dc:creator>
  <cp:lastModifiedBy>Windows User</cp:lastModifiedBy>
  <cp:revision>26</cp:revision>
  <dcterms:created xsi:type="dcterms:W3CDTF">2016-04-12T19:20:26Z</dcterms:created>
  <dcterms:modified xsi:type="dcterms:W3CDTF">2016-04-13T05:10:16Z</dcterms:modified>
</cp:coreProperties>
</file>