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8/5/2024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A7A6979-0714-4377-B894-6BE4C2D6E202}"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493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766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55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86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165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898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55576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706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6309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020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42B0DB6-F5C7-45FB-8CF3-31B45F9C2DAC}" type="datetimeFigureOut">
              <a:rPr lang="en-US" smtClean="0"/>
              <a:t>8/5/2024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669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60EA64-D806-43AC-9DF2-F8C432F32B4C}" type="datetimeFigureOut">
              <a:rPr lang="en-US" smtClean="0"/>
              <a:t>8/5/2024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7A6979-0714-4377-B894-6BE4C2D6E20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4196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27A6-E632-565F-3F49-153299A47776}"/>
              </a:ext>
            </a:extLst>
          </p:cNvPr>
          <p:cNvSpPr>
            <a:spLocks noGrp="1"/>
          </p:cNvSpPr>
          <p:nvPr>
            <p:ph type="ctrTitle"/>
          </p:nvPr>
        </p:nvSpPr>
        <p:spPr/>
        <p:txBody>
          <a:bodyPr/>
          <a:lstStyle/>
          <a:p>
            <a:r>
              <a:rPr lang="en-IN" dirty="0"/>
              <a:t>SAR IMAGE DESPECKLING</a:t>
            </a:r>
          </a:p>
        </p:txBody>
      </p:sp>
      <p:sp>
        <p:nvSpPr>
          <p:cNvPr id="3" name="Subtitle 2">
            <a:extLst>
              <a:ext uri="{FF2B5EF4-FFF2-40B4-BE49-F238E27FC236}">
                <a16:creationId xmlns:a16="http://schemas.microsoft.com/office/drawing/2014/main" id="{E13F8727-576F-1DA6-42B8-0B3863164A60}"/>
              </a:ext>
            </a:extLst>
          </p:cNvPr>
          <p:cNvSpPr>
            <a:spLocks noGrp="1"/>
          </p:cNvSpPr>
          <p:nvPr>
            <p:ph type="subTitle" idx="1"/>
          </p:nvPr>
        </p:nvSpPr>
        <p:spPr/>
        <p:txBody>
          <a:bodyPr/>
          <a:lstStyle/>
          <a:p>
            <a:r>
              <a:rPr lang="en-IN" dirty="0"/>
              <a:t>ALISHA JOY A</a:t>
            </a:r>
          </a:p>
          <a:p>
            <a:endParaRPr lang="en-IN" dirty="0"/>
          </a:p>
        </p:txBody>
      </p:sp>
    </p:spTree>
    <p:extLst>
      <p:ext uri="{BB962C8B-B14F-4D97-AF65-F5344CB8AC3E}">
        <p14:creationId xmlns:p14="http://schemas.microsoft.com/office/powerpoint/2010/main" val="29598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6365-FF38-42C4-1E2E-6FEABC2A7338}"/>
              </a:ext>
            </a:extLst>
          </p:cNvPr>
          <p:cNvSpPr>
            <a:spLocks noGrp="1"/>
          </p:cNvSpPr>
          <p:nvPr>
            <p:ph type="title"/>
          </p:nvPr>
        </p:nvSpPr>
        <p:spPr/>
        <p:txBody>
          <a:bodyPr/>
          <a:lstStyle/>
          <a:p>
            <a:r>
              <a:rPr lang="en-IN" dirty="0"/>
              <a:t>SAR </a:t>
            </a:r>
          </a:p>
        </p:txBody>
      </p:sp>
      <p:sp>
        <p:nvSpPr>
          <p:cNvPr id="3" name="Content Placeholder 2">
            <a:extLst>
              <a:ext uri="{FF2B5EF4-FFF2-40B4-BE49-F238E27FC236}">
                <a16:creationId xmlns:a16="http://schemas.microsoft.com/office/drawing/2014/main" id="{1C8459C4-47CE-B318-80E0-A39778BDCDA7}"/>
              </a:ext>
            </a:extLst>
          </p:cNvPr>
          <p:cNvSpPr>
            <a:spLocks noGrp="1"/>
          </p:cNvSpPr>
          <p:nvPr>
            <p:ph idx="1"/>
          </p:nvPr>
        </p:nvSpPr>
        <p:spPr/>
        <p:txBody>
          <a:bodyPr/>
          <a:lstStyle/>
          <a:p>
            <a:pPr algn="just"/>
            <a:r>
              <a:rPr lang="en-IN" dirty="0"/>
              <a:t>SAR is a type of active data collection where a </a:t>
            </a:r>
            <a:r>
              <a:rPr lang="en-IN" dirty="0">
                <a:effectLst/>
              </a:rPr>
              <a:t>sensor produces its own energy and then records the amount of that energy reflected back after interacting with the Earth</a:t>
            </a:r>
            <a:r>
              <a:rPr lang="en-IN" dirty="0"/>
              <a:t>.</a:t>
            </a:r>
          </a:p>
          <a:p>
            <a:pPr algn="just"/>
            <a:r>
              <a:rPr lang="en-IN" dirty="0"/>
              <a:t>Uses the motion of the radar to create high-resolution images.</a:t>
            </a:r>
          </a:p>
          <a:p>
            <a:pPr algn="just"/>
            <a:r>
              <a:rPr lang="en-IN" b="1" dirty="0">
                <a:effectLst/>
              </a:rPr>
              <a:t>Sensor radar</a:t>
            </a:r>
            <a:r>
              <a:rPr lang="en-IN" dirty="0">
                <a:effectLst/>
              </a:rPr>
              <a:t> refers to a type of radar system used to detect, track, and monitor objects. It operates by emitting radio waves and analyzing the echoes that return after bouncing off objects. This technology is widely used in various fields, including aviation, automotive, meteorology, military, and remote sensing.</a:t>
            </a:r>
            <a:endParaRPr lang="en-IN" dirty="0"/>
          </a:p>
        </p:txBody>
      </p:sp>
    </p:spTree>
    <p:extLst>
      <p:ext uri="{BB962C8B-B14F-4D97-AF65-F5344CB8AC3E}">
        <p14:creationId xmlns:p14="http://schemas.microsoft.com/office/powerpoint/2010/main" val="303781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78998-A215-68D9-B6A2-CDEC4237C92B}"/>
              </a:ext>
            </a:extLst>
          </p:cNvPr>
          <p:cNvSpPr txBox="1"/>
          <p:nvPr/>
        </p:nvSpPr>
        <p:spPr>
          <a:xfrm>
            <a:off x="956603" y="761394"/>
            <a:ext cx="10691446" cy="4524315"/>
          </a:xfrm>
          <a:prstGeom prst="rect">
            <a:avLst/>
          </a:prstGeom>
          <a:noFill/>
        </p:spPr>
        <p:txBody>
          <a:bodyPr wrap="square">
            <a:spAutoFit/>
          </a:bodyPr>
          <a:lstStyle/>
          <a:p>
            <a:r>
              <a:rPr lang="en-IN" b="1" dirty="0"/>
              <a:t>Key Components of Sensor Radar:</a:t>
            </a:r>
          </a:p>
          <a:p>
            <a:pPr>
              <a:buFont typeface="+mj-lt"/>
              <a:buAutoNum type="arabicPeriod"/>
            </a:pPr>
            <a:r>
              <a:rPr lang="en-IN" b="1" dirty="0"/>
              <a:t>Transmitter</a:t>
            </a:r>
            <a:r>
              <a:rPr lang="en-IN" dirty="0"/>
              <a:t>: </a:t>
            </a:r>
          </a:p>
          <a:p>
            <a:pPr marL="742950" lvl="1" indent="-285750">
              <a:buFont typeface="+mj-lt"/>
              <a:buAutoNum type="arabicPeriod"/>
            </a:pPr>
            <a:r>
              <a:rPr lang="en-IN" dirty="0"/>
              <a:t>Generates the radio waves that are sent out into the environment.</a:t>
            </a:r>
          </a:p>
          <a:p>
            <a:pPr>
              <a:buFont typeface="+mj-lt"/>
              <a:buAutoNum type="arabicPeriod"/>
            </a:pPr>
            <a:r>
              <a:rPr lang="en-IN" b="1" dirty="0"/>
              <a:t>Antenna</a:t>
            </a:r>
            <a:r>
              <a:rPr lang="en-IN" dirty="0"/>
              <a:t>: </a:t>
            </a:r>
          </a:p>
          <a:p>
            <a:pPr marL="742950" lvl="1" indent="-285750">
              <a:buFont typeface="+mj-lt"/>
              <a:buAutoNum type="arabicPeriod"/>
            </a:pPr>
            <a:r>
              <a:rPr lang="en-IN" dirty="0"/>
              <a:t>Radiates the transmitted radio waves and receives the echoes.</a:t>
            </a:r>
          </a:p>
          <a:p>
            <a:pPr marL="742950" lvl="1" indent="-285750">
              <a:buFont typeface="+mj-lt"/>
              <a:buAutoNum type="arabicPeriod"/>
            </a:pPr>
            <a:r>
              <a:rPr lang="en-IN" dirty="0"/>
              <a:t>Can be a single antenna for both transmitting and receiving or separate antennas for each function.</a:t>
            </a:r>
          </a:p>
          <a:p>
            <a:pPr>
              <a:buFont typeface="+mj-lt"/>
              <a:buAutoNum type="arabicPeriod"/>
            </a:pPr>
            <a:r>
              <a:rPr lang="en-IN" b="1" dirty="0"/>
              <a:t>Receiver</a:t>
            </a:r>
            <a:r>
              <a:rPr lang="en-IN" dirty="0"/>
              <a:t>: </a:t>
            </a:r>
          </a:p>
          <a:p>
            <a:pPr marL="742950" lvl="1" indent="-285750">
              <a:buFont typeface="+mj-lt"/>
              <a:buAutoNum type="arabicPeriod"/>
            </a:pPr>
            <a:r>
              <a:rPr lang="en-IN" dirty="0"/>
              <a:t>Captures the reflected radio waves (echoes) from objects.</a:t>
            </a:r>
          </a:p>
          <a:p>
            <a:pPr marL="742950" lvl="1" indent="-285750">
              <a:buFont typeface="+mj-lt"/>
              <a:buAutoNum type="arabicPeriod"/>
            </a:pPr>
            <a:r>
              <a:rPr lang="en-IN" dirty="0"/>
              <a:t>Converts these signals into a form that can be </a:t>
            </a:r>
            <a:r>
              <a:rPr lang="en-IN" dirty="0" err="1"/>
              <a:t>analyzed</a:t>
            </a:r>
            <a:r>
              <a:rPr lang="en-IN" dirty="0"/>
              <a:t>.</a:t>
            </a:r>
          </a:p>
          <a:p>
            <a:pPr>
              <a:buFont typeface="+mj-lt"/>
              <a:buAutoNum type="arabicPeriod"/>
            </a:pPr>
            <a:r>
              <a:rPr lang="en-IN" b="1" dirty="0"/>
              <a:t>Signal Processor</a:t>
            </a:r>
            <a:r>
              <a:rPr lang="en-IN" dirty="0"/>
              <a:t>: </a:t>
            </a:r>
          </a:p>
          <a:p>
            <a:pPr marL="742950" lvl="1" indent="-285750">
              <a:buFont typeface="+mj-lt"/>
              <a:buAutoNum type="arabicPeriod"/>
            </a:pPr>
            <a:r>
              <a:rPr lang="en-IN" dirty="0" err="1"/>
              <a:t>Analyzes</a:t>
            </a:r>
            <a:r>
              <a:rPr lang="en-IN" dirty="0"/>
              <a:t> the received signals to determine the characteristics of the detected objects, such as distance, speed, and size.</a:t>
            </a:r>
          </a:p>
          <a:p>
            <a:pPr>
              <a:buFont typeface="+mj-lt"/>
              <a:buAutoNum type="arabicPeriod"/>
            </a:pPr>
            <a:r>
              <a:rPr lang="en-IN" b="1" dirty="0"/>
              <a:t>Display</a:t>
            </a:r>
            <a:r>
              <a:rPr lang="en-IN" dirty="0"/>
              <a:t>: </a:t>
            </a:r>
          </a:p>
          <a:p>
            <a:pPr marL="742950" lvl="1" indent="-285750">
              <a:buFont typeface="+mj-lt"/>
              <a:buAutoNum type="arabicPeriod"/>
            </a:pPr>
            <a:r>
              <a:rPr lang="en-IN" dirty="0"/>
              <a:t>Visualizes the processed data for interpretation by the user.</a:t>
            </a:r>
          </a:p>
          <a:p>
            <a:pPr marL="742950" lvl="1" indent="-285750">
              <a:buFont typeface="+mj-lt"/>
              <a:buAutoNum type="arabicPeriod"/>
            </a:pPr>
            <a:r>
              <a:rPr lang="en-IN" dirty="0"/>
              <a:t>Can show radar images, plots, or detailed data metrics.</a:t>
            </a:r>
          </a:p>
          <a:p>
            <a:endParaRPr lang="en-IN" dirty="0"/>
          </a:p>
        </p:txBody>
      </p:sp>
    </p:spTree>
    <p:extLst>
      <p:ext uri="{BB962C8B-B14F-4D97-AF65-F5344CB8AC3E}">
        <p14:creationId xmlns:p14="http://schemas.microsoft.com/office/powerpoint/2010/main" val="121661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Untitled">
            <a:extLst>
              <a:ext uri="{FF2B5EF4-FFF2-40B4-BE49-F238E27FC236}">
                <a16:creationId xmlns:a16="http://schemas.microsoft.com/office/drawing/2014/main" id="{CFAE515D-773F-5AB9-5CC2-6D7915351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7FDEC4E6-067A-F98E-10D2-90CBDF70EE85}"/>
              </a:ext>
            </a:extLst>
          </p:cNvPr>
          <p:cNvPicPr>
            <a:picLocks noChangeAspect="1"/>
          </p:cNvPicPr>
          <p:nvPr/>
        </p:nvPicPr>
        <p:blipFill>
          <a:blip r:embed="rId2"/>
          <a:stretch>
            <a:fillRect/>
          </a:stretch>
        </p:blipFill>
        <p:spPr>
          <a:xfrm>
            <a:off x="753011" y="576775"/>
            <a:ext cx="10990777" cy="4825219"/>
          </a:xfrm>
          <a:prstGeom prst="rect">
            <a:avLst/>
          </a:prstGeom>
        </p:spPr>
      </p:pic>
    </p:spTree>
    <p:extLst>
      <p:ext uri="{BB962C8B-B14F-4D97-AF65-F5344CB8AC3E}">
        <p14:creationId xmlns:p14="http://schemas.microsoft.com/office/powerpoint/2010/main" val="418996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286C9-4770-5C1F-30C0-BCEE29F0A204}"/>
              </a:ext>
            </a:extLst>
          </p:cNvPr>
          <p:cNvSpPr txBox="1"/>
          <p:nvPr/>
        </p:nvSpPr>
        <p:spPr>
          <a:xfrm>
            <a:off x="1071489" y="675250"/>
            <a:ext cx="10353821" cy="5386090"/>
          </a:xfrm>
          <a:prstGeom prst="rect">
            <a:avLst/>
          </a:prstGeom>
          <a:noFill/>
        </p:spPr>
        <p:txBody>
          <a:bodyPr wrap="square">
            <a:spAutoFit/>
          </a:bodyPr>
          <a:lstStyle/>
          <a:p>
            <a:r>
              <a:rPr lang="en-IN" sz="2800" b="1" dirty="0"/>
              <a:t>Speckle Formula</a:t>
            </a:r>
          </a:p>
          <a:p>
            <a:r>
              <a:rPr lang="en-IN" dirty="0"/>
              <a:t>Speckle can be </a:t>
            </a:r>
            <a:r>
              <a:rPr lang="en-IN" dirty="0" err="1"/>
              <a:t>modeled</a:t>
            </a:r>
            <a:r>
              <a:rPr lang="en-IN" dirty="0"/>
              <a:t> mathematically. A common model used to describe speckle noise is the multiplicative noise model, where the observed image I is </a:t>
            </a:r>
            <a:r>
              <a:rPr lang="en-IN" dirty="0" err="1"/>
              <a:t>modeled</a:t>
            </a:r>
            <a:r>
              <a:rPr lang="en-IN" dirty="0"/>
              <a:t> as the product of the true reflectivity image R and a speckle noise component N:</a:t>
            </a:r>
          </a:p>
          <a:p>
            <a:endParaRPr lang="en-IN" dirty="0"/>
          </a:p>
          <a:p>
            <a:pPr algn="ctr"/>
            <a:r>
              <a:rPr lang="en-IN" dirty="0"/>
              <a:t>I=R⋅N </a:t>
            </a:r>
          </a:p>
          <a:p>
            <a:pPr algn="ctr"/>
            <a:endParaRPr lang="en-IN" dirty="0"/>
          </a:p>
          <a:p>
            <a:r>
              <a:rPr lang="en-IN" dirty="0"/>
              <a:t>Here, N is often </a:t>
            </a:r>
            <a:r>
              <a:rPr lang="en-IN" dirty="0" err="1"/>
              <a:t>modeled</a:t>
            </a:r>
            <a:r>
              <a:rPr lang="en-IN" dirty="0"/>
              <a:t> as a random variable following a Rayleigh distribution for single-look SAR images or a Gamma distribution for multi-look SAR images.</a:t>
            </a:r>
          </a:p>
          <a:p>
            <a:endParaRPr lang="en-IN" dirty="0"/>
          </a:p>
          <a:p>
            <a:pPr marR="0" lvl="0" indent="0" fontAlgn="base">
              <a:lnSpc>
                <a:spcPct val="100000"/>
              </a:lnSpc>
              <a:spcBef>
                <a:spcPct val="0"/>
              </a:spcBef>
              <a:spcAft>
                <a:spcPct val="0"/>
              </a:spcAft>
              <a:buClrTx/>
              <a:buSzTx/>
              <a:buFontTx/>
              <a:buNone/>
              <a:tabLst/>
            </a:pPr>
            <a:r>
              <a:rPr lang="en-US" altLang="en-US" sz="2800" b="1" dirty="0"/>
              <a:t>Single-Look SAR Images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For single-look images, the speckle noise N is Rayleigh distributed, and the intensity I follows a negative exponential distribution. The probability density function (PDF) for the intensity I is given by</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IN" dirty="0"/>
          </a:p>
          <a:p>
            <a:endParaRPr lang="en-IN" dirty="0"/>
          </a:p>
          <a:p>
            <a:endParaRPr lang="en-IN" dirty="0"/>
          </a:p>
        </p:txBody>
      </p:sp>
      <p:sp>
        <p:nvSpPr>
          <p:cNvPr id="5" name="AutoShape 2" descr="Untitled">
            <a:extLst>
              <a:ext uri="{FF2B5EF4-FFF2-40B4-BE49-F238E27FC236}">
                <a16:creationId xmlns:a16="http://schemas.microsoft.com/office/drawing/2014/main" id="{9009E094-B587-E6A3-264C-A853594717A8}"/>
              </a:ext>
            </a:extLst>
          </p:cNvPr>
          <p:cNvSpPr>
            <a:spLocks noChangeAspect="1" noChangeArrowheads="1"/>
          </p:cNvSpPr>
          <p:nvPr/>
        </p:nvSpPr>
        <p:spPr bwMode="auto">
          <a:xfrm>
            <a:off x="338015" y="103951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Untitled">
            <a:extLst>
              <a:ext uri="{FF2B5EF4-FFF2-40B4-BE49-F238E27FC236}">
                <a16:creationId xmlns:a16="http://schemas.microsoft.com/office/drawing/2014/main" id="{9C54FBAF-3EE7-C6E3-971C-844B28C567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B527256C-15A1-B957-A1A2-3D75F1B42FBD}"/>
              </a:ext>
            </a:extLst>
          </p:cNvPr>
          <p:cNvPicPr>
            <a:picLocks noChangeAspect="1"/>
          </p:cNvPicPr>
          <p:nvPr/>
        </p:nvPicPr>
        <p:blipFill>
          <a:blip r:embed="rId2"/>
          <a:stretch>
            <a:fillRect/>
          </a:stretch>
        </p:blipFill>
        <p:spPr>
          <a:xfrm>
            <a:off x="3681045" y="4907313"/>
            <a:ext cx="3319449" cy="1154027"/>
          </a:xfrm>
          <a:prstGeom prst="rect">
            <a:avLst/>
          </a:prstGeom>
        </p:spPr>
      </p:pic>
    </p:spTree>
    <p:extLst>
      <p:ext uri="{BB962C8B-B14F-4D97-AF65-F5344CB8AC3E}">
        <p14:creationId xmlns:p14="http://schemas.microsoft.com/office/powerpoint/2010/main" val="371650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CE8DF-D811-0C7D-3A61-6D7F4120DCA0}"/>
              </a:ext>
            </a:extLst>
          </p:cNvPr>
          <p:cNvSpPr txBox="1"/>
          <p:nvPr/>
        </p:nvSpPr>
        <p:spPr>
          <a:xfrm>
            <a:off x="576775" y="478303"/>
            <a:ext cx="10452296" cy="1477328"/>
          </a:xfrm>
          <a:prstGeom prst="rect">
            <a:avLst/>
          </a:prstGeom>
          <a:noFill/>
        </p:spPr>
        <p:txBody>
          <a:bodyPr wrap="square">
            <a:spAutoFit/>
          </a:bodyPr>
          <a:lstStyle/>
          <a:p>
            <a:r>
              <a:rPr lang="en-IN" b="1" dirty="0"/>
              <a:t>Multi-Look SAR Images</a:t>
            </a:r>
          </a:p>
          <a:p>
            <a:r>
              <a:rPr lang="en-IN" dirty="0"/>
              <a:t>For multi-look images, where the number of looks is L, the intensity I follows a Gamma distribution. The PDF of the Gamma distribution is given by:</a:t>
            </a:r>
          </a:p>
          <a:p>
            <a:endParaRPr lang="en-IN" dirty="0"/>
          </a:p>
          <a:p>
            <a:endParaRPr lang="en-IN" dirty="0"/>
          </a:p>
        </p:txBody>
      </p:sp>
      <p:pic>
        <p:nvPicPr>
          <p:cNvPr id="5" name="Picture 4">
            <a:extLst>
              <a:ext uri="{FF2B5EF4-FFF2-40B4-BE49-F238E27FC236}">
                <a16:creationId xmlns:a16="http://schemas.microsoft.com/office/drawing/2014/main" id="{FEC7F6E8-B3A9-B69D-7F48-ACAC6EB87569}"/>
              </a:ext>
            </a:extLst>
          </p:cNvPr>
          <p:cNvPicPr>
            <a:picLocks noChangeAspect="1"/>
          </p:cNvPicPr>
          <p:nvPr/>
        </p:nvPicPr>
        <p:blipFill>
          <a:blip r:embed="rId2"/>
          <a:stretch>
            <a:fillRect/>
          </a:stretch>
        </p:blipFill>
        <p:spPr>
          <a:xfrm>
            <a:off x="3136253" y="1955631"/>
            <a:ext cx="5333340" cy="2830470"/>
          </a:xfrm>
          <a:prstGeom prst="rect">
            <a:avLst/>
          </a:prstGeom>
        </p:spPr>
      </p:pic>
    </p:spTree>
    <p:extLst>
      <p:ext uri="{BB962C8B-B14F-4D97-AF65-F5344CB8AC3E}">
        <p14:creationId xmlns:p14="http://schemas.microsoft.com/office/powerpoint/2010/main" val="116786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6111-1EED-957C-9545-12F7FA722E65}"/>
              </a:ext>
            </a:extLst>
          </p:cNvPr>
          <p:cNvSpPr>
            <a:spLocks noGrp="1"/>
          </p:cNvSpPr>
          <p:nvPr>
            <p:ph type="title"/>
          </p:nvPr>
        </p:nvSpPr>
        <p:spPr>
          <a:xfrm>
            <a:off x="1294362" y="3108959"/>
            <a:ext cx="9603275" cy="2264899"/>
          </a:xfrm>
        </p:spPr>
        <p:txBody>
          <a:bodyPr/>
          <a:lstStyle/>
          <a:p>
            <a:pPr algn="ctr"/>
            <a:r>
              <a:rPr lang="en-IN" dirty="0"/>
              <a:t>THANK YOU </a:t>
            </a:r>
          </a:p>
        </p:txBody>
      </p:sp>
    </p:spTree>
    <p:extLst>
      <p:ext uri="{BB962C8B-B14F-4D97-AF65-F5344CB8AC3E}">
        <p14:creationId xmlns:p14="http://schemas.microsoft.com/office/powerpoint/2010/main" val="28109690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2649</TotalTime>
  <Words>382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SAR IMAGE DESPECKLING</vt:lpstr>
      <vt:lpstr>SAR </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reshma joy</dc:creator>
  <cp:lastModifiedBy>reshma joy</cp:lastModifiedBy>
  <cp:revision>4</cp:revision>
  <dcterms:created xsi:type="dcterms:W3CDTF">2024-08-05T07:54:32Z</dcterms:created>
  <dcterms:modified xsi:type="dcterms:W3CDTF">2024-08-07T04:04:00Z</dcterms:modified>
</cp:coreProperties>
</file>