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325" r:id="rId5"/>
    <p:sldId id="326" r:id="rId6"/>
    <p:sldId id="257" r:id="rId7"/>
    <p:sldId id="264" r:id="rId8"/>
    <p:sldId id="267" r:id="rId9"/>
    <p:sldId id="341" r:id="rId10"/>
    <p:sldId id="342" r:id="rId11"/>
    <p:sldId id="266" r:id="rId12"/>
    <p:sldId id="343" r:id="rId13"/>
    <p:sldId id="344" r:id="rId14"/>
    <p:sldId id="345" r:id="rId15"/>
    <p:sldId id="346" r:id="rId16"/>
    <p:sldId id="347" r:id="rId17"/>
    <p:sldId id="348" r:id="rId18"/>
    <p:sldId id="349" r:id="rId19"/>
    <p:sldId id="350" r:id="rId20"/>
    <p:sldId id="351" r:id="rId21"/>
    <p:sldId id="352" r:id="rId22"/>
    <p:sldId id="353" r:id="rId23"/>
    <p:sldId id="34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ED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4240" autoAdjust="0"/>
  </p:normalViewPr>
  <p:slideViewPr>
    <p:cSldViewPr snapToGrid="0">
      <p:cViewPr varScale="1">
        <p:scale>
          <a:sx n="69" d="100"/>
          <a:sy n="69" d="100"/>
        </p:scale>
        <p:origin x="-780" y="-96"/>
      </p:cViewPr>
      <p:guideLst>
        <p:guide orient="horz" pos="384"/>
        <p:guide pos="816"/>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pPr/>
              <a:t>8/9/2024</a:t>
            </a:fld>
            <a:endParaRPr lang="en-US" dirty="0"/>
          </a:p>
        </p:txBody>
      </p:sp>
      <p:sp>
        <p:nvSpPr>
          <p:cNvPr id="4" name="Footer Placeholder 3">
            <a:extLst>
              <a:ext uri="{FF2B5EF4-FFF2-40B4-BE49-F238E27FC236}">
                <a16:creationId xmlns:a16="http://schemas.microsoft.com/office/drawing/2014/main" xmlns=""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pPr/>
              <a:t>‹#›</a:t>
            </a:fld>
            <a:endParaRPr lang="en-US" dirty="0"/>
          </a:p>
        </p:txBody>
      </p:sp>
    </p:spTree>
    <p:extLst>
      <p:ext uri="{BB962C8B-B14F-4D97-AF65-F5344CB8AC3E}">
        <p14:creationId xmlns:p14="http://schemas.microsoft.com/office/powerpoint/2010/main" xmlns=""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pPr/>
              <a:t>8/9/2024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pPr/>
              <a:t>‹#›</a:t>
            </a:fld>
            <a:endParaRPr lang="en-US" dirty="0"/>
          </a:p>
        </p:txBody>
      </p:sp>
    </p:spTree>
    <p:extLst>
      <p:ext uri="{BB962C8B-B14F-4D97-AF65-F5344CB8AC3E}">
        <p14:creationId xmlns:p14="http://schemas.microsoft.com/office/powerpoint/2010/main" xmlns=""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xmlns=""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xmlns="" id="{42398E06-9E0E-BC81-DEB5-1DB2F8635C23}"/>
              </a:ext>
            </a:extLst>
          </p:cNvPr>
          <p:cNvSpPr>
            <a:spLocks noGrp="1"/>
          </p:cNvSpPr>
          <p:nvPr>
            <p:ph type="title"/>
          </p:nvPr>
        </p:nvSpPr>
        <p:spPr>
          <a:xfrm>
            <a:off x="838200" y="1417320"/>
            <a:ext cx="10515600" cy="4023360"/>
          </a:xfrm>
        </p:spPr>
        <p:txBody>
          <a:bodyPr anchor="ctr"/>
          <a:lstStyle>
            <a:lvl1pPr algn="ctr">
              <a:defRPr sz="5400"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Rectangle 13">
            <a:extLst>
              <a:ext uri="{FF2B5EF4-FFF2-40B4-BE49-F238E27FC236}">
                <a16:creationId xmlns:a16="http://schemas.microsoft.com/office/drawing/2014/main" xmlns="" id="{6DDC5B68-548C-395D-B9A9-EA694F6CB59F}"/>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itle 1">
            <a:extLst>
              <a:ext uri="{FF2B5EF4-FFF2-40B4-BE49-F238E27FC236}">
                <a16:creationId xmlns:a16="http://schemas.microsoft.com/office/drawing/2014/main" xmlns=""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xmlns=""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xmlns=""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xmlns=""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3" name="Title 1">
            <a:extLst>
              <a:ext uri="{FF2B5EF4-FFF2-40B4-BE49-F238E27FC236}">
                <a16:creationId xmlns:a16="http://schemas.microsoft.com/office/drawing/2014/main" xmlns=""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a:extLst>
              <a:ext uri="{FF2B5EF4-FFF2-40B4-BE49-F238E27FC236}">
                <a16:creationId xmlns:a16="http://schemas.microsoft.com/office/drawing/2014/main" xmlns=""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a:extLst>
              <a:ext uri="{FF2B5EF4-FFF2-40B4-BE49-F238E27FC236}">
                <a16:creationId xmlns:a16="http://schemas.microsoft.com/office/drawing/2014/main" xmlns=""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cxnSp>
        <p:nvCxnSpPr>
          <p:cNvPr id="8" name="Straight Connector 7">
            <a:extLst>
              <a:ext uri="{FF2B5EF4-FFF2-40B4-BE49-F238E27FC236}">
                <a16:creationId xmlns:a16="http://schemas.microsoft.com/office/drawing/2014/main" xmlns=""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xmlns=""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xmlns=""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xmlns=""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xmlns=""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xmlns=""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280160" y="1097280"/>
            <a:ext cx="4114800" cy="2286000"/>
          </a:xfrm>
        </p:spPr>
        <p:txBody>
          <a:bodyPr/>
          <a:lstStyle>
            <a:lvl1pPr>
              <a:defRPr sz="3200"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280160" y="3566160"/>
            <a:ext cx="4114800" cy="2651760"/>
          </a:xfrm>
        </p:spPr>
        <p:txBody>
          <a:bodyPr>
            <a:normAutofit/>
          </a:bodyPr>
          <a:lstStyle>
            <a:lvl1pPr marL="457200" indent="-457200">
              <a:lnSpc>
                <a:spcPct val="100000"/>
              </a:lnSpc>
              <a:spcBef>
                <a:spcPts val="1400"/>
              </a:spcBef>
              <a:buClr>
                <a:schemeClr val="accent1"/>
              </a:buClr>
              <a:buFont typeface="Courier New" panose="02070309020205020404" pitchFamily="49" charset="0"/>
              <a:buChar char="o"/>
              <a:defRPr sz="2400" cap="all" spc="0" baseline="0"/>
            </a:lvl1pPr>
            <a:lvl2pPr marL="914400">
              <a:defRPr spc="0" baseline="0"/>
            </a:lvl2pPr>
            <a:lvl3pPr marL="1371600">
              <a:defRPr spc="0" baseline="0"/>
            </a:lvl3pPr>
            <a:lvl4pPr marL="1828800">
              <a:defRPr spc="0" baseline="0"/>
            </a:lvl4pPr>
            <a:lvl5pPr marL="2286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xmlns="" id="{90AD0F96-99DE-C9D9-569E-AE6FC6307EA7}"/>
              </a:ext>
            </a:extLst>
          </p:cNvPr>
          <p:cNvSpPr>
            <a:spLocks noGrp="1"/>
          </p:cNvSpPr>
          <p:nvPr>
            <p:ph type="pic" sz="quarter" idx="13"/>
          </p:nvPr>
        </p:nvSpPr>
        <p:spPr>
          <a:xfrm>
            <a:off x="5687568" y="1435608"/>
            <a:ext cx="5897880" cy="3977640"/>
          </a:xfrm>
          <a:noFill/>
        </p:spPr>
        <p:txBody>
          <a:bodyPr anchor="ctr"/>
          <a:lstStyle>
            <a:lvl1pPr marL="0" indent="0" algn="ctr">
              <a:buNone/>
              <a:defRPr/>
            </a:lvl1pPr>
          </a:lstStyle>
          <a:p>
            <a:r>
              <a:rPr lang="en-US"/>
              <a:t>Click icon to add picture</a:t>
            </a:r>
            <a:endParaRPr lang="en-US" dirty="0"/>
          </a:p>
        </p:txBody>
      </p:sp>
      <p:sp>
        <p:nvSpPr>
          <p:cNvPr id="9" name="Slide Number Placeholder 8">
            <a:extLst>
              <a:ext uri="{FF2B5EF4-FFF2-40B4-BE49-F238E27FC236}">
                <a16:creationId xmlns:a16="http://schemas.microsoft.com/office/drawing/2014/main" xmlns="" id="{969BB099-33E8-8B24-7E54-70E7457A1C7B}"/>
              </a:ext>
            </a:extLst>
          </p:cNvPr>
          <p:cNvSpPr>
            <a:spLocks noGrp="1"/>
          </p:cNvSpPr>
          <p:nvPr>
            <p:ph type="sldNum" sz="quarter" idx="11"/>
          </p:nvPr>
        </p:nvSpPr>
        <p:spPr/>
        <p:txBody>
          <a:bodyPr/>
          <a:lstStyle/>
          <a:p>
            <a:fld id="{75DF2D63-3FF5-D547-96B9-BE9CCD1ABA58}" type="slidenum">
              <a:rPr lang="en-US" smtClean="0"/>
              <a:pPr/>
              <a:t>‹#›</a:t>
            </a:fld>
            <a:endParaRPr lang="en-US" dirty="0"/>
          </a:p>
        </p:txBody>
      </p:sp>
      <p:cxnSp>
        <p:nvCxnSpPr>
          <p:cNvPr id="13" name="Straight Connector 12">
            <a:extLst>
              <a:ext uri="{FF2B5EF4-FFF2-40B4-BE49-F238E27FC236}">
                <a16:creationId xmlns:a16="http://schemas.microsoft.com/office/drawing/2014/main" xmlns="" id="{323EB7E3-3953-BAB4-1B15-383082C6C31E}"/>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xmlns=""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a:extLst>
              <a:ext uri="{FF2B5EF4-FFF2-40B4-BE49-F238E27FC236}">
                <a16:creationId xmlns:a16="http://schemas.microsoft.com/office/drawing/2014/main" xmlns=""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xmlns=""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Rectangle 15">
            <a:extLst>
              <a:ext uri="{FF2B5EF4-FFF2-40B4-BE49-F238E27FC236}">
                <a16:creationId xmlns:a16="http://schemas.microsoft.com/office/drawing/2014/main" xmlns="" id="{8A1A471A-8A28-B00F-72E9-849D5E6B7257}"/>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xmlns=""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5340096" y="3429000"/>
            <a:ext cx="6217920" cy="2743200"/>
          </a:xfrm>
        </p:spPr>
        <p:txBody>
          <a:bodyPr>
            <a:normAutofit/>
          </a:bodyPr>
          <a:lstStyle>
            <a:lvl1pPr marL="457200">
              <a:spcBef>
                <a:spcPts val="1400"/>
              </a:spcBef>
              <a:buSzPct val="80000"/>
              <a:defRPr cap="all" spc="0" baseline="0"/>
            </a:lvl1pPr>
            <a:lvl2pPr marL="914400">
              <a:buSzPct val="80000"/>
              <a:defRPr spc="0" baseline="0"/>
            </a:lvl2pPr>
            <a:lvl3pPr marL="1371600">
              <a:buSzPct val="80000"/>
              <a:defRPr spc="0" baseline="0"/>
            </a:lvl3pPr>
            <a:lvl4pPr marL="1828800">
              <a:buSzPct val="80000"/>
              <a:defRPr spc="0" baseline="0"/>
            </a:lvl4pPr>
            <a:lvl5pPr marL="2286000">
              <a:buSzPct val="80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xmlns=""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xmlns="" id="{969BB099-33E8-8B24-7E54-70E7457A1C7B}"/>
              </a:ext>
            </a:extLst>
          </p:cNvPr>
          <p:cNvSpPr>
            <a:spLocks noGrp="1"/>
          </p:cNvSpPr>
          <p:nvPr>
            <p:ph type="sldNum" sz="quarter" idx="11"/>
          </p:nvPr>
        </p:nvSpPr>
        <p:spPr/>
        <p:txBody>
          <a:bodyPr/>
          <a:lstStyle/>
          <a:p>
            <a:fld id="{75DF2D63-3FF5-D547-96B9-BE9CCD1ABA58}" type="slidenum">
              <a:rPr lang="en-US" smtClean="0"/>
              <a:pPr/>
              <a:t>‹#›</a:t>
            </a:fld>
            <a:endParaRPr lang="en-US" dirty="0"/>
          </a:p>
        </p:txBody>
      </p:sp>
      <p:cxnSp>
        <p:nvCxnSpPr>
          <p:cNvPr id="5" name="Straight Connector 4">
            <a:extLst>
              <a:ext uri="{FF2B5EF4-FFF2-40B4-BE49-F238E27FC236}">
                <a16:creationId xmlns:a16="http://schemas.microsoft.com/office/drawing/2014/main" xmlns="" id="{ADA4A755-28B6-5A01-94AB-C3CCC4368885}"/>
              </a:ext>
            </a:extLst>
          </p:cNvPr>
          <p:cNvCxnSpPr>
            <a:cxnSpLocks/>
          </p:cNvCxnSpPr>
          <p:nvPr userDrawn="1"/>
        </p:nvCxnSpPr>
        <p:spPr>
          <a:xfrm>
            <a:off x="5340096"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xmlns=""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endParaRPr lang="en-US" dirty="0"/>
          </a:p>
        </p:txBody>
      </p:sp>
    </p:spTree>
    <p:extLst>
      <p:ext uri="{BB962C8B-B14F-4D97-AF65-F5344CB8AC3E}">
        <p14:creationId xmlns:p14="http://schemas.microsoft.com/office/powerpoint/2010/main" xmlns=""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 name="Title 1">
            <a:extLst>
              <a:ext uri="{FF2B5EF4-FFF2-40B4-BE49-F238E27FC236}">
                <a16:creationId xmlns:a16="http://schemas.microsoft.com/office/drawing/2014/main" xmlns=""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endParaRPr lang="en-US" dirty="0"/>
          </a:p>
        </p:txBody>
      </p:sp>
      <p:sp>
        <p:nvSpPr>
          <p:cNvPr id="9" name="Picture Placeholder 7">
            <a:extLst>
              <a:ext uri="{FF2B5EF4-FFF2-40B4-BE49-F238E27FC236}">
                <a16:creationId xmlns:a16="http://schemas.microsoft.com/office/drawing/2014/main" xmlns=""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cxnSp>
        <p:nvCxnSpPr>
          <p:cNvPr id="10" name="Straight Connector 9">
            <a:extLst>
              <a:ext uri="{FF2B5EF4-FFF2-40B4-BE49-F238E27FC236}">
                <a16:creationId xmlns:a16="http://schemas.microsoft.com/office/drawing/2014/main" xmlns=""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cxnSp>
        <p:nvCxnSpPr>
          <p:cNvPr id="8" name="Straight Connector 7">
            <a:extLst>
              <a:ext uri="{FF2B5EF4-FFF2-40B4-BE49-F238E27FC236}">
                <a16:creationId xmlns:a16="http://schemas.microsoft.com/office/drawing/2014/main" xmlns=""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itle 1">
            <a:extLst>
              <a:ext uri="{FF2B5EF4-FFF2-40B4-BE49-F238E27FC236}">
                <a16:creationId xmlns:a16="http://schemas.microsoft.com/office/drawing/2014/main" xmlns=""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xmlns=""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xmlns=""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xmlns=""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xmlns=""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Tree>
    <p:extLst>
      <p:ext uri="{BB962C8B-B14F-4D97-AF65-F5344CB8AC3E}">
        <p14:creationId xmlns:p14="http://schemas.microsoft.com/office/powerpoint/2010/main" xmlns=""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moving.in/"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05E10E9-9AB7-0642-D4C4-DDFDAB7B5B2C}"/>
              </a:ext>
            </a:extLst>
          </p:cNvPr>
          <p:cNvSpPr>
            <a:spLocks noGrp="1"/>
          </p:cNvSpPr>
          <p:nvPr>
            <p:ph type="title"/>
          </p:nvPr>
        </p:nvSpPr>
        <p:spPr>
          <a:xfrm>
            <a:off x="838200" y="1417320"/>
            <a:ext cx="10134600" cy="2606040"/>
          </a:xfrm>
        </p:spPr>
        <p:txBody>
          <a:bodyPr/>
          <a:lstStyle/>
          <a:p>
            <a:r>
              <a:rPr lang="en-IN" dirty="0"/>
              <a:t>Synthetic Aperture Radars (SAR)Imaging Basics</a:t>
            </a:r>
            <a:endParaRPr lang="en-US" dirty="0"/>
          </a:p>
        </p:txBody>
      </p:sp>
      <p:sp>
        <p:nvSpPr>
          <p:cNvPr id="2" name="Subtitle 1">
            <a:extLst>
              <a:ext uri="{FF2B5EF4-FFF2-40B4-BE49-F238E27FC236}">
                <a16:creationId xmlns:a16="http://schemas.microsoft.com/office/drawing/2014/main" xmlns="" id="{A1307D8B-2864-21B6-1CE1-B605F29281C5}"/>
              </a:ext>
            </a:extLst>
          </p:cNvPr>
          <p:cNvSpPr>
            <a:spLocks noGrp="1"/>
          </p:cNvSpPr>
          <p:nvPr>
            <p:ph type="subTitle" idx="1"/>
          </p:nvPr>
        </p:nvSpPr>
        <p:spPr>
          <a:xfrm>
            <a:off x="1524000" y="6044184"/>
            <a:ext cx="9144000" cy="356616"/>
          </a:xfrm>
        </p:spPr>
        <p:txBody>
          <a:bodyPr vert="horz" lIns="0" tIns="0" rIns="0" bIns="0" rtlCol="0" anchor="t">
            <a:noAutofit/>
          </a:bodyPr>
          <a:lstStyle/>
          <a:p>
            <a:r>
              <a:rPr lang="en-US" dirty="0"/>
              <a:t>ALISHA JOY A</a:t>
            </a:r>
          </a:p>
        </p:txBody>
      </p:sp>
    </p:spTree>
    <p:extLst>
      <p:ext uri="{BB962C8B-B14F-4D97-AF65-F5344CB8AC3E}">
        <p14:creationId xmlns:p14="http://schemas.microsoft.com/office/powerpoint/2010/main" xmlns="" val="8552154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956603" y="253219"/>
            <a:ext cx="9821955" cy="914400"/>
          </a:xfrm>
          <a:noFill/>
        </p:spPr>
        <p:txBody>
          <a:bodyPr anchor="t" anchorCtr="0"/>
          <a:lstStyle/>
          <a:p>
            <a:r>
              <a:rPr lang="en-IN" dirty="0"/>
              <a:t>Radar EQUATION</a:t>
            </a:r>
            <a:endParaRPr lang="en-US" dirty="0"/>
          </a:p>
        </p:txBody>
      </p:sp>
      <p:sp>
        <p:nvSpPr>
          <p:cNvPr id="3" name="Content Placeholder 2">
            <a:extLst>
              <a:ext uri="{FF2B5EF4-FFF2-40B4-BE49-F238E27FC236}">
                <a16:creationId xmlns:a16="http://schemas.microsoft.com/office/drawing/2014/main" xmlns="" id="{05948542-FCE1-3AE6-C6C9-17975609DF70}"/>
              </a:ext>
            </a:extLst>
          </p:cNvPr>
          <p:cNvSpPr>
            <a:spLocks noGrp="1"/>
          </p:cNvSpPr>
          <p:nvPr>
            <p:ph sz="half" idx="1"/>
          </p:nvPr>
        </p:nvSpPr>
        <p:spPr>
          <a:xfrm>
            <a:off x="492369" y="1167619"/>
            <a:ext cx="11113477" cy="5162843"/>
          </a:xfrm>
          <a:solidFill>
            <a:schemeClr val="accent4"/>
          </a:solidFill>
        </p:spPr>
        <p:txBody>
          <a:bodyPr vert="horz" lIns="365760" tIns="365760" rIns="365760" bIns="365760" rtlCol="0" anchor="t">
            <a:normAutofit lnSpcReduction="10000"/>
          </a:bodyPr>
          <a:lstStyle/>
          <a:p>
            <a:r>
              <a:rPr lang="en-IN" dirty="0"/>
              <a:t>The radar equation is fundamental to understanding how radar systems operate and measure the power of returned signals from targets. It describes the relationship between the transmitted power, the properties of the target, and the received power.</a:t>
            </a:r>
          </a:p>
          <a:p>
            <a:pPr marL="0" indent="0">
              <a:buNone/>
            </a:pPr>
            <a:r>
              <a:rPr lang="en-IN" b="1" dirty="0"/>
              <a:t>Key Components of the Radar Equation</a:t>
            </a:r>
          </a:p>
          <a:p>
            <a:pPr>
              <a:buFont typeface="+mj-lt"/>
              <a:buAutoNum type="arabicPeriod"/>
            </a:pPr>
            <a:r>
              <a:rPr lang="en-IN" b="1" dirty="0"/>
              <a:t>Transmitted Power (Pt)</a:t>
            </a:r>
            <a:r>
              <a:rPr lang="en-IN" dirty="0"/>
              <a:t>: The power of the signal transmitted by the radar system.</a:t>
            </a:r>
          </a:p>
          <a:p>
            <a:pPr>
              <a:buFont typeface="+mj-lt"/>
              <a:buAutoNum type="arabicPeriod"/>
            </a:pPr>
            <a:r>
              <a:rPr lang="en-IN" b="1" dirty="0"/>
              <a:t>Antenna Gains (Gt and Gr)</a:t>
            </a:r>
            <a:r>
              <a:rPr lang="en-IN" dirty="0"/>
              <a:t>: The gain of the antennas in the direction of the target. High gain antennas focus more power in a specific direction, enhancing the signal strength.</a:t>
            </a:r>
          </a:p>
          <a:p>
            <a:pPr>
              <a:buFont typeface="+mj-lt"/>
              <a:buAutoNum type="arabicPeriod"/>
            </a:pPr>
            <a:r>
              <a:rPr lang="en-IN" b="1" dirty="0"/>
              <a:t>Wavelength (λ)</a:t>
            </a:r>
            <a:r>
              <a:rPr lang="en-IN" dirty="0"/>
              <a:t>: The wavelength of the radar signal. Shorter wavelengths (higher frequencies) provide better resolution.</a:t>
            </a:r>
          </a:p>
          <a:p>
            <a:pPr>
              <a:buFont typeface="+mj-lt"/>
              <a:buAutoNum type="arabicPeriod"/>
            </a:pPr>
            <a:r>
              <a:rPr lang="en-IN" b="1" dirty="0"/>
              <a:t>Radar Cross-Section (σ)</a:t>
            </a:r>
            <a:r>
              <a:rPr lang="en-IN" dirty="0"/>
              <a:t>: A measure of how much of the radar signal is reflected back by the target. It depends on the size, shape, and material of the target.</a:t>
            </a:r>
          </a:p>
          <a:p>
            <a:pPr>
              <a:buFont typeface="+mj-lt"/>
              <a:buAutoNum type="arabicPeriod"/>
            </a:pPr>
            <a:r>
              <a:rPr lang="en-IN" b="1" dirty="0"/>
              <a:t>Range (R)</a:t>
            </a:r>
            <a:r>
              <a:rPr lang="en-IN" dirty="0"/>
              <a:t>: The distance from the radar to the target. The received power decreases with the fourth power of the range, making it a critical factor in radar performance.</a:t>
            </a:r>
          </a:p>
          <a:p>
            <a:endParaRPr lang="en-US" dirty="0"/>
          </a:p>
        </p:txBody>
      </p:sp>
    </p:spTree>
    <p:extLst>
      <p:ext uri="{BB962C8B-B14F-4D97-AF65-F5344CB8AC3E}">
        <p14:creationId xmlns:p14="http://schemas.microsoft.com/office/powerpoint/2010/main" xmlns="" val="4056573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956603" y="253219"/>
            <a:ext cx="9821955" cy="914400"/>
          </a:xfrm>
          <a:noFill/>
        </p:spPr>
        <p:txBody>
          <a:bodyPr anchor="t" anchorCtr="0"/>
          <a:lstStyle/>
          <a:p>
            <a:r>
              <a:rPr lang="en-IN" dirty="0"/>
              <a:t>Real Aperture Radar</a:t>
            </a:r>
            <a:endParaRPr lang="en-US" dirty="0"/>
          </a:p>
        </p:txBody>
      </p:sp>
      <p:sp>
        <p:nvSpPr>
          <p:cNvPr id="4" name="Rectangle 1">
            <a:extLst>
              <a:ext uri="{FF2B5EF4-FFF2-40B4-BE49-F238E27FC236}">
                <a16:creationId xmlns:a16="http://schemas.microsoft.com/office/drawing/2014/main" xmlns="" id="{C1472E65-6061-C8BC-2A9C-64897EFBAE8A}"/>
              </a:ext>
            </a:extLst>
          </p:cNvPr>
          <p:cNvSpPr>
            <a:spLocks noGrp="1" noChangeArrowheads="1"/>
          </p:cNvSpPr>
          <p:nvPr>
            <p:ph sz="half" idx="1"/>
          </p:nvPr>
        </p:nvSpPr>
        <p:spPr bwMode="auto">
          <a:xfrm>
            <a:off x="492124" y="1437398"/>
            <a:ext cx="10649488" cy="4270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fontAlgn="base">
              <a:lnSpc>
                <a:spcPct val="90000"/>
              </a:lnSpc>
              <a:spcAft>
                <a:spcPct val="0"/>
              </a:spcAft>
              <a:buNone/>
              <a:tabLst/>
            </a:pPr>
            <a:r>
              <a:rPr lang="en-US" altLang="en-US" dirty="0"/>
              <a:t>RAR is a radar imaging system that uses an antenna to illuminate the surface,  forming images based on the reflected signals.</a:t>
            </a:r>
          </a:p>
          <a:p>
            <a:pPr marL="0" marR="0" lvl="0" indent="0" fontAlgn="base">
              <a:lnSpc>
                <a:spcPct val="90000"/>
              </a:lnSpc>
              <a:spcAft>
                <a:spcPct val="0"/>
              </a:spcAft>
              <a:buNone/>
              <a:tabLst/>
            </a:pPr>
            <a:r>
              <a:rPr lang="en-US" altLang="en-US" dirty="0"/>
              <a:t>Beam Formation: The antenna emits a fan beam that illuminates an elongated elliptical area on the surface, defining the radar's imaging capabilities.</a:t>
            </a:r>
          </a:p>
          <a:p>
            <a:pPr marL="0" marR="0" lvl="0" indent="0" fontAlgn="base">
              <a:lnSpc>
                <a:spcPct val="90000"/>
              </a:lnSpc>
              <a:spcAft>
                <a:spcPct val="0"/>
              </a:spcAft>
              <a:buNone/>
              <a:tabLst/>
            </a:pPr>
            <a:r>
              <a:rPr lang="en-US" altLang="en-US" dirty="0"/>
              <a:t>Swath Width: The swath width S is calculated by the equation </a:t>
            </a:r>
          </a:p>
          <a:p>
            <a:pPr marL="0" marR="0" lvl="0" indent="0" fontAlgn="base">
              <a:lnSpc>
                <a:spcPct val="90000"/>
              </a:lnSpc>
              <a:spcAft>
                <a:spcPct val="0"/>
              </a:spcAft>
              <a:buNone/>
              <a:tabLst/>
            </a:pPr>
            <a:endParaRPr lang="en-US" altLang="en-US" dirty="0"/>
          </a:p>
          <a:p>
            <a:pPr marL="0" marR="0" lvl="0" indent="0" fontAlgn="base">
              <a:lnSpc>
                <a:spcPct val="90000"/>
              </a:lnSpc>
              <a:spcAft>
                <a:spcPct val="0"/>
              </a:spcAft>
              <a:buNone/>
              <a:tabLst/>
            </a:pPr>
            <a:endParaRPr lang="en-US" altLang="en-US" dirty="0"/>
          </a:p>
          <a:p>
            <a:pPr marL="0" marR="0" lvl="0" indent="0" fontAlgn="base">
              <a:lnSpc>
                <a:spcPct val="90000"/>
              </a:lnSpc>
              <a:spcAft>
                <a:spcPct val="0"/>
              </a:spcAft>
              <a:buNone/>
              <a:tabLst/>
            </a:pPr>
            <a:endParaRPr lang="en-US" altLang="en-US" dirty="0"/>
          </a:p>
          <a:p>
            <a:pPr marL="0" marR="0" lvl="0" indent="0" fontAlgn="base">
              <a:lnSpc>
                <a:spcPct val="90000"/>
              </a:lnSpc>
              <a:spcAft>
                <a:spcPct val="0"/>
              </a:spcAft>
              <a:buNone/>
              <a:tabLst/>
            </a:pPr>
            <a:endParaRPr lang="en-US" altLang="en-US" dirty="0"/>
          </a:p>
          <a:p>
            <a:pPr marL="0" marR="0" lvl="0" indent="0" fontAlgn="base">
              <a:lnSpc>
                <a:spcPct val="90000"/>
              </a:lnSpc>
              <a:spcAft>
                <a:spcPct val="0"/>
              </a:spcAft>
              <a:buNone/>
              <a:tabLst/>
            </a:pPr>
            <a:endParaRPr lang="en-US" altLang="en-US" dirty="0"/>
          </a:p>
          <a:p>
            <a:pPr marL="0" marR="0" lvl="0" indent="0" fontAlgn="base">
              <a:lnSpc>
                <a:spcPct val="90000"/>
              </a:lnSpc>
              <a:spcAft>
                <a:spcPct val="0"/>
              </a:spcAft>
              <a:buNone/>
              <a:tabLst/>
            </a:pPr>
            <a:r>
              <a:rPr lang="en-US" altLang="en-US" dirty="0"/>
              <a:t>considering the sensor height h and angle θ </a:t>
            </a:r>
          </a:p>
        </p:txBody>
      </p:sp>
      <p:pic>
        <p:nvPicPr>
          <p:cNvPr id="6" name="Picture 5">
            <a:extLst>
              <a:ext uri="{FF2B5EF4-FFF2-40B4-BE49-F238E27FC236}">
                <a16:creationId xmlns:a16="http://schemas.microsoft.com/office/drawing/2014/main" xmlns="" id="{727A9780-B4C4-B277-1D20-D2316DCD712C}"/>
              </a:ext>
            </a:extLst>
          </p:cNvPr>
          <p:cNvPicPr>
            <a:picLocks noChangeAspect="1"/>
          </p:cNvPicPr>
          <p:nvPr/>
        </p:nvPicPr>
        <p:blipFill>
          <a:blip r:embed="rId2"/>
          <a:stretch>
            <a:fillRect/>
          </a:stretch>
        </p:blipFill>
        <p:spPr>
          <a:xfrm>
            <a:off x="3917339" y="3898802"/>
            <a:ext cx="2392314" cy="1207770"/>
          </a:xfrm>
          <a:prstGeom prst="rect">
            <a:avLst/>
          </a:prstGeom>
        </p:spPr>
      </p:pic>
    </p:spTree>
    <p:extLst>
      <p:ext uri="{BB962C8B-B14F-4D97-AF65-F5344CB8AC3E}">
        <p14:creationId xmlns:p14="http://schemas.microsoft.com/office/powerpoint/2010/main" xmlns="" val="3417877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956603" y="253219"/>
            <a:ext cx="9821955" cy="914400"/>
          </a:xfrm>
          <a:noFill/>
        </p:spPr>
        <p:txBody>
          <a:bodyPr anchor="t" anchorCtr="0"/>
          <a:lstStyle/>
          <a:p>
            <a:r>
              <a:rPr lang="en-IN" dirty="0"/>
              <a:t>Real Aperture Radar</a:t>
            </a:r>
            <a:endParaRPr lang="en-US" dirty="0"/>
          </a:p>
        </p:txBody>
      </p:sp>
      <p:pic>
        <p:nvPicPr>
          <p:cNvPr id="5" name="Content Placeholder 4">
            <a:extLst>
              <a:ext uri="{FF2B5EF4-FFF2-40B4-BE49-F238E27FC236}">
                <a16:creationId xmlns:a16="http://schemas.microsoft.com/office/drawing/2014/main" xmlns="" id="{919A41FF-76F8-B536-7FA9-24ACC48D17A4}"/>
              </a:ext>
            </a:extLst>
          </p:cNvPr>
          <p:cNvPicPr>
            <a:picLocks noGrp="1" noChangeAspect="1"/>
          </p:cNvPicPr>
          <p:nvPr>
            <p:ph sz="half" idx="1"/>
          </p:nvPr>
        </p:nvPicPr>
        <p:blipFill>
          <a:blip r:embed="rId2"/>
          <a:stretch>
            <a:fillRect/>
          </a:stretch>
        </p:blipFill>
        <p:spPr bwMode="auto">
          <a:xfrm>
            <a:off x="562826" y="1167619"/>
            <a:ext cx="10436790" cy="38545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1">
            <a:extLst>
              <a:ext uri="{FF2B5EF4-FFF2-40B4-BE49-F238E27FC236}">
                <a16:creationId xmlns:a16="http://schemas.microsoft.com/office/drawing/2014/main" xmlns="" id="{8AAFD02B-D79B-31AC-FB72-3760E537DBA7}"/>
              </a:ext>
            </a:extLst>
          </p:cNvPr>
          <p:cNvSpPr>
            <a:spLocks noChangeArrowheads="1"/>
          </p:cNvSpPr>
          <p:nvPr/>
        </p:nvSpPr>
        <p:spPr bwMode="auto">
          <a:xfrm>
            <a:off x="562826" y="4785083"/>
            <a:ext cx="10436790"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lang="en-US" altLang="en-US" sz="2400" dirty="0"/>
              <a:t>RAR achieves poorer resolutions compared to passive optical systems.</a:t>
            </a:r>
          </a:p>
          <a:p>
            <a:pPr lvl="1" eaLnBrk="0" fontAlgn="base" hangingPunct="0">
              <a:spcBef>
                <a:spcPct val="0"/>
              </a:spcBef>
              <a:spcAft>
                <a:spcPct val="0"/>
              </a:spcAft>
              <a:buFontTx/>
              <a:buChar char="•"/>
            </a:pPr>
            <a:r>
              <a:rPr lang="en-US" altLang="en-US" sz="2400" dirty="0"/>
              <a:t>The technology has been largely superseded by more advanced radar systems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t>       like Synthetic Aperture Radar (SAR). </a:t>
            </a:r>
          </a:p>
        </p:txBody>
      </p:sp>
    </p:spTree>
    <p:extLst>
      <p:ext uri="{BB962C8B-B14F-4D97-AF65-F5344CB8AC3E}">
        <p14:creationId xmlns:p14="http://schemas.microsoft.com/office/powerpoint/2010/main" xmlns="" val="1627418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956603" y="253219"/>
            <a:ext cx="9821955" cy="914400"/>
          </a:xfrm>
          <a:noFill/>
        </p:spPr>
        <p:txBody>
          <a:bodyPr anchor="t" anchorCtr="0"/>
          <a:lstStyle/>
          <a:p>
            <a:r>
              <a:rPr lang="en-IN" dirty="0"/>
              <a:t>Synthetic Aperture Radar</a:t>
            </a:r>
            <a:endParaRPr lang="en-US" dirty="0"/>
          </a:p>
        </p:txBody>
      </p:sp>
      <p:sp>
        <p:nvSpPr>
          <p:cNvPr id="6" name="Content Placeholder 5">
            <a:extLst>
              <a:ext uri="{FF2B5EF4-FFF2-40B4-BE49-F238E27FC236}">
                <a16:creationId xmlns:a16="http://schemas.microsoft.com/office/drawing/2014/main" xmlns="" id="{31FD0809-18AB-4F60-139E-8D43B79D43AA}"/>
              </a:ext>
            </a:extLst>
          </p:cNvPr>
          <p:cNvSpPr>
            <a:spLocks noGrp="1"/>
          </p:cNvSpPr>
          <p:nvPr>
            <p:ph sz="half" idx="1"/>
          </p:nvPr>
        </p:nvSpPr>
        <p:spPr>
          <a:xfrm>
            <a:off x="604911" y="1069145"/>
            <a:ext cx="11113477" cy="5331655"/>
          </a:xfrm>
        </p:spPr>
        <p:txBody>
          <a:bodyPr>
            <a:normAutofit fontScale="92500"/>
          </a:bodyPr>
          <a:lstStyle/>
          <a:p>
            <a:r>
              <a:rPr lang="en-IN" b="1" dirty="0">
                <a:effectLst/>
              </a:rPr>
              <a:t>Doppler Effect:</a:t>
            </a:r>
            <a:r>
              <a:rPr lang="en-IN" dirty="0"/>
              <a:t> As the radar moves, objects ahead of the radar appear to have a slightly higher frequency in the returned signal, while objects behind have a slightly lower frequency.</a:t>
            </a:r>
          </a:p>
          <a:p>
            <a:r>
              <a:rPr lang="en-IN" b="1" dirty="0">
                <a:effectLst/>
              </a:rPr>
              <a:t>Using Frequency Differences:</a:t>
            </a:r>
            <a:r>
              <a:rPr lang="en-IN" dirty="0"/>
              <a:t> By </a:t>
            </a:r>
            <a:r>
              <a:rPr lang="en-IN" dirty="0" err="1"/>
              <a:t>analyzing</a:t>
            </a:r>
            <a:r>
              <a:rPr lang="en-IN" dirty="0"/>
              <a:t> these slight differences in frequency (Doppler shifts), the radar can distinguish between objects that are close together along the direction of flight. This helps in creating a sharper and more detailed image. </a:t>
            </a:r>
          </a:p>
          <a:p>
            <a:r>
              <a:rPr lang="en-IN" dirty="0"/>
              <a:t>coherent radar : The radar compares the phase of the returned signal with the phase of the transmitted signal. This comparison helps</a:t>
            </a:r>
            <a:r>
              <a:rPr lang="en-IN" dirty="0">
                <a:effectLst/>
              </a:rPr>
              <a:t> determine the exact position and velocity(speed)</a:t>
            </a:r>
            <a:r>
              <a:rPr lang="en-IN" dirty="0"/>
              <a:t> of the object.</a:t>
            </a:r>
          </a:p>
          <a:p>
            <a:r>
              <a:rPr lang="en-IN" dirty="0"/>
              <a:t>imagine the radar is moving along a straight line. As it gets closer to the target, the distance between the radar and the target decreases until it reaches the closest point. After that, the distance starts increasing again as the radar moves away. This equation calculates that changing distance at any moment in time.</a:t>
            </a:r>
          </a:p>
          <a:p>
            <a:pPr>
              <a:buFont typeface="Arial" panose="020B0604020202020204" pitchFamily="34" charset="0"/>
              <a:buChar char="•"/>
            </a:pPr>
            <a:r>
              <a:rPr lang="en-IN" dirty="0"/>
              <a:t>The first equation calculates the exact distance between the radar and the target as the radar moves.</a:t>
            </a:r>
          </a:p>
          <a:p>
            <a:pPr>
              <a:buFont typeface="Arial" panose="020B0604020202020204" pitchFamily="34" charset="0"/>
              <a:buChar char="•"/>
            </a:pPr>
            <a:r>
              <a:rPr lang="en-IN" dirty="0"/>
              <a:t>The second equation is a simpler version that's easier to use, and it's still accurate enough when the radar is moving slowly compared to how far it is from the target.</a:t>
            </a:r>
          </a:p>
          <a:p>
            <a:endParaRPr lang="en-IN" dirty="0"/>
          </a:p>
          <a:p>
            <a:endParaRPr lang="en-IN" dirty="0"/>
          </a:p>
        </p:txBody>
      </p:sp>
    </p:spTree>
    <p:extLst>
      <p:ext uri="{BB962C8B-B14F-4D97-AF65-F5344CB8AC3E}">
        <p14:creationId xmlns:p14="http://schemas.microsoft.com/office/powerpoint/2010/main" xmlns="" val="4259786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956603" y="253219"/>
            <a:ext cx="9821955" cy="914400"/>
          </a:xfrm>
          <a:noFill/>
        </p:spPr>
        <p:txBody>
          <a:bodyPr anchor="t" anchorCtr="0"/>
          <a:lstStyle/>
          <a:p>
            <a:r>
              <a:rPr lang="en-IN" dirty="0"/>
              <a:t>Synthetic Aperture Radar</a:t>
            </a:r>
            <a:endParaRPr lang="en-US" dirty="0"/>
          </a:p>
        </p:txBody>
      </p:sp>
      <p:pic>
        <p:nvPicPr>
          <p:cNvPr id="4" name="Content Placeholder 3">
            <a:extLst>
              <a:ext uri="{FF2B5EF4-FFF2-40B4-BE49-F238E27FC236}">
                <a16:creationId xmlns:a16="http://schemas.microsoft.com/office/drawing/2014/main" xmlns="" id="{D95C56C9-992B-25F9-8805-7BF83CEEE7B8}"/>
              </a:ext>
            </a:extLst>
          </p:cNvPr>
          <p:cNvPicPr>
            <a:picLocks noGrp="1" noChangeAspect="1"/>
          </p:cNvPicPr>
          <p:nvPr>
            <p:ph sz="half" idx="1"/>
          </p:nvPr>
        </p:nvPicPr>
        <p:blipFill>
          <a:blip r:embed="rId2"/>
          <a:stretch>
            <a:fillRect/>
          </a:stretch>
        </p:blipFill>
        <p:spPr>
          <a:xfrm>
            <a:off x="1413442" y="1100032"/>
            <a:ext cx="9221733" cy="4189420"/>
          </a:xfrm>
        </p:spPr>
      </p:pic>
      <p:sp>
        <p:nvSpPr>
          <p:cNvPr id="7" name="TextBox 6">
            <a:extLst>
              <a:ext uri="{FF2B5EF4-FFF2-40B4-BE49-F238E27FC236}">
                <a16:creationId xmlns:a16="http://schemas.microsoft.com/office/drawing/2014/main" xmlns="" id="{10EDF67D-4FFB-C7A4-356A-D8621D8FD52B}"/>
              </a:ext>
            </a:extLst>
          </p:cNvPr>
          <p:cNvSpPr txBox="1"/>
          <p:nvPr/>
        </p:nvSpPr>
        <p:spPr>
          <a:xfrm>
            <a:off x="956602" y="5157803"/>
            <a:ext cx="9821955" cy="923330"/>
          </a:xfrm>
          <a:prstGeom prst="rect">
            <a:avLst/>
          </a:prstGeom>
          <a:noFill/>
        </p:spPr>
        <p:txBody>
          <a:bodyPr wrap="square">
            <a:spAutoFit/>
          </a:bodyPr>
          <a:lstStyle/>
          <a:p>
            <a:pPr marL="285750" indent="-285750">
              <a:buFont typeface="Arial" panose="020B0604020202020204" pitchFamily="34" charset="0"/>
              <a:buChar char="•"/>
            </a:pPr>
            <a:r>
              <a:rPr lang="en-IN" dirty="0"/>
              <a:t>resolution in the azimuth direction is determined by the length of the radar antenna. Specifically, the resolution is half the length of the antenna. For example, if the antenna is 2 meters long, the azimuth resolution would be 1 meter.</a:t>
            </a:r>
          </a:p>
        </p:txBody>
      </p:sp>
    </p:spTree>
    <p:extLst>
      <p:ext uri="{BB962C8B-B14F-4D97-AF65-F5344CB8AC3E}">
        <p14:creationId xmlns:p14="http://schemas.microsoft.com/office/powerpoint/2010/main" xmlns="" val="119755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956603" y="253219"/>
            <a:ext cx="9821955" cy="914400"/>
          </a:xfrm>
          <a:noFill/>
        </p:spPr>
        <p:txBody>
          <a:bodyPr anchor="t" anchorCtr="0"/>
          <a:lstStyle/>
          <a:p>
            <a:r>
              <a:rPr lang="en-IN" dirty="0"/>
              <a:t>Radar Image Artifacts and Noise</a:t>
            </a:r>
            <a:endParaRPr lang="en-US" dirty="0"/>
          </a:p>
        </p:txBody>
      </p:sp>
      <p:sp>
        <p:nvSpPr>
          <p:cNvPr id="9" name="Content Placeholder 8">
            <a:extLst>
              <a:ext uri="{FF2B5EF4-FFF2-40B4-BE49-F238E27FC236}">
                <a16:creationId xmlns:a16="http://schemas.microsoft.com/office/drawing/2014/main" xmlns="" id="{F97EC1FD-8F34-BDFE-3E75-63FF5C59767F}"/>
              </a:ext>
            </a:extLst>
          </p:cNvPr>
          <p:cNvSpPr>
            <a:spLocks noGrp="1"/>
          </p:cNvSpPr>
          <p:nvPr>
            <p:ph sz="half" idx="1"/>
          </p:nvPr>
        </p:nvSpPr>
        <p:spPr>
          <a:xfrm>
            <a:off x="1280159" y="1364566"/>
            <a:ext cx="10550769" cy="4579034"/>
          </a:xfrm>
        </p:spPr>
        <p:txBody>
          <a:bodyPr/>
          <a:lstStyle/>
          <a:p>
            <a:r>
              <a:rPr lang="en-IN" dirty="0"/>
              <a:t>range and azimuth ambiguities</a:t>
            </a:r>
          </a:p>
          <a:p>
            <a:r>
              <a:rPr lang="en-IN" dirty="0"/>
              <a:t>If the timing of the pulses or the extent of the echoes is such that the leading edge of one echo overlaps with the tail end of the previous one, then the far edge of the scene is folded over the near edge of the scene. This is called range ambiguity.</a:t>
            </a:r>
          </a:p>
          <a:p>
            <a:r>
              <a:rPr lang="en-IN" dirty="0"/>
              <a:t>The </a:t>
            </a:r>
            <a:r>
              <a:rPr lang="en-IN" b="1" dirty="0"/>
              <a:t>temporal extent of the echo</a:t>
            </a:r>
            <a:r>
              <a:rPr lang="en-IN" dirty="0"/>
              <a:t> refers to the duration of time over which a radar pulse's echo is received after it has been transmitted and reflected off the surface being imaged. . The temporal extent of the echo is equal to:</a:t>
            </a:r>
          </a:p>
          <a:p>
            <a:endParaRPr lang="en-IN" dirty="0"/>
          </a:p>
          <a:p>
            <a:endParaRPr lang="en-IN" dirty="0"/>
          </a:p>
        </p:txBody>
      </p:sp>
      <p:pic>
        <p:nvPicPr>
          <p:cNvPr id="11" name="Picture 10">
            <a:extLst>
              <a:ext uri="{FF2B5EF4-FFF2-40B4-BE49-F238E27FC236}">
                <a16:creationId xmlns:a16="http://schemas.microsoft.com/office/drawing/2014/main" xmlns="" id="{328A56F2-81CE-4B87-C823-3189FB12D606}"/>
              </a:ext>
            </a:extLst>
          </p:cNvPr>
          <p:cNvPicPr>
            <a:picLocks noChangeAspect="1"/>
          </p:cNvPicPr>
          <p:nvPr/>
        </p:nvPicPr>
        <p:blipFill>
          <a:blip r:embed="rId2"/>
          <a:stretch>
            <a:fillRect/>
          </a:stretch>
        </p:blipFill>
        <p:spPr>
          <a:xfrm>
            <a:off x="3743325" y="3865392"/>
            <a:ext cx="4705350" cy="1181100"/>
          </a:xfrm>
          <a:prstGeom prst="rect">
            <a:avLst/>
          </a:prstGeom>
        </p:spPr>
      </p:pic>
      <p:pic>
        <p:nvPicPr>
          <p:cNvPr id="13" name="Picture 12">
            <a:extLst>
              <a:ext uri="{FF2B5EF4-FFF2-40B4-BE49-F238E27FC236}">
                <a16:creationId xmlns:a16="http://schemas.microsoft.com/office/drawing/2014/main" xmlns="" id="{9954ECA3-8175-D0FD-7528-46DC765A5469}"/>
              </a:ext>
            </a:extLst>
          </p:cNvPr>
          <p:cNvPicPr>
            <a:picLocks noChangeAspect="1"/>
          </p:cNvPicPr>
          <p:nvPr/>
        </p:nvPicPr>
        <p:blipFill>
          <a:blip r:embed="rId3"/>
          <a:stretch>
            <a:fillRect/>
          </a:stretch>
        </p:blipFill>
        <p:spPr>
          <a:xfrm>
            <a:off x="2672862" y="5303520"/>
            <a:ext cx="7568417" cy="1382333"/>
          </a:xfrm>
          <a:prstGeom prst="rect">
            <a:avLst/>
          </a:prstGeom>
        </p:spPr>
      </p:pic>
    </p:spTree>
    <p:extLst>
      <p:ext uri="{BB962C8B-B14F-4D97-AF65-F5344CB8AC3E}">
        <p14:creationId xmlns:p14="http://schemas.microsoft.com/office/powerpoint/2010/main" xmlns="" val="1329513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956603" y="253219"/>
            <a:ext cx="9821955" cy="914400"/>
          </a:xfrm>
          <a:noFill/>
        </p:spPr>
        <p:txBody>
          <a:bodyPr anchor="t" anchorCtr="0"/>
          <a:lstStyle/>
          <a:p>
            <a:r>
              <a:rPr lang="en-IN" dirty="0"/>
              <a:t>Radar Image Artifacts and Noise</a:t>
            </a:r>
            <a:endParaRPr lang="en-US" dirty="0"/>
          </a:p>
        </p:txBody>
      </p:sp>
      <p:sp>
        <p:nvSpPr>
          <p:cNvPr id="9" name="Content Placeholder 8">
            <a:extLst>
              <a:ext uri="{FF2B5EF4-FFF2-40B4-BE49-F238E27FC236}">
                <a16:creationId xmlns:a16="http://schemas.microsoft.com/office/drawing/2014/main" xmlns="" id="{F97EC1FD-8F34-BDFE-3E75-63FF5C59767F}"/>
              </a:ext>
            </a:extLst>
          </p:cNvPr>
          <p:cNvSpPr>
            <a:spLocks noGrp="1"/>
          </p:cNvSpPr>
          <p:nvPr>
            <p:ph sz="half" idx="1"/>
          </p:nvPr>
        </p:nvSpPr>
        <p:spPr>
          <a:xfrm>
            <a:off x="1280159" y="1364566"/>
            <a:ext cx="10550769" cy="4579034"/>
          </a:xfrm>
        </p:spPr>
        <p:txBody>
          <a:bodyPr/>
          <a:lstStyle/>
          <a:p>
            <a:r>
              <a:rPr lang="en-IN" dirty="0"/>
              <a:t>Azimuth ambiguity can lead to the appearance of "ghost" images or multiple copies of a single object in the radar image.</a:t>
            </a:r>
          </a:p>
          <a:p>
            <a:r>
              <a:rPr lang="en-IN" dirty="0"/>
              <a:t>Azimuth ambiguity occurs when the radar's pulse repetition frequency (PRF) is too low relative to the Doppler bandwidth of the signals being received.</a:t>
            </a:r>
          </a:p>
        </p:txBody>
      </p:sp>
    </p:spTree>
    <p:extLst>
      <p:ext uri="{BB962C8B-B14F-4D97-AF65-F5344CB8AC3E}">
        <p14:creationId xmlns:p14="http://schemas.microsoft.com/office/powerpoint/2010/main" xmlns="" val="1959054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956603" y="253219"/>
            <a:ext cx="9821955" cy="914400"/>
          </a:xfrm>
          <a:noFill/>
        </p:spPr>
        <p:txBody>
          <a:bodyPr anchor="t" anchorCtr="0"/>
          <a:lstStyle/>
          <a:p>
            <a:r>
              <a:rPr lang="en-IN" dirty="0"/>
              <a:t>Geometric Effects and Projections</a:t>
            </a:r>
            <a:endParaRPr lang="en-US" dirty="0"/>
          </a:p>
        </p:txBody>
      </p:sp>
      <p:pic>
        <p:nvPicPr>
          <p:cNvPr id="4" name="Content Placeholder 3">
            <a:extLst>
              <a:ext uri="{FF2B5EF4-FFF2-40B4-BE49-F238E27FC236}">
                <a16:creationId xmlns:a16="http://schemas.microsoft.com/office/drawing/2014/main" xmlns="" id="{AF2483A6-7918-2E4C-8F7F-243B52C0C0AD}"/>
              </a:ext>
            </a:extLst>
          </p:cNvPr>
          <p:cNvPicPr>
            <a:picLocks noGrp="1" noChangeAspect="1"/>
          </p:cNvPicPr>
          <p:nvPr>
            <p:ph sz="half" idx="1"/>
          </p:nvPr>
        </p:nvPicPr>
        <p:blipFill>
          <a:blip r:embed="rId2"/>
          <a:stretch>
            <a:fillRect/>
          </a:stretch>
        </p:blipFill>
        <p:spPr>
          <a:xfrm>
            <a:off x="2039815" y="1135790"/>
            <a:ext cx="8468751" cy="4723384"/>
          </a:xfrm>
        </p:spPr>
      </p:pic>
    </p:spTree>
    <p:extLst>
      <p:ext uri="{BB962C8B-B14F-4D97-AF65-F5344CB8AC3E}">
        <p14:creationId xmlns:p14="http://schemas.microsoft.com/office/powerpoint/2010/main" xmlns="" val="1321637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956603" y="253219"/>
            <a:ext cx="9821955" cy="914400"/>
          </a:xfrm>
          <a:noFill/>
        </p:spPr>
        <p:txBody>
          <a:bodyPr anchor="t" anchorCtr="0"/>
          <a:lstStyle/>
          <a:p>
            <a:r>
              <a:rPr lang="en-IN" dirty="0"/>
              <a:t>Geometric Effects and Projections</a:t>
            </a:r>
            <a:endParaRPr lang="en-US" dirty="0"/>
          </a:p>
        </p:txBody>
      </p:sp>
      <p:sp>
        <p:nvSpPr>
          <p:cNvPr id="5" name="Content Placeholder 4">
            <a:extLst>
              <a:ext uri="{FF2B5EF4-FFF2-40B4-BE49-F238E27FC236}">
                <a16:creationId xmlns:a16="http://schemas.microsoft.com/office/drawing/2014/main" xmlns="" id="{09009F78-4D0E-E390-77BF-FB614F7397DF}"/>
              </a:ext>
            </a:extLst>
          </p:cNvPr>
          <p:cNvSpPr>
            <a:spLocks noGrp="1"/>
          </p:cNvSpPr>
          <p:nvPr>
            <p:ph sz="half" idx="1"/>
          </p:nvPr>
        </p:nvSpPr>
        <p:spPr>
          <a:xfrm>
            <a:off x="196947" y="703385"/>
            <a:ext cx="11662117" cy="6020972"/>
          </a:xfrm>
        </p:spPr>
        <p:txBody>
          <a:bodyPr>
            <a:normAutofit fontScale="77500" lnSpcReduction="20000"/>
          </a:bodyPr>
          <a:lstStyle/>
          <a:p>
            <a:pPr marL="0" indent="0">
              <a:buNone/>
            </a:pPr>
            <a:r>
              <a:rPr lang="en-IN" b="1" dirty="0"/>
              <a:t>1. Foreshortening</a:t>
            </a:r>
          </a:p>
          <a:p>
            <a:pPr marL="0" indent="0">
              <a:buNone/>
            </a:pPr>
            <a:r>
              <a:rPr lang="en-IN" b="1" dirty="0"/>
              <a:t>Definition</a:t>
            </a:r>
            <a:r>
              <a:rPr lang="en-IN" dirty="0"/>
              <a:t>: Foreshortening occurs when areas that slope toward the radar sensor appear compressed or shorter in the radar image.</a:t>
            </a:r>
          </a:p>
          <a:p>
            <a:pPr marL="0" indent="0">
              <a:buNone/>
            </a:pPr>
            <a:r>
              <a:rPr lang="en-IN" b="1" dirty="0"/>
              <a:t>Cause</a:t>
            </a:r>
            <a:r>
              <a:rPr lang="en-IN" dirty="0"/>
              <a:t>: This happens because the radar waves hit the slope at a steeper angle, causing the return signals to be received in a shorter time span.</a:t>
            </a:r>
          </a:p>
          <a:p>
            <a:pPr marL="0" indent="0">
              <a:buNone/>
            </a:pPr>
            <a:r>
              <a:rPr lang="en-IN" b="1" dirty="0"/>
              <a:t>Effect</a:t>
            </a:r>
            <a:r>
              <a:rPr lang="en-IN" dirty="0"/>
              <a:t>: Objects or terrain features that slope toward the radar sensor will look shorter in the image compared to their actual size.</a:t>
            </a:r>
          </a:p>
          <a:p>
            <a:pPr marL="0" indent="0">
              <a:buNone/>
            </a:pPr>
            <a:r>
              <a:rPr lang="en-IN" b="1" dirty="0"/>
              <a:t>2. Layover</a:t>
            </a:r>
          </a:p>
          <a:p>
            <a:pPr marL="0" indent="0">
              <a:buNone/>
            </a:pPr>
            <a:r>
              <a:rPr lang="en-IN" b="1" dirty="0"/>
              <a:t>Definition</a:t>
            </a:r>
            <a:r>
              <a:rPr lang="en-IN" dirty="0"/>
              <a:t>: Layover occurs when the slope of the terrain is steeper than the radar’s incidence angle, causing the top of the slope to appear closer to the radar than the base.</a:t>
            </a:r>
          </a:p>
          <a:p>
            <a:pPr marL="0" indent="0">
              <a:buNone/>
            </a:pPr>
            <a:r>
              <a:rPr lang="en-IN" b="1" dirty="0"/>
              <a:t>Cause</a:t>
            </a:r>
            <a:r>
              <a:rPr lang="en-IN" dirty="0"/>
              <a:t>: When the slope angle exceeds the radar’s incidence angle, the radar waves hit the top of the slope before the base, making the top appear to be “laid over” the base in the image.</a:t>
            </a:r>
          </a:p>
          <a:p>
            <a:pPr marL="0" indent="0">
              <a:buNone/>
            </a:pPr>
            <a:r>
              <a:rPr lang="en-IN" b="1" dirty="0"/>
              <a:t>Effect</a:t>
            </a:r>
            <a:r>
              <a:rPr lang="en-IN" dirty="0"/>
              <a:t>: This results in a distortion where the hill or slope looks as if it is projected over the area in front of it. Layover cannot be corrected and is best avoided by choosing an incidence angle larger than any expected surface slopes.</a:t>
            </a:r>
          </a:p>
          <a:p>
            <a:pPr marL="0" indent="0">
              <a:buNone/>
            </a:pPr>
            <a:r>
              <a:rPr lang="en-IN" b="1" dirty="0"/>
              <a:t>3. Shadowing</a:t>
            </a:r>
          </a:p>
          <a:p>
            <a:pPr marL="0" indent="0">
              <a:buNone/>
            </a:pPr>
            <a:r>
              <a:rPr lang="en-IN" b="1" dirty="0"/>
              <a:t>Definition</a:t>
            </a:r>
            <a:r>
              <a:rPr lang="en-IN" dirty="0"/>
              <a:t>: Shadowing occurs when the radar waves do not illuminate the area on a slope facing away from the radar sensor, resulting in a dark or unilluminated area in the radar image.</a:t>
            </a:r>
          </a:p>
          <a:p>
            <a:pPr marL="0" indent="0">
              <a:buNone/>
            </a:pPr>
            <a:r>
              <a:rPr lang="en-IN" b="1" dirty="0"/>
              <a:t>Cause</a:t>
            </a:r>
            <a:r>
              <a:rPr lang="en-IN" dirty="0"/>
              <a:t>: If the slope facing away from the radar is steep enough, the radar waves will not reach it, creating a shadow.</a:t>
            </a:r>
          </a:p>
          <a:p>
            <a:pPr marL="0" indent="0">
              <a:buNone/>
            </a:pPr>
            <a:r>
              <a:rPr lang="en-IN" b="1" dirty="0"/>
              <a:t>Effect</a:t>
            </a:r>
            <a:r>
              <a:rPr lang="en-IN" dirty="0"/>
              <a:t>: The shadowed area will not be imaged, appearing as a dark region in the radar image. Unlike optical images, radar shadowing is always away from the sensor flight line and is not influenced by the time of day or the Sun’s angle</a:t>
            </a:r>
          </a:p>
          <a:p>
            <a:pPr marL="0" indent="0">
              <a:buNone/>
            </a:pPr>
            <a:endParaRPr lang="en-IN" dirty="0"/>
          </a:p>
        </p:txBody>
      </p:sp>
    </p:spTree>
    <p:extLst>
      <p:ext uri="{BB962C8B-B14F-4D97-AF65-F5344CB8AC3E}">
        <p14:creationId xmlns:p14="http://schemas.microsoft.com/office/powerpoint/2010/main" xmlns="" val="2476832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956603" y="253219"/>
            <a:ext cx="9821955" cy="914400"/>
          </a:xfrm>
          <a:noFill/>
        </p:spPr>
        <p:txBody>
          <a:bodyPr anchor="t" anchorCtr="0"/>
          <a:lstStyle/>
          <a:p>
            <a:r>
              <a:rPr lang="en-IN" dirty="0"/>
              <a:t>Signal Fading and Speckle</a:t>
            </a:r>
            <a:endParaRPr lang="en-US" dirty="0"/>
          </a:p>
        </p:txBody>
      </p:sp>
      <p:sp>
        <p:nvSpPr>
          <p:cNvPr id="5" name="Content Placeholder 4">
            <a:extLst>
              <a:ext uri="{FF2B5EF4-FFF2-40B4-BE49-F238E27FC236}">
                <a16:creationId xmlns:a16="http://schemas.microsoft.com/office/drawing/2014/main" xmlns="" id="{09009F78-4D0E-E390-77BF-FB614F7397DF}"/>
              </a:ext>
            </a:extLst>
          </p:cNvPr>
          <p:cNvSpPr>
            <a:spLocks noGrp="1"/>
          </p:cNvSpPr>
          <p:nvPr>
            <p:ph sz="half" idx="1"/>
          </p:nvPr>
        </p:nvSpPr>
        <p:spPr>
          <a:xfrm>
            <a:off x="196947" y="703385"/>
            <a:ext cx="11662117" cy="6020972"/>
          </a:xfrm>
        </p:spPr>
        <p:txBody>
          <a:bodyPr>
            <a:normAutofit lnSpcReduction="10000"/>
          </a:bodyPr>
          <a:lstStyle/>
          <a:p>
            <a:pPr marL="0" indent="0">
              <a:buNone/>
            </a:pPr>
            <a:r>
              <a:rPr lang="en-IN" dirty="0"/>
              <a:t>A close examination of a synthetic-aperture radar image shows that the brightness variation is not smooth but, instead, has a granular texture that is called speckle.</a:t>
            </a:r>
          </a:p>
          <a:p>
            <a:pPr marL="0" indent="0">
              <a:buNone/>
            </a:pPr>
            <a:r>
              <a:rPr lang="en-IN" b="1" dirty="0"/>
              <a:t>Reducing Noise (Speckle)</a:t>
            </a:r>
          </a:p>
          <a:p>
            <a:pPr>
              <a:buFont typeface="Arial" panose="020B0604020202020204" pitchFamily="34" charset="0"/>
              <a:buChar char="•"/>
            </a:pPr>
            <a:r>
              <a:rPr lang="en-IN" b="1" dirty="0"/>
              <a:t>Incoherent Averaging</a:t>
            </a:r>
            <a:r>
              <a:rPr lang="en-IN" dirty="0"/>
              <a:t>: By averaging the power values of successive signals or </a:t>
            </a:r>
            <a:r>
              <a:rPr lang="en-IN" dirty="0" err="1"/>
              <a:t>neighboring</a:t>
            </a:r>
            <a:r>
              <a:rPr lang="en-IN" dirty="0"/>
              <a:t> pixels, we can reduce the brightness fluctuations (speckle). This makes the image look smoother and more accurate, but it can reduce the image resolution.</a:t>
            </a:r>
          </a:p>
          <a:p>
            <a:pPr>
              <a:buFont typeface="Arial" panose="020B0604020202020204" pitchFamily="34" charset="0"/>
              <a:buChar char="•"/>
            </a:pPr>
            <a:r>
              <a:rPr lang="en-IN" b="1" dirty="0"/>
              <a:t>Combining Images at Different Frequencies</a:t>
            </a:r>
            <a:r>
              <a:rPr lang="en-IN" dirty="0"/>
              <a:t>: Another way to reduce speckle is to combine images taken at slightly different frequencies. This results in independent signals with the same statistical properties, and averaging them smooths out the image</a:t>
            </a:r>
          </a:p>
          <a:p>
            <a:pPr marL="0" indent="0">
              <a:buNone/>
            </a:pPr>
            <a:endParaRPr lang="en-IN" b="1" dirty="0">
              <a:effectLst/>
            </a:endParaRPr>
          </a:p>
          <a:p>
            <a:pPr marL="0" indent="0">
              <a:buNone/>
            </a:pPr>
            <a:endParaRPr lang="en-IN" b="1" dirty="0"/>
          </a:p>
          <a:p>
            <a:pPr marL="0" indent="0">
              <a:buNone/>
            </a:pPr>
            <a:endParaRPr lang="en-IN" b="1" dirty="0">
              <a:effectLst/>
            </a:endParaRPr>
          </a:p>
          <a:p>
            <a:pPr marL="0" indent="0">
              <a:buNone/>
            </a:pPr>
            <a:r>
              <a:rPr lang="en-IN" b="1" dirty="0">
                <a:effectLst/>
              </a:rPr>
              <a:t>Signal Standard Deviation (S_N)</a:t>
            </a:r>
            <a:r>
              <a:rPr lang="en-IN" dirty="0"/>
              <a:t>: The standard deviation of the signal (S_N) is related to the mean signal power (P) by the equation This means that as you increase the number of looks (N), the standard deviation (variation) of the signal decreases, leading to a smoother image.</a:t>
            </a:r>
          </a:p>
          <a:p>
            <a:pPr marL="0" indent="0">
              <a:buNone/>
            </a:pPr>
            <a:endParaRPr lang="en-IN" dirty="0"/>
          </a:p>
        </p:txBody>
      </p:sp>
      <p:pic>
        <p:nvPicPr>
          <p:cNvPr id="4" name="Picture 3">
            <a:extLst>
              <a:ext uri="{FF2B5EF4-FFF2-40B4-BE49-F238E27FC236}">
                <a16:creationId xmlns:a16="http://schemas.microsoft.com/office/drawing/2014/main" xmlns="" id="{940A70AF-B70E-CD3D-3599-4DBE1A8A3C8F}"/>
              </a:ext>
            </a:extLst>
          </p:cNvPr>
          <p:cNvPicPr>
            <a:picLocks noChangeAspect="1"/>
          </p:cNvPicPr>
          <p:nvPr/>
        </p:nvPicPr>
        <p:blipFill>
          <a:blip r:embed="rId2"/>
          <a:stretch>
            <a:fillRect/>
          </a:stretch>
        </p:blipFill>
        <p:spPr>
          <a:xfrm>
            <a:off x="3962273" y="3713871"/>
            <a:ext cx="3456214" cy="1451610"/>
          </a:xfrm>
          <a:prstGeom prst="rect">
            <a:avLst/>
          </a:prstGeom>
        </p:spPr>
      </p:pic>
    </p:spTree>
    <p:extLst>
      <p:ext uri="{BB962C8B-B14F-4D97-AF65-F5344CB8AC3E}">
        <p14:creationId xmlns:p14="http://schemas.microsoft.com/office/powerpoint/2010/main" xmlns="" val="225613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3EB422-1287-FCEB-63CE-599FDC8468D8}"/>
              </a:ext>
            </a:extLst>
          </p:cNvPr>
          <p:cNvSpPr>
            <a:spLocks noGrp="1"/>
          </p:cNvSpPr>
          <p:nvPr>
            <p:ph type="title"/>
          </p:nvPr>
        </p:nvSpPr>
        <p:spPr>
          <a:xfrm>
            <a:off x="1280160" y="1097280"/>
            <a:ext cx="4114800" cy="2286000"/>
          </a:xfrm>
        </p:spPr>
        <p:txBody>
          <a:bodyPr/>
          <a:lstStyle/>
          <a:p>
            <a:r>
              <a:rPr lang="en-US" dirty="0"/>
              <a:t>agenda</a:t>
            </a:r>
          </a:p>
        </p:txBody>
      </p:sp>
      <p:sp>
        <p:nvSpPr>
          <p:cNvPr id="3" name="Content Placeholder 2">
            <a:extLst>
              <a:ext uri="{FF2B5EF4-FFF2-40B4-BE49-F238E27FC236}">
                <a16:creationId xmlns:a16="http://schemas.microsoft.com/office/drawing/2014/main" xmlns="" id="{4D038CD2-9585-7E51-5359-D52935A77DF0}"/>
              </a:ext>
            </a:extLst>
          </p:cNvPr>
          <p:cNvSpPr>
            <a:spLocks noGrp="1"/>
          </p:cNvSpPr>
          <p:nvPr>
            <p:ph idx="1"/>
          </p:nvPr>
        </p:nvSpPr>
        <p:spPr>
          <a:xfrm>
            <a:off x="1280160" y="1730326"/>
            <a:ext cx="8187398" cy="4501662"/>
          </a:xfrm>
        </p:spPr>
        <p:txBody>
          <a:bodyPr vert="horz" lIns="0" tIns="0" rIns="0" bIns="0" rtlCol="0" anchor="t">
            <a:noAutofit/>
          </a:bodyPr>
          <a:lstStyle/>
          <a:p>
            <a:r>
              <a:rPr lang="en-IN" sz="2000" dirty="0"/>
              <a:t>OVERVIEW</a:t>
            </a:r>
            <a:endParaRPr lang="en-US" sz="2000" dirty="0"/>
          </a:p>
          <a:p>
            <a:r>
              <a:rPr lang="en-IN" sz="2000" dirty="0"/>
              <a:t>Basic Principles of Radar Imaging</a:t>
            </a:r>
          </a:p>
          <a:p>
            <a:r>
              <a:rPr lang="en-IN" sz="2000" dirty="0"/>
              <a:t>Radar Resolution</a:t>
            </a:r>
            <a:endParaRPr lang="en-US" sz="2000" dirty="0"/>
          </a:p>
          <a:p>
            <a:r>
              <a:rPr lang="en-IN" sz="2000" dirty="0"/>
              <a:t>Radar equation</a:t>
            </a:r>
          </a:p>
          <a:p>
            <a:r>
              <a:rPr lang="en-IN" sz="2000" dirty="0"/>
              <a:t>Real Aperture Radar</a:t>
            </a:r>
          </a:p>
          <a:p>
            <a:r>
              <a:rPr lang="en-IN" sz="2000" dirty="0"/>
              <a:t>SYNTHETIC APERTURE RADAR</a:t>
            </a:r>
          </a:p>
          <a:p>
            <a:r>
              <a:rPr lang="en-IN" sz="2000" dirty="0"/>
              <a:t>Radar Image Artifacts and Noise</a:t>
            </a:r>
          </a:p>
          <a:p>
            <a:r>
              <a:rPr lang="en-IN" sz="2000" dirty="0"/>
              <a:t>Geometric Effects and Projections</a:t>
            </a:r>
          </a:p>
          <a:p>
            <a:r>
              <a:rPr lang="en-IN" sz="2000" dirty="0"/>
              <a:t>Signal Fading and Speckle</a:t>
            </a:r>
          </a:p>
          <a:p>
            <a:endParaRPr lang="en-IN" b="1" dirty="0"/>
          </a:p>
          <a:p>
            <a:endParaRPr lang="en-US" dirty="0"/>
          </a:p>
        </p:txBody>
      </p:sp>
    </p:spTree>
    <p:extLst>
      <p:ext uri="{BB962C8B-B14F-4D97-AF65-F5344CB8AC3E}">
        <p14:creationId xmlns:p14="http://schemas.microsoft.com/office/powerpoint/2010/main" xmlns="" val="29108664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3E39FA-84F2-3624-49D6-32B9E0363C56}"/>
              </a:ext>
            </a:extLst>
          </p:cNvPr>
          <p:cNvSpPr>
            <a:spLocks noGrp="1"/>
          </p:cNvSpPr>
          <p:nvPr>
            <p:ph type="title"/>
          </p:nvPr>
        </p:nvSpPr>
        <p:spPr>
          <a:xfrm>
            <a:off x="841248" y="3163824"/>
            <a:ext cx="10515600" cy="2322576"/>
          </a:xfrm>
          <a:noFill/>
        </p:spPr>
        <p:txBody>
          <a:bodyPr bIns="0" anchor="ctr" anchorCtr="0"/>
          <a:lstStyle/>
          <a:p>
            <a:r>
              <a:rPr lang="en-US" dirty="0"/>
              <a:t>Thank you</a:t>
            </a:r>
          </a:p>
        </p:txBody>
      </p:sp>
      <p:pic>
        <p:nvPicPr>
          <p:cNvPr id="7" name="Picture Placeholder 25" descr="Bacteria cultured in a petri dish for a laboratory or a scientific investigation">
            <a:extLst>
              <a:ext uri="{FF2B5EF4-FFF2-40B4-BE49-F238E27FC236}">
                <a16:creationId xmlns:a16="http://schemas.microsoft.com/office/drawing/2014/main" xmlns="" id="{F46DA087-2662-0725-53F9-CF835D1DC8F1}"/>
              </a:ext>
            </a:extLst>
          </p:cNvPr>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74" r="74"/>
          <a:stretch/>
        </p:blipFill>
        <p:spPr>
          <a:xfrm>
            <a:off x="4953000" y="548640"/>
            <a:ext cx="2286000" cy="2286000"/>
          </a:xfrm>
        </p:spPr>
      </p:pic>
      <p:sp>
        <p:nvSpPr>
          <p:cNvPr id="4" name="Text Placeholder 3">
            <a:extLst>
              <a:ext uri="{FF2B5EF4-FFF2-40B4-BE49-F238E27FC236}">
                <a16:creationId xmlns:a16="http://schemas.microsoft.com/office/drawing/2014/main" xmlns="" id="{A704BCD3-171F-C06E-AC4E-108832525DF4}"/>
              </a:ext>
            </a:extLst>
          </p:cNvPr>
          <p:cNvSpPr>
            <a:spLocks noGrp="1"/>
          </p:cNvSpPr>
          <p:nvPr>
            <p:ph type="body" sz="quarter" idx="14"/>
          </p:nvPr>
        </p:nvSpPr>
        <p:spPr>
          <a:xfrm>
            <a:off x="1572768" y="6044184"/>
            <a:ext cx="9116568" cy="365760"/>
          </a:xfrm>
        </p:spPr>
        <p:txBody>
          <a:bodyPr anchor="t" anchorCtr="0"/>
          <a:lstStyle/>
          <a:p>
            <a:endParaRPr lang="en-US" dirty="0"/>
          </a:p>
        </p:txBody>
      </p:sp>
    </p:spTree>
    <p:extLst>
      <p:ext uri="{BB962C8B-B14F-4D97-AF65-F5344CB8AC3E}">
        <p14:creationId xmlns:p14="http://schemas.microsoft.com/office/powerpoint/2010/main" xmlns="" val="48752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463CB3-2956-E8D2-C23D-A3BAA7295DEC}"/>
              </a:ext>
            </a:extLst>
          </p:cNvPr>
          <p:cNvSpPr>
            <a:spLocks noGrp="1"/>
          </p:cNvSpPr>
          <p:nvPr>
            <p:ph type="ctrTitle"/>
          </p:nvPr>
        </p:nvSpPr>
        <p:spPr>
          <a:xfrm>
            <a:off x="750277" y="295421"/>
            <a:ext cx="4609514" cy="718694"/>
          </a:xfrm>
          <a:noFill/>
        </p:spPr>
        <p:txBody>
          <a:bodyPr anchor="b" anchorCtr="0"/>
          <a:lstStyle/>
          <a:p>
            <a:pPr algn="l"/>
            <a:r>
              <a:rPr lang="en-US" dirty="0"/>
              <a:t>overview</a:t>
            </a:r>
          </a:p>
        </p:txBody>
      </p:sp>
      <p:sp>
        <p:nvSpPr>
          <p:cNvPr id="5" name="AutoShape 4" descr="Untitled">
            <a:extLst>
              <a:ext uri="{FF2B5EF4-FFF2-40B4-BE49-F238E27FC236}">
                <a16:creationId xmlns:a16="http://schemas.microsoft.com/office/drawing/2014/main" xmlns="" id="{3ADC57FC-DFE8-2C0B-867B-370803492ABA}"/>
              </a:ext>
            </a:extLst>
          </p:cNvPr>
          <p:cNvSpPr>
            <a:spLocks noGrp="1" noChangeAspect="1" noChangeArrowheads="1"/>
          </p:cNvSpPr>
          <p:nvPr>
            <p:ph type="subTitle" idx="1"/>
          </p:nvPr>
        </p:nvSpPr>
        <p:spPr bwMode="auto">
          <a:xfrm>
            <a:off x="1106121" y="1279623"/>
            <a:ext cx="8504237" cy="2876137"/>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marL="342900" indent="-342900" algn="just">
              <a:buFont typeface="Arial" panose="020B0604020202020204" pitchFamily="34" charset="0"/>
              <a:buChar char="•"/>
            </a:pPr>
            <a:r>
              <a:rPr lang="en-IN" dirty="0"/>
              <a:t>The word “radar” is an acronym for Radio Detection and Ranging.</a:t>
            </a:r>
          </a:p>
          <a:p>
            <a:pPr marL="342900" indent="-342900" algn="just">
              <a:buFont typeface="Arial" panose="020B0604020202020204" pitchFamily="34" charset="0"/>
              <a:buChar char="•"/>
            </a:pPr>
            <a:r>
              <a:rPr lang="en-IN" dirty="0"/>
              <a:t>A radar measures the distance, or range, to an object by transmitting an electromagnetic signal to and receiving an echo reflected from the object.</a:t>
            </a:r>
          </a:p>
          <a:p>
            <a:pPr marL="342900" indent="-342900" algn="just">
              <a:buFont typeface="Arial" panose="020B0604020202020204" pitchFamily="34" charset="0"/>
              <a:buChar char="•"/>
            </a:pPr>
            <a:r>
              <a:rPr lang="en-IN" dirty="0"/>
              <a:t>The total distance </a:t>
            </a:r>
            <a:r>
              <a:rPr lang="en-IN" dirty="0" err="1"/>
              <a:t>traveled</a:t>
            </a:r>
            <a:r>
              <a:rPr lang="en-IN" dirty="0"/>
              <a:t> by the signal is twice the distance between the radar and the object, since the signal travels from the radar to the object and then back from the object to the radar after reflection. Therefore, once we measured the propagation time (t ), we can easily calculate the range ( R ) as</a:t>
            </a:r>
          </a:p>
          <a:p>
            <a:pPr marL="342900" indent="-342900" algn="just">
              <a:buFont typeface="Arial" panose="020B0604020202020204" pitchFamily="34" charset="0"/>
              <a:buChar char="•"/>
            </a:pPr>
            <a:endParaRPr lang="en-IN" dirty="0"/>
          </a:p>
        </p:txBody>
      </p:sp>
      <p:pic>
        <p:nvPicPr>
          <p:cNvPr id="8" name="Picture 7">
            <a:extLst>
              <a:ext uri="{FF2B5EF4-FFF2-40B4-BE49-F238E27FC236}">
                <a16:creationId xmlns:a16="http://schemas.microsoft.com/office/drawing/2014/main" xmlns="" id="{150C473A-DBED-0D5D-8880-43B7996D60E4}"/>
              </a:ext>
            </a:extLst>
          </p:cNvPr>
          <p:cNvPicPr>
            <a:picLocks noChangeAspect="1"/>
          </p:cNvPicPr>
          <p:nvPr/>
        </p:nvPicPr>
        <p:blipFill>
          <a:blip r:embed="rId2"/>
          <a:stretch>
            <a:fillRect/>
          </a:stretch>
        </p:blipFill>
        <p:spPr>
          <a:xfrm>
            <a:off x="4433447" y="4877973"/>
            <a:ext cx="2515993" cy="1219876"/>
          </a:xfrm>
          <a:prstGeom prst="rect">
            <a:avLst/>
          </a:prstGeom>
        </p:spPr>
      </p:pic>
    </p:spTree>
    <p:extLst>
      <p:ext uri="{BB962C8B-B14F-4D97-AF65-F5344CB8AC3E}">
        <p14:creationId xmlns:p14="http://schemas.microsoft.com/office/powerpoint/2010/main" xmlns="" val="435195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1280160" y="1097280"/>
            <a:ext cx="9821955" cy="914400"/>
          </a:xfrm>
          <a:noFill/>
        </p:spPr>
        <p:txBody>
          <a:bodyPr anchor="t" anchorCtr="0"/>
          <a:lstStyle/>
          <a:p>
            <a:r>
              <a:rPr lang="en-IN" b="1" dirty="0"/>
              <a:t>Basic Principles of Radar Imaging</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1280159" y="1786597"/>
            <a:ext cx="9631681" cy="4157003"/>
          </a:xfrm>
          <a:solidFill>
            <a:schemeClr val="accent1">
              <a:lumMod val="20000"/>
              <a:lumOff val="80000"/>
            </a:schemeClr>
          </a:solidFill>
        </p:spPr>
        <p:txBody>
          <a:bodyPr vert="horz" lIns="365760" tIns="365760" rIns="365760" bIns="365760" rtlCol="0" anchor="t">
            <a:noAutofit/>
          </a:bodyPr>
          <a:lstStyle/>
          <a:p>
            <a:pPr>
              <a:buFont typeface="Arial" panose="020B0604020202020204" pitchFamily="34" charset="0"/>
              <a:buChar char="•"/>
            </a:pPr>
            <a:r>
              <a:rPr lang="en-IN" dirty="0"/>
              <a:t>The cross-track direction, also known as the range direction in radar imaging, is the direction perpendicular to the direction in which the imaging platform is </a:t>
            </a:r>
            <a:r>
              <a:rPr lang="en-IN" dirty="0">
                <a:hlinkClick r:id="rId2">
                  <a:extLst>
                    <a:ext uri="{A12FA001-AC4F-418D-AE19-62706E023703}">
                      <ahyp:hlinkClr xmlns:ahyp="http://schemas.microsoft.com/office/drawing/2018/hyperlinkcolor" xmlns="" val="tx"/>
                    </a:ext>
                  </a:extLst>
                </a:hlinkClick>
              </a:rPr>
              <a:t>moving. In</a:t>
            </a:r>
            <a:r>
              <a:rPr lang="en-IN" dirty="0"/>
              <a:t> this direction, radar echoes are separated using the time delay between the echoes that are back-scattered from the different surface elements</a:t>
            </a:r>
          </a:p>
          <a:p>
            <a:pPr>
              <a:buFont typeface="Arial" panose="020B0604020202020204" pitchFamily="34" charset="0"/>
              <a:buChar char="•"/>
            </a:pPr>
            <a:r>
              <a:rPr lang="en-IN" dirty="0"/>
              <a:t>The along-track direction, also known as the azimuth direction, is the direction parallel to the movement of the imaging </a:t>
            </a:r>
            <a:r>
              <a:rPr lang="en-IN" dirty="0" err="1"/>
              <a:t>platform.The</a:t>
            </a:r>
            <a:r>
              <a:rPr lang="en-IN" dirty="0"/>
              <a:t> angular size (in the case of the real aperture radar) or the Doppler history (in the case of the synthetic aperture radar) is used to separate surface pixels in the along-track dimension in the radar images</a:t>
            </a:r>
          </a:p>
          <a:p>
            <a:pPr>
              <a:buFont typeface="Arial" panose="020B0604020202020204" pitchFamily="34" charset="0"/>
              <a:buChar char="•"/>
            </a:pPr>
            <a:r>
              <a:rPr lang="en-IN" dirty="0"/>
              <a:t>Within the illumination beam, the radar sensor transmits a very short effective pulse of electromagnetic energy</a:t>
            </a:r>
          </a:p>
          <a:p>
            <a:pPr>
              <a:buFont typeface="Arial" panose="020B0604020202020204" pitchFamily="34" charset="0"/>
              <a:buChar char="•"/>
            </a:pPr>
            <a:r>
              <a:rPr lang="en-IN" dirty="0"/>
              <a:t>The brightness associated with each image pixel in the radar image is proportional to the echo power contained within the corresponding time bin.</a:t>
            </a:r>
          </a:p>
        </p:txBody>
      </p:sp>
    </p:spTree>
    <p:extLst>
      <p:ext uri="{BB962C8B-B14F-4D97-AF65-F5344CB8AC3E}">
        <p14:creationId xmlns:p14="http://schemas.microsoft.com/office/powerpoint/2010/main" xmlns="" val="837402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ble Placeholder 4">
            <a:extLst>
              <a:ext uri="{FF2B5EF4-FFF2-40B4-BE49-F238E27FC236}">
                <a16:creationId xmlns:a16="http://schemas.microsoft.com/office/drawing/2014/main" xmlns="" id="{519EF816-01DD-2324-84A7-630DD6D3378E}"/>
              </a:ext>
            </a:extLst>
          </p:cNvPr>
          <p:cNvSpPr>
            <a:spLocks noGrp="1"/>
          </p:cNvSpPr>
          <p:nvPr>
            <p:ph type="tbl" sz="quarter" idx="13"/>
          </p:nvPr>
        </p:nvSpPr>
        <p:spPr/>
      </p:sp>
      <p:pic>
        <p:nvPicPr>
          <p:cNvPr id="7" name="Picture 6">
            <a:extLst>
              <a:ext uri="{FF2B5EF4-FFF2-40B4-BE49-F238E27FC236}">
                <a16:creationId xmlns:a16="http://schemas.microsoft.com/office/drawing/2014/main" xmlns="" id="{07B30CA9-AF15-8068-BC80-78EA0C589B89}"/>
              </a:ext>
            </a:extLst>
          </p:cNvPr>
          <p:cNvPicPr>
            <a:picLocks noChangeAspect="1"/>
          </p:cNvPicPr>
          <p:nvPr/>
        </p:nvPicPr>
        <p:blipFill>
          <a:blip r:embed="rId2"/>
          <a:stretch>
            <a:fillRect/>
          </a:stretch>
        </p:blipFill>
        <p:spPr>
          <a:xfrm>
            <a:off x="1292352" y="858129"/>
            <a:ext cx="9047401" cy="5142621"/>
          </a:xfrm>
          <a:prstGeom prst="rect">
            <a:avLst/>
          </a:prstGeom>
        </p:spPr>
      </p:pic>
    </p:spTree>
    <p:extLst>
      <p:ext uri="{BB962C8B-B14F-4D97-AF65-F5344CB8AC3E}">
        <p14:creationId xmlns:p14="http://schemas.microsoft.com/office/powerpoint/2010/main" xmlns="" val="3604630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xmlns="" id="{5F16A29E-5D8F-2BD8-5639-4CE409C7919D}"/>
              </a:ext>
            </a:extLst>
          </p:cNvPr>
          <p:cNvPicPr>
            <a:picLocks noGrp="1" noChangeAspect="1"/>
          </p:cNvPicPr>
          <p:nvPr>
            <p:ph type="pic" sz="quarter" idx="13"/>
          </p:nvPr>
        </p:nvPicPr>
        <p:blipFill>
          <a:blip r:embed="rId2"/>
          <a:srcRect t="12938" b="12938"/>
          <a:stretch>
            <a:fillRect/>
          </a:stretch>
        </p:blipFill>
        <p:spPr>
          <a:xfrm>
            <a:off x="523411" y="773723"/>
            <a:ext cx="10815149" cy="4911854"/>
          </a:xfrm>
        </p:spPr>
      </p:pic>
    </p:spTree>
    <p:extLst>
      <p:ext uri="{BB962C8B-B14F-4D97-AF65-F5344CB8AC3E}">
        <p14:creationId xmlns:p14="http://schemas.microsoft.com/office/powerpoint/2010/main" xmlns="" val="1288914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1012874" y="689317"/>
            <a:ext cx="10128737" cy="5303520"/>
          </a:xfrm>
          <a:solidFill>
            <a:schemeClr val="accent1">
              <a:lumMod val="20000"/>
              <a:lumOff val="80000"/>
            </a:schemeClr>
          </a:solidFill>
        </p:spPr>
        <p:txBody>
          <a:bodyPr vert="horz" lIns="365760" tIns="365760" rIns="365760" bIns="365760" rtlCol="0" anchor="t">
            <a:noAutofit/>
          </a:bodyPr>
          <a:lstStyle/>
          <a:p>
            <a:pPr>
              <a:buFont typeface="Arial" panose="020B0604020202020204" pitchFamily="34" charset="0"/>
              <a:buChar char="•"/>
            </a:pPr>
            <a:r>
              <a:rPr lang="en-IN" dirty="0"/>
              <a:t>The first is the so-called slant range and refers to the range along the radar line-of-sight</a:t>
            </a:r>
          </a:p>
          <a:p>
            <a:pPr>
              <a:buFont typeface="Arial" panose="020B0604020202020204" pitchFamily="34" charset="0"/>
              <a:buChar char="•"/>
            </a:pPr>
            <a:r>
              <a:rPr lang="en-IN" dirty="0"/>
              <a:t>The second use of the term range is for the ground range, which refers to the range along a smooth surface (the ground) to the scatterer.</a:t>
            </a:r>
          </a:p>
          <a:p>
            <a:pPr>
              <a:buFont typeface="Arial" panose="020B0604020202020204" pitchFamily="34" charset="0"/>
              <a:buChar char="•"/>
            </a:pPr>
            <a:r>
              <a:rPr lang="en-IN" dirty="0"/>
              <a:t>The ground range is measured from the so-called nadir track, which represents the line described by the position directly underneath the radar imaging platform.</a:t>
            </a:r>
          </a:p>
          <a:p>
            <a:pPr>
              <a:buFont typeface="+mj-lt"/>
              <a:buAutoNum type="arabicPeriod"/>
            </a:pPr>
            <a:r>
              <a:rPr lang="en-IN" b="1" dirty="0"/>
              <a:t>Look Angle</a:t>
            </a:r>
            <a:r>
              <a:rPr lang="en-IN" dirty="0"/>
              <a:t>: </a:t>
            </a:r>
          </a:p>
          <a:p>
            <a:pPr marL="457200" lvl="1" indent="0">
              <a:buNone/>
            </a:pPr>
            <a:r>
              <a:rPr lang="en-IN" dirty="0"/>
              <a:t>Defined as the angle between the vertical direction and the radar beam at the radar platform.</a:t>
            </a:r>
          </a:p>
          <a:p>
            <a:pPr>
              <a:buFont typeface="+mj-lt"/>
              <a:buAutoNum type="arabicPeriod"/>
            </a:pPr>
            <a:r>
              <a:rPr lang="en-IN" b="1" dirty="0"/>
              <a:t>Incidence Angle</a:t>
            </a:r>
            <a:r>
              <a:rPr lang="en-IN" dirty="0"/>
              <a:t>: </a:t>
            </a:r>
          </a:p>
          <a:p>
            <a:pPr marL="457200" lvl="1" indent="0">
              <a:buNone/>
            </a:pPr>
            <a:r>
              <a:rPr lang="en-IN" dirty="0"/>
              <a:t>Defined as the angle between the vertical direction and the radar wave propagation vector at the surface.</a:t>
            </a:r>
          </a:p>
          <a:p>
            <a:pPr>
              <a:buFont typeface="+mj-lt"/>
              <a:buAutoNum type="arabicPeriod"/>
            </a:pPr>
            <a:r>
              <a:rPr lang="en-IN" b="1" dirty="0"/>
              <a:t>Flat Surface</a:t>
            </a:r>
            <a:r>
              <a:rPr lang="en-IN" dirty="0"/>
              <a:t>: </a:t>
            </a:r>
          </a:p>
          <a:p>
            <a:pPr marL="457200" lvl="1" indent="0">
              <a:buNone/>
            </a:pPr>
            <a:r>
              <a:rPr lang="en-IN" dirty="0"/>
              <a:t>When the surface is flat and surface curvature effects are neglected, the look angle equals the incidence angle.</a:t>
            </a:r>
          </a:p>
          <a:p>
            <a:pPr>
              <a:buFont typeface="+mj-lt"/>
              <a:buAutoNum type="arabicPeriod"/>
            </a:pPr>
            <a:r>
              <a:rPr lang="en-IN" b="1" dirty="0"/>
              <a:t>Space-Borne Systems</a:t>
            </a:r>
            <a:r>
              <a:rPr lang="en-IN" dirty="0"/>
              <a:t>: </a:t>
            </a:r>
          </a:p>
          <a:p>
            <a:pPr marL="742950" lvl="1" indent="-285750">
              <a:buFont typeface="+mj-lt"/>
              <a:buAutoNum type="arabicPeriod"/>
            </a:pPr>
            <a:r>
              <a:rPr lang="en-IN" dirty="0"/>
              <a:t>For space-borne radar systems, surface curvature must be considered.</a:t>
            </a:r>
          </a:p>
          <a:p>
            <a:pPr marL="742950" lvl="1" indent="-285750">
              <a:buFont typeface="+mj-lt"/>
              <a:buAutoNum type="arabicPeriod"/>
            </a:pPr>
            <a:r>
              <a:rPr lang="en-IN" dirty="0"/>
              <a:t>This results in the incidence angle being larger than the look angle for flat surfaces.</a:t>
            </a:r>
          </a:p>
          <a:p>
            <a:pPr>
              <a:buFont typeface="Arial" panose="020B0604020202020204" pitchFamily="34" charset="0"/>
              <a:buChar char="•"/>
            </a:pPr>
            <a:endParaRPr lang="en-IN" dirty="0"/>
          </a:p>
        </p:txBody>
      </p:sp>
    </p:spTree>
    <p:extLst>
      <p:ext uri="{BB962C8B-B14F-4D97-AF65-F5344CB8AC3E}">
        <p14:creationId xmlns:p14="http://schemas.microsoft.com/office/powerpoint/2010/main" xmlns="" val="1194679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956603" y="253219"/>
            <a:ext cx="9821955" cy="914400"/>
          </a:xfrm>
          <a:noFill/>
        </p:spPr>
        <p:txBody>
          <a:bodyPr anchor="t" anchorCtr="0"/>
          <a:lstStyle/>
          <a:p>
            <a:r>
              <a:rPr lang="en-IN" dirty="0"/>
              <a:t>Radar Resolution</a:t>
            </a:r>
            <a:endParaRPr lang="en-US" dirty="0"/>
          </a:p>
        </p:txBody>
      </p:sp>
      <p:sp>
        <p:nvSpPr>
          <p:cNvPr id="3" name="Content Placeholder 2">
            <a:extLst>
              <a:ext uri="{FF2B5EF4-FFF2-40B4-BE49-F238E27FC236}">
                <a16:creationId xmlns:a16="http://schemas.microsoft.com/office/drawing/2014/main" xmlns="" id="{05948542-FCE1-3AE6-C6C9-17975609DF70}"/>
              </a:ext>
            </a:extLst>
          </p:cNvPr>
          <p:cNvSpPr>
            <a:spLocks noGrp="1"/>
          </p:cNvSpPr>
          <p:nvPr>
            <p:ph sz="half" idx="1"/>
          </p:nvPr>
        </p:nvSpPr>
        <p:spPr>
          <a:xfrm>
            <a:off x="492369" y="1167619"/>
            <a:ext cx="5728322" cy="4942236"/>
          </a:xfrm>
          <a:solidFill>
            <a:schemeClr val="accent4"/>
          </a:solidFill>
        </p:spPr>
        <p:txBody>
          <a:bodyPr vert="horz" lIns="365760" tIns="365760" rIns="365760" bIns="365760" rtlCol="0" anchor="t">
            <a:normAutofit/>
          </a:bodyPr>
          <a:lstStyle/>
          <a:p>
            <a:r>
              <a:rPr lang="en-IN" dirty="0"/>
              <a:t>The resolution of an image is defined as that separation between the two closest features that can still be resolved in the final image. </a:t>
            </a:r>
          </a:p>
          <a:p>
            <a:endParaRPr lang="en-IN" b="1" dirty="0" smtClean="0"/>
          </a:p>
          <a:p>
            <a:r>
              <a:rPr lang="en-IN" b="1" dirty="0" smtClean="0"/>
              <a:t>Range </a:t>
            </a:r>
            <a:r>
              <a:rPr lang="en-IN" b="1" dirty="0"/>
              <a:t>Resolution</a:t>
            </a:r>
            <a:r>
              <a:rPr lang="en-IN" dirty="0"/>
              <a:t>: Dependent on pulse duration and system bandwidth.</a:t>
            </a:r>
          </a:p>
          <a:p>
            <a:r>
              <a:rPr lang="en-IN" b="1" dirty="0"/>
              <a:t>Ground Range Resolution</a:t>
            </a:r>
            <a:r>
              <a:rPr lang="en-IN" dirty="0"/>
              <a:t>: Affected by incident angle and pulse length.</a:t>
            </a:r>
          </a:p>
          <a:p>
            <a:r>
              <a:rPr lang="en-IN" b="1" dirty="0"/>
              <a:t>Pulse Compression</a:t>
            </a:r>
            <a:r>
              <a:rPr lang="en-IN" dirty="0"/>
              <a:t>: Enhances resolution through chirp signals and matched filtering.</a:t>
            </a:r>
          </a:p>
          <a:p>
            <a:r>
              <a:rPr lang="en-IN" b="1" dirty="0"/>
              <a:t>Bandwidth</a:t>
            </a:r>
            <a:r>
              <a:rPr lang="en-IN" dirty="0"/>
              <a:t>: Crucial for achieving high resolution, especially in SAR systems.</a:t>
            </a:r>
          </a:p>
          <a:p>
            <a:endParaRPr lang="en-US" dirty="0"/>
          </a:p>
        </p:txBody>
      </p:sp>
      <p:pic>
        <p:nvPicPr>
          <p:cNvPr id="1027" name="Picture 3"/>
          <p:cNvPicPr>
            <a:picLocks noChangeAspect="1" noChangeArrowheads="1"/>
          </p:cNvPicPr>
          <p:nvPr/>
        </p:nvPicPr>
        <p:blipFill>
          <a:blip r:embed="rId2"/>
          <a:srcRect/>
          <a:stretch>
            <a:fillRect/>
          </a:stretch>
        </p:blipFill>
        <p:spPr bwMode="auto">
          <a:xfrm>
            <a:off x="6442364" y="803564"/>
            <a:ext cx="5487266" cy="5466052"/>
          </a:xfrm>
          <a:prstGeom prst="rect">
            <a:avLst/>
          </a:prstGeom>
          <a:noFill/>
          <a:ln w="9525">
            <a:noFill/>
            <a:miter lim="800000"/>
            <a:headEnd/>
            <a:tailEnd/>
          </a:ln>
          <a:effectLst/>
        </p:spPr>
      </p:pic>
    </p:spTree>
    <p:extLst>
      <p:ext uri="{BB962C8B-B14F-4D97-AF65-F5344CB8AC3E}">
        <p14:creationId xmlns:p14="http://schemas.microsoft.com/office/powerpoint/2010/main" xmlns="" val="643777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956603" y="253219"/>
            <a:ext cx="9821955" cy="914400"/>
          </a:xfrm>
          <a:noFill/>
        </p:spPr>
        <p:txBody>
          <a:bodyPr anchor="t" anchorCtr="0"/>
          <a:lstStyle/>
          <a:p>
            <a:r>
              <a:rPr lang="en-IN" dirty="0"/>
              <a:t>Radar equation</a:t>
            </a:r>
            <a:endParaRPr lang="en-US" dirty="0"/>
          </a:p>
        </p:txBody>
      </p:sp>
      <p:pic>
        <p:nvPicPr>
          <p:cNvPr id="5" name="Content Placeholder 4">
            <a:extLst>
              <a:ext uri="{FF2B5EF4-FFF2-40B4-BE49-F238E27FC236}">
                <a16:creationId xmlns:a16="http://schemas.microsoft.com/office/drawing/2014/main" xmlns="" id="{B6A77AD6-3CD0-CA98-DB75-7E048ED0DE43}"/>
              </a:ext>
            </a:extLst>
          </p:cNvPr>
          <p:cNvPicPr>
            <a:picLocks noGrp="1" noChangeAspect="1"/>
          </p:cNvPicPr>
          <p:nvPr>
            <p:ph sz="half" idx="1"/>
          </p:nvPr>
        </p:nvPicPr>
        <p:blipFill>
          <a:blip r:embed="rId2"/>
          <a:stretch>
            <a:fillRect/>
          </a:stretch>
        </p:blipFill>
        <p:spPr>
          <a:xfrm>
            <a:off x="956603" y="984739"/>
            <a:ext cx="9490051" cy="5430130"/>
          </a:xfrm>
          <a:solidFill>
            <a:schemeClr val="accent4"/>
          </a:solidFill>
        </p:spPr>
      </p:pic>
    </p:spTree>
    <p:extLst>
      <p:ext uri="{BB962C8B-B14F-4D97-AF65-F5344CB8AC3E}">
        <p14:creationId xmlns:p14="http://schemas.microsoft.com/office/powerpoint/2010/main" xmlns="" val="3021791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cientific discovery_V1_win32_EF_v3" id="{70008AEC-EDED-4511-BBCB-3094E155874B}" vid="{20F39DC6-8556-4458-8AAA-5D2B51347C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1D8D6-8849-400B-8BC9-21D401C7DD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F8397A0-8C35-4EEE-8E61-47C914415B57}">
  <ds:schemaRefs>
    <ds:schemaRef ds:uri="http://schemas.microsoft.com/sharepoint/v3/contenttype/forms"/>
  </ds:schemaRefs>
</ds:datastoreItem>
</file>

<file path=customXml/itemProps3.xml><?xml version="1.0" encoding="utf-8"?>
<ds:datastoreItem xmlns:ds="http://schemas.openxmlformats.org/officeDocument/2006/customXml" ds:itemID="{C9A734A7-6096-47AA-9737-CDF62701A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{689A9E31-9B31-40B7-A9BC-D7F2A0FECDE8}tf67061901_win32</Template>
  <TotalTime>116</TotalTime>
  <Words>1772</Words>
  <Application>Microsoft Office PowerPoint</Application>
  <PresentationFormat>Custom</PresentationFormat>
  <Paragraphs>104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Custom</vt:lpstr>
      <vt:lpstr>Synthetic Aperture Radars (SAR)Imaging Basics</vt:lpstr>
      <vt:lpstr>agenda</vt:lpstr>
      <vt:lpstr>overview</vt:lpstr>
      <vt:lpstr>Basic Principles of Radar Imaging</vt:lpstr>
      <vt:lpstr>Slide 5</vt:lpstr>
      <vt:lpstr>Slide 6</vt:lpstr>
      <vt:lpstr>Slide 7</vt:lpstr>
      <vt:lpstr>Radar Resolution</vt:lpstr>
      <vt:lpstr>Radar equation</vt:lpstr>
      <vt:lpstr>Radar EQUATION</vt:lpstr>
      <vt:lpstr>Real Aperture Radar</vt:lpstr>
      <vt:lpstr>Real Aperture Radar</vt:lpstr>
      <vt:lpstr>Synthetic Aperture Radar</vt:lpstr>
      <vt:lpstr>Synthetic Aperture Radar</vt:lpstr>
      <vt:lpstr>Radar Image Artifacts and Noise</vt:lpstr>
      <vt:lpstr>Radar Image Artifacts and Noise</vt:lpstr>
      <vt:lpstr>Geometric Effects and Projections</vt:lpstr>
      <vt:lpstr>Geometric Effects and Projections</vt:lpstr>
      <vt:lpstr>Signal Fading and Speckle</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Synthetic Aperture Radars (SAR)Imaging Basics</dc:title>
  <dc:creator>reshma joy</dc:creator>
  <cp:lastModifiedBy>Microsoft</cp:lastModifiedBy>
  <cp:revision>13</cp:revision>
  <dcterms:created xsi:type="dcterms:W3CDTF">2024-08-09T05:36:58Z</dcterms:created>
  <dcterms:modified xsi:type="dcterms:W3CDTF">2024-08-09T08:08:29Z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