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Franklin Gothic" pitchFamily="2" charset="0"/>
      <p:bold r:id="rId19"/>
    </p:embeddedFont>
    <p:embeddedFont>
      <p:font typeface="Libre Franklin"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font" Target="fonts/font7.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font" Target="fonts/font6.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font" Target="fonts/font9.fntdata"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font" Target="fonts/font8.fntdata"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075372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6871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00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4846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0674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1063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0347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1231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2097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9416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7</a:t>
            </a:fld>
            <a:endParaRPr/>
          </a:p>
        </p:txBody>
      </p:sp>
    </p:spTree>
    <p:extLst>
      <p:ext uri="{BB962C8B-B14F-4D97-AF65-F5344CB8AC3E}">
        <p14:creationId xmlns:p14="http://schemas.microsoft.com/office/powerpoint/2010/main" val="170740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2142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859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lnSpc>
                <a:spcPct val="100000"/>
              </a:lnSpc>
              <a:spcBef>
                <a:spcPts val="600"/>
              </a:spcBef>
              <a:spcAft>
                <a:spcPts val="0"/>
              </a:spcAft>
              <a:buSzPts val="1288"/>
              <a:buChar char="◼"/>
              <a:defRPr/>
            </a:lvl2pPr>
            <a:lvl3pPr marL="1371600" lvl="2" indent="-304546" algn="l">
              <a:lnSpc>
                <a:spcPct val="100000"/>
              </a:lnSpc>
              <a:spcBef>
                <a:spcPts val="600"/>
              </a:spcBef>
              <a:spcAft>
                <a:spcPts val="0"/>
              </a:spcAft>
              <a:buSzPts val="1196"/>
              <a:buChar char="◼"/>
              <a:defRPr/>
            </a:lvl3pPr>
            <a:lvl4pPr marL="1828800" lvl="3" indent="-292861" algn="l">
              <a:lnSpc>
                <a:spcPct val="100000"/>
              </a:lnSpc>
              <a:spcBef>
                <a:spcPts val="600"/>
              </a:spcBef>
              <a:spcAft>
                <a:spcPts val="0"/>
              </a:spcAft>
              <a:buSzPts val="1012"/>
              <a:buChar char="◼"/>
              <a:defRPr/>
            </a:lvl4pPr>
            <a:lvl5pPr marL="2286000" lvl="4" indent="-292861" algn="l">
              <a:lnSpc>
                <a:spcPct val="100000"/>
              </a:lnSpc>
              <a:spcBef>
                <a:spcPts val="600"/>
              </a:spcBef>
              <a:spcAft>
                <a:spcPts val="0"/>
              </a:spcAft>
              <a:buSzPts val="1012"/>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lnSpc>
                <a:spcPct val="100000"/>
              </a:lnSpc>
              <a:spcBef>
                <a:spcPts val="600"/>
              </a:spcBef>
              <a:spcAft>
                <a:spcPts val="0"/>
              </a:spcAft>
              <a:buSzPts val="1656"/>
              <a:buChar char="◼"/>
              <a:defRPr sz="1800">
                <a:solidFill>
                  <a:schemeClr val="dk2"/>
                </a:solidFill>
              </a:defRPr>
            </a:lvl2pPr>
            <a:lvl3pPr marL="1371600" lvl="2" indent="-322072" algn="l">
              <a:lnSpc>
                <a:spcPct val="100000"/>
              </a:lnSpc>
              <a:spcBef>
                <a:spcPts val="600"/>
              </a:spcBef>
              <a:spcAft>
                <a:spcPts val="0"/>
              </a:spcAft>
              <a:buSzPts val="1472"/>
              <a:buChar char="◼"/>
              <a:defRPr sz="1600">
                <a:solidFill>
                  <a:schemeClr val="dk2"/>
                </a:solidFill>
              </a:defRPr>
            </a:lvl3pPr>
            <a:lvl4pPr marL="1828800" lvl="3" indent="-310388" algn="l">
              <a:lnSpc>
                <a:spcPct val="100000"/>
              </a:lnSpc>
              <a:spcBef>
                <a:spcPts val="600"/>
              </a:spcBef>
              <a:spcAft>
                <a:spcPts val="0"/>
              </a:spcAft>
              <a:buSzPts val="1288"/>
              <a:buChar char="◼"/>
              <a:defRPr sz="1400">
                <a:solidFill>
                  <a:schemeClr val="dk2"/>
                </a:solidFill>
              </a:defRPr>
            </a:lvl4pPr>
            <a:lvl5pPr marL="2286000" lvl="4" indent="-310388" algn="l">
              <a:lnSpc>
                <a:spcPct val="100000"/>
              </a:lnSpc>
              <a:spcBef>
                <a:spcPts val="600"/>
              </a:spcBef>
              <a:spcAft>
                <a:spcPts val="0"/>
              </a:spcAft>
              <a:buSzPts val="1288"/>
              <a:buChar char="◼"/>
              <a:defRPr sz="1400">
                <a:solidFill>
                  <a:schemeClr val="dk2"/>
                </a:solidFill>
              </a:defRPr>
            </a:lvl5pPr>
            <a:lvl6pPr marL="2743200" lvl="5" indent="-310388" algn="l">
              <a:lnSpc>
                <a:spcPct val="100000"/>
              </a:lnSpc>
              <a:spcBef>
                <a:spcPts val="600"/>
              </a:spcBef>
              <a:spcAft>
                <a:spcPts val="0"/>
              </a:spcAft>
              <a:buSzPts val="1288"/>
              <a:buChar char="◼"/>
              <a:defRPr sz="1400">
                <a:solidFill>
                  <a:schemeClr val="dk2"/>
                </a:solidFill>
              </a:defRPr>
            </a:lvl6pPr>
            <a:lvl7pPr marL="3200400" lvl="6" indent="-310388" algn="l">
              <a:lnSpc>
                <a:spcPct val="100000"/>
              </a:lnSpc>
              <a:spcBef>
                <a:spcPts val="600"/>
              </a:spcBef>
              <a:spcAft>
                <a:spcPts val="0"/>
              </a:spcAft>
              <a:buSzPts val="1288"/>
              <a:buChar char="◼"/>
              <a:defRPr sz="1400">
                <a:solidFill>
                  <a:schemeClr val="dk2"/>
                </a:solidFill>
              </a:defRPr>
            </a:lvl7pPr>
            <a:lvl8pPr marL="3657600" lvl="7" indent="-310388" algn="l">
              <a:lnSpc>
                <a:spcPct val="100000"/>
              </a:lnSpc>
              <a:spcBef>
                <a:spcPts val="600"/>
              </a:spcBef>
              <a:spcAft>
                <a:spcPts val="0"/>
              </a:spcAft>
              <a:buSzPts val="1288"/>
              <a:buChar char="◼"/>
              <a:defRPr sz="1400">
                <a:solidFill>
                  <a:schemeClr val="dk2"/>
                </a:solidFill>
              </a:defRPr>
            </a:lvl8pPr>
            <a:lvl9pPr marL="4114800" lvl="8" indent="-310388" algn="l">
              <a:lnSpc>
                <a:spcPct val="100000"/>
              </a:lnSpc>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lnSpc>
                <a:spcPct val="100000"/>
              </a:lnSpc>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lnSpc>
                <a:spcPct val="100000"/>
              </a:lnSpc>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3.xml" /><Relationship Id="rId5" Type="http://schemas.openxmlformats.org/officeDocument/2006/relationships/image" Target="../media/image4.png"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a:solidFill>
                  <a:srgbClr val="1482AB"/>
                </a:solidFill>
              </a:rPr>
              <a:t>CYBER SECURITY </a:t>
            </a:r>
            <a:r>
              <a:rPr lang="en-IN" sz="3200" b="1" i="0" u="none" strike="noStrike" cap="none">
                <a:solidFill>
                  <a:srgbClr val="1482AB"/>
                </a:solidFill>
                <a:latin typeface="Arial"/>
                <a:ea typeface="Arial"/>
                <a:cs typeface="Arial"/>
                <a:sym typeface="Arial"/>
              </a:rPr>
              <a:t>PROJECT</a:t>
            </a:r>
            <a:endParaRPr sz="1400" b="0" i="0" u="none" strike="noStrike" cap="none">
              <a:solidFill>
                <a:srgbClr val="000000"/>
              </a:solidFill>
              <a:latin typeface="Arial"/>
              <a:ea typeface="Arial"/>
              <a:cs typeface="Arial"/>
              <a:sym typeface="Arial"/>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dirty="0">
                <a:solidFill>
                  <a:srgbClr val="1482AB"/>
                </a:solidFill>
                <a:latin typeface="Arial"/>
                <a:ea typeface="Arial"/>
                <a:cs typeface="Arial"/>
                <a:sym typeface="Arial"/>
              </a:rPr>
              <a:t>Presented By: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IN" sz="2400" b="1" dirty="0">
                <a:solidFill>
                  <a:srgbClr val="1482AB"/>
                </a:solidFill>
              </a:rPr>
              <a:t>ANGURAJ B</a:t>
            </a:r>
            <a:r>
              <a:rPr lang="en-IN" sz="2400" b="1" i="0" u="none" strike="noStrike" cap="none" dirty="0">
                <a:solidFill>
                  <a:srgbClr val="1482AB"/>
                </a:solidFill>
                <a:latin typeface="Arial"/>
                <a:ea typeface="Arial"/>
                <a:cs typeface="Arial"/>
                <a:sym typeface="Arial"/>
              </a:rPr>
              <a:t>- </a:t>
            </a:r>
            <a:r>
              <a:rPr lang="en-IN" sz="2400" b="1" i="0" u="none" strike="noStrike" cap="none" dirty="0" err="1">
                <a:solidFill>
                  <a:srgbClr val="1482AB"/>
                </a:solidFill>
                <a:latin typeface="Arial"/>
                <a:ea typeface="Arial"/>
                <a:cs typeface="Arial"/>
                <a:sym typeface="Arial"/>
              </a:rPr>
              <a:t>Jeppiaar</a:t>
            </a:r>
            <a:r>
              <a:rPr lang="en-IN" sz="2400" b="1" i="0" u="none" strike="noStrike" cap="none" dirty="0">
                <a:solidFill>
                  <a:srgbClr val="1482AB"/>
                </a:solidFill>
                <a:latin typeface="Arial"/>
                <a:ea typeface="Arial"/>
                <a:cs typeface="Arial"/>
                <a:sym typeface="Arial"/>
              </a:rPr>
              <a:t> Institute of Technology – B.E/ CSE</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body" idx="1"/>
          </p:nvPr>
        </p:nvSpPr>
        <p:spPr>
          <a:xfrm>
            <a:off x="671727" y="2122349"/>
            <a:ext cx="11029615" cy="2848692"/>
          </a:xfrm>
          <a:prstGeom prst="rect">
            <a:avLst/>
          </a:prstGeom>
          <a:noFill/>
          <a:ln>
            <a:noFill/>
          </a:ln>
        </p:spPr>
        <p:txBody>
          <a:bodyPr spcFirstLastPara="1" wrap="square" lIns="91425" tIns="45700" rIns="91425" bIns="45700" anchor="ctr" anchorCtr="0">
            <a:normAutofit fontScale="92500" lnSpcReduction="20000"/>
          </a:bodyPr>
          <a:lstStyle/>
          <a:p>
            <a:pPr marL="306000" lvl="0" indent="-306000">
              <a:spcBef>
                <a:spcPts val="0"/>
              </a:spcBef>
              <a:buSzPts val="1840"/>
            </a:pPr>
            <a:r>
              <a:rPr lang="en-US" sz="2000" dirty="0">
                <a:solidFill>
                  <a:schemeClr val="dk1"/>
                </a:solidFill>
                <a:latin typeface="Arial"/>
                <a:ea typeface="Arial"/>
                <a:cs typeface="Arial"/>
              </a:rPr>
              <a:t>Enhanced Security Features: Future </a:t>
            </a:r>
            <a:r>
              <a:rPr lang="en-US" sz="2000" dirty="0" err="1">
                <a:solidFill>
                  <a:schemeClr val="dk1"/>
                </a:solidFill>
                <a:latin typeface="Arial"/>
                <a:ea typeface="Arial"/>
                <a:cs typeface="Arial"/>
              </a:rPr>
              <a:t>keyloggers</a:t>
            </a:r>
            <a:r>
              <a:rPr lang="en-US" sz="2000" dirty="0">
                <a:solidFill>
                  <a:schemeClr val="dk1"/>
                </a:solidFill>
                <a:latin typeface="Arial"/>
                <a:ea typeface="Arial"/>
                <a:cs typeface="Arial"/>
              </a:rPr>
              <a:t> may incorporate advanced encryption and security measures to protect the data they capture. This could involve implementing robust encryption algorithms and secure communication protocols to prevent unauthorized access to logged keystrokes.</a:t>
            </a:r>
            <a:endParaRPr sz="2000" dirty="0">
              <a:solidFill>
                <a:schemeClr val="dk1"/>
              </a:solidFill>
              <a:latin typeface="Arial"/>
              <a:ea typeface="Arial"/>
              <a:cs typeface="Arial"/>
            </a:endParaRPr>
          </a:p>
          <a:p>
            <a:pPr marL="306000" lvl="0" indent="-306000">
              <a:spcBef>
                <a:spcPts val="1000"/>
              </a:spcBef>
              <a:buSzPts val="1840"/>
            </a:pPr>
            <a:r>
              <a:rPr lang="en-US" sz="2100" dirty="0">
                <a:solidFill>
                  <a:schemeClr val="dk1"/>
                </a:solidFill>
                <a:latin typeface="Arial"/>
                <a:ea typeface="Arial"/>
                <a:cs typeface="Arial"/>
              </a:rPr>
              <a:t>Innovative Applications: While the primary use of </a:t>
            </a:r>
            <a:r>
              <a:rPr lang="en-US" sz="2100" dirty="0" err="1">
                <a:solidFill>
                  <a:schemeClr val="dk1"/>
                </a:solidFill>
                <a:latin typeface="Arial"/>
                <a:ea typeface="Arial"/>
                <a:cs typeface="Arial"/>
              </a:rPr>
              <a:t>keyloggers</a:t>
            </a:r>
            <a:r>
              <a:rPr lang="en-US" sz="2100" dirty="0">
                <a:solidFill>
                  <a:schemeClr val="dk1"/>
                </a:solidFill>
                <a:latin typeface="Arial"/>
                <a:ea typeface="Arial"/>
                <a:cs typeface="Arial"/>
              </a:rPr>
              <a:t> revolves around monitoring user activity, there may be innovative applications emerging in areas such as behavior analysis, user experience optimization, and </a:t>
            </a:r>
            <a:r>
              <a:rPr lang="en-US" sz="2100" dirty="0" err="1">
                <a:solidFill>
                  <a:schemeClr val="dk1"/>
                </a:solidFill>
                <a:latin typeface="Arial"/>
                <a:ea typeface="Arial"/>
                <a:cs typeface="Arial"/>
              </a:rPr>
              <a:t>cybersecurity</a:t>
            </a:r>
            <a:r>
              <a:rPr lang="en-US" sz="2100" dirty="0">
                <a:solidFill>
                  <a:schemeClr val="dk1"/>
                </a:solidFill>
                <a:latin typeface="Arial"/>
                <a:ea typeface="Arial"/>
                <a:cs typeface="Arial"/>
              </a:rPr>
              <a:t> threat detection</a:t>
            </a:r>
            <a:r>
              <a:rPr lang="en-US" dirty="0"/>
              <a:t>.</a:t>
            </a:r>
            <a:endParaRPr dirty="0"/>
          </a:p>
          <a:p>
            <a:pPr marL="306000" lvl="0" indent="-306000" algn="l" rtl="0">
              <a:lnSpc>
                <a:spcPct val="110000"/>
              </a:lnSpc>
              <a:spcBef>
                <a:spcPts val="1000"/>
              </a:spcBef>
              <a:spcAft>
                <a:spcPts val="0"/>
              </a:spcAft>
              <a:buSzPts val="1840"/>
              <a:buChar char="◼"/>
            </a:pPr>
            <a:r>
              <a:rPr lang="en-IN" sz="2000" b="0" i="0" dirty="0">
                <a:solidFill>
                  <a:schemeClr val="dk1"/>
                </a:solidFill>
                <a:latin typeface="Arial"/>
                <a:ea typeface="Arial"/>
                <a:cs typeface="Arial"/>
                <a:sym typeface="Arial"/>
              </a:rPr>
              <a:t>Advanced Logging: Implement advanced logging features, such as </a:t>
            </a:r>
            <a:r>
              <a:rPr lang="en-IN" sz="2000" b="0" i="0" dirty="0" err="1">
                <a:solidFill>
                  <a:schemeClr val="dk1"/>
                </a:solidFill>
                <a:latin typeface="Arial"/>
                <a:ea typeface="Arial"/>
                <a:cs typeface="Arial"/>
                <a:sym typeface="Arial"/>
              </a:rPr>
              <a:t>timestamping</a:t>
            </a:r>
            <a:r>
              <a:rPr lang="en-IN" sz="2000" b="0" i="0" dirty="0">
                <a:solidFill>
                  <a:schemeClr val="dk1"/>
                </a:solidFill>
                <a:latin typeface="Arial"/>
                <a:ea typeface="Arial"/>
                <a:cs typeface="Arial"/>
                <a:sym typeface="Arial"/>
              </a:rPr>
              <a:t> and window tracking.</a:t>
            </a:r>
            <a:endParaRPr dirty="0"/>
          </a:p>
        </p:txBody>
      </p:sp>
      <p:sp>
        <p:nvSpPr>
          <p:cNvPr id="157" name="Google Shape;157;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i="0" u="none" strike="noStrike" cap="none">
                <a:solidFill>
                  <a:schemeClr val="accent1"/>
                </a:solidFill>
                <a:latin typeface="Arial"/>
                <a:ea typeface="Arial"/>
                <a:cs typeface="Arial"/>
                <a:sym typeface="Arial"/>
              </a:rPr>
              <a:t>FUTURE SCOPE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3" name="Google Shape;163;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spcBef>
                <a:spcPts val="0"/>
              </a:spcBef>
              <a:buSzPts val="1840"/>
            </a:pPr>
            <a:r>
              <a:rPr lang="en-US" sz="2000" dirty="0">
                <a:solidFill>
                  <a:schemeClr val="dk1"/>
                </a:solidFill>
                <a:latin typeface="Arial"/>
                <a:ea typeface="Arial"/>
                <a:cs typeface="Arial"/>
              </a:rPr>
              <a:t>The</a:t>
            </a:r>
            <a:r>
              <a:rPr lang="en-US" sz="2000" dirty="0"/>
              <a:t> </a:t>
            </a:r>
            <a:r>
              <a:rPr lang="en-US" sz="2000" dirty="0">
                <a:solidFill>
                  <a:schemeClr val="dk1"/>
                </a:solidFill>
                <a:latin typeface="Arial"/>
                <a:ea typeface="Arial"/>
                <a:cs typeface="Arial"/>
              </a:rPr>
              <a:t>increasing reliance on digital communication and online activities has led to a heightened concern for data security and privacy. However, individuals and organizations face challenges in monitoring and protecting sensitive information exchanged through digital channels. One such challenge is the inability to effectively monitor user activity and detect potential security threats, such as unauthorized access or data breaches</a:t>
            </a:r>
            <a:r>
              <a:rPr lang="en-US" sz="2000" dirty="0"/>
              <a:t>.</a:t>
            </a:r>
            <a:endParaRPr sz="20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sz="1400" b="0" i="0" u="none" strike="noStrike" cap="none">
              <a:solidFill>
                <a:srgbClr val="000000"/>
              </a:solidFill>
              <a:latin typeface="Arial"/>
              <a:ea typeface="Arial"/>
              <a:cs typeface="Arial"/>
              <a:sym typeface="Arial"/>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lnSpc>
                <a:spcPct val="100000"/>
              </a:lnSpc>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lnSpc>
                <a:spcPct val="100000"/>
              </a:lnSpc>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lnSpc>
                <a:spcPct val="100000"/>
              </a:lnSpc>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lnSpc>
                <a:spcPct val="100000"/>
              </a:lnSpc>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lnSpc>
                <a:spcPct val="100000"/>
              </a:lnSpc>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lnSpc>
                <a:spcPct val="100000"/>
              </a:lnSpc>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118" y="3096556"/>
            <a:ext cx="2554988" cy="284069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211" y="3096556"/>
            <a:ext cx="2525058" cy="284069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6872" y="3096556"/>
            <a:ext cx="2570538" cy="28406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IN" sz="4000" b="1" i="0" u="none" strike="noStrike" cap="none">
                <a:solidFill>
                  <a:schemeClr val="accent1"/>
                </a:solidFill>
                <a:latin typeface="Arial"/>
                <a:ea typeface="Arial"/>
                <a:cs typeface="Arial"/>
                <a:sym typeface="Arial"/>
              </a:rPr>
              <a:t>OUTPUT</a:t>
            </a:r>
            <a:endParaRPr sz="4800" b="0" i="0" u="none" strike="noStrike" cap="none">
              <a:solidFill>
                <a:schemeClr val="dk1"/>
              </a:solidFill>
              <a:latin typeface="Libre Franklin"/>
              <a:ea typeface="Libre Franklin"/>
              <a:cs typeface="Libre Franklin"/>
              <a:sym typeface="Libre Frankli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1681" y="1233545"/>
            <a:ext cx="9154562" cy="514944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7983" y="1593410"/>
            <a:ext cx="2689760" cy="194153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1" name="Google Shape;151;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498</Words>
  <Application>Microsoft Office PowerPoint</Application>
  <PresentationFormat>Widescreen</PresentationFormat>
  <Paragraphs>52</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Nivetha Selvaraj</dc:creator>
  <cp:lastModifiedBy>ANGURAJ B</cp:lastModifiedBy>
  <cp:revision>4</cp:revision>
  <dcterms:modified xsi:type="dcterms:W3CDTF">2024-04-05T04:48:04Z</dcterms:modified>
</cp:coreProperties>
</file>