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3"/>
  </p:notesMasterIdLst>
  <p:handoutMasterIdLst>
    <p:handoutMasterId r:id="rId44"/>
  </p:handoutMasterIdLst>
  <p:sldIdLst>
    <p:sldId id="283" r:id="rId35"/>
    <p:sldId id="296" r:id="rId36"/>
    <p:sldId id="263" r:id="rId37"/>
    <p:sldId id="279" r:id="rId38"/>
    <p:sldId id="291" r:id="rId39"/>
    <p:sldId id="292" r:id="rId40"/>
    <p:sldId id="294" r:id="rId41"/>
    <p:sldId id="295" r:id="rId4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75" d="100"/>
          <a:sy n="75" d="100"/>
        </p:scale>
        <p:origin x="332" y="3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2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7/20/2017 4:38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7/20/2017 4:38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2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1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2.xml"/><Relationship Id="rId4" Type="http://schemas.openxmlformats.org/officeDocument/2006/relationships/customXml" Target="../../customXml/item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1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1.xml"/><Relationship Id="rId4" Type="http://schemas.openxmlformats.org/officeDocument/2006/relationships/customXml" Target="../../customXml/item2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2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7.xml"/><Relationship Id="rId42" Type="http://schemas.openxmlformats.org/officeDocument/2006/relationships/tags" Target="../tags/tag15.xml"/><Relationship Id="rId47" Type="http://schemas.openxmlformats.org/officeDocument/2006/relationships/tags" Target="../tags/tag20.xml"/><Relationship Id="rId50" Type="http://schemas.openxmlformats.org/officeDocument/2006/relationships/tags" Target="../tags/tag23.xml"/><Relationship Id="rId55" Type="http://schemas.openxmlformats.org/officeDocument/2006/relationships/tags" Target="../tags/tag28.xml"/><Relationship Id="rId6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41" Type="http://schemas.openxmlformats.org/officeDocument/2006/relationships/tags" Target="../tags/tag14.xml"/><Relationship Id="rId54" Type="http://schemas.openxmlformats.org/officeDocument/2006/relationships/tags" Target="../tags/tag27.xml"/><Relationship Id="rId62" Type="http://schemas.openxmlformats.org/officeDocument/2006/relationships/tags" Target="../tags/tag3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5.xml"/><Relationship Id="rId37" Type="http://schemas.openxmlformats.org/officeDocument/2006/relationships/tags" Target="../tags/tag10.xml"/><Relationship Id="rId40" Type="http://schemas.openxmlformats.org/officeDocument/2006/relationships/tags" Target="../tags/tag13.xml"/><Relationship Id="rId45" Type="http://schemas.openxmlformats.org/officeDocument/2006/relationships/tags" Target="../tags/tag18.xml"/><Relationship Id="rId53" Type="http://schemas.openxmlformats.org/officeDocument/2006/relationships/tags" Target="../tags/tag26.xml"/><Relationship Id="rId58" Type="http://schemas.openxmlformats.org/officeDocument/2006/relationships/tags" Target="../tags/tag31.xml"/><Relationship Id="rId66" Type="http://schemas.openxmlformats.org/officeDocument/2006/relationships/tags" Target="../tags/tag3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36" Type="http://schemas.openxmlformats.org/officeDocument/2006/relationships/tags" Target="../tags/tag9.xml"/><Relationship Id="rId49" Type="http://schemas.openxmlformats.org/officeDocument/2006/relationships/tags" Target="../tags/tag22.xml"/><Relationship Id="rId57" Type="http://schemas.openxmlformats.org/officeDocument/2006/relationships/tags" Target="../tags/tag30.xml"/><Relationship Id="rId61" Type="http://schemas.openxmlformats.org/officeDocument/2006/relationships/tags" Target="../tags/tag3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4" Type="http://schemas.openxmlformats.org/officeDocument/2006/relationships/tags" Target="../tags/tag17.xml"/><Relationship Id="rId52" Type="http://schemas.openxmlformats.org/officeDocument/2006/relationships/tags" Target="../tags/tag25.xml"/><Relationship Id="rId60" Type="http://schemas.openxmlformats.org/officeDocument/2006/relationships/tags" Target="../tags/tag33.xml"/><Relationship Id="rId65" Type="http://schemas.openxmlformats.org/officeDocument/2006/relationships/tags" Target="../tags/tag3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tags" Target="../tags/tag3.xml"/><Relationship Id="rId35" Type="http://schemas.openxmlformats.org/officeDocument/2006/relationships/tags" Target="../tags/tag8.xml"/><Relationship Id="rId43" Type="http://schemas.openxmlformats.org/officeDocument/2006/relationships/tags" Target="../tags/tag16.xml"/><Relationship Id="rId48" Type="http://schemas.openxmlformats.org/officeDocument/2006/relationships/tags" Target="../tags/tag21.xml"/><Relationship Id="rId56" Type="http://schemas.openxmlformats.org/officeDocument/2006/relationships/tags" Target="../tags/tag29.xml"/><Relationship Id="rId64" Type="http://schemas.openxmlformats.org/officeDocument/2006/relationships/tags" Target="../tags/tag3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6.xml"/><Relationship Id="rId38" Type="http://schemas.openxmlformats.org/officeDocument/2006/relationships/tags" Target="../tags/tag11.xml"/><Relationship Id="rId46" Type="http://schemas.openxmlformats.org/officeDocument/2006/relationships/tags" Target="../tags/tag19.xml"/><Relationship Id="rId59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8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29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0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1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2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3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4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5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6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7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8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39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0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1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2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3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4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5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6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7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8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49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0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1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2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3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4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5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6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7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8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59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0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1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2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3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4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5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6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096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70437" y="601662"/>
            <a:ext cx="6858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Niranjan Reddy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437" y="1744662"/>
            <a:ext cx="7086600" cy="398494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CA" dirty="0">
                <a:solidFill>
                  <a:schemeClr val="tx1"/>
                </a:solidFill>
              </a:rPr>
              <a:t>I love to build for the Web with JavaScript, </a:t>
            </a:r>
            <a:r>
              <a:rPr lang="en-CA" dirty="0" err="1">
                <a:solidFill>
                  <a:schemeClr val="tx1"/>
                </a:solidFill>
              </a:rPr>
              <a:t>NodeJS</a:t>
            </a:r>
            <a:r>
              <a:rPr lang="en-CA" dirty="0">
                <a:solidFill>
                  <a:schemeClr val="tx1"/>
                </a:solidFill>
              </a:rPr>
              <a:t>, HTML5 and </a:t>
            </a:r>
            <a:r>
              <a:rPr lang="en-CA" dirty="0" smtClean="0">
                <a:solidFill>
                  <a:schemeClr val="tx1"/>
                </a:solidFill>
              </a:rPr>
              <a:t>Angular.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CA" dirty="0">
                <a:solidFill>
                  <a:schemeClr val="tx1"/>
                </a:solidFill>
              </a:rPr>
              <a:t>I </a:t>
            </a:r>
            <a:r>
              <a:rPr lang="en-CA" dirty="0" smtClean="0">
                <a:solidFill>
                  <a:schemeClr val="tx1"/>
                </a:solidFill>
              </a:rPr>
              <a:t>love to build Mobile &amp; Enterprise Applications using Native, Hybrid and Enterprise technologies.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I </a:t>
            </a:r>
            <a:r>
              <a:rPr lang="en-US" dirty="0">
                <a:solidFill>
                  <a:schemeClr val="tx1"/>
                </a:solidFill>
              </a:rPr>
              <a:t>blog at </a:t>
            </a:r>
            <a:r>
              <a:rPr lang="en-US" dirty="0" smtClean="0">
                <a:solidFill>
                  <a:schemeClr val="tx1"/>
                </a:solidFill>
              </a:rPr>
              <a:t>www.tinyurl.com/niranjans3ln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5637" y="4934901"/>
            <a:ext cx="35814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Niranjan.a.reddy@Capgemini.com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1:</a:t>
            </a:r>
            <a:br>
              <a:rPr lang="en-US" sz="2800" dirty="0"/>
            </a:br>
            <a:r>
              <a:rPr lang="en-US" dirty="0"/>
              <a:t>Welcome to React</a:t>
            </a:r>
            <a:br>
              <a:rPr lang="en-US" dirty="0"/>
            </a:br>
            <a:r>
              <a:rPr lang="en-US" sz="4400" dirty="0"/>
              <a:t>the Definitive Beginner’s Guide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3524" y="46402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/>
              <a:t>Why learn </a:t>
            </a:r>
            <a:r>
              <a:rPr lang="en-US" sz="4400" dirty="0"/>
              <a:t>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Setting Up Your Dev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Dev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077" y="2011680"/>
            <a:ext cx="7329561" cy="379841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node and </a:t>
            </a:r>
            <a:r>
              <a:rPr lang="en-US" sz="4400" dirty="0" err="1">
                <a:solidFill>
                  <a:schemeClr val="tx1"/>
                </a:solidFill>
              </a:rPr>
              <a:t>npm</a:t>
            </a:r>
            <a:r>
              <a:rPr lang="en-US" sz="4400" dirty="0">
                <a:solidFill>
                  <a:schemeClr val="tx1"/>
                </a:solidFill>
              </a:rPr>
              <a:t> on Windows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Visual Studio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</a:rPr>
              <a:t>Webpack</a:t>
            </a:r>
            <a:r>
              <a:rPr lang="en-US" sz="4400" dirty="0">
                <a:solidFill>
                  <a:schemeClr val="tx1"/>
                </a:solidFill>
              </a:rPr>
              <a:t> and Babel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7" y="2419509"/>
            <a:ext cx="3728162" cy="3847782"/>
          </a:xfrm>
          <a:prstGeom prst="rect">
            <a:avLst/>
          </a:prstGeom>
        </p:spPr>
      </p:pic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457200" y="246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736498"/>
            <a:ext cx="609600" cy="704850"/>
          </a:xfrm>
          <a:prstGeom prst="rect">
            <a:avLst/>
          </a:prstGeom>
        </p:spPr>
      </p:pic>
      <p:sp>
        <p:nvSpPr>
          <p:cNvPr id="119" name="Freeform 63"/>
          <p:cNvSpPr>
            <a:spLocks/>
          </p:cNvSpPr>
          <p:nvPr/>
        </p:nvSpPr>
        <p:spPr bwMode="auto">
          <a:xfrm>
            <a:off x="9050338" y="3530600"/>
            <a:ext cx="1890713" cy="1166813"/>
          </a:xfrm>
          <a:custGeom>
            <a:avLst/>
            <a:gdLst>
              <a:gd name="T0" fmla="*/ 1261 w 1261"/>
              <a:gd name="T1" fmla="*/ 776 h 776"/>
              <a:gd name="T2" fmla="*/ 1261 w 1261"/>
              <a:gd name="T3" fmla="*/ 776 h 776"/>
              <a:gd name="T4" fmla="*/ 0 w 1261"/>
              <a:gd name="T5" fmla="*/ 776 h 776"/>
              <a:gd name="T6" fmla="*/ 0 w 1261"/>
              <a:gd name="T7" fmla="*/ 0 h 776"/>
              <a:gd name="T8" fmla="*/ 1261 w 1261"/>
              <a:gd name="T9" fmla="*/ 0 h 776"/>
              <a:gd name="T10" fmla="*/ 1261 w 1261"/>
              <a:gd name="T11" fmla="*/ 77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1" h="776">
                <a:moveTo>
                  <a:pt x="1261" y="776"/>
                </a:moveTo>
                <a:lnTo>
                  <a:pt x="1261" y="776"/>
                </a:lnTo>
                <a:lnTo>
                  <a:pt x="0" y="776"/>
                </a:lnTo>
                <a:lnTo>
                  <a:pt x="0" y="0"/>
                </a:lnTo>
                <a:lnTo>
                  <a:pt x="1261" y="0"/>
                </a:lnTo>
                <a:lnTo>
                  <a:pt x="1261" y="776"/>
                </a:lnTo>
                <a:close/>
              </a:path>
            </a:pathLst>
          </a:custGeom>
          <a:solidFill>
            <a:srgbClr val="FFC01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7361238" y="2419350"/>
            <a:ext cx="3727450" cy="3848100"/>
            <a:chOff x="7361238" y="2419350"/>
            <a:chExt cx="3727450" cy="3848100"/>
          </a:xfrm>
        </p:grpSpPr>
        <p:sp>
          <p:nvSpPr>
            <p:cNvPr id="116" name="AutoShape 59"/>
            <p:cNvSpPr>
              <a:spLocks noChangeAspect="1" noChangeArrowheads="1" noTextEdit="1"/>
            </p:cNvSpPr>
            <p:nvPr/>
          </p:nvSpPr>
          <p:spPr bwMode="auto">
            <a:xfrm>
              <a:off x="7361238" y="2419350"/>
              <a:ext cx="3727450" cy="38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7"/>
            <p:cNvSpPr>
              <a:spLocks/>
            </p:cNvSpPr>
            <p:nvPr/>
          </p:nvSpPr>
          <p:spPr bwMode="auto">
            <a:xfrm>
              <a:off x="9050338" y="3530600"/>
              <a:ext cx="1890713" cy="1166813"/>
            </a:xfrm>
            <a:custGeom>
              <a:avLst/>
              <a:gdLst>
                <a:gd name="T0" fmla="*/ 1261 w 1261"/>
                <a:gd name="T1" fmla="*/ 776 h 776"/>
                <a:gd name="T2" fmla="*/ 1261 w 1261"/>
                <a:gd name="T3" fmla="*/ 776 h 776"/>
                <a:gd name="T4" fmla="*/ 0 w 1261"/>
                <a:gd name="T5" fmla="*/ 776 h 776"/>
                <a:gd name="T6" fmla="*/ 0 w 1261"/>
                <a:gd name="T7" fmla="*/ 0 h 776"/>
                <a:gd name="T8" fmla="*/ 1261 w 1261"/>
                <a:gd name="T9" fmla="*/ 0 h 776"/>
                <a:gd name="T10" fmla="*/ 1261 w 1261"/>
                <a:gd name="T1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1" h="776">
                  <a:moveTo>
                    <a:pt x="1261" y="776"/>
                  </a:moveTo>
                  <a:lnTo>
                    <a:pt x="1261" y="776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1261" y="0"/>
                  </a:lnTo>
                  <a:lnTo>
                    <a:pt x="1261" y="776"/>
                  </a:lnTo>
                  <a:close/>
                </a:path>
              </a:pathLst>
            </a:custGeom>
            <a:solidFill>
              <a:srgbClr val="FECC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9228138" y="4376738"/>
              <a:ext cx="549275" cy="841375"/>
              <a:chOff x="9228138" y="4376738"/>
              <a:chExt cx="549275" cy="841375"/>
            </a:xfrm>
          </p:grpSpPr>
          <p:sp>
            <p:nvSpPr>
              <p:cNvPr id="157" name="Freeform 77"/>
              <p:cNvSpPr>
                <a:spLocks/>
              </p:cNvSpPr>
              <p:nvPr/>
            </p:nvSpPr>
            <p:spPr bwMode="auto">
              <a:xfrm>
                <a:off x="9228138" y="4592638"/>
                <a:ext cx="527050" cy="625475"/>
              </a:xfrm>
              <a:custGeom>
                <a:avLst/>
                <a:gdLst>
                  <a:gd name="T0" fmla="*/ 0 w 351"/>
                  <a:gd name="T1" fmla="*/ 368 h 416"/>
                  <a:gd name="T2" fmla="*/ 0 w 351"/>
                  <a:gd name="T3" fmla="*/ 368 h 416"/>
                  <a:gd name="T4" fmla="*/ 0 w 351"/>
                  <a:gd name="T5" fmla="*/ 210 h 416"/>
                  <a:gd name="T6" fmla="*/ 31 w 351"/>
                  <a:gd name="T7" fmla="*/ 134 h 416"/>
                  <a:gd name="T8" fmla="*/ 160 w 351"/>
                  <a:gd name="T9" fmla="*/ 0 h 416"/>
                  <a:gd name="T10" fmla="*/ 351 w 351"/>
                  <a:gd name="T11" fmla="*/ 256 h 416"/>
                  <a:gd name="T12" fmla="*/ 259 w 351"/>
                  <a:gd name="T13" fmla="*/ 358 h 416"/>
                  <a:gd name="T14" fmla="*/ 130 w 351"/>
                  <a:gd name="T15" fmla="*/ 416 h 416"/>
                  <a:gd name="T16" fmla="*/ 37 w 351"/>
                  <a:gd name="T17" fmla="*/ 416 h 416"/>
                  <a:gd name="T18" fmla="*/ 0 w 351"/>
                  <a:gd name="T19" fmla="*/ 36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1" h="416">
                    <a:moveTo>
                      <a:pt x="0" y="368"/>
                    </a:moveTo>
                    <a:lnTo>
                      <a:pt x="0" y="368"/>
                    </a:lnTo>
                    <a:lnTo>
                      <a:pt x="0" y="210"/>
                    </a:lnTo>
                    <a:cubicBezTo>
                      <a:pt x="0" y="182"/>
                      <a:pt x="11" y="155"/>
                      <a:pt x="31" y="134"/>
                    </a:cubicBezTo>
                    <a:lnTo>
                      <a:pt x="160" y="0"/>
                    </a:lnTo>
                    <a:lnTo>
                      <a:pt x="351" y="256"/>
                    </a:lnTo>
                    <a:lnTo>
                      <a:pt x="259" y="358"/>
                    </a:lnTo>
                    <a:cubicBezTo>
                      <a:pt x="226" y="395"/>
                      <a:pt x="179" y="416"/>
                      <a:pt x="130" y="416"/>
                    </a:cubicBezTo>
                    <a:lnTo>
                      <a:pt x="37" y="416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8"/>
              <p:cNvSpPr>
                <a:spLocks/>
              </p:cNvSpPr>
              <p:nvPr/>
            </p:nvSpPr>
            <p:spPr bwMode="auto">
              <a:xfrm>
                <a:off x="9396413" y="4376738"/>
                <a:ext cx="381000" cy="381000"/>
              </a:xfrm>
              <a:custGeom>
                <a:avLst/>
                <a:gdLst>
                  <a:gd name="T0" fmla="*/ 26 w 254"/>
                  <a:gd name="T1" fmla="*/ 241 h 254"/>
                  <a:gd name="T2" fmla="*/ 26 w 254"/>
                  <a:gd name="T3" fmla="*/ 241 h 254"/>
                  <a:gd name="T4" fmla="*/ 13 w 254"/>
                  <a:gd name="T5" fmla="*/ 227 h 254"/>
                  <a:gd name="T6" fmla="*/ 13 w 254"/>
                  <a:gd name="T7" fmla="*/ 180 h 254"/>
                  <a:gd name="T8" fmla="*/ 179 w 254"/>
                  <a:gd name="T9" fmla="*/ 13 h 254"/>
                  <a:gd name="T10" fmla="*/ 227 w 254"/>
                  <a:gd name="T11" fmla="*/ 13 h 254"/>
                  <a:gd name="T12" fmla="*/ 240 w 254"/>
                  <a:gd name="T13" fmla="*/ 27 h 254"/>
                  <a:gd name="T14" fmla="*/ 240 w 254"/>
                  <a:gd name="T15" fmla="*/ 74 h 254"/>
                  <a:gd name="T16" fmla="*/ 74 w 254"/>
                  <a:gd name="T17" fmla="*/ 241 h 254"/>
                  <a:gd name="T18" fmla="*/ 26 w 254"/>
                  <a:gd name="T19" fmla="*/ 24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254">
                    <a:moveTo>
                      <a:pt x="26" y="241"/>
                    </a:moveTo>
                    <a:lnTo>
                      <a:pt x="26" y="241"/>
                    </a:lnTo>
                    <a:lnTo>
                      <a:pt x="13" y="227"/>
                    </a:lnTo>
                    <a:cubicBezTo>
                      <a:pt x="0" y="214"/>
                      <a:pt x="0" y="193"/>
                      <a:pt x="13" y="180"/>
                    </a:cubicBezTo>
                    <a:lnTo>
                      <a:pt x="179" y="13"/>
                    </a:lnTo>
                    <a:cubicBezTo>
                      <a:pt x="193" y="0"/>
                      <a:pt x="214" y="0"/>
                      <a:pt x="227" y="13"/>
                    </a:cubicBezTo>
                    <a:lnTo>
                      <a:pt x="240" y="27"/>
                    </a:lnTo>
                    <a:cubicBezTo>
                      <a:pt x="254" y="40"/>
                      <a:pt x="254" y="61"/>
                      <a:pt x="240" y="74"/>
                    </a:cubicBezTo>
                    <a:lnTo>
                      <a:pt x="74" y="241"/>
                    </a:lnTo>
                    <a:cubicBezTo>
                      <a:pt x="61" y="254"/>
                      <a:pt x="40" y="254"/>
                      <a:pt x="26" y="241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79"/>
              <p:cNvSpPr>
                <a:spLocks/>
              </p:cNvSpPr>
              <p:nvPr/>
            </p:nvSpPr>
            <p:spPr bwMode="auto">
              <a:xfrm>
                <a:off x="9486901" y="4667250"/>
                <a:ext cx="166688" cy="168275"/>
              </a:xfrm>
              <a:custGeom>
                <a:avLst/>
                <a:gdLst>
                  <a:gd name="T0" fmla="*/ 26 w 111"/>
                  <a:gd name="T1" fmla="*/ 98 h 112"/>
                  <a:gd name="T2" fmla="*/ 26 w 111"/>
                  <a:gd name="T3" fmla="*/ 98 h 112"/>
                  <a:gd name="T4" fmla="*/ 13 w 111"/>
                  <a:gd name="T5" fmla="*/ 85 h 112"/>
                  <a:gd name="T6" fmla="*/ 13 w 111"/>
                  <a:gd name="T7" fmla="*/ 37 h 112"/>
                  <a:gd name="T8" fmla="*/ 37 w 111"/>
                  <a:gd name="T9" fmla="*/ 13 h 112"/>
                  <a:gd name="T10" fmla="*/ 85 w 111"/>
                  <a:gd name="T11" fmla="*/ 13 h 112"/>
                  <a:gd name="T12" fmla="*/ 98 w 111"/>
                  <a:gd name="T13" fmla="*/ 26 h 112"/>
                  <a:gd name="T14" fmla="*/ 98 w 111"/>
                  <a:gd name="T15" fmla="*/ 74 h 112"/>
                  <a:gd name="T16" fmla="*/ 74 w 111"/>
                  <a:gd name="T17" fmla="*/ 98 h 112"/>
                  <a:gd name="T18" fmla="*/ 26 w 111"/>
                  <a:gd name="T19" fmla="*/ 9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2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1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40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1" y="112"/>
                      <a:pt x="39" y="112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80"/>
              <p:cNvSpPr>
                <a:spLocks/>
              </p:cNvSpPr>
              <p:nvPr/>
            </p:nvSpPr>
            <p:spPr bwMode="auto">
              <a:xfrm>
                <a:off x="9558338" y="4762500"/>
                <a:ext cx="166688" cy="166688"/>
              </a:xfrm>
              <a:custGeom>
                <a:avLst/>
                <a:gdLst>
                  <a:gd name="T0" fmla="*/ 26 w 111"/>
                  <a:gd name="T1" fmla="*/ 98 h 111"/>
                  <a:gd name="T2" fmla="*/ 26 w 111"/>
                  <a:gd name="T3" fmla="*/ 98 h 111"/>
                  <a:gd name="T4" fmla="*/ 13 w 111"/>
                  <a:gd name="T5" fmla="*/ 85 h 111"/>
                  <a:gd name="T6" fmla="*/ 13 w 111"/>
                  <a:gd name="T7" fmla="*/ 37 h 111"/>
                  <a:gd name="T8" fmla="*/ 37 w 111"/>
                  <a:gd name="T9" fmla="*/ 13 h 111"/>
                  <a:gd name="T10" fmla="*/ 85 w 111"/>
                  <a:gd name="T11" fmla="*/ 13 h 111"/>
                  <a:gd name="T12" fmla="*/ 98 w 111"/>
                  <a:gd name="T13" fmla="*/ 26 h 111"/>
                  <a:gd name="T14" fmla="*/ 98 w 111"/>
                  <a:gd name="T15" fmla="*/ 74 h 111"/>
                  <a:gd name="T16" fmla="*/ 74 w 111"/>
                  <a:gd name="T17" fmla="*/ 98 h 111"/>
                  <a:gd name="T18" fmla="*/ 26 w 111"/>
                  <a:gd name="T19" fmla="*/ 9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1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39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1" y="111"/>
                      <a:pt x="39" y="111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1"/>
              <p:cNvSpPr>
                <a:spLocks/>
              </p:cNvSpPr>
              <p:nvPr/>
            </p:nvSpPr>
            <p:spPr bwMode="auto">
              <a:xfrm>
                <a:off x="9605963" y="4883150"/>
                <a:ext cx="166688" cy="166688"/>
              </a:xfrm>
              <a:custGeom>
                <a:avLst/>
                <a:gdLst>
                  <a:gd name="T0" fmla="*/ 26 w 111"/>
                  <a:gd name="T1" fmla="*/ 98 h 111"/>
                  <a:gd name="T2" fmla="*/ 26 w 111"/>
                  <a:gd name="T3" fmla="*/ 98 h 111"/>
                  <a:gd name="T4" fmla="*/ 13 w 111"/>
                  <a:gd name="T5" fmla="*/ 85 h 111"/>
                  <a:gd name="T6" fmla="*/ 13 w 111"/>
                  <a:gd name="T7" fmla="*/ 37 h 111"/>
                  <a:gd name="T8" fmla="*/ 37 w 111"/>
                  <a:gd name="T9" fmla="*/ 13 h 111"/>
                  <a:gd name="T10" fmla="*/ 85 w 111"/>
                  <a:gd name="T11" fmla="*/ 13 h 111"/>
                  <a:gd name="T12" fmla="*/ 98 w 111"/>
                  <a:gd name="T13" fmla="*/ 26 h 111"/>
                  <a:gd name="T14" fmla="*/ 98 w 111"/>
                  <a:gd name="T15" fmla="*/ 74 h 111"/>
                  <a:gd name="T16" fmla="*/ 74 w 111"/>
                  <a:gd name="T17" fmla="*/ 98 h 111"/>
                  <a:gd name="T18" fmla="*/ 26 w 111"/>
                  <a:gd name="T19" fmla="*/ 9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0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39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0" y="111"/>
                      <a:pt x="39" y="111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2"/>
              <p:cNvSpPr>
                <a:spLocks/>
              </p:cNvSpPr>
              <p:nvPr/>
            </p:nvSpPr>
            <p:spPr bwMode="auto">
              <a:xfrm>
                <a:off x="9247188" y="4473575"/>
                <a:ext cx="206375" cy="406400"/>
              </a:xfrm>
              <a:custGeom>
                <a:avLst/>
                <a:gdLst>
                  <a:gd name="T0" fmla="*/ 0 w 138"/>
                  <a:gd name="T1" fmla="*/ 241 h 271"/>
                  <a:gd name="T2" fmla="*/ 0 w 138"/>
                  <a:gd name="T3" fmla="*/ 241 h 271"/>
                  <a:gd name="T4" fmla="*/ 49 w 138"/>
                  <a:gd name="T5" fmla="*/ 129 h 271"/>
                  <a:gd name="T6" fmla="*/ 80 w 138"/>
                  <a:gd name="T7" fmla="*/ 0 h 271"/>
                  <a:gd name="T8" fmla="*/ 104 w 138"/>
                  <a:gd name="T9" fmla="*/ 9 h 271"/>
                  <a:gd name="T10" fmla="*/ 136 w 138"/>
                  <a:gd name="T11" fmla="*/ 59 h 271"/>
                  <a:gd name="T12" fmla="*/ 124 w 138"/>
                  <a:gd name="T13" fmla="*/ 161 h 271"/>
                  <a:gd name="T14" fmla="*/ 49 w 138"/>
                  <a:gd name="T15" fmla="*/ 271 h 271"/>
                  <a:gd name="T16" fmla="*/ 0 w 138"/>
                  <a:gd name="T17" fmla="*/ 24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271">
                    <a:moveTo>
                      <a:pt x="0" y="241"/>
                    </a:moveTo>
                    <a:lnTo>
                      <a:pt x="0" y="241"/>
                    </a:lnTo>
                    <a:lnTo>
                      <a:pt x="49" y="129"/>
                    </a:lnTo>
                    <a:lnTo>
                      <a:pt x="80" y="0"/>
                    </a:lnTo>
                    <a:lnTo>
                      <a:pt x="104" y="9"/>
                    </a:lnTo>
                    <a:cubicBezTo>
                      <a:pt x="125" y="16"/>
                      <a:pt x="138" y="37"/>
                      <a:pt x="136" y="59"/>
                    </a:cubicBezTo>
                    <a:lnTo>
                      <a:pt x="124" y="161"/>
                    </a:lnTo>
                    <a:lnTo>
                      <a:pt x="49" y="27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72" y="3844449"/>
            <a:ext cx="551339" cy="551339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749" y="3856832"/>
            <a:ext cx="552783" cy="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79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5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2495</TotalTime>
  <Words>134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PowerPoint Presentation</vt:lpstr>
      <vt:lpstr>Agenda - list all main modules</vt:lpstr>
      <vt:lpstr>Module 1: Welcome to React the Definitive Beginner’s Guide</vt:lpstr>
      <vt:lpstr>What is React?</vt:lpstr>
      <vt:lpstr>Why learn React?</vt:lpstr>
      <vt:lpstr>Setting Up Your Dev Environment</vt:lpstr>
      <vt:lpstr>Setting Up Your Dev Environment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212</cp:revision>
  <dcterms:created xsi:type="dcterms:W3CDTF">2015-06-04T21:40:17Z</dcterms:created>
  <dcterms:modified xsi:type="dcterms:W3CDTF">2017-07-20T11:11:58Z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