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</p:embeddedFont>
    <p:embeddedFont>
      <p:font typeface="Droid Sans"/>
      <p:regular r:id="rId38"/>
      <p:bold r:id="rId39"/>
    </p:embeddedFont>
    <p:embeddedFont>
      <p:font typeface="Karla"/>
      <p:regular r:id="rId40"/>
      <p:bold r:id="rId41"/>
      <p:italic r:id="rId42"/>
      <p:boldItalic r:id="rId4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6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Karla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DroidSans-bold.fntdata"/><Relationship Id="rId16" Type="http://schemas.openxmlformats.org/officeDocument/2006/relationships/slide" Target="slides/slide12.xml"/><Relationship Id="rId38" Type="http://schemas.openxmlformats.org/officeDocument/2006/relationships/font" Target="fonts/Droid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" name="Shape 13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Shape 24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Shape 28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Shape 33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Shape 38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Shape 44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0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Relationship Id="rId9" Type="http://schemas.openxmlformats.org/officeDocument/2006/relationships/image" Target="../media/image02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image" Target="../media/image10.png"/><Relationship Id="rId8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22.png"/><Relationship Id="rId6" Type="http://schemas.openxmlformats.org/officeDocument/2006/relationships/image" Target="../media/image14.jpg"/><Relationship Id="rId7" Type="http://schemas.openxmlformats.org/officeDocument/2006/relationships/image" Target="../media/image11.png"/><Relationship Id="rId8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1613400" y="313725"/>
            <a:ext cx="5917199" cy="157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A4BD00"/>
                </a:solidFill>
              </a:rPr>
              <a:t>{on</a:t>
            </a:r>
            <a:r>
              <a:rPr b="1" lang="en" sz="9600">
                <a:solidFill>
                  <a:srgbClr val="FFFFFF"/>
                </a:solidFill>
              </a:rPr>
              <a:t>estic</a:t>
            </a:r>
            <a:r>
              <a:rPr b="1" lang="en" sz="9600">
                <a:solidFill>
                  <a:srgbClr val="A4BD00"/>
                </a:solidFill>
              </a:rPr>
              <a:t>}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3625" y="1892325"/>
            <a:ext cx="86805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Software Designer &amp; Dared Coder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        Jose Manuel Orts Carrion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@jortsc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50" y="4199925"/>
            <a:ext cx="1275400" cy="7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50" y="4218299"/>
            <a:ext cx="794774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63500"/>
            <a:ext cx="1076799" cy="8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2200" y="4181400"/>
            <a:ext cx="1076799" cy="8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2550" y="4210425"/>
            <a:ext cx="1076800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78075" y="4176650"/>
            <a:ext cx="1019950" cy="8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5250" y="4160312"/>
            <a:ext cx="898650" cy="8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55600" y="4199925"/>
            <a:ext cx="831550" cy="7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63275" y="450550"/>
            <a:ext cx="6109499" cy="28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Droid Sans"/>
                <a:ea typeface="Droid Sans"/>
                <a:cs typeface="Droid Sans"/>
                <a:sym typeface="Droid Sans"/>
              </a:rPr>
              <a:t>In an ideal world </a:t>
            </a:r>
            <a:r>
              <a:rPr lang="en" sz="4800">
                <a:solidFill>
                  <a:schemeClr val="accent2"/>
                </a:solidFill>
                <a:latin typeface="Droid Sans"/>
                <a:ea typeface="Droid Sans"/>
                <a:cs typeface="Droid Sans"/>
                <a:sym typeface="Droid Sans"/>
              </a:rPr>
              <a:t>grids</a:t>
            </a:r>
            <a:r>
              <a:rPr lang="en" sz="4800">
                <a:latin typeface="Droid Sans"/>
                <a:ea typeface="Droid Sans"/>
                <a:cs typeface="Droid Sans"/>
                <a:sym typeface="Droid Sans"/>
              </a:rPr>
              <a:t> never have to do </a:t>
            </a:r>
            <a:r>
              <a:rPr lang="en" sz="4800">
                <a:solidFill>
                  <a:schemeClr val="accent2"/>
                </a:solidFill>
                <a:latin typeface="Droid Sans"/>
                <a:ea typeface="Droid Sans"/>
                <a:cs typeface="Droid Sans"/>
                <a:sym typeface="Droid Sans"/>
              </a:rPr>
              <a:t>server-side</a:t>
            </a:r>
            <a:r>
              <a:rPr lang="en" sz="4800">
                <a:latin typeface="Droid Sans"/>
                <a:ea typeface="Droid Sans"/>
                <a:cs typeface="Droid Sans"/>
                <a:sym typeface="Droid Sans"/>
              </a:rPr>
              <a:t> pagination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675" y="2166250"/>
            <a:ext cx="2035825" cy="24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06125" y="3228925"/>
            <a:ext cx="5324100" cy="12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pagination? We have some customers with more than 130.000 products!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175" y="822375"/>
            <a:ext cx="4335100" cy="24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ctrTitle"/>
          </p:nvPr>
        </p:nvSpPr>
        <p:spPr>
          <a:xfrm>
            <a:off x="685798" y="236775"/>
            <a:ext cx="5251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1º try: </a:t>
            </a:r>
            <a:r>
              <a:rPr lang="en" sz="4800">
                <a:solidFill>
                  <a:srgbClr val="000000"/>
                </a:solidFill>
              </a:rPr>
              <a:t>UI Grid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400" y="1587125"/>
            <a:ext cx="4108299" cy="30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ctrTitle"/>
          </p:nvPr>
        </p:nvSpPr>
        <p:spPr>
          <a:xfrm>
            <a:off x="685800" y="236775"/>
            <a:ext cx="6139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2º try: </a:t>
            </a:r>
            <a:r>
              <a:rPr lang="en" sz="4800">
                <a:solidFill>
                  <a:srgbClr val="000000"/>
                </a:solidFill>
              </a:rPr>
              <a:t>AG-Grid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00" y="2204200"/>
            <a:ext cx="838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100" y="2204200"/>
            <a:ext cx="8953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50" y="2280400"/>
            <a:ext cx="838199" cy="8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7387" y="2245312"/>
            <a:ext cx="1419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836650" y="3929275"/>
            <a:ext cx="2222999" cy="7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>
                <a:latin typeface="Droid Sans"/>
                <a:ea typeface="Droid Sans"/>
                <a:cs typeface="Droid Sans"/>
                <a:sym typeface="Droid Sans"/>
              </a:rPr>
              <a:t>Developer</a:t>
            </a:r>
          </a:p>
        </p:txBody>
      </p:sp>
      <p:sp>
        <p:nvSpPr>
          <p:cNvPr id="169" name="Shape 169"/>
          <p:cNvSpPr/>
          <p:nvPr/>
        </p:nvSpPr>
        <p:spPr>
          <a:xfrm>
            <a:off x="1762261" y="3938938"/>
            <a:ext cx="891643" cy="695557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solidFill>
            <a:srgbClr val="FF0000"/>
          </a:solidFill>
          <a:ln cap="rnd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099675" y="3303301"/>
            <a:ext cx="588299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+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896162" y="4556987"/>
            <a:ext cx="141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Niall Crosby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4050" y="4556987"/>
            <a:ext cx="9525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ctrTitle"/>
          </p:nvPr>
        </p:nvSpPr>
        <p:spPr>
          <a:xfrm>
            <a:off x="685800" y="236775"/>
            <a:ext cx="6139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2º try: </a:t>
            </a:r>
            <a:r>
              <a:rPr lang="en" sz="4800">
                <a:solidFill>
                  <a:srgbClr val="000000"/>
                </a:solidFill>
              </a:rPr>
              <a:t>AG-Grid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825" y="1507425"/>
            <a:ext cx="4407524" cy="31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24299" y="3875075"/>
            <a:ext cx="18950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finally SmartIE V.2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24300" y="2474375"/>
            <a:ext cx="1628999" cy="14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UI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348550" y="380987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348550" y="284772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DRY and clean!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348550" y="1804550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348550" y="85013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24299" y="3875075"/>
            <a:ext cx="18950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finally SmartIE V.2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348550" y="380987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348550" y="284772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DRY and clean!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348550" y="1804550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24300" y="2474375"/>
            <a:ext cx="1628999" cy="14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UI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348550" y="85013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47600" y="11463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gridOptions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972900" y="1968400"/>
            <a:ext cx="5528100" cy="27905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columnDefs: {},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datasource: {},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enableServerSideSorting: true,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enableServerSideFilter: true,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angularCompileRows: true,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[...]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47600" y="11463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columnDefs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972900" y="1926000"/>
            <a:ext cx="5528100" cy="252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headerName: ‘Name’,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field: ‘name’,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hide: false,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width: 150,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filter: ‘text’,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valueGetter: function(params){},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cellRenderer: function(params) {},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filterParams: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47600" y="8415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datasource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972900" y="1347050"/>
            <a:ext cx="5528100" cy="123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pageSize: 200,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getRows: function(params) {	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972900" y="3006350"/>
            <a:ext cx="5528100" cy="183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startRow: 0,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endRow: 200,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sortModel: [],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filterModel: {},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failCallback: function(){}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successCallback: function()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1" name="Shape 221"/>
          <p:cNvSpPr txBox="1"/>
          <p:nvPr>
            <p:ph idx="2" type="title"/>
          </p:nvPr>
        </p:nvSpPr>
        <p:spPr>
          <a:xfrm>
            <a:off x="847600" y="2563725"/>
            <a:ext cx="2158800" cy="45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params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0" y="0"/>
            <a:ext cx="1870499" cy="4087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Code Quality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as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Quality of Life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475" y="126298"/>
            <a:ext cx="2583824" cy="148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687" y="126300"/>
            <a:ext cx="2771775" cy="79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250" y="1102200"/>
            <a:ext cx="5372416" cy="26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8492" y="3060700"/>
            <a:ext cx="2771775" cy="208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6250" y="3393525"/>
            <a:ext cx="2895800" cy="69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6750" y="4139900"/>
            <a:ext cx="2330499" cy="9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47463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47600" y="11463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gridOptions (flexibility)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980425" y="1728050"/>
            <a:ext cx="5528100" cy="1062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be feeded with functions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Columns set per client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Powerful grid api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be taken from a service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48300" y="3024250"/>
            <a:ext cx="5739600" cy="167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self.gridOptions.api.selectAll();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self.gridOptions.api.setFilterModel(model);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self.gridOptions.api.exportDataAsCsv(params);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self.gridOptions.api.refreshView();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self.gridOptions.api.setDatasource(datasource);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47600" y="17559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external filters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72900" y="2413850"/>
            <a:ext cx="6734699" cy="17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filterApi = self.gridOptions.api.getFilterApi(‘country’);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filterApi.selectNothing();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filterApi.selectValue(‘Ireland’);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filterApi.selectValue(‘Great Britain’);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self.gridOptions.api.onFilterChanged();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864700" y="713790"/>
            <a:ext cx="4871018" cy="379214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0" y="616250"/>
            <a:ext cx="3784500" cy="80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it’s show time!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0" y="916925"/>
            <a:ext cx="4463702" cy="285029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74" y="1424150"/>
            <a:ext cx="2822399" cy="15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24299" y="3875075"/>
            <a:ext cx="18950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finally SmartIE V.2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24300" y="2474375"/>
            <a:ext cx="1628999" cy="14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UI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348550" y="380987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348550" y="284772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DRY and clean!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348550" y="1804550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348550" y="85013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635695" y="3107350"/>
            <a:ext cx="61367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1.000</a:t>
            </a:r>
          </a:p>
        </p:txBody>
      </p:sp>
      <p:sp>
        <p:nvSpPr>
          <p:cNvPr id="261" name="Shape 261"/>
          <p:cNvSpPr txBox="1"/>
          <p:nvPr>
            <p:ph idx="4294967295" type="subTitle"/>
          </p:nvPr>
        </p:nvSpPr>
        <p:spPr>
          <a:xfrm>
            <a:off x="685800" y="3983050"/>
            <a:ext cx="61367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rows per page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839100" y="2117475"/>
            <a:ext cx="33338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</a:rPr>
              <a:t>Trying to have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47600" y="12225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Tips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980425" y="1804250"/>
            <a:ext cx="5528100" cy="1062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Angular directives !== cells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Try to avoid images inside the grid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you do, they must be as small as possible!</a:t>
            </a:r>
          </a:p>
        </p:txBody>
      </p:sp>
      <p:sp>
        <p:nvSpPr>
          <p:cNvPr id="271" name="Shape 271"/>
          <p:cNvSpPr txBox="1"/>
          <p:nvPr>
            <p:ph idx="2" type="title"/>
          </p:nvPr>
        </p:nvSpPr>
        <p:spPr>
          <a:xfrm>
            <a:off x="1000000" y="25179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Options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980425" y="3099650"/>
            <a:ext cx="5528100" cy="101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best choice is to have the images resized in a background task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At least put an image resize proxy like thumbor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072500" y="4193225"/>
            <a:ext cx="5985000" cy="4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http://localhost:8888/unsafe/100x0/http://www.waterfalls.ca/images/Waterfall.jpg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24299" y="3875075"/>
            <a:ext cx="18950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finally SmartIE V.2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24300" y="2474375"/>
            <a:ext cx="1628999" cy="14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UI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348550" y="380987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48550" y="284772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Droid Sans"/>
                <a:ea typeface="Droid Sans"/>
                <a:cs typeface="Droid Sans"/>
                <a:sym typeface="Droid Sans"/>
              </a:rPr>
              <a:t>I want to be DRY and clean!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348550" y="1804550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348550" y="85013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847600" y="12225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Tips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be DRY and clean!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980425" y="1804250"/>
            <a:ext cx="5528100" cy="775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Services are reusable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Services are testable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18150" y="2541575"/>
            <a:ext cx="5362200" cy="1522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self.gridOptions = GridService.configure({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context: context,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attributes: attributes.data,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pagination: 200,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[...]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24299" y="3875075"/>
            <a:ext cx="18950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finally SmartIE V.2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24300" y="2474375"/>
            <a:ext cx="1628999" cy="14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UI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348550" y="380987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00"/>
                </a:solidFill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348550" y="2847725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DRY and clean!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348550" y="1804550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be powerful!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348550" y="85013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 want to have control!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47600" y="12225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Tests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980425" y="1804250"/>
            <a:ext cx="5528100" cy="5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TDD ... when possible</a:t>
            </a:r>
          </a:p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karma with mocha, chai and sinon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018150" y="2476050"/>
            <a:ext cx="6101399" cy="1146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spy = sinon.spy(HttpService, ‘http’);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ProductService.getProducts();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spy.should.have.been.calledWith(‘GET’, ‘/product’);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623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24300" y="2474375"/>
            <a:ext cx="1628999" cy="14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96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462" y="207012"/>
            <a:ext cx="4657725" cy="48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-52275" y="323800"/>
            <a:ext cx="24882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For us, quality of life came when we changed our implementation design paradigm</a:t>
            </a:r>
          </a:p>
          <a:p>
            <a:pPr>
              <a:spcBef>
                <a:spcPts val="0"/>
              </a:spcBef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to TDD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47463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847600" y="1222550"/>
            <a:ext cx="4801499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Tests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47600" y="195282"/>
            <a:ext cx="53169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I want to sleep at night!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980425" y="1804250"/>
            <a:ext cx="5528100" cy="488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karma with mocha, chai and sinon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018150" y="2232375"/>
            <a:ext cx="7375800" cy="273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describe(‘getColumnDefs()’, 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var columns;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beforeEach(function()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columnDefs = GridService.getColumndefs(attributes);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it(‘should have at least…’, 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expect(columnDefs[0]).to.contain.all.keys([‘headerName’, ‘field’, ‘colId’, ‘hide’]);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4294967295" type="ctrTitle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23" name="Shape 323"/>
          <p:cNvSpPr txBox="1"/>
          <p:nvPr>
            <p:ph idx="4294967295" type="subTitle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24" name="Shape 324"/>
          <p:cNvSpPr txBox="1"/>
          <p:nvPr>
            <p:ph idx="4294967295" type="body"/>
          </p:nvPr>
        </p:nvSpPr>
        <p:spPr>
          <a:xfrm>
            <a:off x="685800" y="3836000"/>
            <a:ext cx="4531499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@sergiorael &amp; srael@onestic.com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792662" y="2113065"/>
            <a:ext cx="432176" cy="432176"/>
            <a:chOff x="1278900" y="2333250"/>
            <a:chExt cx="381175" cy="381175"/>
          </a:xfrm>
        </p:grpSpPr>
        <p:sp>
          <p:nvSpPr>
            <p:cNvPr id="326" name="Shape 326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864700" y="713790"/>
            <a:ext cx="4871018" cy="379214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0" y="632825"/>
            <a:ext cx="3784500" cy="34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of this is represented in our amazing product SmartIE.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0" y="916925"/>
            <a:ext cx="4463702" cy="285029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2" name="Shape 102"/>
          <p:cNvSpPr txBox="1"/>
          <p:nvPr/>
        </p:nvSpPr>
        <p:spPr>
          <a:xfrm>
            <a:off x="0" y="47464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-94100" y="56300"/>
            <a:ext cx="7830300" cy="1062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Powerful Filter System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45500" y="2927175"/>
            <a:ext cx="6405899" cy="20246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take:200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skip:0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page:1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pageSize:200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filter[logic]:and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filter[filters][0][field]:channel_id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filter[filters][0][operator]:eq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filter[filters][0][value]:1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3175" y="1003600"/>
            <a:ext cx="70044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OData - The best way to REST An open protocol to allow the creation and consumption of queryable and interoperable RESTful APIs in a simple and standard way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0" y="47463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251275" y="177725"/>
            <a:ext cx="58020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://api.smartie.d3v.on3sticdev/product/?take=200&amp;skip=0&amp;page=1&amp;pageSize=200&amp;filter%5Blogic%5D=and&amp;filter%5Bfilters%5D%5B0%5D%5Bfield%5D=channel_id&amp;filter%5Bfilters%5D%5B0%5D%5Boperator%5D=eq&amp;filter%5Bfilters%5D%5B0%5D%5Bvalue%5D=1&amp;filter%5Bfilters%5D%5B1%5D%5Bfield%5D=view_id&amp;filter%5Bfilters%5D%5B1%5D%5Boperator%5D=eq&amp;filter%5Bfilters%5D%5B1%5D%5Bvalue%5D=1&amp;filter%5Bfilters%5D%5B2%5D%5Bfield%5D=sku&amp;filter%5Bfilters%5D%5B2%5D%5Boperator%5D=contains&amp;filter%5Bfilters%5D%5B2%5D%5Bvalue%5D=al20011&amp;filter%5Bfilters%5D%5B3%5D%5Blogic%5D=or&amp;filter%5Bfilters%5D%5B3%5D%5Bfilters%5D%5B0%5D%5Bfield%5D=fit&amp;filter%5Bfilters%5D%5B3%5D%5Bfilters%5D%5B0%5D%5Boperator%5D=eq&amp;filter%5Bfilters%5D%5B3%5D%5Bfilters%5D%5B0%5D%5Bvalue%5D=27&amp;filter%5Bfilters%5D%5B3%5D%5Bfilters%5D%5B1%5D%5Bfield%5D=fit&amp;filter%5Bfilters%5D%5B3%5D%5Bfilters%5D%5B1%5D%5Boperator%5D=eq&amp;filter%5Bfilters%5D%5B3%5D%5Bfilters%5D%5B1%5D%5Bvalue%5D=29&amp;filter%5Bfilters%5D%5B3%5D%5Bfilters%5D%5B2%5D%5Bfield%5D=fit&amp;filter%5Bfilters%5D%5B3%5D%5Bfilters%5D%5B2%5D%5Boperator%5D=eq&amp;filter%5Bfilters%5D%5B3%5D%5Bfilters%5D%5B2%5D%5Bvalue%5D=30&amp;filt…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1364250"/>
            <a:ext cx="22791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An amazing query string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0" y="47463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251275" y="88800"/>
            <a:ext cx="58020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take:200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skip:0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page:1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pageSize:200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filter[logic]:and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filter[filters][0][field]:channel_id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filter[filters][0][operator]:eq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filter[filters][0][value]:1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filter[filters][1][field]:view_id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filter[filters][1][operator]:eq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filter[filters][1][value]:1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filter[filters][2][field]:sku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filter[filters][2][operator]:contains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filter[filters][2][value]:al20011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filter[filters][3][logic]:or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filter[filters][3][filters][0][field]:fit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filter[filters][3][filters][0][operator]:eq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filter[filters][3][filters][0][value]:27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filter[filters][3][filters][1][field]:fit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filter[filters][3][filters][1][operator]:eq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filter[filters][3][filters][1][value]:29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0" y="1291100"/>
            <a:ext cx="2310600" cy="338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n a human readable version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0" y="47463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251275" y="88800"/>
            <a:ext cx="58020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Filter query string comes to API and then FilterGet class process that query and turns it into a perfect SQL snippet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channel_id = '1'  AND view_id = '1'  AND sku LIKE '%al20011%' AND type = ‘configurable’ AND label LIKE ‘%shirt’ AND status = ‘ready’ AND stock &gt; 0 AND ( fit = '27' OR fit = '29' OR fit = '30' OR fit = '32' OR fit = '34' OR fit = '36' OR fit = 'LO' OR fit = 'RE' ) LIMIT 0, 200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-104500" y="1097700"/>
            <a:ext cx="2571600" cy="46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All of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that ends mounting a SQL query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-41825" y="4746300"/>
            <a:ext cx="1045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A4BD00"/>
                </a:solidFill>
                <a:latin typeface="Montserrat"/>
                <a:ea typeface="Montserrat"/>
                <a:cs typeface="Montserrat"/>
                <a:sym typeface="Montserrat"/>
              </a:rPr>
              <a:t> @jortsc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99700" y="48055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 finally SmartIE V.2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99700" y="1076350"/>
            <a:ext cx="60257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We had to move from Kendo UI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00" y="1872850"/>
            <a:ext cx="34670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7127000" y="168175"/>
            <a:ext cx="1862699" cy="73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A4BD00"/>
                </a:solidFill>
              </a:rPr>
              <a:t>{on</a:t>
            </a:r>
            <a:r>
              <a:rPr b="1" lang="en" sz="3000">
                <a:solidFill>
                  <a:srgbClr val="FFFFFF"/>
                </a:solidFill>
              </a:rPr>
              <a:t>estic</a:t>
            </a:r>
            <a:r>
              <a:rPr b="1" lang="en" sz="3000">
                <a:solidFill>
                  <a:srgbClr val="A4BD00"/>
                </a:solidFill>
              </a:rPr>
              <a:t>}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1675" y="4525075"/>
            <a:ext cx="1274699" cy="42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@sergiorael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