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9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embeddedFontLst>
    <p:embeddedFont>
      <p:font typeface="Quattrocento Sans" panose="020B0604020202020204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95" autoAdjust="0"/>
  </p:normalViewPr>
  <p:slideViewPr>
    <p:cSldViewPr snapToGrid="0">
      <p:cViewPr varScale="1">
        <p:scale>
          <a:sx n="103" d="100"/>
          <a:sy n="103" d="100"/>
        </p:scale>
        <p:origin x="130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size bigger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Misspelled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writeble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happened if it is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Compiler phase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why “any” happens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 optional, you can choose how strict you want the type system to be by setting compiler options.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strict as possible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 with existing javascript workflows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too abstract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in demo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 function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sendEmail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with the modified one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Not only use new features, but also different targeting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</a:t>
            </a:r>
            <a:r>
              <a:rPr lang="en-US" baseline="0" dirty="0"/>
              <a:t> need to change a single line of code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Compile again the previous demo changing targets</a:t>
            </a:r>
            <a:endParaRPr dirty="0"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proof.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friction.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knew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already knew a large part of TypeScript.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Read</a:t>
            </a:r>
            <a:r>
              <a:rPr lang="en-US" baseline="0" dirty="0"/>
              <a:t> it out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Remove the “class” to something less distracting 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errors and exceptions happen because we called a property or method on a undefined object.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Happen</a:t>
            </a:r>
            <a:r>
              <a:rPr lang="en-US" baseline="0" dirty="0"/>
              <a:t> so often because it is very easily overlooked.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Either missed -&gt; unsafe or over-checked -&gt; ugly code;</a:t>
            </a:r>
            <a:endParaRPr dirty="0"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Quiz format</a:t>
            </a:r>
            <a:r>
              <a:rPr lang="en-US" baseline="0" dirty="0"/>
              <a:t> from the beginning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/>
              <a:t>Typeof</a:t>
            </a:r>
            <a:r>
              <a:rPr lang="en-US" baseline="0" dirty="0"/>
              <a:t> === “Object”  -&gt; null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Keep talking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Transition part 3: what if non-built-in</a:t>
            </a:r>
            <a:r>
              <a:rPr lang="en-US" baseline="0" dirty="0"/>
              <a:t> types</a:t>
            </a:r>
            <a:endParaRPr lang="en-US" dirty="0"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problems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philosophy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TypeScript in action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2014</a:t>
            </a:r>
            <a:r>
              <a:rPr lang="en-US" baseline="0" dirty="0"/>
              <a:t> angular team </a:t>
            </a:r>
            <a:r>
              <a:rPr lang="en-US" baseline="0" dirty="0" err="1"/>
              <a:t>atscript</a:t>
            </a:r>
            <a:r>
              <a:rPr lang="en-US" baseline="0" dirty="0"/>
              <a:t>, same motivation to solve the large </a:t>
            </a:r>
            <a:r>
              <a:rPr lang="en-US" baseline="0" dirty="0" err="1"/>
              <a:t>js</a:t>
            </a:r>
            <a:r>
              <a:rPr lang="en-US" baseline="0" dirty="0"/>
              <a:t> development problem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Why aren’t we work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We reach out, discussed requirement, then decorator / </a:t>
            </a:r>
            <a:r>
              <a:rPr lang="en-US" baseline="0" dirty="0" err="1"/>
              <a:t>systemjs</a:t>
            </a:r>
            <a:r>
              <a:rPr lang="en-US" baseline="0" dirty="0"/>
              <a:t> / ES6 support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Tooling / tsserver -&gt; other platforms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“Created something similar” Not a fork </a:t>
            </a:r>
            <a:endParaRPr dirty="0"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love is not only for Ng</a:t>
            </a:r>
            <a:r>
              <a:rPr lang="en-US" baseline="0" dirty="0"/>
              <a:t> 2.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Many</a:t>
            </a:r>
            <a:r>
              <a:rPr lang="en-US" baseline="0" dirty="0"/>
              <a:t> folks are still using Angular 1 and thinking about migrating to Angular 2. </a:t>
            </a: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Angular 1.5 component</a:t>
            </a:r>
            <a:r>
              <a:rPr lang="en-US" baseline="0" dirty="0"/>
              <a:t> model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Move the function and replace with constructor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Remove npm install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Explain “</a:t>
            </a:r>
            <a:r>
              <a:rPr lang="en-US" baseline="0" dirty="0" err="1"/>
              <a:t>tsc</a:t>
            </a:r>
            <a:r>
              <a:rPr lang="en-US" baseline="0" dirty="0"/>
              <a:t> --</a:t>
            </a:r>
            <a:r>
              <a:rPr lang="en-US" baseline="0" dirty="0" err="1"/>
              <a:t>init</a:t>
            </a:r>
            <a:r>
              <a:rPr lang="en-US" baseline="0" dirty="0"/>
              <a:t>”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Watch mode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Property (you don’t misspell)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Careful</a:t>
            </a:r>
            <a:r>
              <a:rPr lang="en-US" baseline="0" dirty="0"/>
              <a:t> about wording “you don’t ever need to xxx in TypeScript”</a:t>
            </a:r>
            <a:endParaRPr dirty="0"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migration tools,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While Angular1 works great with TypeScript, it was built before TS existed.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Ng2 was build with TS in mind (and internally built with TypeScript), which means we ensured the ergonomics are great</a:t>
            </a:r>
          </a:p>
          <a:p>
            <a:pPr marL="457200" marR="0" lvl="0" indent="-228600" algn="l" rtl="0">
              <a:spcBef>
                <a:spcPts val="0"/>
              </a:spcBef>
              <a:buChar char="-"/>
            </a:pPr>
            <a:r>
              <a:rPr lang="en-US"/>
              <a:t>A number of features in TS (decorators, runtime types for injection) make the framework experience seamless.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One of </a:t>
            </a:r>
            <a:r>
              <a:rPr lang="en-US" dirty="0" err="1"/>
              <a:t>javascript’s</a:t>
            </a:r>
            <a:r>
              <a:rPr lang="en-US" dirty="0"/>
              <a:t> powerful</a:t>
            </a:r>
            <a:r>
              <a:rPr lang="en-US" baseline="0" dirty="0"/>
              <a:t>ness: many existing libraries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necessarily written in TS, many existed before TS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JS is TS -&gt; no worries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But to make the experience better, we only need a type definition file that describe the public APIs.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Community maintained DT: big git repo.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TS 2.0, we embedded the feature with the compiler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 longer need another tool to get the type definition files, npm is all you needed.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No go in too much details about </a:t>
            </a:r>
            <a:r>
              <a:rPr lang="en-US" dirty="0" err="1"/>
              <a:t>tsd</a:t>
            </a:r>
            <a:r>
              <a:rPr lang="en-US" dirty="0"/>
              <a:t> and typings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Npm command </a:t>
            </a:r>
            <a:r>
              <a:rPr lang="en-US" dirty="0" err="1"/>
              <a:t>Showup</a:t>
            </a:r>
            <a:r>
              <a:rPr lang="en-US" dirty="0"/>
              <a:t> after</a:t>
            </a:r>
            <a:r>
              <a:rPr lang="en-US" baseline="0" dirty="0"/>
              <a:t> some talking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Remove text</a:t>
            </a:r>
            <a:endParaRPr lang="en-US" dirty="0"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 to definition</a:t>
            </a:r>
            <a:endParaRPr dirty="0"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not always be in sync with the latest library.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d.Ts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powers </a:t>
            </a:r>
            <a:r>
              <a:rPr lang="en-US" sz="11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developers as well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millions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Aside of language</a:t>
            </a:r>
            <a:r>
              <a:rPr lang="en-US" baseline="0" dirty="0"/>
              <a:t> features, tooling is another very important factor why developers love a language.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Not just linter and syntax highlighting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Code completion / error checking / code navigation / formatting / go to definition / rename / find all references ..</a:t>
            </a:r>
            <a:endParaRPr dirty="0"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Constantly, rapidly evolving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Fast iteration and</a:t>
            </a:r>
            <a:r>
              <a:rPr lang="en-US" baseline="0" dirty="0"/>
              <a:t> short release cycle 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2.1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“Constant Innovation”</a:t>
            </a:r>
            <a:endParaRPr dirty="0"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Mention it</a:t>
            </a:r>
            <a:r>
              <a:rPr lang="en-US" baseline="0" dirty="0"/>
              <a:t> is tough to 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Come back to Angular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Async</a:t>
            </a:r>
            <a:r>
              <a:rPr lang="en-US" baseline="0" dirty="0"/>
              <a:t> await / promise side by side</a:t>
            </a:r>
            <a:endParaRPr dirty="0"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More emphasis on “Why TypeScript”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Me specifically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Pause for a while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“Anything we can</a:t>
            </a:r>
            <a:r>
              <a:rPr lang="en-US" baseline="0" dirty="0"/>
              <a:t> </a:t>
            </a:r>
            <a:r>
              <a:rPr lang="en-US" baseline="0"/>
              <a:t>help with</a:t>
            </a:r>
            <a:r>
              <a:rPr lang="en-US"/>
              <a:t>”</a:t>
            </a:r>
            <a:endParaRPr/>
          </a:p>
        </p:txBody>
      </p:sp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MS, we see pattern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size grow -&gt; hard to maintain (no easy way to refactor. Cannot safely change variable name) -&gt; more code more features -&gt; impossible to reason about -&gt; rewrite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 Visual Studio code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Folks love it because how snappy it is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Entirely written in TS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be JS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wasn’t great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we do?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other languages proven to handle large project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 enforce code contract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-&gt; isolate to meaningful pieces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Admittedly</a:t>
            </a:r>
            <a:r>
              <a:rPr lang="en-US" baseline="0" dirty="0"/>
              <a:t>, efforts.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Catch: gap between a new </a:t>
            </a:r>
            <a:r>
              <a:rPr lang="en-US" baseline="0" dirty="0" err="1"/>
              <a:t>langage</a:t>
            </a:r>
            <a:r>
              <a:rPr lang="en-US" baseline="0" dirty="0"/>
              <a:t> feature design is finished -&gt; you can used it in major platforms.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When ES6 comes out, all major browsers only support es5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Cannot use in production.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Given up productivity for </a:t>
            </a:r>
            <a:r>
              <a:rPr lang="en-US" baseline="0" dirty="0" err="1"/>
              <a:t>compatability</a:t>
            </a: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endParaRPr lang="en-US" baseline="0" dirty="0"/>
          </a:p>
          <a:p>
            <a:pPr lvl="0">
              <a:spcBef>
                <a:spcPts val="0"/>
              </a:spcBef>
              <a:buNone/>
            </a:pPr>
            <a:r>
              <a:rPr lang="en-US" baseline="0" dirty="0"/>
              <a:t>Animation</a:t>
            </a:r>
            <a:endParaRPr dirty="0"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these observations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ppt_16-9ppt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155"/>
            <a:ext cx="9144001" cy="514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2043771"/>
            <a:ext cx="4125556" cy="543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ppt_16-9ppt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795053" y="1654047"/>
            <a:ext cx="330769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rows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009750" y="-8475"/>
            <a:ext cx="6134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ppt_16-9ppt03 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692525" y="1724025"/>
            <a:ext cx="5103813" cy="9413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pag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ppt-11(3)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5487" y="-7875"/>
            <a:ext cx="4568398" cy="5143499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68" name="Shape 68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ce Red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5037" y="-7875"/>
            <a:ext cx="4569000" cy="5151300"/>
          </a:xfrm>
          <a:prstGeom prst="rect">
            <a:avLst/>
          </a:prstGeom>
          <a:solidFill>
            <a:srgbClr val="FF515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5" name="Shape 75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vice Yellow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356EF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2" name="Shape 82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de  Turquois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600107" y="1126912"/>
            <a:ext cx="2612999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645042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5508805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Shape 91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 Turquoise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575300" y="-3900"/>
            <a:ext cx="4612800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918400" y="864949"/>
            <a:ext cx="1926599" cy="3601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 descr="nexus-5-portrai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8925" y="494299"/>
            <a:ext cx="2472648" cy="448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iple screenshot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115300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00" name="Shape 100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870028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3561394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667880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73969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nexus-5-portrait.png"/>
          <p:cNvPicPr preferRelativeResize="0"/>
          <p:nvPr/>
        </p:nvPicPr>
        <p:blipFill rotWithShape="1">
          <a:blip r:embed="rId2">
            <a:alphaModFix/>
          </a:blip>
          <a:srcRect b="21463"/>
          <a:stretch/>
        </p:blipFill>
        <p:spPr>
          <a:xfrm>
            <a:off x="6234389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340875" y="2030446"/>
            <a:ext cx="1934398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heading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61021" y="-8475"/>
            <a:ext cx="4620298" cy="5151900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13" name="Shape 11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-8475"/>
            <a:ext cx="60960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117" name="Shape 11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2:1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095999" y="-8475"/>
            <a:ext cx="3048000" cy="5137498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2" name="Shape 122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047990" y="9"/>
            <a:ext cx="6096000" cy="5143499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Displaying laptop.png"/>
          <p:cNvPicPr preferRelativeResize="0"/>
          <p:nvPr/>
        </p:nvPicPr>
        <p:blipFill rotWithShape="1">
          <a:blip r:embed="rId2">
            <a:alphaModFix/>
          </a:blip>
          <a:srcRect r="39617"/>
          <a:stretch/>
        </p:blipFill>
        <p:spPr>
          <a:xfrm>
            <a:off x="3947473" y="241019"/>
            <a:ext cx="5196552" cy="4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041241" y="474229"/>
            <a:ext cx="4102799" cy="38231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29" name="Shape 129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8F8F8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01929" y="891883"/>
            <a:ext cx="8740141" cy="2172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2941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8F8F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llustrat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5" name="Shape 15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60375" y="-8475"/>
            <a:ext cx="4620900" cy="5151900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3" name="Shape 2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with text 1/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450153"/>
            <a:ext cx="9144000" cy="369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pic>
        <p:nvPicPr>
          <p:cNvPr id="27" name="Shape 27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pt_16-9ppt0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100512" y="1731963"/>
            <a:ext cx="3802062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rows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496675" y="-8475"/>
            <a:ext cx="6647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36" name="Shape 36" descr="logo_lockup_developer_day_vertical_cl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ktop screenshot 2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047960" y="0"/>
            <a:ext cx="6096000" cy="5143499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 descr="Displaying laptop.png"/>
          <p:cNvPicPr preferRelativeResize="0"/>
          <p:nvPr/>
        </p:nvPicPr>
        <p:blipFill rotWithShape="1">
          <a:blip r:embed="rId2">
            <a:alphaModFix/>
          </a:blip>
          <a:srcRect r="26646"/>
          <a:stretch/>
        </p:blipFill>
        <p:spPr>
          <a:xfrm>
            <a:off x="3335839" y="404887"/>
            <a:ext cx="5808158" cy="42889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374964" y="643433"/>
            <a:ext cx="4781399" cy="351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3" name="Shape 43" descr="logo_lockup_developer_day_vertical_cl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page 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Shape 46" descr="ppt_16-9ppt03 副本 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0263" cy="514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911600" y="1544637"/>
            <a:ext cx="4829173" cy="493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sz="14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sz="2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500"/>
            </a:lvl2pPr>
            <a:lvl3pPr lvl="2" indent="0" rtl="0">
              <a:spcBef>
                <a:spcPts val="0"/>
              </a:spcBef>
              <a:buFont typeface="Arial"/>
              <a:buNone/>
              <a:defRPr sz="500"/>
            </a:lvl3pPr>
            <a:lvl4pPr lvl="3" indent="0" rtl="0">
              <a:spcBef>
                <a:spcPts val="0"/>
              </a:spcBef>
              <a:buFont typeface="Arial"/>
              <a:buNone/>
              <a:defRPr sz="500"/>
            </a:lvl4pPr>
            <a:lvl5pPr lvl="4" indent="0" rtl="0">
              <a:spcBef>
                <a:spcPts val="0"/>
              </a:spcBef>
              <a:buFont typeface="Arial"/>
              <a:buNone/>
              <a:defRPr sz="500"/>
            </a:lvl5pPr>
            <a:lvl6pPr lvl="5" indent="0" rtl="0">
              <a:spcBef>
                <a:spcPts val="0"/>
              </a:spcBef>
              <a:buFont typeface="Arial"/>
              <a:buNone/>
              <a:defRPr sz="500"/>
            </a:lvl6pPr>
            <a:lvl7pPr lvl="6" indent="0" rtl="0">
              <a:spcBef>
                <a:spcPts val="0"/>
              </a:spcBef>
              <a:buFont typeface="Arial"/>
              <a:buNone/>
              <a:defRPr sz="500"/>
            </a:lvl7pPr>
            <a:lvl8pPr lvl="7" indent="0" rtl="0">
              <a:spcBef>
                <a:spcPts val="0"/>
              </a:spcBef>
              <a:buFont typeface="Arial"/>
              <a:buNone/>
              <a:defRPr sz="500"/>
            </a:lvl8pPr>
            <a:lvl9pPr lvl="8" indent="0" rtl="0">
              <a:spcBef>
                <a:spcPts val="0"/>
              </a:spcBef>
              <a:buFont typeface="Arial"/>
              <a:buNone/>
              <a:defRPr sz="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anielRosenwasser/ng-europe-2016" TargetMode="External"/><Relationship Id="rId4" Type="http://schemas.openxmlformats.org/officeDocument/2006/relationships/hyperlink" Target="https://gitter.im/Microsoft/TypeScript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01211" y="1439333"/>
            <a:ext cx="4529700" cy="116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36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Superheroic Power In Angular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88718" y="3170876"/>
            <a:ext cx="362087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2016.12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Radoslav Kirov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Zhengbo 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endParaRPr sz="1800" b="0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to TypeScript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Benefits from TypeScript today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Compile time type checking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Opt-in gradual type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 dirty="0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 future JavaScript feature now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 dirty="0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535508" y="2235591"/>
            <a:ext cx="2129008" cy="133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620000" y="2905059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/>
          <p:nvPr/>
        </p:nvSpPr>
        <p:spPr>
          <a:xfrm>
            <a:off x="6823214" y="2293843"/>
            <a:ext cx="1222431" cy="12224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916637" y="2916866"/>
            <a:ext cx="6723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431922" y="1948366"/>
            <a:ext cx="1968738" cy="1968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18220" y="2334665"/>
            <a:ext cx="1196139" cy="11961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The TypeScript Language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 dirty="0" err="1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Downlevel</a:t>
            </a:r>
            <a:r>
              <a:rPr lang="en-US" sz="2800" b="1" i="0" u="none" strike="noStrike" cap="none" dirty="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Compilation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1367124" y="2561493"/>
            <a:ext cx="819520" cy="819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</a:p>
        </p:txBody>
      </p:sp>
      <p:sp>
        <p:nvSpPr>
          <p:cNvPr id="256" name="Shape 256"/>
          <p:cNvSpPr/>
          <p:nvPr/>
        </p:nvSpPr>
        <p:spPr>
          <a:xfrm>
            <a:off x="3514116" y="2314146"/>
            <a:ext cx="2089698" cy="131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2496763" y="2971253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9" name="Shape 259"/>
          <p:cNvCxnSpPr/>
          <p:nvPr/>
        </p:nvCxnSpPr>
        <p:spPr>
          <a:xfrm>
            <a:off x="5851278" y="2982841"/>
            <a:ext cx="6599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0" name="Shape 260"/>
          <p:cNvSpPr/>
          <p:nvPr/>
        </p:nvSpPr>
        <p:spPr>
          <a:xfrm>
            <a:off x="1367123" y="3466182"/>
            <a:ext cx="819520" cy="819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</a:p>
        </p:txBody>
      </p:sp>
      <p:sp>
        <p:nvSpPr>
          <p:cNvPr id="261" name="Shape 261"/>
          <p:cNvSpPr/>
          <p:nvPr/>
        </p:nvSpPr>
        <p:spPr>
          <a:xfrm>
            <a:off x="1375762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262" name="Shape 262"/>
          <p:cNvCxnSpPr/>
          <p:nvPr/>
        </p:nvCxnSpPr>
        <p:spPr>
          <a:xfrm rot="10800000" flipH="1">
            <a:off x="2496763" y="3246213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2496763" y="2371323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" name="Shape 261"/>
          <p:cNvSpPr/>
          <p:nvPr/>
        </p:nvSpPr>
        <p:spPr>
          <a:xfrm>
            <a:off x="6975374" y="2573081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15" name="Shape 262"/>
          <p:cNvCxnSpPr/>
          <p:nvPr/>
        </p:nvCxnSpPr>
        <p:spPr>
          <a:xfrm rot="10800000" flipH="1">
            <a:off x="5914877" y="2392676"/>
            <a:ext cx="659905" cy="32497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63"/>
          <p:cNvCxnSpPr/>
          <p:nvPr/>
        </p:nvCxnSpPr>
        <p:spPr>
          <a:xfrm>
            <a:off x="5910218" y="3262476"/>
            <a:ext cx="644961" cy="3249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" name="Shape 261"/>
          <p:cNvSpPr/>
          <p:nvPr/>
        </p:nvSpPr>
        <p:spPr>
          <a:xfrm>
            <a:off x="6975374" y="1656805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8" name="Shape 261"/>
          <p:cNvSpPr/>
          <p:nvPr/>
        </p:nvSpPr>
        <p:spPr>
          <a:xfrm>
            <a:off x="7000412" y="3466182"/>
            <a:ext cx="819520" cy="819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46625" rIns="0" bIns="466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ES3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2871" y="1940474"/>
            <a:ext cx="2454848" cy="2477869"/>
            <a:chOff x="4711126" y="1667933"/>
            <a:chExt cx="3171340" cy="3201080"/>
          </a:xfrm>
        </p:grpSpPr>
        <p:sp>
          <p:nvSpPr>
            <p:cNvPr id="272" name="Shape 272"/>
            <p:cNvSpPr/>
            <p:nvPr/>
          </p:nvSpPr>
          <p:spPr>
            <a:xfrm>
              <a:off x="4711126" y="1667933"/>
              <a:ext cx="3171340" cy="32010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TypeScript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237055" y="2198793"/>
              <a:ext cx="2119482" cy="2139359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ES6+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752980" y="2719558"/>
              <a:ext cx="1087628" cy="10978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44581" y="1511248"/>
            <a:ext cx="3322418" cy="3322418"/>
            <a:chOff x="1444581" y="1511248"/>
            <a:chExt cx="3322418" cy="3322418"/>
          </a:xfrm>
        </p:grpSpPr>
        <p:sp>
          <p:nvSpPr>
            <p:cNvPr id="11" name="Shape 269"/>
            <p:cNvSpPr/>
            <p:nvPr/>
          </p:nvSpPr>
          <p:spPr>
            <a:xfrm>
              <a:off x="1444581" y="1511248"/>
              <a:ext cx="3322418" cy="332241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861456" y="1945726"/>
              <a:ext cx="2501737" cy="25017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ES7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276339" y="2360608"/>
              <a:ext cx="1671970" cy="1671970"/>
            </a:xfrm>
            <a:prstGeom prst="ellipse">
              <a:avLst/>
            </a:prstGeom>
            <a:solidFill>
              <a:srgbClr val="576C77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683331" y="2767602"/>
              <a:ext cx="857984" cy="8579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lIns="0" tIns="46625" rIns="0" bIns="466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lang="en-US" sz="11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36669" y="1584397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Future …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415817" y="2159493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en-US" sz="36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84702" y="267876"/>
            <a:ext cx="3502532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JavaScript’s Billion Dollar Mistake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3945" y="1"/>
            <a:ext cx="61201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Managing nullability in JS is error-prone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Non-nullable types provide </a:t>
            </a:r>
            <a:r>
              <a:rPr lang="en-US" sz="1800" b="0" i="0" u="none" strike="noStrike" cap="none">
                <a:solidFill>
                  <a:srgbClr val="445863"/>
                </a:solidFill>
                <a:latin typeface="Consolas"/>
                <a:ea typeface="Consolas"/>
                <a:cs typeface="Consolas"/>
                <a:sym typeface="Consolas"/>
              </a:rPr>
              <a:t>null/undefined</a:t>
            </a: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coverage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Control flow analysis traces flow for you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800" b="0" i="0" u="none" strike="noStrike" cap="none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299" name="Shape 299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6194754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14870" y="1532116"/>
            <a:ext cx="547774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4870" y="2727609"/>
            <a:ext cx="836656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311700" y="272109"/>
            <a:ext cx="3153586" cy="625962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&lt;History&gt;</a:t>
            </a:r>
          </a:p>
        </p:txBody>
      </p:sp>
    </p:spTree>
    <p:extLst>
      <p:ext uri="{BB962C8B-B14F-4D97-AF65-F5344CB8AC3E}">
        <p14:creationId xmlns:p14="http://schemas.microsoft.com/office/powerpoint/2010/main" val="237727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Shape 306"/>
          <p:cNvGrpSpPr/>
          <p:nvPr/>
        </p:nvGrpSpPr>
        <p:grpSpPr>
          <a:xfrm>
            <a:off x="1363059" y="1401231"/>
            <a:ext cx="6271543" cy="2166757"/>
            <a:chOff x="825426" y="2000888"/>
            <a:chExt cx="10125588" cy="3498293"/>
          </a:xfrm>
        </p:grpSpPr>
        <p:grpSp>
          <p:nvGrpSpPr>
            <p:cNvPr id="307" name="Shape 307"/>
            <p:cNvGrpSpPr/>
            <p:nvPr/>
          </p:nvGrpSpPr>
          <p:grpSpPr>
            <a:xfrm>
              <a:off x="825426" y="2000888"/>
              <a:ext cx="3565091" cy="3498293"/>
              <a:chOff x="617999" y="418743"/>
              <a:chExt cx="2394362" cy="2349500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617999" y="418743"/>
                <a:ext cx="2296117" cy="2296117"/>
              </a:xfrm>
              <a:prstGeom prst="rect">
                <a:avLst/>
              </a:prstGeom>
              <a:solidFill>
                <a:srgbClr val="0074C1"/>
              </a:solidFill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Shape 309"/>
              <p:cNvSpPr txBox="1"/>
              <p:nvPr/>
            </p:nvSpPr>
            <p:spPr>
              <a:xfrm>
                <a:off x="1362479" y="1566801"/>
                <a:ext cx="1649882" cy="1201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80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TS</a:t>
                </a:r>
              </a:p>
            </p:txBody>
          </p:sp>
        </p:grpSp>
        <p:sp>
          <p:nvSpPr>
            <p:cNvPr id="310" name="Shape 310"/>
            <p:cNvSpPr txBox="1"/>
            <p:nvPr/>
          </p:nvSpPr>
          <p:spPr>
            <a:xfrm>
              <a:off x="4940489" y="2715026"/>
              <a:ext cx="2366553" cy="244481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ct val="25000"/>
                <a:buFont typeface="Arial"/>
                <a:buNone/>
              </a:pPr>
              <a:r>
                <a:rPr lang="en-US" sz="8800" b="0" i="0" u="none" strike="noStrike" cap="non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❤</a:t>
              </a:r>
            </a:p>
          </p:txBody>
        </p:sp>
        <p:pic>
          <p:nvPicPr>
            <p:cNvPr id="311" name="Shape 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00775" y="2032342"/>
              <a:ext cx="3150239" cy="33873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5"/>
            <a:ext cx="2892534" cy="513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5194730" y="407977"/>
            <a:ext cx="1792804" cy="1907769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Arial"/>
              <a:buNone/>
            </a:pPr>
            <a:r>
              <a:rPr lang="en-US" sz="12206" b="0" i="0" u="none" strike="noStrike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❤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7775" y="407977"/>
            <a:ext cx="1573096" cy="169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3060526" y="411243"/>
            <a:ext cx="1823130" cy="1843733"/>
            <a:chOff x="617999" y="418743"/>
            <a:chExt cx="2479585" cy="2507606"/>
          </a:xfrm>
        </p:grpSpPr>
        <p:sp>
          <p:nvSpPr>
            <p:cNvPr id="320" name="Shape 320"/>
            <p:cNvSpPr/>
            <p:nvPr/>
          </p:nvSpPr>
          <p:spPr>
            <a:xfrm>
              <a:off x="617999" y="418743"/>
              <a:ext cx="2296117" cy="2296117"/>
            </a:xfrm>
            <a:prstGeom prst="rect">
              <a:avLst/>
            </a:prstGeom>
            <a:solidFill>
              <a:srgbClr val="0074C1"/>
            </a:solidFill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76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1112349" y="1333500"/>
              <a:ext cx="1985235" cy="159285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8456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TS</a:t>
              </a:r>
            </a:p>
          </p:txBody>
        </p:sp>
      </p:grpSp>
      <p:pic>
        <p:nvPicPr>
          <p:cNvPr id="322" name="Shape 322" descr="https://scontent-lax3-1.xx.fbcdn.net/v/t35.0-12/13128690_1763395927223470_578299278_o.jpg?oh=adaaa8e3f1aa40fc41ba698ae2e55bcb&amp;oe=572E12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653" y="2315641"/>
            <a:ext cx="4520125" cy="25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Migration from Angular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334" name="Shape 334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Angular 2 and TypeScript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Angular 2 ergonomics are great with TypeScript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Angular 2 and TypeScript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400" b="1">
                <a:solidFill>
                  <a:srgbClr val="435B67"/>
                </a:solidFill>
              </a:rPr>
              <a:t>ngular 2 + TypeScript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ES6 features make code more readable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Decorators separate framework from user code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Dependency injection makes use of types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43944" y="265313"/>
            <a:ext cx="2802454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Using 3</a:t>
            </a:r>
            <a:r>
              <a:rPr lang="en-US" sz="2800" b="0" i="0" u="none" strike="noStrike" cap="none" baseline="300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Party Libraries?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4294967295"/>
          </p:nvPr>
        </p:nvSpPr>
        <p:spPr>
          <a:xfrm>
            <a:off x="143944" y="1307734"/>
            <a:ext cx="4781550" cy="203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Evolution of Type Acquisition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216417" y="197942"/>
            <a:ext cx="5859850" cy="3108282"/>
            <a:chOff x="1262262" y="1267607"/>
            <a:chExt cx="9652111" cy="4820669"/>
          </a:xfrm>
        </p:grpSpPr>
        <p:grpSp>
          <p:nvGrpSpPr>
            <p:cNvPr id="361" name="Shape 361"/>
            <p:cNvGrpSpPr/>
            <p:nvPr/>
          </p:nvGrpSpPr>
          <p:grpSpPr>
            <a:xfrm>
              <a:off x="1262262" y="3182364"/>
              <a:ext cx="3077400" cy="2905911"/>
              <a:chOff x="1262262" y="3182364"/>
              <a:chExt cx="3077400" cy="2905911"/>
            </a:xfrm>
          </p:grpSpPr>
          <p:sp>
            <p:nvSpPr>
              <p:cNvPr id="362" name="Shape 362"/>
              <p:cNvSpPr/>
              <p:nvPr/>
            </p:nvSpPr>
            <p:spPr>
              <a:xfrm rot="-1074654">
                <a:off x="2577525" y="4531966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363" name="Shape 363"/>
              <p:cNvCxnSpPr/>
              <p:nvPr/>
            </p:nvCxnSpPr>
            <p:spPr>
              <a:xfrm rot="10800000" flipH="1">
                <a:off x="1262262" y="4856240"/>
                <a:ext cx="1327679" cy="40403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4" name="Shape 364"/>
              <p:cNvSpPr txBox="1"/>
              <p:nvPr/>
            </p:nvSpPr>
            <p:spPr>
              <a:xfrm>
                <a:off x="1379562" y="3182364"/>
                <a:ext cx="2960100" cy="128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Definitely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Typed </a:t>
                </a:r>
              </a:p>
            </p:txBody>
          </p:sp>
          <p:sp>
            <p:nvSpPr>
              <p:cNvPr id="365" name="Shape 365"/>
              <p:cNvSpPr txBox="1"/>
              <p:nvPr/>
            </p:nvSpPr>
            <p:spPr>
              <a:xfrm>
                <a:off x="1620515" y="5026189"/>
                <a:ext cx="2412898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Repository for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type declarations</a:t>
                </a: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3077524" y="2931686"/>
              <a:ext cx="3221383" cy="2594648"/>
              <a:chOff x="3077524" y="2931686"/>
              <a:chExt cx="3221383" cy="2594648"/>
            </a:xfrm>
          </p:grpSpPr>
          <p:cxnSp>
            <p:nvCxnSpPr>
              <p:cNvPr id="367" name="Shape 367"/>
              <p:cNvCxnSpPr>
                <a:stCxn id="362" idx="6"/>
              </p:cNvCxnSpPr>
              <p:nvPr/>
            </p:nvCxnSpPr>
            <p:spPr>
              <a:xfrm rot="10800000" flipH="1">
                <a:off x="3077524" y="4103972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68" name="Shape 368"/>
              <p:cNvSpPr/>
              <p:nvPr/>
            </p:nvSpPr>
            <p:spPr>
              <a:xfrm rot="-1074654">
                <a:off x="4852908" y="3796559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9" name="Shape 369"/>
              <p:cNvSpPr txBox="1"/>
              <p:nvPr/>
            </p:nvSpPr>
            <p:spPr>
              <a:xfrm>
                <a:off x="4403359" y="2931686"/>
                <a:ext cx="1574700" cy="71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TSD</a:t>
                </a:r>
              </a:p>
            </p:txBody>
          </p:sp>
          <p:sp>
            <p:nvSpPr>
              <p:cNvPr id="370" name="Shape 370"/>
              <p:cNvSpPr txBox="1"/>
              <p:nvPr/>
            </p:nvSpPr>
            <p:spPr>
              <a:xfrm>
                <a:off x="3864778" y="4464248"/>
                <a:ext cx="2434128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 dirty="0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Tool for fetching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 dirty="0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.</a:t>
                </a:r>
                <a:r>
                  <a:rPr lang="en-US" sz="1400" b="0" i="0" u="none" strike="noStrike" cap="none" dirty="0" err="1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d.ts</a:t>
                </a:r>
                <a:r>
                  <a:rPr lang="en-US" sz="1400" b="0" i="0" u="none" strike="noStrike" cap="none" dirty="0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files from DT</a:t>
                </a:r>
              </a:p>
            </p:txBody>
          </p:sp>
        </p:grpSp>
        <p:grpSp>
          <p:nvGrpSpPr>
            <p:cNvPr id="371" name="Shape 371"/>
            <p:cNvGrpSpPr/>
            <p:nvPr/>
          </p:nvGrpSpPr>
          <p:grpSpPr>
            <a:xfrm>
              <a:off x="5352907" y="2264404"/>
              <a:ext cx="3244079" cy="2520748"/>
              <a:chOff x="5352907" y="2264404"/>
              <a:chExt cx="3244079" cy="2520748"/>
            </a:xfrm>
          </p:grpSpPr>
          <p:cxnSp>
            <p:nvCxnSpPr>
              <p:cNvPr id="372" name="Shape 372"/>
              <p:cNvCxnSpPr>
                <a:stCxn id="368" idx="6"/>
              </p:cNvCxnSpPr>
              <p:nvPr/>
            </p:nvCxnSpPr>
            <p:spPr>
              <a:xfrm rot="10800000" flipH="1">
                <a:off x="5352907" y="3368565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3" name="Shape 373"/>
              <p:cNvSpPr/>
              <p:nvPr/>
            </p:nvSpPr>
            <p:spPr>
              <a:xfrm rot="-1074654">
                <a:off x="7128290" y="3061151"/>
                <a:ext cx="512416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6303504" y="2264404"/>
                <a:ext cx="22323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000" b="0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Typings</a:t>
                </a: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>
                <a:off x="6242317" y="3723066"/>
                <a:ext cx="2354669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 dirty="0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.</a:t>
                </a:r>
                <a:r>
                  <a:rPr lang="en-US" sz="1400" b="0" i="0" u="none" strike="noStrike" cap="none" dirty="0" err="1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d.ts</a:t>
                </a:r>
                <a:r>
                  <a:rPr lang="en-US" sz="1400" b="0" i="0" u="none" strike="noStrike" cap="none" dirty="0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registry and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 dirty="0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acquisition tool</a:t>
                </a: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>
              <a:off x="7628290" y="1267607"/>
              <a:ext cx="3286083" cy="2678228"/>
              <a:chOff x="7628290" y="1267607"/>
              <a:chExt cx="3286083" cy="2678228"/>
            </a:xfrm>
          </p:grpSpPr>
          <p:cxnSp>
            <p:nvCxnSpPr>
              <p:cNvPr id="377" name="Shape 377"/>
              <p:cNvCxnSpPr>
                <a:stCxn id="373" idx="6"/>
              </p:cNvCxnSpPr>
              <p:nvPr/>
            </p:nvCxnSpPr>
            <p:spPr>
              <a:xfrm rot="10800000" flipH="1">
                <a:off x="7628290" y="2633158"/>
                <a:ext cx="1787700" cy="577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  <p:sp>
            <p:nvSpPr>
              <p:cNvPr id="378" name="Shape 378"/>
              <p:cNvSpPr/>
              <p:nvPr/>
            </p:nvSpPr>
            <p:spPr>
              <a:xfrm rot="-1074654">
                <a:off x="9442518" y="2105710"/>
                <a:ext cx="832191" cy="742516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6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8682011" y="1267607"/>
                <a:ext cx="2232361" cy="960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lang="en-US" sz="2400" b="1" i="0" u="none" strike="noStrike" cap="non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@types</a:t>
                </a:r>
              </a:p>
            </p:txBody>
          </p:sp>
          <p:sp>
            <p:nvSpPr>
              <p:cNvPr id="380" name="Shape 380"/>
              <p:cNvSpPr txBox="1"/>
              <p:nvPr/>
            </p:nvSpPr>
            <p:spPr>
              <a:xfrm>
                <a:off x="8744439" y="2883748"/>
                <a:ext cx="1830881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DT to npm 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lang="en-US" sz="1400" b="0" i="0" u="none" strike="noStrike" cap="non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publish tool</a:t>
                </a:r>
              </a:p>
            </p:txBody>
          </p:sp>
        </p:grpSp>
      </p:grpSp>
      <p:cxnSp>
        <p:nvCxnSpPr>
          <p:cNvPr id="381" name="Shape 381"/>
          <p:cNvCxnSpPr/>
          <p:nvPr/>
        </p:nvCxnSpPr>
        <p:spPr>
          <a:xfrm>
            <a:off x="178201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Shape 382"/>
          <p:cNvSpPr/>
          <p:nvPr/>
        </p:nvSpPr>
        <p:spPr>
          <a:xfrm>
            <a:off x="3645091" y="4072828"/>
            <a:ext cx="53168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install -S @types/lodash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npm is all you need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Contribute to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DefinitelyTyped</a:t>
            </a:r>
            <a:r>
              <a:rPr lang="en-US" sz="1800" b="0" i="0" u="none" strike="noStrike" cap="non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58787" y="271462"/>
            <a:ext cx="8685211" cy="561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Editors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575188" y="1048104"/>
            <a:ext cx="7768426" cy="3249893"/>
            <a:chOff x="295537" y="1744661"/>
            <a:chExt cx="10826352" cy="4529166"/>
          </a:xfrm>
        </p:grpSpPr>
        <p:pic>
          <p:nvPicPr>
            <p:cNvPr id="401" name="Shape 401" descr="https://upload.wikimedia.org/wikipedia/commons/thumb/e/e4/Visual_Studio_2013_Logo.svg/990px-Visual_Studio_2013_Logo.sv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2837" y="1744661"/>
              <a:ext cx="1252389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Shape 4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6095" y="4259262"/>
              <a:ext cx="1259130" cy="1259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Shape 403" descr="http://static.grayghostvisuals.com/imgblog/st2-logo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68289" y="1858961"/>
              <a:ext cx="1066799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Shape 404" descr="https://upload.wikimedia.org/wikipedia/commons/thumb/8/80/Atom_editor_logo.svg/1118px-Atom_editor_logo.svg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38152" y="1978598"/>
              <a:ext cx="903492" cy="827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55055" y="4349694"/>
              <a:ext cx="1104778" cy="1078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Shape 406" descr="http://s27.postimg.org/fgvlqyyb7/webstorm_logo_400x400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744707" y="1936657"/>
              <a:ext cx="911407" cy="91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Shape 407" descr="https://upload.wikimedia.org/wikipedia/commons/thumb/9/9f/Vimlogo.svg/605px-Vimlogo.svg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772171" y="4459878"/>
              <a:ext cx="856476" cy="857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Shape 408" descr="http://codesters.org/media/topics/emac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49664" y="4422487"/>
              <a:ext cx="932677" cy="932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 txBox="1"/>
            <p:nvPr/>
          </p:nvSpPr>
          <p:spPr>
            <a:xfrm>
              <a:off x="665260" y="3104896"/>
              <a:ext cx="2140799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649253" y="3104894"/>
              <a:ext cx="210487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Sublime Text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6888146" y="3104892"/>
              <a:ext cx="12035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Atom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9278928" y="3104892"/>
              <a:ext cx="1842961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WebStorm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95537" y="5553228"/>
              <a:ext cx="2880254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 Code</a:t>
              </a: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017637" y="5550828"/>
              <a:ext cx="13681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Eclipse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6864346" y="5547985"/>
              <a:ext cx="1303316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Emacs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9696196" y="5547985"/>
              <a:ext cx="1008428" cy="720599"/>
            </a:xfrm>
            <a:prstGeom prst="rect">
              <a:avLst/>
            </a:prstGeom>
            <a:noFill/>
            <a:ln>
              <a:noFill/>
            </a:ln>
          </p:spPr>
          <p:txBody>
            <a:bodyPr lIns="182875" tIns="146300" rIns="182875" bIns="1463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600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Vim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Shape 421"/>
          <p:cNvGrpSpPr/>
          <p:nvPr/>
        </p:nvGrpSpPr>
        <p:grpSpPr>
          <a:xfrm rot="-1074654">
            <a:off x="690037" y="2067340"/>
            <a:ext cx="7451102" cy="715883"/>
            <a:chOff x="1036637" y="5140362"/>
            <a:chExt cx="10210500" cy="981000"/>
          </a:xfrm>
        </p:grpSpPr>
        <p:grpSp>
          <p:nvGrpSpPr>
            <p:cNvPr id="422" name="Shape 422"/>
            <p:cNvGrpSpPr/>
            <p:nvPr/>
          </p:nvGrpSpPr>
          <p:grpSpPr>
            <a:xfrm>
              <a:off x="2713037" y="5140362"/>
              <a:ext cx="2133300" cy="981000"/>
              <a:chOff x="1265237" y="5140362"/>
              <a:chExt cx="2133300" cy="981000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4" name="Shape 424"/>
              <p:cNvCxnSpPr>
                <a:stCxn id="423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5" name="Shape 425"/>
            <p:cNvGrpSpPr/>
            <p:nvPr/>
          </p:nvGrpSpPr>
          <p:grpSpPr>
            <a:xfrm>
              <a:off x="4846637" y="5140362"/>
              <a:ext cx="2133300" cy="981000"/>
              <a:chOff x="1265237" y="5140362"/>
              <a:chExt cx="2133300" cy="9810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7" name="Shape 427"/>
              <p:cNvCxnSpPr>
                <a:stCxn id="426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28" name="Shape 428"/>
            <p:cNvGrpSpPr/>
            <p:nvPr/>
          </p:nvGrpSpPr>
          <p:grpSpPr>
            <a:xfrm>
              <a:off x="6980237" y="5140362"/>
              <a:ext cx="2133300" cy="981000"/>
              <a:chOff x="1265237" y="5140362"/>
              <a:chExt cx="2133300" cy="981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0" name="Shape 430"/>
              <p:cNvCxnSpPr>
                <a:stCxn id="429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grpSp>
          <p:nvGrpSpPr>
            <p:cNvPr id="431" name="Shape 431"/>
            <p:cNvGrpSpPr/>
            <p:nvPr/>
          </p:nvGrpSpPr>
          <p:grpSpPr>
            <a:xfrm>
              <a:off x="9113837" y="5140362"/>
              <a:ext cx="2133300" cy="981000"/>
              <a:chOff x="1265237" y="5140362"/>
              <a:chExt cx="2133300" cy="981000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82875" tIns="146300" rIns="182875" bIns="146300" anchor="t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3" name="Shape 433"/>
              <p:cNvCxnSpPr>
                <a:stCxn id="432" idx="6"/>
              </p:cNvCxnSpPr>
              <p:nvPr/>
            </p:nvCxnSpPr>
            <p:spPr>
              <a:xfrm rot="-9725392" flipH="1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434" name="Shape 434"/>
            <p:cNvCxnSpPr/>
            <p:nvPr/>
          </p:nvCxnSpPr>
          <p:spPr>
            <a:xfrm>
              <a:off x="1036637" y="5630862"/>
              <a:ext cx="1676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435" name="Shape 435"/>
          <p:cNvSpPr txBox="1"/>
          <p:nvPr/>
        </p:nvSpPr>
        <p:spPr>
          <a:xfrm>
            <a:off x="6020094" y="948074"/>
            <a:ext cx="11967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732405" y="2402035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 dirty="0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213940" y="1923201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1.7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731323" y="1447180"/>
            <a:ext cx="770100" cy="627900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lang="en-US" sz="2000" b="0" i="0" u="none" strike="noStrike" cap="non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668703" y="1910333"/>
            <a:ext cx="2358658" cy="1702003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Null-nullable types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 analysis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Readonly properties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`this` type in functions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acquisition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326908" y="3510687"/>
            <a:ext cx="1594026" cy="738664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 ES2015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React/JSX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845249" y="3035342"/>
            <a:ext cx="1507464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Async/await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server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polymorphic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‘this’ types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302487" y="2562825"/>
            <a:ext cx="1556066" cy="1181862"/>
          </a:xfrm>
          <a:prstGeom prst="rect">
            <a:avLst/>
          </a:prstGeom>
          <a:noFill/>
          <a:ln>
            <a:noFill/>
          </a:ln>
        </p:spPr>
        <p:txBody>
          <a:bodyPr lIns="182875" tIns="146300" rIns="182875" bIns="146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JavaScript in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TS projects +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</a:t>
            </a:r>
            <a:b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600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435B67"/>
                </a:solidFill>
                <a:latin typeface="Arial"/>
                <a:ea typeface="Arial"/>
                <a:cs typeface="Arial"/>
                <a:sym typeface="Arial"/>
              </a:rPr>
              <a:t>Four Releases </a:t>
            </a:r>
            <a:r>
              <a:rPr lang="en-US" sz="2800" b="1" i="0" u="none" strike="sngStrike" cap="none" dirty="0">
                <a:solidFill>
                  <a:srgbClr val="435B67"/>
                </a:solidFill>
                <a:latin typeface="Arial"/>
                <a:ea typeface="Arial"/>
                <a:cs typeface="Arial"/>
                <a:sym typeface="Arial"/>
              </a:rPr>
              <a:t>in One Year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450" name="Shape 450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Advanced TypeScript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has powerful type features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Advanced TypeScript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400" b="1">
                <a:solidFill>
                  <a:srgbClr val="435B67"/>
                </a:solidFill>
              </a:rPr>
              <a:t>Advanced </a:t>
            </a: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400" b="1" i="0" u="none" strike="noStrike" cap="non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async / await for handling promises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Mapped types for all your dynamic JS patterns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11700" y="1107783"/>
            <a:ext cx="8740141" cy="2615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is easier than ever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and Angular together is awesome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0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Future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2941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58605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In Review: Session Takeaways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18589" y="378170"/>
            <a:ext cx="7925308" cy="4083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3200" b="1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 in touch!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500" b="0" i="0" u="none" strike="noStrike" cap="none" dirty="0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We’re on GitHub!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Twitter! (@typescriptlang)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Gitter! (</a:t>
            </a:r>
            <a:r>
              <a:rPr lang="en-US" sz="15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https://gitter.im/Microsoft/TypeScript</a:t>
            </a: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6666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Demo code will be posted at 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https://github.com/zhengbli/ng-china-2016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FE0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Big JavaScript apps are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hard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330600" y="1307365"/>
            <a:ext cx="2546999" cy="0"/>
          </a:xfrm>
          <a:prstGeom prst="straightConnector1">
            <a:avLst/>
          </a:prstGeom>
          <a:noFill/>
          <a:ln w="9525" cap="flat" cmpd="sng">
            <a:solidFill>
              <a:srgbClr val="90A4A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28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Monaco</a:t>
            </a:r>
            <a:b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(Visual Studio Code)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30600" y="1307365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500" b="0" i="0" u="none" strike="noStrike" cap="non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rPr>
              <a:t>Million lines of JavaScript code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endParaRPr sz="1500" b="0" i="0" u="none" strike="noStrike" cap="none">
              <a:solidFill>
                <a:srgbClr val="5D6A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-1" r="20786"/>
          <a:stretch/>
        </p:blipFill>
        <p:spPr>
          <a:xfrm>
            <a:off x="3471817" y="-25399"/>
            <a:ext cx="5744150" cy="52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alone is </a:t>
            </a: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not enough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5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Feature Gap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954102" y="1720920"/>
            <a:ext cx="1180041" cy="1175675"/>
            <a:chOff x="8101854" y="2009972"/>
            <a:chExt cx="1604938" cy="2800413"/>
          </a:xfrm>
        </p:grpSpPr>
        <p:cxnSp>
          <p:nvCxnSpPr>
            <p:cNvPr id="181" name="Shape 181"/>
            <p:cNvCxnSpPr/>
            <p:nvPr/>
          </p:nvCxnSpPr>
          <p:spPr>
            <a:xfrm flipH="1">
              <a:off x="8904324" y="2009972"/>
              <a:ext cx="3883" cy="1501335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8101854" y="3419296"/>
              <a:ext cx="1604938" cy="1391089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art JS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3587419" y="1737547"/>
            <a:ext cx="1071673" cy="1151256"/>
            <a:chOff x="6055494" y="1997231"/>
            <a:chExt cx="1457550" cy="2786833"/>
          </a:xfrm>
        </p:grpSpPr>
        <p:cxnSp>
          <p:nvCxnSpPr>
            <p:cNvPr id="184" name="Shape 184"/>
            <p:cNvCxnSpPr/>
            <p:nvPr/>
          </p:nvCxnSpPr>
          <p:spPr>
            <a:xfrm>
              <a:off x="6788289" y="1997231"/>
              <a:ext cx="8742" cy="149458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6055494" y="3370358"/>
              <a:ext cx="1457550" cy="1413706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 server JS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2652993" y="1728287"/>
            <a:ext cx="1068757" cy="1170505"/>
            <a:chOff x="1874069" y="2016283"/>
            <a:chExt cx="1453584" cy="2806602"/>
          </a:xfrm>
        </p:grpSpPr>
        <p:cxnSp>
          <p:nvCxnSpPr>
            <p:cNvPr id="187" name="Shape 187"/>
            <p:cNvCxnSpPr/>
            <p:nvPr/>
          </p:nvCxnSpPr>
          <p:spPr>
            <a:xfrm>
              <a:off x="2600680" y="2016283"/>
              <a:ext cx="11286" cy="15013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x="1874069" y="3422564"/>
              <a:ext cx="1453584" cy="1400321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JS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086066" y="2825115"/>
            <a:ext cx="6579022" cy="1520422"/>
            <a:chOff x="3598723" y="4747616"/>
            <a:chExt cx="8947927" cy="2067880"/>
          </a:xfrm>
        </p:grpSpPr>
        <p:sp>
          <p:nvSpPr>
            <p:cNvPr id="190" name="Shape 190"/>
            <p:cNvSpPr/>
            <p:nvPr/>
          </p:nvSpPr>
          <p:spPr>
            <a:xfrm rot="5400000">
              <a:off x="7546437" y="3909710"/>
              <a:ext cx="1052499" cy="3359643"/>
            </a:xfrm>
            <a:prstGeom prst="rightBrace">
              <a:avLst>
                <a:gd name="adj1" fmla="val 34297"/>
                <a:gd name="adj2" fmla="val 50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324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598723" y="6187594"/>
              <a:ext cx="8947927" cy="62790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765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 feature gap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322673" y="4747616"/>
              <a:ext cx="1894613" cy="10692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Target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662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947703" y="4747616"/>
              <a:ext cx="1841431" cy="104831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107C10"/>
            </a:solidFill>
            <a:ln>
              <a:noFill/>
            </a:ln>
          </p:spPr>
          <p:txBody>
            <a:bodyPr lIns="67225" tIns="67225" rIns="25200" bIns="25200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Productivity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588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594115" y="592543"/>
            <a:ext cx="7569220" cy="1427441"/>
            <a:chOff x="876569" y="238308"/>
            <a:chExt cx="10294666" cy="1941418"/>
          </a:xfrm>
        </p:grpSpPr>
        <p:cxnSp>
          <p:nvCxnSpPr>
            <p:cNvPr id="195" name="Shape 195"/>
            <p:cNvCxnSpPr/>
            <p:nvPr/>
          </p:nvCxnSpPr>
          <p:spPr>
            <a:xfrm>
              <a:off x="2560636" y="1784286"/>
              <a:ext cx="86105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27026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680466" y="1338394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8580438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10246450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9452782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7728053" y="1327087"/>
              <a:ext cx="0" cy="457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876569" y="1385433"/>
              <a:ext cx="1582715" cy="794293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</a:t>
              </a:r>
              <a:b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-US" sz="1324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Evolution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348746" y="945553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ES3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303837" y="946087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ES5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 rot="18302700">
              <a:off x="8165582" y="704839"/>
              <a:ext cx="1153260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 dirty="0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ES2016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 rot="18302700">
              <a:off x="9054885" y="615391"/>
              <a:ext cx="1271138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ES2017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 rot="-3297300">
              <a:off x="9939782" y="730201"/>
              <a:ext cx="109130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ES2018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 rot="-3297300">
              <a:off x="7259538" y="720913"/>
              <a:ext cx="1113997" cy="516972"/>
            </a:xfrm>
            <a:prstGeom prst="rect">
              <a:avLst/>
            </a:prstGeom>
            <a:noFill/>
            <a:ln>
              <a:noFill/>
            </a:ln>
          </p:spPr>
          <p:txBody>
            <a:bodyPr lIns="134450" tIns="107550" rIns="134450" bIns="1075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lang="en-US" sz="1176" b="0" i="0" u="none" strike="noStrike" cap="non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ES2015</a:t>
              </a: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3751587" y="4473942"/>
            <a:ext cx="1247975" cy="400626"/>
          </a:xfrm>
          <a:prstGeom prst="rect">
            <a:avLst/>
          </a:prstGeom>
          <a:noFill/>
          <a:ln>
            <a:noFill/>
          </a:ln>
        </p:spPr>
        <p:txBody>
          <a:bodyPr lIns="134450" tIns="107550" rIns="134450" bIns="1075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lang="en-US" sz="1324" b="0" i="0" u="none" strike="noStrike" cap="non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 2016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428516" y="2151027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28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 typed superset of JavaScript that compiles to plain JavaScript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555517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Any browser. Any host. Any OS.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Font typeface="Arial"/>
              <a:buNone/>
            </a:pPr>
            <a:endParaRPr sz="3200" b="0" i="0" u="none" strike="noStrike" cap="non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200" b="1" i="0" u="none" strike="noStrike" cap="non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Open 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D PPT Master Fin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1234</Words>
  <Application>Microsoft Office PowerPoint</Application>
  <PresentationFormat>On-screen Show (16:9)</PresentationFormat>
  <Paragraphs>358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Quattrocento Sans</vt:lpstr>
      <vt:lpstr>Arial</vt:lpstr>
      <vt:lpstr>Roboto</vt:lpstr>
      <vt:lpstr>Consolas</vt:lpstr>
      <vt:lpstr>GDD PPT Master Final</vt:lpstr>
      <vt:lpstr>PowerPoint Presentation</vt:lpstr>
      <vt:lpstr>Outline</vt:lpstr>
      <vt:lpstr>PowerPoint Presentation</vt:lpstr>
      <vt:lpstr>PowerPoint Presentation</vt:lpstr>
      <vt:lpstr> Monaco  (Visual Studio Code)</vt:lpstr>
      <vt:lpstr>PowerPoint Presentation</vt:lpstr>
      <vt:lpstr>The Feature Gap</vt:lpstr>
      <vt:lpstr>PowerPoint Presentation</vt:lpstr>
      <vt:lpstr>PowerPoint Presentation</vt:lpstr>
      <vt:lpstr>PowerPoint Presentation</vt:lpstr>
      <vt:lpstr>Outline</vt:lpstr>
      <vt:lpstr>The TypeScript Language</vt:lpstr>
      <vt:lpstr>Downlevel Compilation</vt:lpstr>
      <vt:lpstr>JavaScript IS TypeScript</vt:lpstr>
      <vt:lpstr>PowerPoint Presentation</vt:lpstr>
      <vt:lpstr>JavaScript’s Billion Dollar Mistake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Using 3rd Party Libraries?</vt:lpstr>
      <vt:lpstr>PowerPoint Presentation</vt:lpstr>
      <vt:lpstr>Outline</vt:lpstr>
      <vt:lpstr>TypeScript Editors</vt:lpstr>
      <vt:lpstr>PowerPoint Presentation</vt:lpstr>
      <vt:lpstr>PowerPoint Presentation</vt:lpstr>
      <vt:lpstr>PowerPoint Presentation</vt:lpstr>
      <vt:lpstr>PowerPoint Presentation</vt:lpstr>
      <vt:lpstr>Outline</vt:lpstr>
      <vt:lpstr>In Review: Session Takeaways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Zhengbo Li</cp:lastModifiedBy>
  <cp:revision>30</cp:revision>
  <dcterms:modified xsi:type="dcterms:W3CDTF">2016-11-29T04:16:45Z</dcterms:modified>
</cp:coreProperties>
</file>