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Quattrocento Sans" panose="020B060402020202020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5" autoAdjust="0"/>
  </p:normalViewPr>
  <p:slideViewPr>
    <p:cSldViewPr snapToGrid="0">
      <p:cViewPr>
        <p:scale>
          <a:sx n="103" d="100"/>
          <a:sy n="103" d="100"/>
        </p:scale>
        <p:origin x="130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optional, you can choose how strict you want the type system to be by setting compiler options.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as possible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 with existing javascript workflows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Not only use new features, but also different targeting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</a:t>
            </a:r>
            <a:r>
              <a:rPr lang="en-US" baseline="0" dirty="0"/>
              <a:t> need to change a single line of code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proof.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knew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already knew a large part of TypeScript.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errors and exceptions happen because we called a property or method on a undefined object.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Happen</a:t>
            </a:r>
            <a:r>
              <a:rPr lang="en-US" baseline="0" dirty="0"/>
              <a:t> so often because it is very easily overlooked.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Either missed -&gt; unsafe or over-checked -&gt; ugly code;</a:t>
            </a: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philosophy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TypeScript in action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2014</a:t>
            </a:r>
            <a:r>
              <a:rPr lang="en-US" baseline="0" dirty="0"/>
              <a:t> angular team </a:t>
            </a:r>
            <a:r>
              <a:rPr lang="en-US" baseline="0" dirty="0" err="1"/>
              <a:t>atscript</a:t>
            </a:r>
            <a:r>
              <a:rPr lang="en-US" baseline="0" dirty="0"/>
              <a:t>, same motivation to solve the large </a:t>
            </a:r>
            <a:r>
              <a:rPr lang="en-US" baseline="0" dirty="0" err="1"/>
              <a:t>js</a:t>
            </a:r>
            <a:r>
              <a:rPr lang="en-US" baseline="0" dirty="0"/>
              <a:t> development problem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Why aren’t we 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We reach out, discussed requirement, then decorator / </a:t>
            </a:r>
            <a:r>
              <a:rPr lang="en-US" baseline="0" dirty="0" err="1"/>
              <a:t>systemjs</a:t>
            </a:r>
            <a:r>
              <a:rPr lang="en-US" baseline="0" dirty="0"/>
              <a:t> / ES6 support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Tooling / tsserver -&gt; other platforms</a:t>
            </a:r>
            <a:endParaRPr dirty="0"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love is not only for Ng</a:t>
            </a:r>
            <a:r>
              <a:rPr lang="en-US" baseline="0" dirty="0"/>
              <a:t> 2.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folks are still using Angular 1 and thinking about migrating to Angular 2. </a:t>
            </a: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of </a:t>
            </a:r>
            <a:r>
              <a:rPr lang="en-US" dirty="0" err="1"/>
              <a:t>javascript’s</a:t>
            </a:r>
            <a:r>
              <a:rPr lang="en-US" dirty="0"/>
              <a:t> powerful</a:t>
            </a:r>
            <a:r>
              <a:rPr lang="en-US" baseline="0" dirty="0"/>
              <a:t>ness: many existing libraries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necessarily written in TS, many existed before TS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JS is TS -&gt; no worries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But to make the experience better, we only need a type definition file that describe the public APIs.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Community maintained DT: big git repo.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TS 2.0, we embedded the feature with the compiler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 longer need another tool to get the type definition files, npm is all you needed.</a:t>
            </a:r>
            <a:endParaRPr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not always be in sync with the latest library.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Aside of language</a:t>
            </a:r>
            <a:r>
              <a:rPr lang="en-US" baseline="0" dirty="0"/>
              <a:t> features, tooling is another very important factor why developers love a language.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just linter and syntax 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Code completion / error checking / code navigation / formatting / go to definition / rename / find all references ..</a:t>
            </a: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Constantly, rapidly evolving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Fast iteration and</a:t>
            </a:r>
            <a:r>
              <a:rPr lang="en-US" baseline="0" dirty="0"/>
              <a:t> short </a:t>
            </a:r>
            <a:r>
              <a:rPr lang="en-US" baseline="0"/>
              <a:t>release cycle </a:t>
            </a: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MS, we see pattern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grow -&gt; hard to maintain (no easy way to refactor. Cannot safely change variable name) -&gt; more code more features -&gt; impossible to reason about -&gt; rewrite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 Visual Studio code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Folks love it because how snappy it is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written in 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be JS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wasn’t great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we do?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other languages proven to handle large project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enforce code contract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-&gt; isolate to meaningful pieces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Admittedly</a:t>
            </a:r>
            <a:r>
              <a:rPr lang="en-US" baseline="0" dirty="0"/>
              <a:t>, efforts.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Catch: gap between a new </a:t>
            </a:r>
            <a:r>
              <a:rPr lang="en-US" baseline="0" dirty="0" err="1"/>
              <a:t>langage</a:t>
            </a:r>
            <a:r>
              <a:rPr lang="en-US" baseline="0" dirty="0"/>
              <a:t> feature design is finished -&gt; you can used it in major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When ES6 comes out, all major browsers only support es5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Cannot use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Given up productivity for </a:t>
            </a:r>
            <a:r>
              <a:rPr lang="en-US" baseline="0" dirty="0" err="1"/>
              <a:t>compatability</a:t>
            </a:r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these observations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ppt_16-9ppt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ppt_16-9ppt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rows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ppt_16-9ppt03 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pt-11(3)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8" name="Shape 68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Shape 75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vice Yellow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Shape 82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  Turquois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 Turquoise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nexus-5-portrai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creensho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00" name="Shape 100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heading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3" name="Shape 11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17" name="Shape 11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2" name="Shape 122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Displaying laptop.png"/>
          <p:cNvPicPr preferRelativeResize="0"/>
          <p:nvPr/>
        </p:nvPicPr>
        <p:blipFill rotWithShape="1">
          <a:blip r:embed="rId2">
            <a:alphaModFix/>
          </a:blip>
          <a:srcRect r="39617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9" name="Shape 129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2941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8F8F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llustr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Shape 1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3" name="Shape 2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text 1/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27" name="Shape 2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pt_16-9ppt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6" name="Shape 36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Displaying laptop.png"/>
          <p:cNvPicPr preferRelativeResize="0"/>
          <p:nvPr/>
        </p:nvPicPr>
        <p:blipFill rotWithShape="1">
          <a:blip r:embed="rId2">
            <a:alphaModFix/>
          </a:blip>
          <a:srcRect r="26646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3" name="Shape 4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pt_16-9ppt03 副本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anielRosenwasser/ng-europe-2016" TargetMode="External"/><Relationship Id="rId4" Type="http://schemas.openxmlformats.org/officeDocument/2006/relationships/hyperlink" Target="https://gitter.im/Microsoft/TypeScrip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36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Downlevel Compilation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1367124" y="2561493"/>
            <a:ext cx="819520" cy="819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4116" y="2314146"/>
            <a:ext cx="2089698" cy="131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2496763" y="2971253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5851278" y="2982841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1367123" y="3466182"/>
            <a:ext cx="819520" cy="819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61" name="Shape 261"/>
          <p:cNvSpPr/>
          <p:nvPr/>
        </p:nvSpPr>
        <p:spPr>
          <a:xfrm>
            <a:off x="1375762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2496763" y="3246213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2496763" y="2371323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61"/>
          <p:cNvSpPr/>
          <p:nvPr/>
        </p:nvSpPr>
        <p:spPr>
          <a:xfrm>
            <a:off x="6975374" y="2573081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" name="Shape 262"/>
          <p:cNvCxnSpPr/>
          <p:nvPr/>
        </p:nvCxnSpPr>
        <p:spPr>
          <a:xfrm rot="10800000" flipH="1">
            <a:off x="5914877" y="2392676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63"/>
          <p:cNvCxnSpPr/>
          <p:nvPr/>
        </p:nvCxnSpPr>
        <p:spPr>
          <a:xfrm>
            <a:off x="5910218" y="3262476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261"/>
          <p:cNvSpPr/>
          <p:nvPr/>
        </p:nvSpPr>
        <p:spPr>
          <a:xfrm>
            <a:off x="6975374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8" name="Shape 261"/>
          <p:cNvSpPr/>
          <p:nvPr/>
        </p:nvSpPr>
        <p:spPr>
          <a:xfrm>
            <a:off x="7000412" y="3466182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ES3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71" y="1940474"/>
            <a:ext cx="2454848" cy="2477869"/>
            <a:chOff x="4711126" y="1667933"/>
            <a:chExt cx="3171340" cy="3201080"/>
          </a:xfrm>
        </p:grpSpPr>
        <p:sp>
          <p:nvSpPr>
            <p:cNvPr id="272" name="Shape 272"/>
            <p:cNvSpPr/>
            <p:nvPr/>
          </p:nvSpPr>
          <p:spPr>
            <a:xfrm>
              <a:off x="4711126" y="1667933"/>
              <a:ext cx="3171340" cy="3201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TypeScript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237055" y="2198793"/>
              <a:ext cx="2119482" cy="2139359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ES6+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752980" y="2719558"/>
              <a:ext cx="1087628" cy="10978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4581" y="1511248"/>
            <a:ext cx="3322418" cy="3322418"/>
            <a:chOff x="1444581" y="1511248"/>
            <a:chExt cx="3322418" cy="3322418"/>
          </a:xfrm>
        </p:grpSpPr>
        <p:sp>
          <p:nvSpPr>
            <p:cNvPr id="11" name="Shape 269"/>
            <p:cNvSpPr/>
            <p:nvPr/>
          </p:nvSpPr>
          <p:spPr>
            <a:xfrm>
              <a:off x="1444581" y="1511248"/>
              <a:ext cx="3322418" cy="33224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861456" y="1945726"/>
              <a:ext cx="2501737" cy="2501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ES7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76339" y="2360608"/>
              <a:ext cx="1671970" cy="1671970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683331" y="2767602"/>
              <a:ext cx="857984" cy="8579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36669" y="158439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Future …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945" y="1"/>
            <a:ext cx="6120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lang="en-US" sz="1800" b="0" i="0" u="none" strike="noStrike" cap="none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1363059" y="1401231"/>
            <a:ext cx="6271543" cy="2166757"/>
            <a:chOff x="825426" y="2000888"/>
            <a:chExt cx="10125588" cy="3498293"/>
          </a:xfrm>
        </p:grpSpPr>
        <p:grpSp>
          <p:nvGrpSpPr>
            <p:cNvPr id="307" name="Shape 307"/>
            <p:cNvGrpSpPr/>
            <p:nvPr/>
          </p:nvGrpSpPr>
          <p:grpSpPr>
            <a:xfrm>
              <a:off x="825426" y="2000888"/>
              <a:ext cx="3565091" cy="3498293"/>
              <a:chOff x="617999" y="418743"/>
              <a:chExt cx="2394362" cy="2349500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1362479" y="1566801"/>
                <a:ext cx="1649882" cy="120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8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  <p:sp>
          <p:nvSpPr>
            <p:cNvPr id="310" name="Shape 310"/>
            <p:cNvSpPr txBox="1"/>
            <p:nvPr/>
          </p:nvSpPr>
          <p:spPr>
            <a:xfrm>
              <a:off x="4940489" y="2715026"/>
              <a:ext cx="2366553" cy="244481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lang="en-US" sz="8800" b="0" i="0" u="none" strike="noStrike" cap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1" name="Shape 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00775" y="2032342"/>
              <a:ext cx="3150239" cy="33873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5194730" y="407977"/>
            <a:ext cx="1792804" cy="1907769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lang="en-US" sz="12206" b="0" i="0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❤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7775" y="407977"/>
            <a:ext cx="1573096" cy="169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3060526" y="411243"/>
            <a:ext cx="1823130" cy="1843733"/>
            <a:chOff x="617999" y="418743"/>
            <a:chExt cx="2479585" cy="2507606"/>
          </a:xfrm>
        </p:grpSpPr>
        <p:sp>
          <p:nvSpPr>
            <p:cNvPr id="320" name="Shape 320"/>
            <p:cNvSpPr/>
            <p:nvPr/>
          </p:nvSpPr>
          <p:spPr>
            <a:xfrm>
              <a:off x="617999" y="418743"/>
              <a:ext cx="2296117" cy="2296117"/>
            </a:xfrm>
            <a:prstGeom prst="rect">
              <a:avLst/>
            </a:prstGeom>
            <a:solidFill>
              <a:srgbClr val="0074C1"/>
            </a:solidFill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6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112349" y="1333500"/>
              <a:ext cx="1985235" cy="15928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456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TS</a:t>
              </a:r>
            </a:p>
          </p:txBody>
        </p:sp>
      </p:grpSp>
      <p:pic>
        <p:nvPicPr>
          <p:cNvPr id="322" name="Shape 322" descr="https://scontent-lax3-1.xx.fbcdn.net/v/t35.0-12/13128690_1763395927223470_578299278_o.jpg?oh=adaaa8e3f1aa40fc41ba698ae2e55bcb&amp;oe=572E1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653" y="2315641"/>
            <a:ext cx="4520125" cy="25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400" b="1">
                <a:solidFill>
                  <a:srgbClr val="435B67"/>
                </a:solidFill>
              </a:rPr>
              <a:t>ngular 2 + TypeScript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lang="en-US" sz="2800" b="0" i="0" u="none" strike="noStrike" cap="none" baseline="300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50" cy="3108282"/>
            <a:chOff x="1262262" y="1267607"/>
            <a:chExt cx="9652111" cy="4820669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905911"/>
              <a:chOff x="1262262" y="3182364"/>
              <a:chExt cx="3077400" cy="2905911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rot="10800000" flipH="1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  <p:sp>
            <p:nvSpPr>
              <p:cNvPr id="365" name="Shape 365"/>
              <p:cNvSpPr txBox="1"/>
              <p:nvPr/>
            </p:nvSpPr>
            <p:spPr>
              <a:xfrm>
                <a:off x="1620515" y="5026189"/>
                <a:ext cx="241289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Repository for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type declarations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3221383" cy="2594648"/>
              <a:chOff x="3077524" y="2931686"/>
              <a:chExt cx="3221383" cy="2594648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rot="10800000" flipH="1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  <p:sp>
            <p:nvSpPr>
              <p:cNvPr id="370" name="Shape 370"/>
              <p:cNvSpPr txBox="1"/>
              <p:nvPr/>
            </p:nvSpPr>
            <p:spPr>
              <a:xfrm>
                <a:off x="3864778" y="4464248"/>
                <a:ext cx="243412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Tool for fetching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.d.ts files from DT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244079" cy="2520748"/>
              <a:chOff x="5352907" y="2264404"/>
              <a:chExt cx="3244079" cy="2520748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rot="10800000" flipH="1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6242317" y="3723066"/>
                <a:ext cx="2354669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.d.ts registry and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acquisition tool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3" cy="2678228"/>
              <a:chOff x="7628290" y="1267607"/>
              <a:chExt cx="3286083" cy="2678228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rot="10800000" flipH="1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400" b="1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8744439" y="2883748"/>
                <a:ext cx="1830881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DT to npm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publish tool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npm is all you need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Contribute to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DefinitelyTyped</a:t>
            </a: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id="401" name="Shape 401" descr="https://upload.wikimedia.org/wikipedia/commons/thumb/e/e4/Visual_Studio_2013_Logo.svg/990px-Visual_Studio_2013_Log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 descr="http://static.grayghostvisuals.com/imgblog/st2-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Shape 404" descr="https://upload.wikimedia.org/wikipedia/commons/thumb/8/80/Atom_editor_logo.svg/1118px-Atom_editor_logo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 descr="http://s27.postimg.org/fgvlqyyb7/webstorm_logo_400x400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Shape 407" descr="https://upload.wikimedia.org/wikipedia/commons/thumb/9/9f/Vimlogo.svg/605px-Vimlogo.svg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Shape 408" descr="http://codesters.org/media/topics/emac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 rot="-1074654">
            <a:off x="690037" y="2067340"/>
            <a:ext cx="7451102" cy="715883"/>
            <a:chOff x="1036637" y="5140362"/>
            <a:chExt cx="10210500" cy="98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713037" y="5140362"/>
              <a:ext cx="2133300" cy="981000"/>
              <a:chOff x="1265237" y="5140362"/>
              <a:chExt cx="2133300" cy="981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4" name="Shape 424"/>
              <p:cNvCxnSpPr>
                <a:stCxn id="423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5" name="Shape 425"/>
            <p:cNvGrpSpPr/>
            <p:nvPr/>
          </p:nvGrpSpPr>
          <p:grpSpPr>
            <a:xfrm>
              <a:off x="4846637" y="5140362"/>
              <a:ext cx="2133300" cy="981000"/>
              <a:chOff x="1265237" y="5140362"/>
              <a:chExt cx="2133300" cy="9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7" name="Shape 427"/>
              <p:cNvCxnSpPr>
                <a:stCxn id="426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8" name="Shape 428"/>
            <p:cNvGrpSpPr/>
            <p:nvPr/>
          </p:nvGrpSpPr>
          <p:grpSpPr>
            <a:xfrm>
              <a:off x="6980237" y="5140362"/>
              <a:ext cx="2133300" cy="981000"/>
              <a:chOff x="1265237" y="5140362"/>
              <a:chExt cx="2133300" cy="9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0" name="Shape 430"/>
              <p:cNvCxnSpPr>
                <a:stCxn id="429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31" name="Shape 431"/>
            <p:cNvGrpSpPr/>
            <p:nvPr/>
          </p:nvGrpSpPr>
          <p:grpSpPr>
            <a:xfrm>
              <a:off x="9113837" y="5140362"/>
              <a:ext cx="2133300" cy="981000"/>
              <a:chOff x="1265237" y="5140362"/>
              <a:chExt cx="2133300" cy="9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3" name="Shape 433"/>
              <p:cNvCxnSpPr>
                <a:stCxn id="432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434" name="Shape 434"/>
            <p:cNvCxnSpPr/>
            <p:nvPr/>
          </p:nvCxnSpPr>
          <p:spPr>
            <a:xfrm>
              <a:off x="1036637" y="5630862"/>
              <a:ext cx="1676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6020094" y="948074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32405" y="2402035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 dirty="0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213940" y="1923201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31323" y="1447180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668703" y="1910333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Null-nullable types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 properties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326908" y="3510687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845249" y="3035342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02487" y="2562825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Four Releases in One Year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450" name="Shape 450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Advanced TypeScript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has powerful type features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Advanced TypeScript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>
                <a:solidFill>
                  <a:srgbClr val="435B67"/>
                </a:solidFill>
              </a:rPr>
              <a:t>Advanced </a:t>
            </a: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async / await for handling promises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Mapped types for all your dynamic JS patterns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941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lang="en-US" sz="15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Twitter! (@typescriptlang)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lang="en-US" sz="15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https://github.com/zhengbli/ng-china-2016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FE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b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1" r="20786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name="adj1" fmla="val 3429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324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765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662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107C1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588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685472"/>
            <a:ext cx="7569221" cy="1334512"/>
            <a:chOff x="876569" y="364698"/>
            <a:chExt cx="10294667" cy="1815029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-3297300">
              <a:off x="8189246" y="750342"/>
              <a:ext cx="1042103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-3297300">
              <a:off x="9096385" y="695186"/>
              <a:ext cx="1076206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928875" y="4473942"/>
            <a:ext cx="1405678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 2016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endParaRPr sz="32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1027</Words>
  <Application>Microsoft Office PowerPoint</Application>
  <PresentationFormat>On-screen Show (16:9)</PresentationFormat>
  <Paragraphs>286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Roboto</vt:lpstr>
      <vt:lpstr>Arial</vt:lpstr>
      <vt:lpstr>Quattrocento Sans</vt:lpstr>
      <vt:lpstr>Consolas</vt:lpstr>
      <vt:lpstr>GDD PPT Master Final</vt:lpstr>
      <vt:lpstr>PowerPoint Presentation</vt:lpstr>
      <vt:lpstr>Outline</vt:lpstr>
      <vt:lpstr>PowerPoint Presentation</vt:lpstr>
      <vt:lpstr>PowerPoint Presentation</vt:lpstr>
      <vt:lpstr> Monaco  (Visual Studio Code)</vt:lpstr>
      <vt:lpstr>PowerPoint Presentation</vt:lpstr>
      <vt:lpstr>The Feature Gap</vt:lpstr>
      <vt:lpstr>PowerPoint Presentation</vt:lpstr>
      <vt:lpstr>PowerPoint Presentation</vt:lpstr>
      <vt:lpstr>PowerPoint Presentation</vt:lpstr>
      <vt:lpstr>Outline</vt:lpstr>
      <vt:lpstr>The TypeScript Language</vt:lpstr>
      <vt:lpstr>Downlevel Compilation</vt:lpstr>
      <vt:lpstr>JavaScript IS TypeScript</vt:lpstr>
      <vt:lpstr>PowerPoint Presentation</vt:lpstr>
      <vt:lpstr>JavaScript’s Billion Dollar Mistake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Using 3rd Party Libraries?</vt:lpstr>
      <vt:lpstr>PowerPoint Presentation</vt:lpstr>
      <vt:lpstr>Outline</vt:lpstr>
      <vt:lpstr>TypeScript Editors</vt:lpstr>
      <vt:lpstr>PowerPoint Presentation</vt:lpstr>
      <vt:lpstr>PowerPoint Presentation</vt:lpstr>
      <vt:lpstr>PowerPoint Presentation</vt:lpstr>
      <vt:lpstr>PowerPoint Presentation</vt:lpstr>
      <vt:lpstr>Outline</vt:lpstr>
      <vt:lpstr>In Review: Session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Zhengbo Li</cp:lastModifiedBy>
  <cp:revision>20</cp:revision>
  <dcterms:modified xsi:type="dcterms:W3CDTF">2016-11-28T07:29:58Z</dcterms:modified>
</cp:coreProperties>
</file>