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33" r:id="rId2"/>
    <p:sldId id="381" r:id="rId3"/>
    <p:sldId id="391" r:id="rId4"/>
    <p:sldId id="394" r:id="rId5"/>
    <p:sldId id="388" r:id="rId6"/>
    <p:sldId id="392" r:id="rId7"/>
    <p:sldId id="395" r:id="rId8"/>
    <p:sldId id="393" r:id="rId9"/>
    <p:sldId id="274" r:id="rId10"/>
  </p:sldIdLst>
  <p:sldSz cx="9144000" cy="5143500" type="screen16x9"/>
  <p:notesSz cx="6858000" cy="9144000"/>
  <p:defaultTextStyle>
    <a:defPPr>
      <a:defRPr lang="zh-CN"/>
    </a:defPPr>
    <a:lvl1pPr marL="0" algn="l" defTabSz="73975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69875" algn="l" defTabSz="73975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39750" algn="l" defTabSz="73975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09624" algn="l" defTabSz="73975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479499" algn="l" defTabSz="73975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849374" algn="l" defTabSz="73975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19249" algn="l" defTabSz="73975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589124" algn="l" defTabSz="73975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2958998" algn="l" defTabSz="73975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80"/>
    <a:srgbClr val="F2F2F2"/>
    <a:srgbClr val="8BBC58"/>
    <a:srgbClr val="000000"/>
    <a:srgbClr val="CCECFF"/>
    <a:srgbClr val="66FF99"/>
    <a:srgbClr val="78C2E0"/>
    <a:srgbClr val="B2B3B2"/>
    <a:srgbClr val="C0C1BF"/>
    <a:srgbClr val="A5A6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个性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1" autoAdjust="0"/>
    <p:restoredTop sz="93393" autoAdjust="0"/>
  </p:normalViewPr>
  <p:slideViewPr>
    <p:cSldViewPr>
      <p:cViewPr varScale="1">
        <p:scale>
          <a:sx n="98" d="100"/>
          <a:sy n="98" d="100"/>
        </p:scale>
        <p:origin x="480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53DC8-DAD0-4A1C-B5C0-5CE64ABB4D0F}" type="datetimeFigureOut">
              <a:rPr lang="zh-CN" altLang="en-US" smtClean="0"/>
              <a:pPr/>
              <a:t>2017/8/31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AA998-3087-4A83-A5AF-FAEEC56AA4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356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F6169-4947-4F90-A15B-728F978B4358}" type="datetimeFigureOut">
              <a:rPr lang="zh-CN" altLang="en-US" smtClean="0"/>
              <a:pPr/>
              <a:t>2017/8/31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EDAA6-AA41-4B08-B8E8-386550C742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240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7397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69875" algn="l" defTabSz="7397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39750" algn="l" defTabSz="7397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09624" algn="l" defTabSz="7397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479499" algn="l" defTabSz="7397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49374" algn="l" defTabSz="7397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19249" algn="l" defTabSz="7397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89124" algn="l" defTabSz="7397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58998" algn="l" defTabSz="7397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898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0700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79695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03405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模板-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763688" y="1599642"/>
            <a:ext cx="5008557" cy="1026114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j-ea"/>
                <a:ea typeface="+mj-ea"/>
                <a:cs typeface="Arial" pitchFamily="34" charset="0"/>
              </a:defRPr>
            </a:lvl1pPr>
          </a:lstStyle>
          <a:p>
            <a:r>
              <a:rPr lang="ja-JP" altLang="en-US" dirty="0"/>
              <a:t>マスタ タイトルの書式設定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763689" y="2409732"/>
            <a:ext cx="2926039" cy="270030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+mn-ea"/>
                <a:ea typeface="+mn-ea"/>
              </a:defRPr>
            </a:lvl1pPr>
            <a:lvl2pPr marL="369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9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0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794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49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192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89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58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 サブタイトルの書式設定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73975" tIns="36987" rIns="73975" bIns="36987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7544" y="90010"/>
            <a:ext cx="8424936" cy="465516"/>
          </a:xfrm>
        </p:spPr>
        <p:txBody>
          <a:bodyPr>
            <a:noAutofit/>
          </a:bodyPr>
          <a:lstStyle>
            <a:lvl1pPr>
              <a:defRPr sz="2400" b="1">
                <a:latin typeface="+mj-lt"/>
              </a:defRPr>
            </a:lvl1pPr>
          </a:lstStyle>
          <a:p>
            <a:r>
              <a:rPr lang="ja-JP" altLang="en-US" dirty="0"/>
              <a:t>マスタ タイトルの書式設定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 sz="2400" b="1" baseline="0"/>
            </a:lvl1pPr>
            <a:lvl2pPr marL="601047" marR="0" indent="-231172" algn="l" defTabSz="369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Lucida Grande"/>
              <a:buChar char="»"/>
              <a:tabLst/>
              <a:defRPr sz="2000"/>
            </a:lvl2pPr>
            <a:lvl3pPr>
              <a:buFont typeface="Calibri" pitchFamily="34" charset="0"/>
              <a:buChar char="−"/>
              <a:defRPr sz="1800">
                <a:latin typeface="+mn-ea"/>
                <a:ea typeface="+mn-ea"/>
              </a:defRPr>
            </a:lvl3pPr>
            <a:lvl4pPr>
              <a:buFont typeface="Arial" pitchFamily="34" charset="0"/>
              <a:buChar char="•"/>
              <a:defRPr sz="1600" b="1"/>
            </a:lvl4pPr>
            <a:lvl5pPr defTabSz="369875">
              <a:buSzPct val="80000"/>
              <a:buFont typeface="Wingdings" pitchFamily="2" charset="2"/>
              <a:buChar char="Ø"/>
              <a:defRPr sz="1400"/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1482" y="2307981"/>
            <a:ext cx="6005369" cy="494552"/>
          </a:xfrm>
        </p:spPr>
        <p:txBody>
          <a:bodyPr anchor="b"/>
          <a:lstStyle>
            <a:lvl1pPr marL="0" indent="0">
              <a:buNone/>
              <a:defRPr sz="1600">
                <a:solidFill>
                  <a:srgbClr val="404040"/>
                </a:solidFill>
                <a:latin typeface="+mj-lt"/>
                <a:cs typeface="Arial"/>
              </a:defRPr>
            </a:lvl1pPr>
            <a:lvl2pPr marL="3698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397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0962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7949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4937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21924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8912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5899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11482" y="2886410"/>
            <a:ext cx="6005369" cy="1021556"/>
          </a:xfrm>
        </p:spPr>
        <p:txBody>
          <a:bodyPr anchor="t">
            <a:normAutofit/>
          </a:bodyPr>
          <a:lstStyle>
            <a:lvl1pPr algn="l">
              <a:defRPr sz="2400" b="1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 dirty="0"/>
              <a:t>マスタ タイトルの書式設定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ja-JP" altLang="en-US" dirty="0"/>
              <a:t>マスタ タイトルの書式設定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627534"/>
            <a:ext cx="4038600" cy="40324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defTabSz="369875">
              <a:buSzPct val="80000"/>
              <a:buFont typeface="Lucida Grande"/>
              <a:buChar char="»"/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627534"/>
            <a:ext cx="4038600" cy="4032448"/>
          </a:xfrm>
        </p:spPr>
        <p:txBody>
          <a:bodyPr/>
          <a:lstStyle>
            <a:lvl1pPr>
              <a:defRPr sz="24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 defTabSz="369875">
              <a:buSzPct val="80000"/>
              <a:buFont typeface="Lucida Grande"/>
              <a:buChar char="»"/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ja-JP" altLang="en-US" dirty="0"/>
              <a:t>マスタ タイトルの書式設定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Transi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模板-间隔页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© Pactera. Confidential. All Rights Reserved. 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91277" y="1854230"/>
            <a:ext cx="4958850" cy="1435042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ja-JP" altLang="en-US" dirty="0"/>
              <a:t>マスタ タイトルの書式設定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模板-底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3413776" y="1437624"/>
            <a:ext cx="6342800" cy="918102"/>
          </a:xfrm>
        </p:spPr>
        <p:txBody>
          <a:bodyPr anchor="b"/>
          <a:lstStyle>
            <a:lvl1pPr algn="l">
              <a:defRPr sz="44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 dirty="0"/>
              <a:t>マスタ タイトルの書式設定</a:t>
            </a:r>
            <a:endParaRPr lang="zh-CN" altLang="en-US" dirty="0"/>
          </a:p>
        </p:txBody>
      </p:sp>
      <p:pic>
        <p:nvPicPr>
          <p:cNvPr id="86017" name="Picture 1" descr="D:\Pactera\EDM\微信\qrcode_for_gh_fe97cbc77b76_430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3391" y="2469971"/>
            <a:ext cx="743444" cy="74344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39552" y="90010"/>
            <a:ext cx="8352928" cy="465516"/>
          </a:xfrm>
          <a:prstGeom prst="rect">
            <a:avLst/>
          </a:prstGeom>
        </p:spPr>
        <p:txBody>
          <a:bodyPr vert="horz" lIns="73975" tIns="36987" rIns="73975" bIns="36987" rtlCol="0" anchor="ctr">
            <a:noAutofit/>
          </a:bodyPr>
          <a:lstStyle/>
          <a:p>
            <a:r>
              <a:rPr lang="ja-JP" altLang="en-US" dirty="0"/>
              <a:t>クリックしてタイトルを追加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536" y="771550"/>
            <a:ext cx="8424936" cy="3960440"/>
          </a:xfrm>
          <a:prstGeom prst="rect">
            <a:avLst/>
          </a:prstGeom>
        </p:spPr>
        <p:txBody>
          <a:bodyPr vert="horz" lIns="73975" tIns="36987" rIns="73975" bIns="36987" rtlCol="0">
            <a:normAutofit/>
          </a:bodyPr>
          <a:lstStyle/>
          <a:p>
            <a:pPr lvl="0"/>
            <a:r>
              <a:rPr lang="ja-JP" altLang="en-US" dirty="0"/>
              <a:t>クリックしてテキストを追加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</a:t>
            </a:r>
            <a:r>
              <a:rPr lang="ja-JP" altLang="en-US" dirty="0"/>
              <a:t>レベル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0265" y="4890195"/>
            <a:ext cx="2651780" cy="273844"/>
          </a:xfrm>
          <a:prstGeom prst="rect">
            <a:avLst/>
          </a:prstGeom>
        </p:spPr>
        <p:txBody>
          <a:bodyPr vert="horz" lIns="73975" tIns="36987" rIns="73975" bIns="36987" rtlCol="0" anchor="ctr"/>
          <a:lstStyle>
            <a:lvl1pPr marL="0" marR="0" indent="0" algn="l" defTabSz="739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© Pactera. Confidential. All Rights Reserved.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084327" y="4890195"/>
            <a:ext cx="1402061" cy="273844"/>
          </a:xfrm>
          <a:prstGeom prst="rect">
            <a:avLst/>
          </a:prstGeom>
        </p:spPr>
        <p:txBody>
          <a:bodyPr vert="horz" lIns="73975" tIns="36987" rIns="73975" bIns="36987" rtlCol="0" anchor="ctr"/>
          <a:lstStyle>
            <a:lvl1pPr algn="ctr">
              <a:defRPr sz="900">
                <a:solidFill>
                  <a:srgbClr val="C00000"/>
                </a:solidFill>
              </a:defRPr>
            </a:lvl1pPr>
          </a:lstStyle>
          <a:p>
            <a:fld id="{8810F394-C716-49D3-8450-D4BAA85FC0F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395362" y="517959"/>
            <a:ext cx="84123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1" y="95854"/>
            <a:ext cx="432047" cy="43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 descr="logo .jp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8356165" y="4875567"/>
            <a:ext cx="652668" cy="188855"/>
          </a:xfrm>
          <a:prstGeom prst="rect">
            <a:avLst/>
          </a:prstGeom>
        </p:spPr>
      </p:pic>
      <p:sp>
        <p:nvSpPr>
          <p:cNvPr id="24577" name="AutoShape 1" descr="C:\Documents and Settings\user\Application Data\Tencent\Users\34078043\QQ\WinTemp\RichOle\{LQ9R)8ZY5G~C1FBIUGV.jpg"/>
          <p:cNvSpPr>
            <a:spLocks noChangeAspect="1" noChangeArrowheads="1"/>
          </p:cNvSpPr>
          <p:nvPr userDrawn="1"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9" r:id="rId8"/>
  </p:sldLayoutIdLst>
  <p:hf hdr="0" ftr="0"/>
  <p:txStyles>
    <p:titleStyle>
      <a:lvl1pPr algn="l" defTabSz="739750" rtl="0" eaLnBrk="1" latinLnBrk="0" hangingPunct="1">
        <a:spcBef>
          <a:spcPct val="0"/>
        </a:spcBef>
        <a:buNone/>
        <a:defRPr sz="2400" b="1" kern="1200">
          <a:solidFill>
            <a:srgbClr val="004280"/>
          </a:solidFill>
          <a:latin typeface="+mj-lt"/>
          <a:ea typeface="+mj-ea"/>
          <a:cs typeface="+mj-cs"/>
        </a:defRPr>
      </a:lvl1pPr>
    </p:titleStyle>
    <p:bodyStyle>
      <a:lvl1pPr marL="457200" indent="-252000" algn="l" defTabSz="739750" rtl="0" eaLnBrk="1" latinLnBrk="0" hangingPunct="1">
        <a:spcBef>
          <a:spcPts val="0"/>
        </a:spcBef>
        <a:buFont typeface="Calibri" pitchFamily="34" charset="0"/>
        <a:buChar char="•"/>
        <a:defRPr sz="2400" b="0" kern="1200">
          <a:solidFill>
            <a:srgbClr val="004280"/>
          </a:solidFill>
          <a:latin typeface="+mn-lt"/>
          <a:ea typeface="+mn-ea"/>
          <a:cs typeface="+mn-cs"/>
        </a:defRPr>
      </a:lvl1pPr>
      <a:lvl2pPr marL="601047" indent="-231172" algn="l" defTabSz="739750" rtl="0" eaLnBrk="1" latinLnBrk="0" hangingPunct="1">
        <a:spcBef>
          <a:spcPct val="20000"/>
        </a:spcBef>
        <a:buFont typeface="Calibri" pitchFamily="34" charset="0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2pPr>
      <a:lvl3pPr marL="924687" indent="-184937" algn="l" defTabSz="739750" rtl="0" eaLnBrk="1" latinLnBrk="0" hangingPunct="1">
        <a:spcBef>
          <a:spcPct val="20000"/>
        </a:spcBef>
        <a:buFont typeface="Calibri" pitchFamily="34" charset="0"/>
        <a:buChar char="−"/>
        <a:defRPr sz="1800" kern="1200" baseline="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3pPr>
      <a:lvl4pPr marL="1294562" indent="-184937" algn="l" defTabSz="739750" rtl="0" eaLnBrk="1" latinLnBrk="0" hangingPunct="1">
        <a:spcBef>
          <a:spcPct val="20000"/>
        </a:spcBef>
        <a:buFont typeface="Arial" pitchFamily="34" charset="0"/>
        <a:buChar char="•"/>
        <a:defRPr sz="1600" b="1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4pPr>
      <a:lvl5pPr marL="1664437" indent="-184937" algn="l" defTabSz="369875" rtl="0" eaLnBrk="1" latinLnBrk="0" hangingPunct="1">
        <a:spcBef>
          <a:spcPct val="20000"/>
        </a:spcBef>
        <a:buSzPct val="80000"/>
        <a:buFont typeface="Wingdings" pitchFamily="2" charset="2"/>
        <a:buChar char="Ø"/>
        <a:defRPr sz="14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5pPr>
      <a:lvl6pPr marL="2034311" indent="-184937" algn="l" defTabSz="73975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4186" indent="-184937" algn="l" defTabSz="73975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74061" indent="-184937" algn="l" defTabSz="73975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43936" indent="-184937" algn="l" defTabSz="73975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39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9875" algn="l" defTabSz="739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9750" algn="l" defTabSz="739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09624" algn="l" defTabSz="739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79499" algn="l" defTabSz="739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49374" algn="l" defTabSz="739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19249" algn="l" defTabSz="739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89124" algn="l" defTabSz="739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58998" algn="l" defTabSz="739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mailto:yanfeng.zhang@pactera.com" TargetMode="External"/><Relationship Id="rId3" Type="http://schemas.openxmlformats.org/officeDocument/2006/relationships/hyperlink" Target="mailto:Jingnan.zhang@pactera.com" TargetMode="External"/><Relationship Id="rId7" Type="http://schemas.openxmlformats.org/officeDocument/2006/relationships/hyperlink" Target="mailto:Peng.zuo@pactera.com" TargetMode="External"/><Relationship Id="rId2" Type="http://schemas.openxmlformats.org/officeDocument/2006/relationships/hyperlink" Target="mailto:Yi.liu9@pactera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Lijun.sun@pactera.com" TargetMode="External"/><Relationship Id="rId5" Type="http://schemas.openxmlformats.org/officeDocument/2006/relationships/hyperlink" Target="mailto:xue.li10@pactera.com" TargetMode="External"/><Relationship Id="rId4" Type="http://schemas.openxmlformats.org/officeDocument/2006/relationships/hyperlink" Target="mailto:Yi.shan@pactera.co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691680" y="1275606"/>
            <a:ext cx="4752528" cy="1818202"/>
          </a:xfrm>
        </p:spPr>
        <p:txBody>
          <a:bodyPr>
            <a:normAutofit/>
          </a:bodyPr>
          <a:lstStyle/>
          <a:p>
            <a:r>
              <a:rPr lang="ja-JP" altLang="en-US" sz="900" dirty="0">
                <a:solidFill>
                  <a:srgbClr val="1E1E1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ja-JP" altLang="en-US" sz="900" dirty="0">
                <a:solidFill>
                  <a:srgbClr val="1E1E1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Angular2.0</a:t>
            </a:r>
            <a:r>
              <a:rPr lang="zh-CN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社内培训计划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691680" y="3093808"/>
            <a:ext cx="2926039" cy="270030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>
                <a:latin typeface="MS UI Gothic" panose="020B0600070205080204" pitchFamily="50" charset="-128"/>
                <a:ea typeface="MS UI Gothic" panose="020B0600070205080204" pitchFamily="50" charset="-128"/>
              </a:rPr>
              <a:t>2017</a:t>
            </a:r>
            <a:r>
              <a:rPr lang="ja-JP" altLang="en-US" dirty="0">
                <a:latin typeface="MS UI Gothic" panose="020B0600070205080204" pitchFamily="50" charset="-128"/>
                <a:ea typeface="MS UI Gothic" panose="020B0600070205080204" pitchFamily="50" charset="-128"/>
              </a:rPr>
              <a:t>年</a:t>
            </a:r>
            <a:r>
              <a:rPr lang="en-US" altLang="ja-JP" dirty="0">
                <a:latin typeface="MS UI Gothic" panose="020B0600070205080204" pitchFamily="50" charset="-128"/>
                <a:ea typeface="MS UI Gothic" panose="020B0600070205080204" pitchFamily="50" charset="-128"/>
              </a:rPr>
              <a:t>08</a:t>
            </a:r>
            <a:r>
              <a:rPr lang="ja-JP" altLang="en-US" dirty="0">
                <a:latin typeface="MS UI Gothic" panose="020B0600070205080204" pitchFamily="50" charset="-128"/>
                <a:ea typeface="MS UI Gothic" panose="020B0600070205080204" pitchFamily="50" charset="-128"/>
              </a:rPr>
              <a:t>月</a:t>
            </a:r>
            <a:endParaRPr lang="zh-CN" altLang="en-US" dirty="0"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946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>
            <a:off x="410710" y="1892590"/>
            <a:ext cx="5075678" cy="432048"/>
          </a:xfrm>
          <a:prstGeom prst="roundRect">
            <a:avLst/>
          </a:prstGeom>
          <a:solidFill>
            <a:srgbClr val="78C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02</a:t>
            </a:r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zh-CN" altLang="en-US" sz="2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培训计划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416868" y="1244518"/>
            <a:ext cx="5075678" cy="432048"/>
          </a:xfrm>
          <a:prstGeom prst="roundRect">
            <a:avLst/>
          </a:prstGeom>
          <a:solidFill>
            <a:srgbClr val="8BB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01</a:t>
            </a:r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zh-CN" altLang="en-US" sz="2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目的，目标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目次</a:t>
            </a:r>
            <a:endParaRPr lang="zh-CN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7" name="圆角矩形 24"/>
          <p:cNvSpPr/>
          <p:nvPr/>
        </p:nvSpPr>
        <p:spPr>
          <a:xfrm>
            <a:off x="410710" y="2540662"/>
            <a:ext cx="5075678" cy="432048"/>
          </a:xfrm>
          <a:prstGeom prst="roundRect">
            <a:avLst/>
          </a:prstGeom>
          <a:solidFill>
            <a:srgbClr val="8BB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</a:t>
            </a:r>
            <a:r>
              <a:rPr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zh-CN" altLang="en-US" sz="2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课程安排</a:t>
            </a:r>
          </a:p>
        </p:txBody>
      </p:sp>
      <p:sp>
        <p:nvSpPr>
          <p:cNvPr id="8" name="圆角矩形 25"/>
          <p:cNvSpPr/>
          <p:nvPr/>
        </p:nvSpPr>
        <p:spPr>
          <a:xfrm>
            <a:off x="410710" y="3219822"/>
            <a:ext cx="5075678" cy="432048"/>
          </a:xfrm>
          <a:prstGeom prst="roundRect">
            <a:avLst/>
          </a:prstGeom>
          <a:solidFill>
            <a:srgbClr val="78C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04</a:t>
            </a:r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zh-CN" altLang="en-US" sz="2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培训人员</a:t>
            </a:r>
          </a:p>
        </p:txBody>
      </p:sp>
    </p:spTree>
    <p:extLst>
      <p:ext uri="{BB962C8B-B14F-4D97-AF65-F5344CB8AC3E}">
        <p14:creationId xmlns:p14="http://schemas.microsoft.com/office/powerpoint/2010/main" val="421110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7" name="标题 1"/>
          <p:cNvSpPr>
            <a:spLocks noGrp="1"/>
          </p:cNvSpPr>
          <p:nvPr>
            <p:ph type="title"/>
          </p:nvPr>
        </p:nvSpPr>
        <p:spPr>
          <a:xfrm>
            <a:off x="467544" y="90010"/>
            <a:ext cx="8424936" cy="465516"/>
          </a:xfrm>
        </p:spPr>
        <p:txBody>
          <a:bodyPr/>
          <a:lstStyle/>
          <a:p>
            <a:r>
              <a:rPr lang="zh-CN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目的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zh-CN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目标</a:t>
            </a:r>
          </a:p>
        </p:txBody>
      </p:sp>
      <p:sp>
        <p:nvSpPr>
          <p:cNvPr id="61" name="内容占位符 2"/>
          <p:cNvSpPr txBox="1">
            <a:spLocks/>
          </p:cNvSpPr>
          <p:nvPr/>
        </p:nvSpPr>
        <p:spPr>
          <a:xfrm>
            <a:off x="467544" y="627534"/>
            <a:ext cx="7200800" cy="4104456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252000" algn="l" defTabSz="739750" rtl="0" eaLnBrk="1" latinLnBrk="0" hangingPunct="1">
              <a:spcBef>
                <a:spcPts val="0"/>
              </a:spcBef>
              <a:buFont typeface="Calibri" pitchFamily="34" charset="0"/>
              <a:buChar char="•"/>
              <a:defRPr sz="2400" b="0" kern="1200">
                <a:solidFill>
                  <a:srgbClr val="004280"/>
                </a:solidFill>
                <a:latin typeface="+mn-lt"/>
                <a:ea typeface="+mn-ea"/>
                <a:cs typeface="+mn-cs"/>
              </a:defRPr>
            </a:lvl1pPr>
            <a:lvl2pPr marL="601047" indent="-231172" algn="l" defTabSz="739750" rtl="0" eaLnBrk="1" latinLnBrk="0" hangingPunct="1">
              <a:spcBef>
                <a:spcPct val="20000"/>
              </a:spcBef>
              <a:buFont typeface="Calibri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924687" indent="-184937" algn="l" defTabSz="739750" rtl="0" eaLnBrk="1" latinLnBrk="0" hangingPunct="1">
              <a:spcBef>
                <a:spcPct val="20000"/>
              </a:spcBef>
              <a:buFont typeface="Calibri" pitchFamily="34" charset="0"/>
              <a:buChar char="−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1294562" indent="-184937" algn="l" defTabSz="7397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1664437" indent="-184937" algn="l" defTabSz="369875" rtl="0" eaLnBrk="1" latinLnBrk="0" hangingPunct="1">
              <a:spcBef>
                <a:spcPct val="20000"/>
              </a:spcBef>
              <a:buSzPct val="80000"/>
              <a:buFont typeface="Wingdings" pitchFamily="2" charset="2"/>
              <a:buChar char="Ø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034311" indent="-184937" algn="l" defTabSz="7397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4186" indent="-184937" algn="l" defTabSz="7397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4061" indent="-184937" algn="l" defTabSz="7397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43936" indent="-184937" algn="l" defTabSz="7397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itchFamily="34" charset="0"/>
              <a:buNone/>
            </a:pPr>
            <a:r>
              <a:rPr lang="ja-JP" altLang="en-US" sz="2000" dirty="0"/>
              <a:t>■</a:t>
            </a:r>
            <a:r>
              <a:rPr lang="zh-CN" altLang="en-US" sz="2000" dirty="0"/>
              <a:t>目的</a:t>
            </a:r>
            <a:endParaRPr lang="en-US" altLang="ja-JP" sz="2000" dirty="0"/>
          </a:p>
          <a:p>
            <a:pPr indent="-457200"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一部分</a:t>
            </a:r>
            <a:r>
              <a:rPr lang="en-US" altLang="zh-CN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JAVA</a:t>
            </a:r>
            <a:r>
              <a:rPr lang="zh-CN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经验者转型前端开发</a:t>
            </a:r>
            <a:endParaRPr lang="en-US" altLang="zh-CN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indent="-457200"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为以后手机开发项目储备开发人员</a:t>
            </a:r>
            <a:endParaRPr lang="en-US" altLang="zh-CN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indent="-457200">
              <a:buFont typeface="Wingdings" panose="05000000000000000000" pitchFamily="2" charset="2"/>
              <a:buChar char="ü"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/>
              <a:t>■</a:t>
            </a:r>
            <a:r>
              <a:rPr lang="zh-CN" altLang="en-US" sz="2000" dirty="0"/>
              <a:t>目标</a:t>
            </a:r>
            <a:endParaRPr lang="en-US" altLang="ja-JP" sz="2000" dirty="0"/>
          </a:p>
          <a:p>
            <a:pPr indent="-457200"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利用</a:t>
            </a:r>
            <a:r>
              <a:rPr lang="en-US" altLang="zh-CN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lang="zh-CN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个周末的</a:t>
            </a:r>
            <a:r>
              <a:rPr lang="en-US" altLang="zh-CN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r>
              <a:rPr lang="zh-CN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天时间完成集中培训</a:t>
            </a:r>
            <a:endParaRPr lang="en-US" altLang="zh-CN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indent="-457200"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能独立完成</a:t>
            </a:r>
            <a:r>
              <a:rPr lang="en-US" altLang="zh-CN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Angular2.0</a:t>
            </a:r>
            <a:r>
              <a:rPr lang="zh-CN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简易项目（</a:t>
            </a:r>
            <a:r>
              <a:rPr lang="en-US" altLang="zh-CN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web</a:t>
            </a:r>
            <a:r>
              <a:rPr lang="zh-CN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  <a:endParaRPr lang="en-US" altLang="zh-CN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/>
              <a:t>★</a:t>
            </a:r>
            <a:r>
              <a:rPr lang="zh-CN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因为</a:t>
            </a:r>
            <a:r>
              <a:rPr lang="en-US" altLang="zh-CN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Angular2</a:t>
            </a:r>
            <a:r>
              <a:rPr lang="zh-CN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从</a:t>
            </a:r>
            <a:r>
              <a:rPr lang="en-US" altLang="zh-CN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2016</a:t>
            </a:r>
            <a:r>
              <a:rPr lang="zh-CN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lang="en-US" altLang="zh-CN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9</a:t>
            </a:r>
            <a:r>
              <a:rPr lang="zh-CN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月才发布，目前为止在大连还找不到有实战经验的讲师，采取大家一起看购买的网络视频，一起做练习一起讨论的模式学习。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254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培训计划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272043"/>
              </p:ext>
            </p:extLst>
          </p:nvPr>
        </p:nvGraphicFramePr>
        <p:xfrm>
          <a:off x="755579" y="915566"/>
          <a:ext cx="7920877" cy="3642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89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5934">
                  <a:extLst>
                    <a:ext uri="{9D8B030D-6E8A-4147-A177-3AD203B41FA5}">
                      <a16:colId xmlns="" xmlns:a16="http://schemas.microsoft.com/office/drawing/2014/main" val="3832516782"/>
                    </a:ext>
                  </a:extLst>
                </a:gridCol>
                <a:gridCol w="6212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989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9308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85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0856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0856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0856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908563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226799">
                <a:tc>
                  <a:txBody>
                    <a:bodyPr/>
                    <a:lstStyle/>
                    <a:p>
                      <a:r>
                        <a:rPr kumimoji="1" lang="en-US" altLang="zh-CN" sz="1400" dirty="0"/>
                        <a:t>8/25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1400" dirty="0"/>
                        <a:t>8/29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1400" dirty="0"/>
                        <a:t>9/1(</a:t>
                      </a:r>
                      <a:r>
                        <a:rPr kumimoji="1" lang="zh-CN" altLang="en-US" sz="1400" dirty="0"/>
                        <a:t>金</a:t>
                      </a:r>
                      <a:r>
                        <a:rPr kumimoji="1" lang="en-US" altLang="zh-CN" sz="1400" dirty="0"/>
                        <a:t>)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1400" dirty="0"/>
                        <a:t>9/2(</a:t>
                      </a:r>
                      <a:r>
                        <a:rPr kumimoji="1" lang="zh-CN" altLang="en-US" sz="1400" dirty="0"/>
                        <a:t>土</a:t>
                      </a:r>
                      <a:r>
                        <a:rPr kumimoji="1" lang="en-US" altLang="zh-CN" sz="1400" dirty="0"/>
                        <a:t>)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1400" dirty="0"/>
                        <a:t>9/3(</a:t>
                      </a:r>
                      <a:r>
                        <a:rPr kumimoji="1" lang="zh-CN" altLang="en-US" sz="1400" dirty="0"/>
                        <a:t>日</a:t>
                      </a:r>
                      <a:r>
                        <a:rPr kumimoji="1" lang="en-US" altLang="zh-CN" sz="1400" dirty="0"/>
                        <a:t>)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1400" dirty="0"/>
                        <a:t>9/9(</a:t>
                      </a:r>
                      <a:r>
                        <a:rPr kumimoji="1" lang="zh-CN" altLang="en-US" sz="1400" dirty="0"/>
                        <a:t>土</a:t>
                      </a:r>
                      <a:r>
                        <a:rPr kumimoji="1" lang="en-US" altLang="zh-CN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1400" dirty="0"/>
                        <a:t>9/10(</a:t>
                      </a:r>
                      <a:r>
                        <a:rPr kumimoji="1" lang="zh-CN" altLang="en-US" sz="1400" dirty="0"/>
                        <a:t>日</a:t>
                      </a:r>
                      <a:r>
                        <a:rPr kumimoji="1" lang="en-US" altLang="zh-CN" sz="1400" dirty="0"/>
                        <a:t>)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右矢印 7"/>
          <p:cNvSpPr/>
          <p:nvPr/>
        </p:nvSpPr>
        <p:spPr>
          <a:xfrm>
            <a:off x="539552" y="1347614"/>
            <a:ext cx="1944464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latin typeface="SimSun 本文"/>
              </a:rPr>
              <a:t>计划，视频下载，报名</a:t>
            </a:r>
            <a:endParaRPr kumimoji="1" lang="ja-JP" altLang="en-US" sz="1100" dirty="0">
              <a:latin typeface="SimSun 本文"/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2627784" y="2067694"/>
            <a:ext cx="1357273" cy="6096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latin typeface="SimSun 本文"/>
              </a:rPr>
              <a:t>教室，</a:t>
            </a:r>
            <a:r>
              <a:rPr kumimoji="1" lang="en-US" altLang="zh-CN" sz="1100" dirty="0">
                <a:latin typeface="SimSun 本文"/>
              </a:rPr>
              <a:t>PC</a:t>
            </a:r>
            <a:r>
              <a:rPr kumimoji="1" lang="zh-CN" altLang="en-US" sz="1100" dirty="0">
                <a:latin typeface="SimSun 本文"/>
              </a:rPr>
              <a:t>准备</a:t>
            </a:r>
            <a:endParaRPr kumimoji="1" lang="ja-JP" altLang="en-US" sz="1100" dirty="0">
              <a:latin typeface="SimSun 本文"/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4225363" y="2590336"/>
            <a:ext cx="1656432" cy="609661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latin typeface="SimSun 本文"/>
              </a:rPr>
              <a:t>培训第一天，第二天</a:t>
            </a:r>
            <a:endParaRPr kumimoji="1" lang="ja-JP" altLang="en-US" sz="1100" dirty="0">
              <a:latin typeface="SimSun 本文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6948264" y="3742309"/>
            <a:ext cx="1656432" cy="609661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latin typeface="SimSun 本文"/>
              </a:rPr>
              <a:t>培训第三天，第四天</a:t>
            </a:r>
            <a:endParaRPr kumimoji="1" lang="ja-JP" altLang="en-US" sz="1100" dirty="0">
              <a:latin typeface="SimSun 本文"/>
            </a:endParaRPr>
          </a:p>
        </p:txBody>
      </p:sp>
      <p:sp>
        <p:nvSpPr>
          <p:cNvPr id="12" name="右矢印 10"/>
          <p:cNvSpPr/>
          <p:nvPr/>
        </p:nvSpPr>
        <p:spPr>
          <a:xfrm>
            <a:off x="5868144" y="3303631"/>
            <a:ext cx="1080120" cy="609661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latin typeface="SimSun 本文"/>
              </a:rPr>
              <a:t>自我练习</a:t>
            </a:r>
            <a:endParaRPr kumimoji="1" lang="ja-JP" altLang="en-US" sz="1100" dirty="0">
              <a:latin typeface="SimSun 本文"/>
            </a:endParaRPr>
          </a:p>
        </p:txBody>
      </p:sp>
    </p:spTree>
    <p:extLst>
      <p:ext uri="{BB962C8B-B14F-4D97-AF65-F5344CB8AC3E}">
        <p14:creationId xmlns:p14="http://schemas.microsoft.com/office/powerpoint/2010/main" val="3211653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73975" tIns="36987" rIns="73975" bIns="36987" rtlCol="0" anchor="ctr">
            <a:noAutofit/>
          </a:bodyPr>
          <a:lstStyle/>
          <a:p>
            <a:r>
              <a:rPr lang="zh-CN" altLang="en-US" dirty="0"/>
              <a:t>课程安排</a:t>
            </a:r>
            <a:endParaRPr lang="en-US" altLang="ja-JP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27534"/>
            <a:ext cx="8496944" cy="4176464"/>
          </a:xfrm>
        </p:spPr>
        <p:txBody>
          <a:bodyPr>
            <a:noAutofit/>
          </a:bodyPr>
          <a:lstStyle/>
          <a:p>
            <a:pPr marL="205200" indent="0">
              <a:spcBef>
                <a:spcPts val="575"/>
              </a:spcBef>
              <a:buNone/>
            </a:pPr>
            <a:r>
              <a:rPr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zh-CN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第一天</a:t>
            </a:r>
            <a:endParaRPr lang="en-US" altLang="zh-CN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05200" indent="0">
              <a:spcBef>
                <a:spcPts val="575"/>
              </a:spcBef>
              <a:buNone/>
            </a:pPr>
            <a:r>
              <a:rPr lang="en-US" altLang="zh-CN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01</a:t>
            </a:r>
            <a:r>
              <a:rPr lang="zh-CN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课程介绍</a:t>
            </a:r>
            <a:endParaRPr lang="en-US" altLang="zh-CN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05200" indent="0">
              <a:spcBef>
                <a:spcPts val="575"/>
              </a:spcBef>
              <a:buNone/>
            </a:pPr>
            <a:r>
              <a:rPr lang="en-US" altLang="zh-CN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02</a:t>
            </a:r>
            <a:r>
              <a:rPr lang="zh-CN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zh-CN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Angular2.0</a:t>
            </a:r>
            <a:r>
              <a:rPr lang="zh-CN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环境配置</a:t>
            </a:r>
            <a:endParaRPr lang="en-US" altLang="zh-CN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05200" indent="0">
              <a:spcBef>
                <a:spcPts val="575"/>
              </a:spcBef>
              <a:buNone/>
            </a:pPr>
            <a:r>
              <a:rPr lang="en-US" altLang="zh-CN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03</a:t>
            </a:r>
            <a:r>
              <a:rPr lang="zh-CN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手动搭建第一个</a:t>
            </a:r>
            <a:r>
              <a:rPr lang="en-US" altLang="zh-CN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Angular2.0</a:t>
            </a:r>
            <a:r>
              <a:rPr lang="zh-CN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项目</a:t>
            </a:r>
            <a:endParaRPr lang="en-US" altLang="zh-CN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05200" indent="0">
              <a:spcBef>
                <a:spcPts val="575"/>
              </a:spcBef>
              <a:buNone/>
            </a:pPr>
            <a:r>
              <a:rPr lang="en-US" altLang="zh-CN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04</a:t>
            </a:r>
            <a:r>
              <a:rPr lang="zh-CN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项目结构介绍</a:t>
            </a:r>
            <a:endParaRPr lang="en-US" altLang="zh-CN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05200" indent="0">
              <a:spcBef>
                <a:spcPts val="575"/>
              </a:spcBef>
              <a:buNone/>
            </a:pPr>
            <a:r>
              <a:rPr lang="zh-CN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阶段练习</a:t>
            </a:r>
            <a:endParaRPr lang="en-US" altLang="zh-CN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05200" indent="0">
              <a:spcBef>
                <a:spcPts val="575"/>
              </a:spcBef>
              <a:buNone/>
            </a:pPr>
            <a:endParaRPr lang="en-US" altLang="ja-JP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05200" indent="0">
              <a:spcBef>
                <a:spcPts val="575"/>
              </a:spcBef>
              <a:buNone/>
            </a:pPr>
            <a:r>
              <a:rPr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zh-CN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第二天</a:t>
            </a:r>
            <a:endParaRPr lang="en-US" altLang="zh-CN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05200" indent="0">
              <a:spcBef>
                <a:spcPts val="575"/>
              </a:spcBef>
              <a:buNone/>
            </a:pPr>
            <a:r>
              <a:rPr lang="en-US" altLang="zh-CN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05</a:t>
            </a:r>
            <a:r>
              <a:rPr lang="zh-CN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组件说明</a:t>
            </a:r>
            <a:endParaRPr lang="en-US" altLang="zh-CN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05200" indent="0">
              <a:spcBef>
                <a:spcPts val="575"/>
              </a:spcBef>
              <a:buNone/>
            </a:pPr>
            <a:r>
              <a:rPr lang="en-US" altLang="zh-CN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06</a:t>
            </a:r>
            <a:r>
              <a:rPr lang="zh-CN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组件间通信</a:t>
            </a:r>
            <a:endParaRPr lang="en-US" altLang="zh-CN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05200" indent="0">
              <a:spcBef>
                <a:spcPts val="575"/>
              </a:spcBef>
              <a:buNone/>
            </a:pPr>
            <a:r>
              <a:rPr lang="en-US" altLang="zh-CN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07</a:t>
            </a:r>
            <a:r>
              <a:rPr lang="zh-CN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事件绑定</a:t>
            </a:r>
            <a:endParaRPr lang="en-US" altLang="zh-CN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05200" indent="0">
              <a:spcBef>
                <a:spcPts val="575"/>
              </a:spcBef>
              <a:buNone/>
            </a:pPr>
            <a:r>
              <a:rPr lang="en-US" altLang="zh-CN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08</a:t>
            </a:r>
            <a:r>
              <a:rPr lang="zh-CN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数据绑定</a:t>
            </a:r>
            <a:endParaRPr lang="en-US" altLang="zh-CN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05200" indent="0">
              <a:spcBef>
                <a:spcPts val="575"/>
              </a:spcBef>
              <a:buNone/>
            </a:pPr>
            <a:r>
              <a:rPr lang="zh-CN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阶段练习</a:t>
            </a:r>
            <a:endParaRPr lang="en-US" altLang="ja-JP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© </a:t>
            </a:r>
            <a:r>
              <a:rPr lang="en-US" altLang="zh-CN" dirty="0" err="1"/>
              <a:t>Pactera</a:t>
            </a:r>
            <a:r>
              <a:rPr lang="en-US" altLang="zh-CN" dirty="0"/>
              <a:t>. Confidential. All Rights Reserved.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989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73975" tIns="36987" rIns="73975" bIns="36987" rtlCol="0" anchor="ctr">
            <a:noAutofit/>
          </a:bodyPr>
          <a:lstStyle/>
          <a:p>
            <a:r>
              <a:rPr lang="zh-CN" altLang="en-US" dirty="0"/>
              <a:t>课程安排</a:t>
            </a:r>
            <a:endParaRPr lang="en-US" altLang="ja-JP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27534"/>
            <a:ext cx="8496944" cy="4176464"/>
          </a:xfrm>
        </p:spPr>
        <p:txBody>
          <a:bodyPr>
            <a:noAutofit/>
          </a:bodyPr>
          <a:lstStyle/>
          <a:p>
            <a:pPr marL="205200" indent="0">
              <a:spcBef>
                <a:spcPts val="575"/>
              </a:spcBef>
              <a:buNone/>
            </a:pPr>
            <a:r>
              <a:rPr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zh-CN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第三天</a:t>
            </a:r>
            <a:endParaRPr lang="en-US" altLang="zh-CN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05200" indent="0">
              <a:spcBef>
                <a:spcPts val="575"/>
              </a:spcBef>
              <a:buNone/>
            </a:pPr>
            <a:r>
              <a:rPr lang="en-US" altLang="zh-CN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09</a:t>
            </a:r>
            <a:r>
              <a:rPr lang="zh-CN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模板和样式</a:t>
            </a:r>
            <a:endParaRPr lang="en-US" altLang="zh-CN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05200" indent="0">
              <a:spcBef>
                <a:spcPts val="575"/>
              </a:spcBef>
              <a:buNone/>
            </a:pPr>
            <a:r>
              <a:rPr lang="en-US" altLang="zh-CN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10</a:t>
            </a:r>
            <a:r>
              <a:rPr lang="zh-CN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多组件实例</a:t>
            </a:r>
            <a:endParaRPr lang="en-US" altLang="zh-CN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05200" indent="0">
              <a:spcBef>
                <a:spcPts val="575"/>
              </a:spcBef>
              <a:buNone/>
            </a:pPr>
            <a:r>
              <a:rPr lang="en-US" altLang="zh-CN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11</a:t>
            </a:r>
            <a:r>
              <a:rPr lang="zh-CN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创建表单</a:t>
            </a:r>
            <a:endParaRPr lang="en-US" altLang="zh-CN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05200" indent="0">
              <a:spcBef>
                <a:spcPts val="575"/>
              </a:spcBef>
              <a:buNone/>
            </a:pPr>
            <a:r>
              <a:rPr lang="en-US" altLang="zh-CN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12</a:t>
            </a:r>
            <a:r>
              <a:rPr lang="zh-CN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数据库关联</a:t>
            </a:r>
            <a:endParaRPr lang="en-US" altLang="zh-CN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05200" indent="0">
              <a:spcBef>
                <a:spcPts val="575"/>
              </a:spcBef>
              <a:buNone/>
            </a:pPr>
            <a:r>
              <a:rPr lang="zh-CN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阶段练习</a:t>
            </a:r>
            <a:endParaRPr lang="en-US" altLang="zh-CN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05200" indent="0">
              <a:spcBef>
                <a:spcPts val="575"/>
              </a:spcBef>
              <a:buNone/>
            </a:pPr>
            <a:endParaRPr lang="en-US" altLang="ja-JP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05200" indent="0">
              <a:spcBef>
                <a:spcPts val="575"/>
              </a:spcBef>
              <a:buNone/>
            </a:pPr>
            <a:r>
              <a:rPr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zh-CN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第四天</a:t>
            </a:r>
            <a:endParaRPr lang="en-US" altLang="zh-CN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05200" indent="0">
              <a:spcBef>
                <a:spcPts val="575"/>
              </a:spcBef>
              <a:buNone/>
            </a:pPr>
            <a:r>
              <a:rPr lang="en-US" altLang="ja-JP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13</a:t>
            </a:r>
            <a:r>
              <a:rPr lang="zh-CN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官网</a:t>
            </a:r>
            <a:r>
              <a:rPr lang="en-US" altLang="zh-CN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Tour of Heroes</a:t>
            </a:r>
            <a:r>
              <a:rPr lang="zh-CN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练习</a:t>
            </a:r>
            <a:endParaRPr lang="en-US" altLang="zh-CN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05200" indent="0">
              <a:spcBef>
                <a:spcPts val="575"/>
              </a:spcBef>
              <a:buNone/>
            </a:pPr>
            <a:r>
              <a:rPr lang="en-US" altLang="zh-CN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14</a:t>
            </a:r>
            <a:r>
              <a:rPr lang="zh-CN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zh-CN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web</a:t>
            </a:r>
            <a:r>
              <a:rPr lang="zh-CN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项目练习？</a:t>
            </a:r>
            <a:endParaRPr lang="en-US" altLang="zh-CN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05200" indent="0">
              <a:spcBef>
                <a:spcPts val="575"/>
              </a:spcBef>
              <a:buNone/>
            </a:pPr>
            <a:r>
              <a:rPr lang="en-US" altLang="zh-CN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15</a:t>
            </a:r>
            <a:r>
              <a:rPr lang="zh-CN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zh-CN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APP</a:t>
            </a:r>
            <a:r>
              <a:rPr lang="zh-CN" altLang="en-US" sz="16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项目练习？</a:t>
            </a:r>
            <a:endParaRPr lang="en-US" altLang="zh-CN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© </a:t>
            </a:r>
            <a:r>
              <a:rPr lang="en-US" altLang="zh-CN" dirty="0" err="1"/>
              <a:t>Pactera</a:t>
            </a:r>
            <a:r>
              <a:rPr lang="en-US" altLang="zh-CN" dirty="0"/>
              <a:t>. Confidential. All Rights Reserved.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87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培训人员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0972144"/>
              </p:ext>
            </p:extLst>
          </p:nvPr>
        </p:nvGraphicFramePr>
        <p:xfrm>
          <a:off x="323528" y="547005"/>
          <a:ext cx="8424859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3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66429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5180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100" dirty="0"/>
                        <a:t>番号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100" dirty="0"/>
                        <a:t>员工号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100" dirty="0"/>
                        <a:t>姓名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100" dirty="0"/>
                        <a:t>邮件地址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100" dirty="0"/>
                        <a:t>电话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100" dirty="0"/>
                        <a:t>经验年数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ja-JP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P0036281</a:t>
                      </a:r>
                      <a:endParaRPr kumimoji="1" lang="ja-JP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刘毅</a:t>
                      </a:r>
                      <a:endParaRPr kumimoji="1" lang="ja-JP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Yi.liu9@pactera.com</a:t>
                      </a:r>
                      <a:endParaRPr kumimoji="1" lang="ja-JP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15941186523</a:t>
                      </a:r>
                      <a:endParaRPr kumimoji="1" lang="ja-JP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kumimoji="1" lang="ja-JP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739750" rtl="0" eaLnBrk="1" latinLnBrk="0" hangingPunct="1"/>
                      <a:r>
                        <a:rPr kumimoji="1" lang="ja-JP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２</a:t>
                      </a:r>
                      <a:endParaRPr kumimoji="1" lang="ja-JP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P0010990</a:t>
                      </a: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张景楠</a:t>
                      </a: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Jingnan.zhang@pactera.com</a:t>
                      </a: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18525522255</a:t>
                      </a: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1" lang="ja-JP" sz="11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739750" rtl="0" eaLnBrk="1" latinLnBrk="0" hangingPunct="1"/>
                      <a:r>
                        <a:rPr kumimoji="1" lang="ja-JP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３</a:t>
                      </a:r>
                      <a:endParaRPr kumimoji="1" lang="ja-JP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P0050454</a:t>
                      </a: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单仪</a:t>
                      </a: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Yi.shan@pactera.com</a:t>
                      </a: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13591725920</a:t>
                      </a: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739750" rtl="0" eaLnBrk="1" latinLnBrk="0" hangingPunct="1"/>
                      <a:r>
                        <a:rPr kumimoji="1" lang="ja-JP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４</a:t>
                      </a:r>
                      <a:endParaRPr kumimoji="1" lang="ja-JP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P9026375</a:t>
                      </a: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李 雪</a:t>
                      </a: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xue.li10@pactera.com</a:t>
                      </a: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13898494787</a:t>
                      </a: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739750" rtl="0" eaLnBrk="1" latinLnBrk="0" hangingPunct="1"/>
                      <a:r>
                        <a:rPr kumimoji="1" lang="ja-JP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５</a:t>
                      </a:r>
                      <a:endParaRPr kumimoji="1" lang="ja-JP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P0005331</a:t>
                      </a: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孙立君</a:t>
                      </a: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Lijun.sun@pactera.com</a:t>
                      </a: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18604288401</a:t>
                      </a: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739750" rtl="0" eaLnBrk="1" latinLnBrk="0" hangingPunct="1"/>
                      <a:r>
                        <a:rPr kumimoji="1" lang="ja-JP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６</a:t>
                      </a:r>
                      <a:endParaRPr kumimoji="1" lang="ja-JP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P0087262</a:t>
                      </a:r>
                      <a:endParaRPr kumimoji="1" lang="ja-JP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左鹏</a:t>
                      </a:r>
                      <a:endParaRPr kumimoji="1" lang="ja-JP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peng.zuo</a:t>
                      </a:r>
                      <a:r>
                        <a:rPr kumimoji="1" lang="en-US" altLang="ja-JP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@pactera.com</a:t>
                      </a:r>
                      <a:endParaRPr kumimoji="1" lang="ja-JP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18842804048</a:t>
                      </a:r>
                      <a:endParaRPr kumimoji="1" lang="ja-JP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1" lang="ja-JP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739750" rtl="0" eaLnBrk="1" latinLnBrk="0" hangingPunct="1"/>
                      <a:r>
                        <a:rPr kumimoji="1" lang="ja-JP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７</a:t>
                      </a:r>
                      <a:endParaRPr kumimoji="1" lang="ja-JP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P0000520</a:t>
                      </a: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ja-JP" altLang="ja-JP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张艳锋</a:t>
                      </a: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yanfeng.zhang@pactera.com</a:t>
                      </a: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13478997309</a:t>
                      </a: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739750" rtl="0" eaLnBrk="1" latinLnBrk="0" hangingPunct="1"/>
                      <a:r>
                        <a:rPr kumimoji="1" lang="ja-JP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８</a:t>
                      </a:r>
                      <a:endParaRPr kumimoji="1" lang="ja-JP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397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ja-JP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刘世伟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739750" rtl="0" eaLnBrk="1" latinLnBrk="0" hangingPunct="1"/>
                      <a:r>
                        <a:rPr kumimoji="1" lang="ja-JP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９</a:t>
                      </a:r>
                      <a:endParaRPr kumimoji="1" lang="ja-JP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397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ja-JP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郭磊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739750" rtl="0" eaLnBrk="1" latinLnBrk="0" hangingPunct="1"/>
                      <a:r>
                        <a:rPr kumimoji="1" lang="ja-JP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１０</a:t>
                      </a:r>
                      <a:endParaRPr kumimoji="1" lang="ja-JP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397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ja-JP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张艳龙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370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培训人员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864541"/>
              </p:ext>
            </p:extLst>
          </p:nvPr>
        </p:nvGraphicFramePr>
        <p:xfrm>
          <a:off x="323528" y="547005"/>
          <a:ext cx="8424859" cy="406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3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66429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5180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100" dirty="0"/>
                        <a:t>番号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100" dirty="0"/>
                        <a:t>员工号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100" dirty="0"/>
                        <a:t>姓名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100" dirty="0"/>
                        <a:t>邮件地址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100" dirty="0"/>
                        <a:t>电话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100" dirty="0"/>
                        <a:t>经验年数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１１</a:t>
                      </a:r>
                      <a:endParaRPr kumimoji="1" lang="ja-JP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/>
                      <a:endParaRPr kumimoji="1" lang="ja-JP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397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ja-JP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赵焱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/>
                      <a:endParaRPr kumimoji="1" lang="ja-JP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739750" rtl="0" eaLnBrk="1" latinLnBrk="0" hangingPunct="1"/>
                      <a:r>
                        <a:rPr kumimoji="1" lang="ja-JP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１２</a:t>
                      </a:r>
                      <a:endParaRPr kumimoji="1" lang="ja-JP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397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ja-JP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吕本新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endParaRPr kumimoji="1" lang="ja-JP" sz="11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739750" rtl="0" eaLnBrk="1" latinLnBrk="0" hangingPunct="1"/>
                      <a:r>
                        <a:rPr kumimoji="1" lang="ja-JP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１３</a:t>
                      </a:r>
                      <a:endParaRPr kumimoji="1" lang="ja-JP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397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ja-JP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李文卓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739750" rtl="0" eaLnBrk="1" latinLnBrk="0" hangingPunct="1"/>
                      <a:r>
                        <a:rPr kumimoji="1" lang="ja-JP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１４</a:t>
                      </a:r>
                      <a:endParaRPr kumimoji="1" lang="ja-JP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397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ja-JP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于宝祥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739750" rtl="0" eaLnBrk="1" latinLnBrk="0" hangingPunct="1"/>
                      <a:r>
                        <a:rPr kumimoji="1" lang="ja-JP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１５</a:t>
                      </a:r>
                      <a:endParaRPr kumimoji="1" lang="ja-JP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397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ja-JP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刘青林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739750" rtl="0" eaLnBrk="1" latinLnBrk="0" hangingPunct="1"/>
                      <a:r>
                        <a:rPr kumimoji="1" lang="ja-JP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１６</a:t>
                      </a:r>
                      <a:endParaRPr kumimoji="1" lang="ja-JP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/>
                      <a:endParaRPr kumimoji="1" lang="ja-JP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397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ja-JP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王丽</a:t>
                      </a:r>
                      <a:endParaRPr kumimoji="1" lang="ja-JP" altLang="ja-JP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/>
                      <a:endParaRPr kumimoji="1" lang="ja-JP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739750" rtl="0" eaLnBrk="1" latinLnBrk="0" hangingPunct="1"/>
                      <a:r>
                        <a:rPr kumimoji="1" lang="ja-JP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１７</a:t>
                      </a:r>
                      <a:endParaRPr kumimoji="1" lang="ja-JP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zh-CN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纪舒</a:t>
                      </a: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4169">
                <a:tc>
                  <a:txBody>
                    <a:bodyPr/>
                    <a:lstStyle/>
                    <a:p>
                      <a:pPr marL="0" algn="ctr" defTabSz="739750" rtl="0" eaLnBrk="1" latinLnBrk="0" hangingPunct="1"/>
                      <a:r>
                        <a:rPr kumimoji="1" lang="ja-JP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１８</a:t>
                      </a:r>
                      <a:endParaRPr kumimoji="1" lang="ja-JP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zh-CN" altLang="ja-JP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许春梅</a:t>
                      </a:r>
                      <a:endParaRPr kumimoji="1" lang="ja-JP" alt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739750" rtl="0" eaLnBrk="1" latinLnBrk="0" hangingPunct="1"/>
                      <a:r>
                        <a:rPr kumimoji="1" lang="ja-JP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１９</a:t>
                      </a:r>
                      <a:endParaRPr kumimoji="1" lang="ja-JP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397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ja-JP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张焱莹</a:t>
                      </a:r>
                      <a:endParaRPr kumimoji="1" lang="ja-JP" altLang="ja-JP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739750" rtl="0" eaLnBrk="1" latinLnBrk="0" hangingPunct="1"/>
                      <a:r>
                        <a:rPr kumimoji="1" lang="ja-JP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２０</a:t>
                      </a:r>
                      <a:endParaRPr kumimoji="1" lang="ja-JP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397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ja-JP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马梦璐</a:t>
                      </a:r>
                      <a:endParaRPr kumimoji="1" lang="ja-JP" altLang="ja-JP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39750" rtl="0" eaLnBrk="1" latinLnBrk="0" hangingPunct="1">
                        <a:spcAft>
                          <a:spcPts val="0"/>
                        </a:spcAft>
                      </a:pPr>
                      <a:endParaRPr kumimoji="1" lang="ja-JP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571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Thanks!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8538</TotalTime>
  <Words>353</Words>
  <Application>Microsoft Office PowerPoint</Application>
  <PresentationFormat>画面に合わせる (16:9)</PresentationFormat>
  <Paragraphs>158</Paragraphs>
  <Slides>9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9" baseType="lpstr">
      <vt:lpstr>Lucida Grande</vt:lpstr>
      <vt:lpstr>Meiryo UI</vt:lpstr>
      <vt:lpstr>ＭＳ Ｐゴシック</vt:lpstr>
      <vt:lpstr>MS UI Gothic</vt:lpstr>
      <vt:lpstr>宋体</vt:lpstr>
      <vt:lpstr>SimSun 本文</vt:lpstr>
      <vt:lpstr>Arial</vt:lpstr>
      <vt:lpstr>Calibri</vt:lpstr>
      <vt:lpstr>Wingdings</vt:lpstr>
      <vt:lpstr>Office Theme</vt:lpstr>
      <vt:lpstr>  Angular2.0社内培训计划</vt:lpstr>
      <vt:lpstr>目次</vt:lpstr>
      <vt:lpstr>目的・目标</vt:lpstr>
      <vt:lpstr>培训计划</vt:lpstr>
      <vt:lpstr>课程安排</vt:lpstr>
      <vt:lpstr>课程安排</vt:lpstr>
      <vt:lpstr>培训人员</vt:lpstr>
      <vt:lpstr>培训人员</vt:lpstr>
      <vt:lpstr>Thanks!</vt:lpstr>
    </vt:vector>
  </TitlesOfParts>
  <Company>Vanceinfo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P0036281</cp:lastModifiedBy>
  <cp:revision>719</cp:revision>
  <dcterms:created xsi:type="dcterms:W3CDTF">2014-03-04T02:35:50Z</dcterms:created>
  <dcterms:modified xsi:type="dcterms:W3CDTF">2017-08-31T07:10:48Z</dcterms:modified>
</cp:coreProperties>
</file>