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1558"/>
  </p:normalViewPr>
  <p:slideViewPr>
    <p:cSldViewPr snapToGrid="0" snapToObjects="1">
      <p:cViewPr varScale="1">
        <p:scale>
          <a:sx n="134" d="100"/>
          <a:sy n="134" d="100"/>
        </p:scale>
        <p:origin x="1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82E25E-205D-404F-9497-8347BC6F2241}" type="datetimeFigureOut">
              <a:rPr lang="en-AU" smtClean="0"/>
              <a:t>23/08/2019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7FA48E-A3A4-2349-97DC-119AF56836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4396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400" b="1" i="1" dirty="0"/>
              <a:t>Current Filters: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i="1" dirty="0" err="1"/>
              <a:t>Moyenne</a:t>
            </a:r>
            <a:endParaRPr lang="en-AU" sz="1400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i="1" dirty="0" err="1"/>
              <a:t>Coûts</a:t>
            </a:r>
            <a:r>
              <a:rPr lang="en-AU" sz="1400" b="1" i="1" dirty="0"/>
              <a:t> directs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b="1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AU" sz="1400" b="1" i="1" dirty="0"/>
              <a:t>New Filters: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i="1" dirty="0" err="1"/>
              <a:t>Moyenne</a:t>
            </a:r>
            <a:endParaRPr lang="en-AU" sz="1400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i="1" dirty="0" err="1"/>
              <a:t>Médianne</a:t>
            </a:r>
            <a:endParaRPr lang="en-AU" sz="1400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i="1" dirty="0" err="1"/>
              <a:t>Moyenne</a:t>
            </a:r>
            <a:r>
              <a:rPr lang="en-AU" sz="1400" b="1" i="1" dirty="0"/>
              <a:t> and </a:t>
            </a:r>
            <a:r>
              <a:rPr lang="en-AU" sz="1400" b="1" i="1" dirty="0" err="1"/>
              <a:t>Médianne</a:t>
            </a:r>
            <a:r>
              <a:rPr lang="en-AU" sz="1400" b="1" i="1" dirty="0"/>
              <a:t> (two lines on the graphic)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b="1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AU" sz="1400" b="1" i="1" dirty="0"/>
              <a:t>Other changes: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i="1" dirty="0"/>
              <a:t>Tab </a:t>
            </a:r>
            <a:r>
              <a:rPr lang="en-AU" sz="1400" b="1" i="1" dirty="0" err="1"/>
              <a:t>Classement</a:t>
            </a:r>
            <a:r>
              <a:rPr lang="en-AU" sz="1400" b="1" i="1" dirty="0"/>
              <a:t> </a:t>
            </a:r>
            <a:r>
              <a:rPr lang="en-AU" sz="1400" b="1" i="1" dirty="0">
                <a:sym typeface="Wingdings" pitchFamily="2" charset="2"/>
              </a:rPr>
              <a:t> </a:t>
            </a:r>
            <a:r>
              <a:rPr lang="en-AU" sz="1400" b="1" i="1" dirty="0" err="1">
                <a:sym typeface="Wingdings" pitchFamily="2" charset="2"/>
              </a:rPr>
              <a:t>Étallonage</a:t>
            </a:r>
            <a:endParaRPr lang="en-AU" sz="1400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i="1" dirty="0"/>
              <a:t>Tab Analyses </a:t>
            </a:r>
            <a:r>
              <a:rPr lang="en-AU" sz="1400" b="1" i="1" dirty="0" err="1"/>
              <a:t>cliniques</a:t>
            </a:r>
            <a:r>
              <a:rPr lang="en-AU" sz="1400" b="1" i="1" dirty="0"/>
              <a:t> </a:t>
            </a:r>
            <a:r>
              <a:rPr lang="en-AU" sz="1400" b="1" i="1" dirty="0">
                <a:sym typeface="Wingdings" pitchFamily="2" charset="2"/>
              </a:rPr>
              <a:t> </a:t>
            </a:r>
            <a:r>
              <a:rPr lang="en-AU" sz="1400" b="1" i="1" dirty="0" err="1">
                <a:sym typeface="Wingdings" pitchFamily="2" charset="2"/>
              </a:rPr>
              <a:t>Données</a:t>
            </a:r>
            <a:r>
              <a:rPr lang="en-AU" sz="1400" b="1" i="1" dirty="0">
                <a:sym typeface="Wingdings" pitchFamily="2" charset="2"/>
              </a:rPr>
              <a:t> </a:t>
            </a:r>
            <a:r>
              <a:rPr lang="en-AU" sz="1400" b="1" i="1" dirty="0" err="1">
                <a:sym typeface="Wingdings" pitchFamily="2" charset="2"/>
              </a:rPr>
              <a:t>cliniques</a:t>
            </a:r>
            <a:endParaRPr lang="en-AU" sz="1400" b="1" i="1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b="1" i="1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FA48E-A3A4-2349-97DC-119AF5683642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5977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800" b="1" i="1" dirty="0"/>
              <a:t>Confirming Functionality:</a:t>
            </a:r>
          </a:p>
          <a:p>
            <a:r>
              <a:rPr lang="en-AU" sz="1400" b="1" i="1" dirty="0"/>
              <a:t>One of the discussed Filters is Financial Year (FY).</a:t>
            </a:r>
          </a:p>
          <a:p>
            <a:endParaRPr lang="en-AU" sz="1400" b="1" i="1" dirty="0"/>
          </a:p>
          <a:p>
            <a:pPr marL="342900" indent="-342900">
              <a:buFont typeface="+mj-lt"/>
              <a:buAutoNum type="arabicPeriod"/>
            </a:pPr>
            <a:r>
              <a:rPr lang="en-AU" sz="1400" b="1" i="1" dirty="0"/>
              <a:t>If no FY is selected will the Portal display the results for all the data, eg 2016/2017, 2017/2018, 2018/2019?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400" b="1" i="1" dirty="0"/>
              <a:t>It is assumed that Users can select more than one (1) FY?  For instance, 2016/2017 and 2017/2018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FA48E-A3A4-2349-97DC-119AF5683642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9672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400" b="1" i="1" dirty="0"/>
              <a:t>Filter functionality should be as follows: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i="1" dirty="0"/>
              <a:t>Enter first few characters of a code (as in B37 above) and: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400" b="1" i="1" dirty="0"/>
              <a:t>Automatically be able to select all displayed values; 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400" b="1" i="1" dirty="0"/>
              <a:t>Select some codes, eg B370, B373, B377 and B3788 using, for example Control Click; or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400" b="1" i="1" dirty="0"/>
              <a:t>Select a single code, eg B378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AU" sz="1400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FA48E-A3A4-2349-97DC-119AF5683642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4578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400" b="1" i="1" dirty="0"/>
              <a:t>Changed functionality: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i="1" dirty="0"/>
              <a:t>Remove ‘green’ and ‘red’ text formatting from last two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FA48E-A3A4-2349-97DC-119AF5683642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6997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FA48E-A3A4-2349-97DC-119AF5683642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1722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A437E-B5A4-064C-A09C-0CBF7997AA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A116BD-E38A-DD48-81CE-A9D854520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7E0BA-7DF7-C44E-AD8E-2C94F2B53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9CFF-7146-5C4C-8DF0-AAA52ACB5A08}" type="datetimeFigureOut">
              <a:rPr lang="en-AU" smtClean="0"/>
              <a:t>23/08/2019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B851D-54B3-C54B-8A02-CDD5E9B82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DC59A-3DC1-C844-B5CC-8A52DC135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98F39-A82A-4640-B930-F00028D8ACF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9297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BF04E-3D9E-4045-AA09-2A23799B1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A91AD1-EC6A-EF4D-A21C-0CDA99BAA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46094-E9D8-9549-B805-31E0488F6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9CFF-7146-5C4C-8DF0-AAA52ACB5A08}" type="datetimeFigureOut">
              <a:rPr lang="en-AU" smtClean="0"/>
              <a:t>23/08/2019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DB2DC-9A9A-1E4C-A1C5-718040F10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E9035-1E0D-0C45-AA13-5F43D5F87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98F39-A82A-4640-B930-F00028D8ACF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7596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04E5DF-6DAF-C349-BB99-D5F3815FA4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177B3-4330-CA47-B1A5-B12189892E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5FBE6-8BEF-2E4B-A615-5C2A603B7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9CFF-7146-5C4C-8DF0-AAA52ACB5A08}" type="datetimeFigureOut">
              <a:rPr lang="en-AU" smtClean="0"/>
              <a:t>23/08/2019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57535-525B-8642-8D7B-2FF6DDD20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D7CDC-8FA2-1F4D-BF62-9DB12465A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98F39-A82A-4640-B930-F00028D8ACF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3103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3DB79-B1E6-5E40-9E23-F8344FBB0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7DA8C-C6A2-7A4D-A116-0E827C2D5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96F99-ACD2-B545-B6EA-0CBC2E4D0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9CFF-7146-5C4C-8DF0-AAA52ACB5A08}" type="datetimeFigureOut">
              <a:rPr lang="en-AU" smtClean="0"/>
              <a:t>23/08/2019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DADA8-95EB-7A42-B863-010125188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54901-3512-9646-86D7-B0E8BFBDE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98F39-A82A-4640-B930-F00028D8ACF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0328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881A0-4813-D843-B00F-91A312B7E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B2A1F-07A3-AC4D-BAF0-2769C6A38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EF62C-319E-9842-AB14-3C03F10BA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9CFF-7146-5C4C-8DF0-AAA52ACB5A08}" type="datetimeFigureOut">
              <a:rPr lang="en-AU" smtClean="0"/>
              <a:t>23/08/2019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6CF0C-5E0C-5940-B179-EFF8F7C35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40995-9FCC-9A4E-BE89-EC9653EF3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98F39-A82A-4640-B930-F00028D8ACF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6586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6FF70-DF40-8E40-A76D-0EDA12367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37371-C5FB-6149-BF33-C101C0EB81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153029-C1E3-F248-AA05-4626D87BA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CC9D5E-E17A-CF45-A8B8-BC8A0A422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9CFF-7146-5C4C-8DF0-AAA52ACB5A08}" type="datetimeFigureOut">
              <a:rPr lang="en-AU" smtClean="0"/>
              <a:t>23/08/2019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C781FB-0043-8746-9224-6A171CB9C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161E-A16F-AA4D-9CD2-BD790F950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98F39-A82A-4640-B930-F00028D8ACF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4114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A26F7-EFB7-9944-8446-A9A791634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B5744-B819-5F46-A6FE-CD4ED17F4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AA8F20-8645-4844-9737-160A03818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984CCE-04F9-234C-867B-5DBD4C3BDD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843E15-65F9-154C-84E0-9887F7F8D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373E2D-92D6-8E47-B1D7-568600C06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9CFF-7146-5C4C-8DF0-AAA52ACB5A08}" type="datetimeFigureOut">
              <a:rPr lang="en-AU" smtClean="0"/>
              <a:t>23/08/2019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9A3888-2315-234C-B7B5-5F52512F0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019A54-806A-1C4C-9377-BFF3B9BC5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98F39-A82A-4640-B930-F00028D8ACF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1551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9B6D0-F698-0D48-84AF-A7DE18E41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415C00-7197-0542-92E1-20F7DD73C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9CFF-7146-5C4C-8DF0-AAA52ACB5A08}" type="datetimeFigureOut">
              <a:rPr lang="en-AU" smtClean="0"/>
              <a:t>23/08/2019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F383D7-866A-9E48-A3F0-CE3D2A5A5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7A808F-E071-5A4B-B2F0-D9AA62053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98F39-A82A-4640-B930-F00028D8ACF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515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A1607F-2F78-7248-8FC2-E29250687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9CFF-7146-5C4C-8DF0-AAA52ACB5A08}" type="datetimeFigureOut">
              <a:rPr lang="en-AU" smtClean="0"/>
              <a:t>23/08/2019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42F615-4D66-4446-A47C-240B804A4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470E3-03DE-E84A-8D84-1CB860249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98F39-A82A-4640-B930-F00028D8ACF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2178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1E783-870A-BB42-B966-64F28AA1C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5A52A-75A3-5042-BAD0-5074AE0E1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F78969-1EC8-9F40-A476-735F63FA8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B9FBA3-A4A0-8742-9254-CB1DA8F0A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9CFF-7146-5C4C-8DF0-AAA52ACB5A08}" type="datetimeFigureOut">
              <a:rPr lang="en-AU" smtClean="0"/>
              <a:t>23/08/2019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9FF1E-469A-7E41-B947-5C06DE123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406BB3-D243-5149-9886-5FC128F09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98F39-A82A-4640-B930-F00028D8ACF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2559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59A4-6201-754A-A557-EA34B471C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AC0955-0FB4-B14E-BAE9-1ED8AA7162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0DB6DB-9677-5742-B0D3-6F28B6579D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BAEAFB-BF47-5B49-8E6E-12409AA4E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9CFF-7146-5C4C-8DF0-AAA52ACB5A08}" type="datetimeFigureOut">
              <a:rPr lang="en-AU" smtClean="0"/>
              <a:t>23/08/2019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2BB28-91DB-314F-BA70-48C4E052B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BD85F-E986-C24A-ABEF-8EB78AE27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98F39-A82A-4640-B930-F00028D8ACF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0710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138918-FB8D-C54E-8350-29B176856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4E971-E43C-7D4D-AC58-4E388270E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A832B-C5B2-1846-B7CA-999EB7C75E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C9CFF-7146-5C4C-8DF0-AAA52ACB5A08}" type="datetimeFigureOut">
              <a:rPr lang="en-AU" smtClean="0"/>
              <a:t>23/08/2019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E2AFB-6234-3F4E-ACCB-A0DF15BA64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0E7CD-3E83-5946-ADF7-F912C8F39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98F39-A82A-4640-B930-F00028D8ACF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7993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314D2A-06AE-A144-9838-5C1FD5DD9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87"/>
            <a:ext cx="12192000" cy="6847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5B0598-338D-B046-887E-78848BC46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87"/>
            <a:ext cx="12192000" cy="68474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A42B79D-2DA7-4647-9D91-0CCE1F5E3AAD}"/>
              </a:ext>
            </a:extLst>
          </p:cNvPr>
          <p:cNvSpPr/>
          <p:nvPr/>
        </p:nvSpPr>
        <p:spPr>
          <a:xfrm>
            <a:off x="2164044" y="1700999"/>
            <a:ext cx="230652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Format </a:t>
            </a:r>
            <a:r>
              <a:rPr lang="en-US" sz="24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amélioré</a:t>
            </a:r>
            <a:endParaRPr lang="en-US" sz="2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2088EDC-D9A2-F646-BE1C-57020992449E}"/>
              </a:ext>
            </a:extLst>
          </p:cNvPr>
          <p:cNvCxnSpPr/>
          <p:nvPr/>
        </p:nvCxnSpPr>
        <p:spPr>
          <a:xfrm>
            <a:off x="7772400" y="1569308"/>
            <a:ext cx="1655805" cy="2563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0A4011AC-6188-F144-8D54-E5AD9F6CEF2F}"/>
              </a:ext>
            </a:extLst>
          </p:cNvPr>
          <p:cNvSpPr/>
          <p:nvPr/>
        </p:nvSpPr>
        <p:spPr>
          <a:xfrm>
            <a:off x="3317308" y="2733696"/>
            <a:ext cx="3426814" cy="1961641"/>
          </a:xfrm>
          <a:prstGeom prst="wedgeRectCallout">
            <a:avLst>
              <a:gd name="adj1" fmla="val 122455"/>
              <a:gd name="adj2" fmla="val -8935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A" dirty="0"/>
              <a:t>Voir si on peut faire afficher les 2 éléments en même temps.</a:t>
            </a:r>
          </a:p>
          <a:p>
            <a:r>
              <a:rPr lang="fr-CA" dirty="0"/>
              <a:t>Donc 3 choix:</a:t>
            </a:r>
          </a:p>
          <a:p>
            <a:r>
              <a:rPr lang="fr-CA" dirty="0"/>
              <a:t>   -Moyenne</a:t>
            </a:r>
          </a:p>
          <a:p>
            <a:r>
              <a:rPr lang="fr-CA" dirty="0"/>
              <a:t>   -Médiane</a:t>
            </a:r>
          </a:p>
          <a:p>
            <a:r>
              <a:rPr lang="fr-CA" dirty="0"/>
              <a:t>   -Moyenne et Médiane</a:t>
            </a:r>
          </a:p>
        </p:txBody>
      </p:sp>
    </p:spTree>
    <p:extLst>
      <p:ext uri="{BB962C8B-B14F-4D97-AF65-F5344CB8AC3E}">
        <p14:creationId xmlns:p14="http://schemas.microsoft.com/office/powerpoint/2010/main" val="3926446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EF6BAFD-D3BB-8444-911A-4924D09F3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3481" y="41133"/>
            <a:ext cx="12192000" cy="6754218"/>
          </a:xfrm>
          <a:prstGeom prst="rect">
            <a:avLst/>
          </a:prstGeom>
        </p:spPr>
      </p:pic>
      <p:sp>
        <p:nvSpPr>
          <p:cNvPr id="5" name="Callout: Bent Line 4">
            <a:extLst>
              <a:ext uri="{FF2B5EF4-FFF2-40B4-BE49-F238E27FC236}">
                <a16:creationId xmlns:a16="http://schemas.microsoft.com/office/drawing/2014/main" id="{204D8E0B-5F28-7A42-B93A-DE32BABB5D97}"/>
              </a:ext>
            </a:extLst>
          </p:cNvPr>
          <p:cNvSpPr/>
          <p:nvPr/>
        </p:nvSpPr>
        <p:spPr>
          <a:xfrm>
            <a:off x="8048835" y="566006"/>
            <a:ext cx="2235201" cy="64220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0431"/>
              <a:gd name="adj6" fmla="val -3101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dirty="0"/>
              <a:t>3. Zone des pages du portail</a:t>
            </a:r>
          </a:p>
        </p:txBody>
      </p:sp>
      <p:sp>
        <p:nvSpPr>
          <p:cNvPr id="6" name="Callout: Bent Line 5">
            <a:extLst>
              <a:ext uri="{FF2B5EF4-FFF2-40B4-BE49-F238E27FC236}">
                <a16:creationId xmlns:a16="http://schemas.microsoft.com/office/drawing/2014/main" id="{DEDF9CDD-9DAE-1546-B3A8-C31BCFB259D6}"/>
              </a:ext>
            </a:extLst>
          </p:cNvPr>
          <p:cNvSpPr/>
          <p:nvPr/>
        </p:nvSpPr>
        <p:spPr>
          <a:xfrm>
            <a:off x="4758265" y="1387259"/>
            <a:ext cx="2235201" cy="64220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70314"/>
              <a:gd name="adj6" fmla="val -2798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dirty="0"/>
              <a:t>2. Sélection des épisodes</a:t>
            </a:r>
          </a:p>
        </p:txBody>
      </p:sp>
      <p:sp>
        <p:nvSpPr>
          <p:cNvPr id="7" name="Callout: Bent Line 6">
            <a:extLst>
              <a:ext uri="{FF2B5EF4-FFF2-40B4-BE49-F238E27FC236}">
                <a16:creationId xmlns:a16="http://schemas.microsoft.com/office/drawing/2014/main" id="{6AD00AB1-0994-B243-9E59-FCAAED203784}"/>
              </a:ext>
            </a:extLst>
          </p:cNvPr>
          <p:cNvSpPr/>
          <p:nvPr/>
        </p:nvSpPr>
        <p:spPr>
          <a:xfrm>
            <a:off x="838200" y="1599707"/>
            <a:ext cx="2235201" cy="64220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96877"/>
              <a:gd name="adj6" fmla="val -229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dirty="0"/>
              <a:t>1. Accès aux filtres</a:t>
            </a:r>
          </a:p>
        </p:txBody>
      </p:sp>
      <p:sp>
        <p:nvSpPr>
          <p:cNvPr id="8" name="Callout: Bent Line 7">
            <a:extLst>
              <a:ext uri="{FF2B5EF4-FFF2-40B4-BE49-F238E27FC236}">
                <a16:creationId xmlns:a16="http://schemas.microsoft.com/office/drawing/2014/main" id="{B45B2E40-66A1-1D40-AEF7-A5C6A5C28BE9}"/>
              </a:ext>
            </a:extLst>
          </p:cNvPr>
          <p:cNvSpPr/>
          <p:nvPr/>
        </p:nvSpPr>
        <p:spPr>
          <a:xfrm>
            <a:off x="6242756" y="2631897"/>
            <a:ext cx="2726267" cy="642208"/>
          </a:xfrm>
          <a:prstGeom prst="borderCallout2">
            <a:avLst>
              <a:gd name="adj1" fmla="val 25781"/>
              <a:gd name="adj2" fmla="val 100253"/>
              <a:gd name="adj3" fmla="val -118360"/>
              <a:gd name="adj4" fmla="val 98990"/>
              <a:gd name="adj5" fmla="val -158205"/>
              <a:gd name="adj6" fmla="val 12598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dirty="0"/>
              <a:t>5. Niveau de détail</a:t>
            </a:r>
          </a:p>
          <a:p>
            <a:pPr algn="ctr"/>
            <a:r>
              <a:rPr lang="fr-CA" dirty="0"/>
              <a:t>Établissement/Installation</a:t>
            </a:r>
          </a:p>
        </p:txBody>
      </p:sp>
      <p:sp>
        <p:nvSpPr>
          <p:cNvPr id="9" name="Callout: Bent Line 8">
            <a:extLst>
              <a:ext uri="{FF2B5EF4-FFF2-40B4-BE49-F238E27FC236}">
                <a16:creationId xmlns:a16="http://schemas.microsoft.com/office/drawing/2014/main" id="{F120F0A2-8D13-6C44-88AC-77F819B6A867}"/>
              </a:ext>
            </a:extLst>
          </p:cNvPr>
          <p:cNvSpPr/>
          <p:nvPr/>
        </p:nvSpPr>
        <p:spPr>
          <a:xfrm>
            <a:off x="6372579" y="3687323"/>
            <a:ext cx="2726266" cy="642208"/>
          </a:xfrm>
          <a:prstGeom prst="borderCallout2">
            <a:avLst>
              <a:gd name="adj1" fmla="val 4687"/>
              <a:gd name="adj2" fmla="val 100253"/>
              <a:gd name="adj3" fmla="val -37500"/>
              <a:gd name="adj4" fmla="val 107575"/>
              <a:gd name="adj5" fmla="val -140627"/>
              <a:gd name="adj6" fmla="val 1285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dirty="0"/>
              <a:t>6. Sélection de l’indicateur du graphique du haut</a:t>
            </a:r>
          </a:p>
        </p:txBody>
      </p:sp>
      <p:sp>
        <p:nvSpPr>
          <p:cNvPr id="10" name="Callout: Bent Line 9">
            <a:extLst>
              <a:ext uri="{FF2B5EF4-FFF2-40B4-BE49-F238E27FC236}">
                <a16:creationId xmlns:a16="http://schemas.microsoft.com/office/drawing/2014/main" id="{08299F6E-22D7-BE45-A559-0BCE8A94B1A1}"/>
              </a:ext>
            </a:extLst>
          </p:cNvPr>
          <p:cNvSpPr/>
          <p:nvPr/>
        </p:nvSpPr>
        <p:spPr>
          <a:xfrm>
            <a:off x="5384800" y="5517452"/>
            <a:ext cx="3437463" cy="642208"/>
          </a:xfrm>
          <a:prstGeom prst="borderCallout2">
            <a:avLst>
              <a:gd name="adj1" fmla="val 4687"/>
              <a:gd name="adj2" fmla="val 100253"/>
              <a:gd name="adj3" fmla="val -37500"/>
              <a:gd name="adj4" fmla="val 107575"/>
              <a:gd name="adj5" fmla="val -40431"/>
              <a:gd name="adj6" fmla="val 1244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dirty="0"/>
              <a:t>8. Sélection de la méthode de distribution du graphique du bas</a:t>
            </a:r>
          </a:p>
        </p:txBody>
      </p:sp>
      <p:sp>
        <p:nvSpPr>
          <p:cNvPr id="11" name="Callout: Bent Line 11">
            <a:extLst>
              <a:ext uri="{FF2B5EF4-FFF2-40B4-BE49-F238E27FC236}">
                <a16:creationId xmlns:a16="http://schemas.microsoft.com/office/drawing/2014/main" id="{9A7FCCC5-A514-EE4C-8234-D61519371B3B}"/>
              </a:ext>
            </a:extLst>
          </p:cNvPr>
          <p:cNvSpPr/>
          <p:nvPr/>
        </p:nvSpPr>
        <p:spPr>
          <a:xfrm>
            <a:off x="502356" y="3105401"/>
            <a:ext cx="2726267" cy="642208"/>
          </a:xfrm>
          <a:prstGeom prst="borderCallout2">
            <a:avLst>
              <a:gd name="adj1" fmla="val 25781"/>
              <a:gd name="adj2" fmla="val 100253"/>
              <a:gd name="adj3" fmla="val -41016"/>
              <a:gd name="adj4" fmla="val 115553"/>
              <a:gd name="adj5" fmla="val -7032"/>
              <a:gd name="adj6" fmla="val 1640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dirty="0"/>
              <a:t>4. Graphique du haut</a:t>
            </a:r>
          </a:p>
        </p:txBody>
      </p:sp>
      <p:sp>
        <p:nvSpPr>
          <p:cNvPr id="12" name="Callout: Bent Line 12">
            <a:extLst>
              <a:ext uri="{FF2B5EF4-FFF2-40B4-BE49-F238E27FC236}">
                <a16:creationId xmlns:a16="http://schemas.microsoft.com/office/drawing/2014/main" id="{7A327703-7036-0348-9703-8CF61F475BB9}"/>
              </a:ext>
            </a:extLst>
          </p:cNvPr>
          <p:cNvSpPr/>
          <p:nvPr/>
        </p:nvSpPr>
        <p:spPr>
          <a:xfrm>
            <a:off x="347134" y="5162322"/>
            <a:ext cx="2726267" cy="642208"/>
          </a:xfrm>
          <a:prstGeom prst="borderCallout2">
            <a:avLst>
              <a:gd name="adj1" fmla="val 25781"/>
              <a:gd name="adj2" fmla="val 100253"/>
              <a:gd name="adj3" fmla="val -41016"/>
              <a:gd name="adj4" fmla="val 115553"/>
              <a:gd name="adj5" fmla="val -7032"/>
              <a:gd name="adj6" fmla="val 1640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dirty="0"/>
              <a:t>7. Graphique du bas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CAB934-26AE-1C43-B2E0-38A0C7B4F1C2}"/>
              </a:ext>
            </a:extLst>
          </p:cNvPr>
          <p:cNvSpPr/>
          <p:nvPr/>
        </p:nvSpPr>
        <p:spPr>
          <a:xfrm>
            <a:off x="69915" y="3787520"/>
            <a:ext cx="1352485" cy="64220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100" dirty="0"/>
              <a:t>Besoin  d’abréviation </a:t>
            </a:r>
            <a:r>
              <a:rPr lang="fr-CA" sz="1100" dirty="0">
                <a:sym typeface="Wingdings" pitchFamily="2" charset="2"/>
              </a:rPr>
              <a:t> Use Région No, eg RÉG 06 – 01, 02</a:t>
            </a:r>
            <a:endParaRPr lang="fr-CA" sz="1100" dirty="0"/>
          </a:p>
        </p:txBody>
      </p:sp>
      <p:cxnSp>
        <p:nvCxnSpPr>
          <p:cNvPr id="14" name="Connecteur droit avec flèche 20">
            <a:extLst>
              <a:ext uri="{FF2B5EF4-FFF2-40B4-BE49-F238E27FC236}">
                <a16:creationId xmlns:a16="http://schemas.microsoft.com/office/drawing/2014/main" id="{F3D58022-3746-9C43-8F35-8961F1564CC4}"/>
              </a:ext>
            </a:extLst>
          </p:cNvPr>
          <p:cNvCxnSpPr/>
          <p:nvPr/>
        </p:nvCxnSpPr>
        <p:spPr>
          <a:xfrm flipV="1">
            <a:off x="1606484" y="4008427"/>
            <a:ext cx="698369" cy="73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2584AE5-9088-E548-BFCB-C0031C911969}"/>
              </a:ext>
            </a:extLst>
          </p:cNvPr>
          <p:cNvSpPr/>
          <p:nvPr/>
        </p:nvSpPr>
        <p:spPr>
          <a:xfrm>
            <a:off x="10457993" y="135472"/>
            <a:ext cx="1536569" cy="10727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100" b="1" dirty="0"/>
              <a:t>Fiche installation</a:t>
            </a:r>
            <a:r>
              <a:rPr lang="fr-CA" sz="1100" dirty="0"/>
              <a:t>? (Is </a:t>
            </a:r>
            <a:r>
              <a:rPr lang="fr-CA" sz="1100" dirty="0" err="1"/>
              <a:t>this</a:t>
            </a:r>
            <a:r>
              <a:rPr lang="fr-CA" sz="1100" dirty="0"/>
              <a:t> possible – as per PDF – </a:t>
            </a:r>
            <a:r>
              <a:rPr lang="fr-CA" sz="1100" dirty="0" err="1"/>
              <a:t>should</a:t>
            </a:r>
            <a:r>
              <a:rPr lang="fr-CA" sz="1100" dirty="0"/>
              <a:t> </a:t>
            </a:r>
            <a:r>
              <a:rPr lang="fr-CA" sz="1100" dirty="0" err="1"/>
              <a:t>it</a:t>
            </a:r>
            <a:r>
              <a:rPr lang="fr-CA" sz="1100" dirty="0"/>
              <a:t> </a:t>
            </a:r>
            <a:r>
              <a:rPr lang="fr-CA" sz="1100" dirty="0" err="1"/>
              <a:t>be</a:t>
            </a:r>
            <a:r>
              <a:rPr lang="fr-CA" sz="1100" dirty="0"/>
              <a:t> </a:t>
            </a:r>
            <a:r>
              <a:rPr lang="fr-CA" sz="1100" dirty="0" err="1"/>
              <a:t>context</a:t>
            </a:r>
            <a:r>
              <a:rPr lang="fr-CA" sz="1100" dirty="0"/>
              <a:t> </a:t>
            </a:r>
            <a:r>
              <a:rPr lang="fr-CA" sz="1100" dirty="0" err="1"/>
              <a:t>sensistive</a:t>
            </a:r>
            <a:r>
              <a:rPr lang="fr-CA" sz="11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2635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52B11C2-F06C-6043-8EA9-B8BD8A95D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130300"/>
            <a:ext cx="4768500" cy="5046663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34605EDC-0000-4941-829A-B76EE99DA917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9600" y="274638"/>
            <a:ext cx="10972800" cy="970667"/>
          </a:xfrm>
        </p:spPr>
        <p:txBody>
          <a:bodyPr>
            <a:noAutofit/>
          </a:bodyPr>
          <a:lstStyle/>
          <a:p>
            <a:r>
              <a:rPr lang="en-AU" sz="3200" b="1" dirty="0">
                <a:solidFill>
                  <a:srgbClr val="0076BF"/>
                </a:solidFill>
              </a:rPr>
              <a:t>Confirming Default Filters for ’</a:t>
            </a:r>
            <a:r>
              <a:rPr lang="en-AU" sz="3200" b="1" dirty="0" err="1">
                <a:solidFill>
                  <a:srgbClr val="0076BF"/>
                </a:solidFill>
              </a:rPr>
              <a:t>Admis</a:t>
            </a:r>
            <a:r>
              <a:rPr lang="en-AU" sz="3200" b="1" dirty="0">
                <a:solidFill>
                  <a:srgbClr val="0076BF"/>
                </a:solidFill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631003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>
            <a:extLst>
              <a:ext uri="{FF2B5EF4-FFF2-40B4-BE49-F238E27FC236}">
                <a16:creationId xmlns:a16="http://schemas.microsoft.com/office/drawing/2014/main" id="{34605EDC-0000-4941-829A-B76EE99DA917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9600" y="274638"/>
            <a:ext cx="10972800" cy="970667"/>
          </a:xfrm>
        </p:spPr>
        <p:txBody>
          <a:bodyPr>
            <a:noAutofit/>
          </a:bodyPr>
          <a:lstStyle/>
          <a:p>
            <a:r>
              <a:rPr lang="en-AU" sz="3200" b="1" dirty="0">
                <a:solidFill>
                  <a:srgbClr val="0076BF"/>
                </a:solidFill>
              </a:rPr>
              <a:t>Confirming Filter Functionality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9DDE3D-7B6B-0140-84BD-FD40901ED9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1117600"/>
            <a:ext cx="6456728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154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90D4F-FEDC-CD47-8FFC-3AA17CC97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44483-C698-A44D-A314-70F6F5948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1AE13B-AF9F-A548-9930-CF7C4957C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7072"/>
            <a:ext cx="12192000" cy="658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401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43CEE57-C94D-4544-9114-AEACE01767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06497"/>
            <a:ext cx="12192000" cy="4838805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276022C8-B597-B943-960B-466DE3A21C9A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9600" y="274638"/>
            <a:ext cx="10972800" cy="970667"/>
          </a:xfrm>
        </p:spPr>
        <p:txBody>
          <a:bodyPr>
            <a:noAutofit/>
          </a:bodyPr>
          <a:lstStyle/>
          <a:p>
            <a:r>
              <a:rPr lang="en-AU" sz="3200" b="1" dirty="0">
                <a:solidFill>
                  <a:srgbClr val="0076BF"/>
                </a:solidFill>
              </a:rPr>
              <a:t>Indicator changes</a:t>
            </a:r>
          </a:p>
        </p:txBody>
      </p:sp>
    </p:spTree>
    <p:extLst>
      <p:ext uri="{BB962C8B-B14F-4D97-AF65-F5344CB8AC3E}">
        <p14:creationId xmlns:p14="http://schemas.microsoft.com/office/powerpoint/2010/main" val="2156047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91FC4-71DD-2C43-BFE8-36740DA2B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Exporting Data:</a:t>
            </a:r>
          </a:p>
          <a:p>
            <a:pPr lvl="1"/>
            <a:r>
              <a:rPr lang="en-AU" dirty="0"/>
              <a:t>If a graphic is exported, eg </a:t>
            </a:r>
            <a:r>
              <a:rPr lang="en-AU" dirty="0" err="1"/>
              <a:t>Étallonage</a:t>
            </a:r>
            <a:r>
              <a:rPr lang="en-AU" dirty="0"/>
              <a:t> – </a:t>
            </a:r>
            <a:r>
              <a:rPr lang="en-AU" dirty="0" err="1"/>
              <a:t>Cout</a:t>
            </a:r>
            <a:r>
              <a:rPr lang="en-AU" dirty="0"/>
              <a:t> Total, is the information on the applied Filters also exported?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5721FB27-2B25-E344-9491-30D39F108BD1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609600" y="274638"/>
            <a:ext cx="10972800" cy="9706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200" b="1" dirty="0">
                <a:solidFill>
                  <a:srgbClr val="0076BF"/>
                </a:solidFill>
              </a:rPr>
              <a:t>Further clarifications</a:t>
            </a:r>
          </a:p>
        </p:txBody>
      </p:sp>
    </p:spTree>
    <p:extLst>
      <p:ext uri="{BB962C8B-B14F-4D97-AF65-F5344CB8AC3E}">
        <p14:creationId xmlns:p14="http://schemas.microsoft.com/office/powerpoint/2010/main" val="28120955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329</Words>
  <Application>Microsoft Office PowerPoint</Application>
  <PresentationFormat>Widescreen</PresentationFormat>
  <Paragraphs>52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Confirming Default Filters for ’Admis’</vt:lpstr>
      <vt:lpstr>Confirming Filter Functionality</vt:lpstr>
      <vt:lpstr>PowerPoint Presentation</vt:lpstr>
      <vt:lpstr>Indicator changes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Nigel Michell</dc:creator>
  <cp:lastModifiedBy>li bohua</cp:lastModifiedBy>
  <cp:revision>9</cp:revision>
  <dcterms:created xsi:type="dcterms:W3CDTF">2019-08-01T18:56:02Z</dcterms:created>
  <dcterms:modified xsi:type="dcterms:W3CDTF">2019-08-23T05:34:58Z</dcterms:modified>
</cp:coreProperties>
</file>