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 id="2147483695" r:id="rId2"/>
  </p:sldMasterIdLst>
  <p:notesMasterIdLst>
    <p:notesMasterId r:id="rId18"/>
  </p:notesMasterIdLst>
  <p:sldIdLst>
    <p:sldId id="256" r:id="rId3"/>
    <p:sldId id="257" r:id="rId4"/>
    <p:sldId id="258" r:id="rId5"/>
    <p:sldId id="259" r:id="rId6"/>
    <p:sldId id="389" r:id="rId7"/>
    <p:sldId id="408" r:id="rId8"/>
    <p:sldId id="390" r:id="rId9"/>
    <p:sldId id="391" r:id="rId10"/>
    <p:sldId id="409" r:id="rId11"/>
    <p:sldId id="410" r:id="rId12"/>
    <p:sldId id="392" r:id="rId13"/>
    <p:sldId id="393" r:id="rId14"/>
    <p:sldId id="407" r:id="rId15"/>
    <p:sldId id="363" r:id="rId16"/>
    <p:sldId id="388" r:id="rId1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2007" autoAdjust="0"/>
  </p:normalViewPr>
  <p:slideViewPr>
    <p:cSldViewPr>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7691505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rtl="0">
              <a:spcBef>
                <a:spcPts val="0"/>
              </a:spcBef>
              <a:buNone/>
            </a:pPr>
            <a:endParaRPr lang="en" dirty="0"/>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3213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340795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7" name="Shape 1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3102604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7" name="Shape 1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79457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7" name="Shape 3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90222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Shape 118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81" name="Shape 1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356596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Shape 1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5" name="Shape 13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None/>
            </a:pPr>
            <a:endParaRPr/>
          </a:p>
        </p:txBody>
      </p:sp>
    </p:spTree>
    <p:extLst>
      <p:ext uri="{BB962C8B-B14F-4D97-AF65-F5344CB8AC3E}">
        <p14:creationId xmlns:p14="http://schemas.microsoft.com/office/powerpoint/2010/main" val="18747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6" name="Shape 12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Clr>
                <a:srgbClr val="000000"/>
              </a:buClr>
              <a:buSzPct val="100000"/>
              <a:buFont typeface="Arial"/>
              <a:buNone/>
            </a:pPr>
            <a:endParaRPr lang="en" sz="3600" dirty="0"/>
          </a:p>
        </p:txBody>
      </p:sp>
    </p:spTree>
    <p:extLst>
      <p:ext uri="{BB962C8B-B14F-4D97-AF65-F5344CB8AC3E}">
        <p14:creationId xmlns:p14="http://schemas.microsoft.com/office/powerpoint/2010/main" val="4286416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2" name="Shape 13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352695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7" name="Shape 1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14806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183200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358339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209719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949249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25000"/>
              </a:lnSpc>
              <a:spcBef>
                <a:spcPts val="0"/>
              </a:spcBef>
              <a:buSzPct val="25000"/>
              <a:buNone/>
            </a:pPr>
            <a:endParaRPr lang="en" sz="3600" b="0" i="0" u="none" strike="noStrike" cap="none" baseline="0" dirty="0">
              <a:latin typeface="Arial"/>
              <a:ea typeface="Arial"/>
              <a:cs typeface="Arial"/>
              <a:sym typeface="Arial"/>
            </a:endParaRPr>
          </a:p>
        </p:txBody>
      </p:sp>
    </p:spTree>
    <p:extLst>
      <p:ext uri="{BB962C8B-B14F-4D97-AF65-F5344CB8AC3E}">
        <p14:creationId xmlns:p14="http://schemas.microsoft.com/office/powerpoint/2010/main" val="58645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White">
    <p:spTree>
      <p:nvGrpSpPr>
        <p:cNvPr id="1" name="Shape 8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Dark">
    <p:bg>
      <p:bgPr>
        <a:solidFill>
          <a:srgbClr val="424242"/>
        </a:solidFill>
        <a:effectLst/>
      </p:bgPr>
    </p:bg>
    <p:spTree>
      <p:nvGrpSpPr>
        <p:cNvPr id="1"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void) Title/Sub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763078" y="706"/>
            <a:ext cx="7617899" cy="761400"/>
          </a:xfrm>
          <a:prstGeom prst="rect">
            <a:avLst/>
          </a:prstGeom>
          <a:noFill/>
          <a:ln>
            <a:noFill/>
          </a:ln>
        </p:spPr>
        <p:txBody>
          <a:bodyPr lIns="34275" tIns="34275" rIns="34275" bIns="3427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indent="177800" rtl="0">
              <a:spcBef>
                <a:spcPts val="0"/>
              </a:spcBef>
              <a:defRPr/>
            </a:lvl6pPr>
            <a:lvl7pPr indent="342900" rtl="0">
              <a:spcBef>
                <a:spcPts val="0"/>
              </a:spcBef>
              <a:defRPr/>
            </a:lvl7pPr>
            <a:lvl8pPr indent="520700" rtl="0">
              <a:spcBef>
                <a:spcPts val="0"/>
              </a:spcBef>
              <a:defRPr/>
            </a:lvl8pPr>
            <a:lvl9pPr indent="685800"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void) Title, Subtitle, Bulle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763078" y="706"/>
            <a:ext cx="7617899" cy="761400"/>
          </a:xfrm>
          <a:prstGeom prst="rect">
            <a:avLst/>
          </a:prstGeom>
          <a:noFill/>
          <a:ln>
            <a:noFill/>
          </a:ln>
        </p:spPr>
        <p:txBody>
          <a:bodyPr lIns="34275" tIns="34275" rIns="34275" bIns="3427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indent="177800" rtl="0">
              <a:spcBef>
                <a:spcPts val="0"/>
              </a:spcBef>
              <a:defRPr/>
            </a:lvl6pPr>
            <a:lvl7pPr indent="342900" rtl="0">
              <a:spcBef>
                <a:spcPts val="0"/>
              </a:spcBef>
              <a:defRPr/>
            </a:lvl7pPr>
            <a:lvl8pPr indent="520700" rtl="0">
              <a:spcBef>
                <a:spcPts val="0"/>
              </a:spcBef>
              <a:defRPr/>
            </a:lvl8pPr>
            <a:lvl9pPr indent="685800" rtl="0">
              <a:spcBef>
                <a:spcPts val="0"/>
              </a:spcBef>
              <a:defRPr/>
            </a:lvl9pPr>
          </a:lstStyle>
          <a:p>
            <a:endParaRPr/>
          </a:p>
        </p:txBody>
      </p:sp>
      <p:sp>
        <p:nvSpPr>
          <p:cNvPr id="94" name="Shape 94"/>
          <p:cNvSpPr txBox="1">
            <a:spLocks noGrp="1"/>
          </p:cNvSpPr>
          <p:nvPr>
            <p:ph type="body" idx="1"/>
          </p:nvPr>
        </p:nvSpPr>
        <p:spPr>
          <a:xfrm>
            <a:off x="763078" y="1332476"/>
            <a:ext cx="7617899" cy="3048899"/>
          </a:xfrm>
          <a:prstGeom prst="rect">
            <a:avLst/>
          </a:prstGeom>
          <a:noFill/>
          <a:ln>
            <a:noFill/>
          </a:ln>
        </p:spPr>
        <p:txBody>
          <a:bodyPr lIns="34275" tIns="34275" rIns="34275" bIns="34275" anchor="t" anchorCtr="0"/>
          <a:lstStyle>
            <a:lvl1pPr rtl="0">
              <a:spcBef>
                <a:spcPts val="0"/>
              </a:spcBef>
              <a:defRPr/>
            </a:lvl1pPr>
            <a:lvl2pPr marL="190500" indent="-165100" rtl="0">
              <a:spcBef>
                <a:spcPts val="400"/>
              </a:spcBef>
              <a:buClr>
                <a:srgbClr val="A7A7A7"/>
              </a:buClr>
              <a:buFont typeface="Roboto"/>
              <a:buChar char="·"/>
              <a:defRPr/>
            </a:lvl2pPr>
            <a:lvl3pPr marL="2159000" indent="-254000" rtl="0">
              <a:spcBef>
                <a:spcPts val="0"/>
              </a:spcBef>
              <a:defRPr/>
            </a:lvl3pPr>
            <a:lvl4pPr marL="2159000" indent="-139700" rtl="0">
              <a:spcBef>
                <a:spcPts val="0"/>
              </a:spcBef>
              <a:buClr>
                <a:srgbClr val="FF0000"/>
              </a:buClr>
              <a:buFont typeface="Roboto"/>
              <a:buChar char="•"/>
              <a:defRPr/>
            </a:lvl4pPr>
            <a:lvl5pPr marL="2159000" indent="-25400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White">
    <p:spTree>
      <p:nvGrpSpPr>
        <p:cNvPr id="1" name="Shape 9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gue">
    <p:bg>
      <p:bgPr>
        <a:solidFill>
          <a:srgbClr val="4285F4"/>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904571" y="381353"/>
            <a:ext cx="6475499" cy="3999899"/>
          </a:xfrm>
          <a:prstGeom prst="rect">
            <a:avLst/>
          </a:prstGeom>
          <a:noFill/>
          <a:ln>
            <a:noFill/>
          </a:ln>
        </p:spPr>
        <p:txBody>
          <a:bodyPr lIns="34275" tIns="34275" rIns="34275" bIns="3427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98" name="Shape 98"/>
          <p:cNvPicPr preferRelativeResize="0"/>
          <p:nvPr/>
        </p:nvPicPr>
        <p:blipFill rotWithShape="1">
          <a:blip r:embed="rId2">
            <a:alphaModFix amt="15000"/>
          </a:blip>
          <a:srcRect/>
          <a:stretch/>
        </p:blipFill>
        <p:spPr>
          <a:xfrm>
            <a:off x="7824210" y="4411935"/>
            <a:ext cx="561899" cy="409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White">
    <p:spTree>
      <p:nvGrpSpPr>
        <p:cNvPr id="1" name="Shape 103"/>
        <p:cNvGrpSpPr/>
        <p:nvPr/>
      </p:nvGrpSpPr>
      <p:grpSpPr>
        <a:xfrm>
          <a:off x="0" y="0"/>
          <a:ext cx="0" cy="0"/>
          <a:chOff x="0" y="0"/>
          <a:chExt cx="0" cy="0"/>
        </a:xfrm>
      </p:grpSpPr>
      <p:pic>
        <p:nvPicPr>
          <p:cNvPr id="104" name="Shape 104"/>
          <p:cNvPicPr preferRelativeResize="0"/>
          <p:nvPr/>
        </p:nvPicPr>
        <p:blipFill rotWithShape="1">
          <a:blip r:embed="rId2">
            <a:alphaModFix/>
          </a:blip>
          <a:srcRect/>
          <a:stretch/>
        </p:blipFill>
        <p:spPr>
          <a:xfrm>
            <a:off x="5913167" y="3487486"/>
            <a:ext cx="2706900" cy="15228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White">
    <p:spTree>
      <p:nvGrpSpPr>
        <p:cNvPr id="1" name="Shape 107"/>
        <p:cNvGrpSpPr/>
        <p:nvPr/>
      </p:nvGrpSpPr>
      <p:grpSpPr>
        <a:xfrm>
          <a:off x="0" y="0"/>
          <a:ext cx="0" cy="0"/>
          <a:chOff x="0" y="0"/>
          <a:chExt cx="0" cy="0"/>
        </a:xfrm>
      </p:grpSpPr>
      <p:pic>
        <p:nvPicPr>
          <p:cNvPr id="108" name="Shape 108"/>
          <p:cNvPicPr preferRelativeResize="0"/>
          <p:nvPr/>
        </p:nvPicPr>
        <p:blipFill rotWithShape="1">
          <a:blip r:embed="rId2">
            <a:alphaModFix/>
          </a:blip>
          <a:srcRect/>
          <a:stretch/>
        </p:blipFill>
        <p:spPr>
          <a:xfrm>
            <a:off x="5913167" y="3487486"/>
            <a:ext cx="2706900" cy="1522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White">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72114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gue">
    <p:bg>
      <p:bgPr>
        <a:solidFill>
          <a:srgbClr val="26C6DA"/>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764064" y="381353"/>
            <a:ext cx="7615799" cy="3999899"/>
          </a:xfrm>
          <a:prstGeom prst="rect">
            <a:avLst/>
          </a:prstGeom>
          <a:noFill/>
          <a:ln>
            <a:noFill/>
          </a:ln>
        </p:spPr>
        <p:txBody>
          <a:bodyPr lIns="34275" tIns="34275" rIns="34275" bIns="3427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73663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Video Title">
    <p:bg>
      <p:bgPr>
        <a:solidFill>
          <a:srgbClr val="00BCD4"/>
        </a:solidFill>
        <a:effectLst/>
      </p:bgPr>
    </p:bg>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84" name="Shape 84"/>
          <p:cNvSpPr txBox="1">
            <a:spLocks noGrp="1"/>
          </p:cNvSpPr>
          <p:nvPr>
            <p:ph type="title"/>
          </p:nvPr>
        </p:nvSpPr>
        <p:spPr>
          <a:xfrm>
            <a:off x="764064" y="2054896"/>
            <a:ext cx="4711199" cy="1745100"/>
          </a:xfrm>
          <a:prstGeom prst="rect">
            <a:avLst/>
          </a:prstGeom>
          <a:noFill/>
          <a:ln>
            <a:noFill/>
          </a:ln>
        </p:spPr>
        <p:txBody>
          <a:bodyPr lIns="34275" tIns="34275" rIns="34275" bIns="34275" anchor="t"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85" name="Shape 85"/>
          <p:cNvPicPr preferRelativeResize="0"/>
          <p:nvPr/>
        </p:nvPicPr>
        <p:blipFill rotWithShape="1">
          <a:blip r:embed="rId3">
            <a:alphaModFix/>
          </a:blip>
          <a:srcRect/>
          <a:stretch/>
        </p:blipFill>
        <p:spPr>
          <a:xfrm>
            <a:off x="758647" y="1556004"/>
            <a:ext cx="1614300" cy="40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gue">
    <p:bg>
      <p:bgPr>
        <a:solidFill>
          <a:srgbClr val="26C6DA"/>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764064" y="381353"/>
            <a:ext cx="7615799" cy="3999899"/>
          </a:xfrm>
          <a:prstGeom prst="rect">
            <a:avLst/>
          </a:prstGeom>
          <a:noFill/>
          <a:ln>
            <a:noFill/>
          </a:ln>
        </p:spPr>
        <p:txBody>
          <a:bodyPr lIns="34275" tIns="34275" rIns="34275" bIns="3427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96" r:id="rId6"/>
    <p:sldLayoutId id="2147483697"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763078" y="706"/>
            <a:ext cx="7617899" cy="761400"/>
          </a:xfrm>
          <a:prstGeom prst="rect">
            <a:avLst/>
          </a:prstGeom>
          <a:noFill/>
          <a:ln>
            <a:noFill/>
          </a:ln>
        </p:spPr>
        <p:txBody>
          <a:bodyPr lIns="34275" tIns="34275" rIns="34275" bIns="34275" anchor="b" anchorCtr="0"/>
          <a:lstStyle>
            <a:lvl1pPr marL="0" marR="0" indent="0" algn="l" rtl="0">
              <a:spcBef>
                <a:spcPts val="0"/>
              </a:spcBef>
              <a:buSzPct val="100000"/>
              <a:defRPr sz="500"/>
            </a:lvl1pPr>
            <a:lvl2pPr marL="0" marR="0" indent="0" algn="l" rtl="0">
              <a:spcBef>
                <a:spcPts val="0"/>
              </a:spcBef>
              <a:buSzPct val="100000"/>
              <a:defRPr sz="500"/>
            </a:lvl2pPr>
            <a:lvl3pPr marL="0" marR="0" indent="0" algn="l" rtl="0">
              <a:spcBef>
                <a:spcPts val="0"/>
              </a:spcBef>
              <a:buSzPct val="100000"/>
              <a:defRPr sz="500"/>
            </a:lvl3pPr>
            <a:lvl4pPr marL="0" marR="0" indent="0" algn="l" rtl="0">
              <a:spcBef>
                <a:spcPts val="0"/>
              </a:spcBef>
              <a:buSzPct val="100000"/>
              <a:defRPr sz="500"/>
            </a:lvl4pPr>
            <a:lvl5pPr marL="0" marR="0" indent="0" algn="l" rtl="0">
              <a:spcBef>
                <a:spcPts val="0"/>
              </a:spcBef>
              <a:buSzPct val="100000"/>
              <a:defRPr sz="500"/>
            </a:lvl5pPr>
            <a:lvl6pPr marL="0" marR="0" indent="177800" algn="l" rtl="0">
              <a:spcBef>
                <a:spcPts val="0"/>
              </a:spcBef>
              <a:buSzPct val="100000"/>
              <a:defRPr sz="500"/>
            </a:lvl6pPr>
            <a:lvl7pPr marL="0" marR="0" indent="342900" algn="l" rtl="0">
              <a:spcBef>
                <a:spcPts val="0"/>
              </a:spcBef>
              <a:buSzPct val="100000"/>
              <a:defRPr sz="500"/>
            </a:lvl7pPr>
            <a:lvl8pPr marL="0" marR="0" indent="520700" algn="l" rtl="0">
              <a:spcBef>
                <a:spcPts val="0"/>
              </a:spcBef>
              <a:buSzPct val="100000"/>
              <a:defRPr sz="500"/>
            </a:lvl8pPr>
            <a:lvl9pPr marL="0" marR="0" indent="685800" algn="l" rtl="0">
              <a:spcBef>
                <a:spcPts val="0"/>
              </a:spcBef>
              <a:buSzPct val="100000"/>
              <a:defRPr sz="500"/>
            </a:lvl9pPr>
          </a:lstStyle>
          <a:p>
            <a:endParaRPr/>
          </a:p>
        </p:txBody>
      </p:sp>
      <p:sp>
        <p:nvSpPr>
          <p:cNvPr id="80" name="Shape 80"/>
          <p:cNvSpPr txBox="1">
            <a:spLocks noGrp="1"/>
          </p:cNvSpPr>
          <p:nvPr>
            <p:ph type="body" idx="1"/>
          </p:nvPr>
        </p:nvSpPr>
        <p:spPr>
          <a:xfrm>
            <a:off x="763078" y="1332476"/>
            <a:ext cx="7617899" cy="3048899"/>
          </a:xfrm>
          <a:prstGeom prst="rect">
            <a:avLst/>
          </a:prstGeom>
          <a:noFill/>
          <a:ln>
            <a:noFill/>
          </a:ln>
        </p:spPr>
        <p:txBody>
          <a:bodyPr lIns="34275" tIns="34275" rIns="34275" bIns="34275" anchor="t" anchorCtr="0"/>
          <a:lstStyle>
            <a:lvl1pPr marL="190500" marR="0" indent="-25400" algn="l" rtl="0">
              <a:lnSpc>
                <a:spcPct val="90000"/>
              </a:lnSpc>
              <a:spcBef>
                <a:spcPts val="1500"/>
              </a:spcBef>
              <a:buClr>
                <a:srgbClr val="424242"/>
              </a:buClr>
              <a:buSzPct val="100000"/>
              <a:buFont typeface="Roboto"/>
              <a:buChar char="•"/>
              <a:defRPr sz="500"/>
            </a:lvl1pPr>
            <a:lvl2pPr marL="190500" marR="0" indent="-165100" algn="l" rtl="0">
              <a:lnSpc>
                <a:spcPct val="90000"/>
              </a:lnSpc>
              <a:spcBef>
                <a:spcPts val="400"/>
              </a:spcBef>
              <a:buClr>
                <a:srgbClr val="A7A7A7"/>
              </a:buClr>
              <a:buSzPct val="100000"/>
              <a:buFont typeface="Roboto"/>
              <a:buChar char="·"/>
              <a:defRPr sz="500"/>
            </a:lvl2pPr>
            <a:lvl3pPr marL="2159000" marR="0" indent="-139700" algn="l" rtl="0">
              <a:lnSpc>
                <a:spcPct val="90000"/>
              </a:lnSpc>
              <a:spcBef>
                <a:spcPts val="1500"/>
              </a:spcBef>
              <a:buClr>
                <a:srgbClr val="FF0000"/>
              </a:buClr>
              <a:buSzPct val="100000"/>
              <a:buFont typeface="Roboto"/>
              <a:buChar char="•"/>
              <a:defRPr sz="500"/>
            </a:lvl3pPr>
            <a:lvl4pPr marL="2159000" marR="0" indent="-139700" algn="l" rtl="0">
              <a:lnSpc>
                <a:spcPct val="90000"/>
              </a:lnSpc>
              <a:spcBef>
                <a:spcPts val="1500"/>
              </a:spcBef>
              <a:buClr>
                <a:srgbClr val="FF0000"/>
              </a:buClr>
              <a:buSzPct val="100000"/>
              <a:buFont typeface="Roboto"/>
              <a:buChar char="•"/>
              <a:defRPr sz="500"/>
            </a:lvl4pPr>
            <a:lvl5pPr marL="2159000" marR="0" indent="-139700" algn="l" rtl="0">
              <a:lnSpc>
                <a:spcPct val="90000"/>
              </a:lnSpc>
              <a:spcBef>
                <a:spcPts val="1500"/>
              </a:spcBef>
              <a:buClr>
                <a:srgbClr val="FF0000"/>
              </a:buClr>
              <a:buSzPct val="100000"/>
              <a:buFont typeface="Roboto"/>
              <a:buChar char="•"/>
              <a:defRPr sz="500"/>
            </a:lvl5pPr>
            <a:lvl6pPr marL="1244600" marR="0" indent="-165100" algn="l" rtl="0">
              <a:lnSpc>
                <a:spcPct val="90000"/>
              </a:lnSpc>
              <a:spcBef>
                <a:spcPts val="1500"/>
              </a:spcBef>
              <a:buClr>
                <a:srgbClr val="424242"/>
              </a:buClr>
              <a:buSzPct val="100000"/>
              <a:buFont typeface="Roboto"/>
              <a:buChar char="•"/>
              <a:defRPr sz="500"/>
            </a:lvl6pPr>
            <a:lvl7pPr marL="1409700" marR="0" indent="-165100" algn="l" rtl="0">
              <a:lnSpc>
                <a:spcPct val="90000"/>
              </a:lnSpc>
              <a:spcBef>
                <a:spcPts val="1500"/>
              </a:spcBef>
              <a:buClr>
                <a:srgbClr val="424242"/>
              </a:buClr>
              <a:buSzPct val="100000"/>
              <a:buFont typeface="Roboto"/>
              <a:buChar char="•"/>
              <a:defRPr sz="500"/>
            </a:lvl7pPr>
            <a:lvl8pPr marL="1587500" marR="0" indent="-165100" algn="l" rtl="0">
              <a:lnSpc>
                <a:spcPct val="90000"/>
              </a:lnSpc>
              <a:spcBef>
                <a:spcPts val="1500"/>
              </a:spcBef>
              <a:buClr>
                <a:srgbClr val="424242"/>
              </a:buClr>
              <a:buSzPct val="100000"/>
              <a:buFont typeface="Roboto"/>
              <a:buChar char="•"/>
              <a:defRPr sz="500"/>
            </a:lvl8pPr>
            <a:lvl9pPr marL="1752600" marR="0" indent="-165100" algn="l" rtl="0">
              <a:lnSpc>
                <a:spcPct val="90000"/>
              </a:lnSpc>
              <a:spcBef>
                <a:spcPts val="1500"/>
              </a:spcBef>
              <a:buClr>
                <a:srgbClr val="424242"/>
              </a:buClr>
              <a:buSzPct val="100000"/>
              <a:buFont typeface="Roboto"/>
              <a:buChar char="•"/>
              <a:defRPr sz="500"/>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8" r:id="rId9"/>
    <p:sldLayoutId id="2147483690"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www.tryangular2.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www.victorsavkin.com/" TargetMode="External"/><Relationship Id="rId5" Type="http://schemas.openxmlformats.org/officeDocument/2006/relationships/hyperlink" Target="http://www.angularu.com/" TargetMode="External"/><Relationship Id="rId4" Type="http://schemas.openxmlformats.org/officeDocument/2006/relationships/hyperlink" Target="http://www.angular.i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ravi-kiran.blogspot.co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hyperlink" Target="http://www.dotnetcurry.com/author/ravi-kiran" TargetMode="External"/><Relationship Id="rId4" Type="http://schemas.openxmlformats.org/officeDocument/2006/relationships/hyperlink" Target="sitepoint.com/author/rkir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0" y="4174900"/>
            <a:ext cx="9144000" cy="726424"/>
          </a:xfrm>
          <a:prstGeom prst="rect">
            <a:avLst/>
          </a:prstGeom>
          <a:noFill/>
          <a:ln>
            <a:noFill/>
          </a:ln>
        </p:spPr>
      </p:pic>
      <p:sp>
        <p:nvSpPr>
          <p:cNvPr id="115" name="Shape 115"/>
          <p:cNvSpPr txBox="1"/>
          <p:nvPr/>
        </p:nvSpPr>
        <p:spPr>
          <a:xfrm>
            <a:off x="4343400" y="4222675"/>
            <a:ext cx="4457300" cy="559499"/>
          </a:xfrm>
          <a:prstGeom prst="rect">
            <a:avLst/>
          </a:prstGeom>
          <a:noFill/>
          <a:ln>
            <a:noFill/>
          </a:ln>
        </p:spPr>
        <p:txBody>
          <a:bodyPr lIns="91425" tIns="91425" rIns="91425" bIns="91425" anchor="t" anchorCtr="0">
            <a:noAutofit/>
          </a:bodyPr>
          <a:lstStyle/>
          <a:p>
            <a:pPr lvl="0" algn="ctr" rtl="0">
              <a:spcBef>
                <a:spcPts val="0"/>
              </a:spcBef>
              <a:buNone/>
            </a:pPr>
            <a:r>
              <a:rPr lang="en" sz="2400" dirty="0" smtClean="0">
                <a:solidFill>
                  <a:srgbClr val="FFFFFF"/>
                </a:solidFill>
                <a:latin typeface="Roboto Condensed"/>
                <a:ea typeface="Roboto Condensed"/>
                <a:cs typeface="Roboto Condensed"/>
                <a:sym typeface="Roboto Condensed"/>
              </a:rPr>
              <a:t>Hyderabad, 01 August 2015</a:t>
            </a:r>
            <a:endParaRPr lang="en" sz="2400" dirty="0">
              <a:solidFill>
                <a:srgbClr val="FFFFFF"/>
              </a:solidFill>
              <a:latin typeface="Roboto Condensed"/>
              <a:ea typeface="Roboto Condensed"/>
              <a:cs typeface="Roboto Condensed"/>
              <a:sym typeface="Roboto Condensed"/>
            </a:endParaRPr>
          </a:p>
        </p:txBody>
      </p:sp>
      <p:sp>
        <p:nvSpPr>
          <p:cNvPr id="8" name="Shape 115"/>
          <p:cNvSpPr txBox="1"/>
          <p:nvPr/>
        </p:nvSpPr>
        <p:spPr>
          <a:xfrm>
            <a:off x="152400" y="2637613"/>
            <a:ext cx="8483400" cy="559499"/>
          </a:xfrm>
          <a:prstGeom prst="rect">
            <a:avLst/>
          </a:prstGeom>
          <a:noFill/>
          <a:ln>
            <a:noFill/>
          </a:ln>
        </p:spPr>
        <p:txBody>
          <a:bodyPr lIns="91425" tIns="91425" rIns="91425" bIns="91425" anchor="t" anchorCtr="0">
            <a:noAutofit/>
          </a:bodyPr>
          <a:lstStyle/>
          <a:p>
            <a:pPr lvl="0" algn="ctr" rtl="0">
              <a:spcBef>
                <a:spcPts val="0"/>
              </a:spcBef>
              <a:buNone/>
            </a:pPr>
            <a:endParaRPr lang="en" sz="2800" dirty="0" smtClean="0">
              <a:solidFill>
                <a:schemeClr val="bg1"/>
              </a:solidFill>
              <a:latin typeface="Roboto Condensed"/>
              <a:ea typeface="Roboto Condensed"/>
              <a:cs typeface="Roboto Condensed"/>
              <a:sym typeface="Roboto Condensed"/>
            </a:endParaRPr>
          </a:p>
          <a:p>
            <a:pPr lvl="0" algn="ctr"/>
            <a:r>
              <a:rPr lang="en-US" sz="2800" b="1" dirty="0" smtClean="0"/>
              <a:t>Introduction to Angular 2</a:t>
            </a:r>
            <a:endParaRPr lang="en" sz="2800" dirty="0" smtClean="0">
              <a:solidFill>
                <a:schemeClr val="bg1"/>
              </a:solidFill>
              <a:latin typeface="Roboto Condensed"/>
              <a:ea typeface="Roboto Condensed"/>
              <a:cs typeface="Roboto Condensed"/>
              <a:sym typeface="Roboto Condensed"/>
            </a:endParaRPr>
          </a:p>
        </p:txBody>
      </p:sp>
      <p:pic>
        <p:nvPicPr>
          <p:cNvPr id="3" name="Picture 2" descr="http://photos3.meetupstatic.com/photos/event/6/3/c/3/global_436645539.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802575"/>
            <a:ext cx="161925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19400" cy="5143500"/>
          </a:xfrm>
          <a:prstGeom prst="rect">
            <a:avLst/>
          </a:prstGeom>
        </p:spPr>
      </p:pic>
      <p:sp>
        <p:nvSpPr>
          <p:cNvPr id="6" name="Shape 363"/>
          <p:cNvSpPr/>
          <p:nvPr/>
        </p:nvSpPr>
        <p:spPr>
          <a:xfrm>
            <a:off x="304800" y="2319337"/>
            <a:ext cx="2362200" cy="504825"/>
          </a:xfrm>
          <a:prstGeom prst="rect">
            <a:avLst/>
          </a:prstGeom>
          <a:noFill/>
          <a:ln>
            <a:noFill/>
          </a:ln>
        </p:spPr>
        <p:txBody>
          <a:bodyPr lIns="0" tIns="0" rIns="0" bIns="0" anchor="b" anchorCtr="0">
            <a:noAutofit/>
          </a:bodyPr>
          <a:lstStyle/>
          <a:p>
            <a:pPr lvl="0">
              <a:buSzPct val="25000"/>
            </a:pPr>
            <a:r>
              <a:rPr lang="en" sz="3200" dirty="0" smtClean="0">
                <a:solidFill>
                  <a:srgbClr val="FFFFFF"/>
                </a:solidFill>
                <a:latin typeface="Roboto"/>
                <a:ea typeface="Roboto"/>
                <a:cs typeface="Roboto"/>
                <a:sym typeface="Roboto"/>
              </a:rPr>
              <a:t>Angular 2 Core: Zones</a:t>
            </a:r>
            <a:endParaRPr lang="en" sz="3000" b="1" i="0" u="none" strike="noStrike" cap="none" baseline="0" dirty="0">
              <a:solidFill>
                <a:srgbClr val="FFFFFF"/>
              </a:solidFill>
              <a:latin typeface="Roboto"/>
              <a:ea typeface="Roboto"/>
              <a:cs typeface="Roboto"/>
              <a:sym typeface="Roboto"/>
            </a:endParaRPr>
          </a:p>
        </p:txBody>
      </p:sp>
      <p:sp>
        <p:nvSpPr>
          <p:cNvPr id="3" name="Rectangle 2"/>
          <p:cNvSpPr/>
          <p:nvPr/>
        </p:nvSpPr>
        <p:spPr>
          <a:xfrm>
            <a:off x="2895600" y="801002"/>
            <a:ext cx="6172200" cy="709425"/>
          </a:xfrm>
          <a:prstGeom prst="rect">
            <a:avLst/>
          </a:prstGeom>
        </p:spPr>
        <p:txBody>
          <a:bodyPr wrap="square">
            <a:spAutoFit/>
          </a:bodyPr>
          <a:lstStyle/>
          <a:p>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
        <p:nvSpPr>
          <p:cNvPr id="9" name="Rectangle 8"/>
          <p:cNvSpPr/>
          <p:nvPr/>
        </p:nvSpPr>
        <p:spPr>
          <a:xfrm>
            <a:off x="2895600" y="801002"/>
            <a:ext cx="6172200" cy="307777"/>
          </a:xfrm>
          <a:prstGeom prst="rect">
            <a:avLst/>
          </a:prstGeom>
        </p:spPr>
        <p:txBody>
          <a:bodyPr wrap="square">
            <a:spAutoFit/>
          </a:bodyPr>
          <a:lstStyle/>
          <a:p>
            <a:pPr marL="457200" indent="-457200">
              <a:buFont typeface="Arial" panose="020B0604020202020204" pitchFamily="34" charset="0"/>
              <a:buChar char="•"/>
            </a:pPr>
            <a:endParaRPr lang="en-US" dirty="0">
              <a:solidFill>
                <a:srgbClr val="434343"/>
              </a:solidFill>
              <a:latin typeface="Open Sans"/>
              <a:ea typeface="Open Sans"/>
              <a:cs typeface="Open Sans"/>
              <a:sym typeface="Open Sans"/>
            </a:endParaRPr>
          </a:p>
        </p:txBody>
      </p:sp>
      <p:sp>
        <p:nvSpPr>
          <p:cNvPr id="10" name="Rectangle 9"/>
          <p:cNvSpPr/>
          <p:nvPr/>
        </p:nvSpPr>
        <p:spPr>
          <a:xfrm>
            <a:off x="2895600" y="1733550"/>
            <a:ext cx="6172200" cy="1426994"/>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Tells the framework when to start acting</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No need to call explicitly</a:t>
            </a:r>
          </a:p>
          <a:p>
            <a:pPr marL="457200" indent="-457200">
              <a:buFont typeface="Arial" panose="020B0604020202020204" pitchFamily="34" charset="0"/>
              <a:buChar char="•"/>
            </a:pPr>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2408849506"/>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730550" y="2207425"/>
            <a:ext cx="8212499" cy="728699"/>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 sz="4400" smtClean="0">
                <a:solidFill>
                  <a:srgbClr val="FFFFFF"/>
                </a:solidFill>
                <a:latin typeface="Roboto"/>
                <a:ea typeface="Roboto"/>
                <a:cs typeface="Roboto"/>
                <a:sym typeface="Roboto"/>
              </a:rPr>
              <a:t>Angular 2 </a:t>
            </a:r>
            <a:r>
              <a:rPr lang="en" sz="4400" dirty="0" smtClean="0">
                <a:solidFill>
                  <a:srgbClr val="FFFFFF"/>
                </a:solidFill>
                <a:latin typeface="Roboto"/>
                <a:ea typeface="Roboto"/>
                <a:cs typeface="Roboto"/>
                <a:sym typeface="Roboto"/>
              </a:rPr>
              <a:t>site and docs</a:t>
            </a:r>
            <a:endParaRPr lang="en" sz="4400"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73448644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730550" y="2207425"/>
            <a:ext cx="8212499" cy="728699"/>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 sz="4400" dirty="0" smtClean="0">
                <a:solidFill>
                  <a:srgbClr val="FFFFFF"/>
                </a:solidFill>
                <a:latin typeface="Roboto"/>
                <a:ea typeface="Roboto"/>
                <a:cs typeface="Roboto"/>
                <a:sym typeface="Roboto"/>
              </a:rPr>
              <a:t>Demos</a:t>
            </a:r>
            <a:endParaRPr lang="en" sz="4400"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19388450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67000" cy="5143500"/>
          </a:xfrm>
          <a:prstGeom prst="rect">
            <a:avLst/>
          </a:prstGeom>
        </p:spPr>
      </p:pic>
      <p:sp>
        <p:nvSpPr>
          <p:cNvPr id="6" name="Shape 363"/>
          <p:cNvSpPr/>
          <p:nvPr/>
        </p:nvSpPr>
        <p:spPr>
          <a:xfrm>
            <a:off x="304800" y="2319337"/>
            <a:ext cx="2362200" cy="504825"/>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r>
              <a:rPr lang="en" sz="3000" b="1" i="0" u="none" strike="noStrike" cap="none" baseline="0" dirty="0" smtClean="0">
                <a:solidFill>
                  <a:srgbClr val="FFFFFF"/>
                </a:solidFill>
                <a:latin typeface="Roboto"/>
                <a:ea typeface="Roboto"/>
                <a:cs typeface="Roboto"/>
                <a:sym typeface="Roboto"/>
              </a:rPr>
              <a:t>Further Learning</a:t>
            </a:r>
            <a:endParaRPr lang="en" sz="3000" b="1" i="0" u="none" strike="noStrike" cap="none" baseline="0" dirty="0">
              <a:solidFill>
                <a:srgbClr val="FFFFFF"/>
              </a:solidFill>
              <a:latin typeface="Roboto"/>
              <a:ea typeface="Roboto"/>
              <a:cs typeface="Roboto"/>
              <a:sym typeface="Roboto"/>
            </a:endParaRPr>
          </a:p>
        </p:txBody>
      </p:sp>
      <p:sp>
        <p:nvSpPr>
          <p:cNvPr id="7" name="Rectangle 6"/>
          <p:cNvSpPr/>
          <p:nvPr/>
        </p:nvSpPr>
        <p:spPr>
          <a:xfrm>
            <a:off x="2895600" y="1047750"/>
            <a:ext cx="5562600" cy="2463751"/>
          </a:xfrm>
          <a:prstGeom prst="rect">
            <a:avLst/>
          </a:prstGeom>
        </p:spPr>
        <p:txBody>
          <a:bodyPr wrap="square">
            <a:spAutoFit/>
          </a:bodyPr>
          <a:lstStyle/>
          <a:p>
            <a:pPr lvl="0">
              <a:lnSpc>
                <a:spcPct val="115000"/>
              </a:lnSpc>
            </a:pPr>
            <a:endParaRPr lang="en-US" dirty="0">
              <a:solidFill>
                <a:srgbClr val="434343"/>
              </a:solidFill>
              <a:latin typeface="Open Sans"/>
              <a:ea typeface="Open Sans"/>
              <a:cs typeface="Open Sans"/>
              <a:sym typeface="Open Sans"/>
            </a:endParaRPr>
          </a:p>
          <a:p>
            <a:pPr marL="342900" lvl="0" indent="-342900">
              <a:lnSpc>
                <a:spcPct val="115000"/>
              </a:lnSpc>
              <a:buFont typeface="Arial" panose="020B0604020202020204" pitchFamily="34" charset="0"/>
              <a:buChar char="•"/>
            </a:pPr>
            <a:r>
              <a:rPr lang="en-US" sz="2400" dirty="0" smtClean="0">
                <a:solidFill>
                  <a:srgbClr val="434343"/>
                </a:solidFill>
                <a:latin typeface="Open Sans"/>
                <a:ea typeface="Open Sans"/>
                <a:cs typeface="Open Sans"/>
                <a:sym typeface="Open Sans"/>
                <a:hlinkClick r:id="rId4"/>
              </a:rPr>
              <a:t>www.angular.io</a:t>
            </a:r>
            <a:endParaRPr lang="en-US" sz="2400" dirty="0" smtClean="0">
              <a:solidFill>
                <a:srgbClr val="434343"/>
              </a:solidFill>
              <a:latin typeface="Open Sans"/>
              <a:ea typeface="Open Sans"/>
              <a:cs typeface="Open Sans"/>
              <a:sym typeface="Open Sans"/>
            </a:endParaRPr>
          </a:p>
          <a:p>
            <a:pPr marL="342900" lvl="0" indent="-342900">
              <a:lnSpc>
                <a:spcPct val="115000"/>
              </a:lnSpc>
              <a:buFont typeface="Arial" panose="020B0604020202020204" pitchFamily="34" charset="0"/>
              <a:buChar char="•"/>
            </a:pPr>
            <a:r>
              <a:rPr lang="en-US" sz="2400" dirty="0" smtClean="0">
                <a:solidFill>
                  <a:srgbClr val="434343"/>
                </a:solidFill>
                <a:latin typeface="Open Sans"/>
                <a:ea typeface="Open Sans"/>
                <a:cs typeface="Open Sans"/>
                <a:sym typeface="Open Sans"/>
                <a:hlinkClick r:id="rId5"/>
              </a:rPr>
              <a:t>www.a</a:t>
            </a:r>
            <a:r>
              <a:rPr lang="en-US" sz="2400" dirty="0" smtClean="0">
                <a:solidFill>
                  <a:srgbClr val="434343"/>
                </a:solidFill>
                <a:latin typeface="Open Sans"/>
                <a:ea typeface="Open Sans"/>
                <a:cs typeface="Open Sans"/>
                <a:sym typeface="Open Sans"/>
                <a:hlinkClick r:id="rId5"/>
              </a:rPr>
              <a:t>ngularu.com</a:t>
            </a:r>
            <a:endParaRPr lang="en-US" sz="2400" dirty="0" smtClean="0">
              <a:solidFill>
                <a:srgbClr val="434343"/>
              </a:solidFill>
              <a:latin typeface="Open Sans"/>
              <a:ea typeface="Open Sans"/>
              <a:cs typeface="Open Sans"/>
              <a:sym typeface="Open Sans"/>
            </a:endParaRPr>
          </a:p>
          <a:p>
            <a:pPr marL="342900" lvl="0" indent="-342900">
              <a:lnSpc>
                <a:spcPct val="115000"/>
              </a:lnSpc>
              <a:buFont typeface="Arial" panose="020B0604020202020204" pitchFamily="34" charset="0"/>
              <a:buChar char="•"/>
            </a:pPr>
            <a:r>
              <a:rPr lang="en-US" sz="2400" dirty="0" smtClean="0">
                <a:solidFill>
                  <a:srgbClr val="434343"/>
                </a:solidFill>
                <a:latin typeface="Open Sans"/>
                <a:ea typeface="Open Sans"/>
                <a:cs typeface="Open Sans"/>
                <a:sym typeface="Open Sans"/>
                <a:hlinkClick r:id="rId6"/>
              </a:rPr>
              <a:t>www.v</a:t>
            </a:r>
            <a:r>
              <a:rPr lang="en-US" sz="2400" dirty="0" smtClean="0">
                <a:solidFill>
                  <a:srgbClr val="434343"/>
                </a:solidFill>
                <a:latin typeface="Open Sans"/>
                <a:ea typeface="Open Sans"/>
                <a:cs typeface="Open Sans"/>
                <a:sym typeface="Open Sans"/>
                <a:hlinkClick r:id="rId6"/>
              </a:rPr>
              <a:t>ictorsavkin.com</a:t>
            </a:r>
            <a:endParaRPr lang="en-US" sz="2400" dirty="0" smtClean="0">
              <a:solidFill>
                <a:srgbClr val="434343"/>
              </a:solidFill>
              <a:latin typeface="Open Sans"/>
              <a:ea typeface="Open Sans"/>
              <a:cs typeface="Open Sans"/>
              <a:sym typeface="Open Sans"/>
            </a:endParaRPr>
          </a:p>
          <a:p>
            <a:pPr marL="342900" lvl="0" indent="-342900">
              <a:lnSpc>
                <a:spcPct val="115000"/>
              </a:lnSpc>
              <a:buFont typeface="Arial" panose="020B0604020202020204" pitchFamily="34" charset="0"/>
              <a:buChar char="•"/>
            </a:pPr>
            <a:r>
              <a:rPr lang="en-US" sz="2400" dirty="0" smtClean="0">
                <a:solidFill>
                  <a:srgbClr val="434343"/>
                </a:solidFill>
                <a:latin typeface="Open Sans"/>
                <a:ea typeface="Open Sans"/>
                <a:cs typeface="Open Sans"/>
                <a:sym typeface="Open Sans"/>
                <a:hlinkClick r:id="rId7"/>
              </a:rPr>
              <a:t>www.tryangular2.com</a:t>
            </a:r>
            <a:endParaRPr lang="en-US" sz="2400" dirty="0" smtClean="0">
              <a:solidFill>
                <a:srgbClr val="434343"/>
              </a:solidFill>
              <a:latin typeface="Open Sans"/>
              <a:ea typeface="Open Sans"/>
              <a:cs typeface="Open Sans"/>
              <a:sym typeface="Open Sans"/>
            </a:endParaRPr>
          </a:p>
          <a:p>
            <a:pPr lvl="0">
              <a:lnSpc>
                <a:spcPct val="115000"/>
              </a:lnSpc>
            </a:pPr>
            <a:endParaRPr lang="en-US" sz="2400" dirty="0" smtClean="0">
              <a:solidFill>
                <a:srgbClr val="434343"/>
              </a:solidFill>
              <a:latin typeface="Open Sans"/>
              <a:ea typeface="Open Sans"/>
              <a:cs typeface="Open Sans"/>
              <a:sym typeface="Open Sans"/>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134592507"/>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Shape 1174"/>
          <p:cNvSpPr/>
          <p:nvPr/>
        </p:nvSpPr>
        <p:spPr>
          <a:xfrm>
            <a:off x="1251546" y="381353"/>
            <a:ext cx="6481470" cy="3999942"/>
          </a:xfrm>
          <a:prstGeom prst="rect">
            <a:avLst/>
          </a:prstGeom>
          <a:noFill/>
          <a:ln>
            <a:noFill/>
          </a:ln>
        </p:spPr>
        <p:txBody>
          <a:bodyPr lIns="0" tIns="0" rIns="0" bIns="0" anchor="ctr" anchorCtr="0">
            <a:noAutofit/>
          </a:bodyPr>
          <a:lstStyle/>
          <a:p>
            <a:pPr marL="0" marR="0" lvl="0" indent="0" algn="l" rtl="0">
              <a:lnSpc>
                <a:spcPct val="90000"/>
              </a:lnSpc>
              <a:spcBef>
                <a:spcPts val="0"/>
              </a:spcBef>
              <a:buSzPct val="25000"/>
              <a:buNone/>
            </a:pPr>
            <a:r>
              <a:rPr lang="en" sz="4500" b="0" i="1" u="none" strike="noStrike" cap="none" baseline="0" dirty="0" smtClean="0">
                <a:solidFill>
                  <a:srgbClr val="424242"/>
                </a:solidFill>
                <a:latin typeface="Roboto"/>
                <a:ea typeface="Roboto"/>
                <a:cs typeface="Roboto"/>
                <a:sym typeface="Roboto"/>
              </a:rPr>
              <a:t>Questions?</a:t>
            </a:r>
            <a:endParaRPr lang="en" sz="4500" b="0" i="1" u="none" strike="noStrike" cap="none" baseline="0" dirty="0">
              <a:solidFill>
                <a:srgbClr val="424242"/>
              </a:solidFill>
              <a:latin typeface="Roboto"/>
              <a:ea typeface="Roboto"/>
              <a:cs typeface="Roboto"/>
              <a:sym typeface="Roboto"/>
            </a:endParaRPr>
          </a:p>
        </p:txBody>
      </p:sp>
      <p:pic>
        <p:nvPicPr>
          <p:cNvPr id="1175" name="Shape 1175"/>
          <p:cNvPicPr preferRelativeResize="0"/>
          <p:nvPr/>
        </p:nvPicPr>
        <p:blipFill rotWithShape="1">
          <a:blip r:embed="rId3">
            <a:alphaModFix amt="20000"/>
          </a:blip>
          <a:srcRect/>
          <a:stretch/>
        </p:blipFill>
        <p:spPr>
          <a:xfrm>
            <a:off x="763078" y="1686873"/>
            <a:ext cx="379356" cy="342900"/>
          </a:xfrm>
          <a:prstGeom prst="rect">
            <a:avLst/>
          </a:prstGeom>
          <a:noFill/>
          <a:ln>
            <a:noFill/>
          </a:ln>
        </p:spPr>
      </p:pic>
      <p:pic>
        <p:nvPicPr>
          <p:cNvPr id="1176" name="Shape 1176"/>
          <p:cNvPicPr preferRelativeResize="0"/>
          <p:nvPr/>
        </p:nvPicPr>
        <p:blipFill rotWithShape="1">
          <a:blip r:embed="rId3">
            <a:alphaModFix amt="20000"/>
          </a:blip>
          <a:srcRect/>
          <a:stretch/>
        </p:blipFill>
        <p:spPr>
          <a:xfrm rot="10800000">
            <a:off x="5396458" y="2477449"/>
            <a:ext cx="379499" cy="342899"/>
          </a:xfrm>
          <a:prstGeom prst="rect">
            <a:avLst/>
          </a:prstGeom>
          <a:noFill/>
          <a:ln>
            <a:noFill/>
          </a:ln>
        </p:spPr>
      </p:pic>
      <p:sp>
        <p:nvSpPr>
          <p:cNvPr id="7"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949AB"/>
        </a:solidFill>
        <a:effectLst/>
      </p:bgPr>
    </p:bg>
    <p:spTree>
      <p:nvGrpSpPr>
        <p:cNvPr id="1" name="Shape 1337"/>
        <p:cNvGrpSpPr/>
        <p:nvPr/>
      </p:nvGrpSpPr>
      <p:grpSpPr>
        <a:xfrm>
          <a:off x="0" y="0"/>
          <a:ext cx="0" cy="0"/>
          <a:chOff x="0" y="0"/>
          <a:chExt cx="0" cy="0"/>
        </a:xfrm>
      </p:grpSpPr>
      <p:sp>
        <p:nvSpPr>
          <p:cNvPr id="1338" name="Shape 1338"/>
          <p:cNvSpPr/>
          <p:nvPr/>
        </p:nvSpPr>
        <p:spPr>
          <a:xfrm>
            <a:off x="2194200" y="333725"/>
            <a:ext cx="6035400" cy="1238400"/>
          </a:xfrm>
          <a:prstGeom prst="rect">
            <a:avLst/>
          </a:prstGeom>
          <a:noFill/>
          <a:ln>
            <a:noFill/>
          </a:ln>
        </p:spPr>
        <p:txBody>
          <a:bodyPr lIns="0" tIns="0" rIns="0" bIns="0" anchor="b" anchorCtr="0">
            <a:noAutofit/>
          </a:bodyPr>
          <a:lstStyle/>
          <a:p>
            <a:pPr marL="0" marR="0" lvl="0" indent="0" algn="l" rtl="0">
              <a:lnSpc>
                <a:spcPct val="80000"/>
              </a:lnSpc>
              <a:spcBef>
                <a:spcPts val="0"/>
              </a:spcBef>
              <a:buSzPct val="25000"/>
              <a:buNone/>
            </a:pPr>
            <a:r>
              <a:rPr lang="en" sz="6800" b="0" i="0" u="none" strike="noStrike" cap="none" baseline="0" dirty="0" smtClean="0">
                <a:solidFill>
                  <a:srgbClr val="FFFFFF"/>
                </a:solidFill>
                <a:latin typeface="Roboto"/>
                <a:ea typeface="Roboto"/>
                <a:cs typeface="Roboto"/>
                <a:sym typeface="Roboto"/>
              </a:rPr>
              <a:t>&lt;Thank-you</a:t>
            </a:r>
            <a:r>
              <a:rPr lang="en" sz="6800" b="0" i="0" u="none" strike="noStrike" cap="none" baseline="0" dirty="0">
                <a:solidFill>
                  <a:srgbClr val="FFFFFF"/>
                </a:solidFill>
                <a:latin typeface="Roboto"/>
                <a:ea typeface="Roboto"/>
                <a:cs typeface="Roboto"/>
                <a:sym typeface="Roboto"/>
              </a:rPr>
              <a:t>&gt;</a:t>
            </a:r>
          </a:p>
        </p:txBody>
      </p:sp>
      <p:sp>
        <p:nvSpPr>
          <p:cNvPr id="1342" name="Shape 1342"/>
          <p:cNvSpPr/>
          <p:nvPr/>
        </p:nvSpPr>
        <p:spPr>
          <a:xfrm>
            <a:off x="3122975" y="3381812"/>
            <a:ext cx="2821850" cy="962099"/>
          </a:xfrm>
          <a:prstGeom prst="rect">
            <a:avLst/>
          </a:prstGeom>
          <a:noFill/>
          <a:ln>
            <a:noFill/>
          </a:ln>
        </p:spPr>
        <p:txBody>
          <a:bodyPr lIns="0" tIns="0" rIns="0" bIns="0" anchor="t" anchorCtr="0">
            <a:noAutofit/>
          </a:bodyPr>
          <a:lstStyle/>
          <a:p>
            <a:pPr marL="0" marR="0" lvl="0" indent="0" algn="ctr" rtl="0">
              <a:lnSpc>
                <a:spcPct val="100000"/>
              </a:lnSpc>
              <a:spcBef>
                <a:spcPts val="0"/>
              </a:spcBef>
              <a:buSzPct val="25000"/>
              <a:buNone/>
            </a:pPr>
            <a:r>
              <a:rPr lang="en" sz="2900" b="0" i="0" u="none" strike="noStrike" cap="none" baseline="0" dirty="0" smtClean="0">
                <a:solidFill>
                  <a:srgbClr val="FFFFFF"/>
                </a:solidFill>
                <a:latin typeface="Roboto Condensed"/>
                <a:ea typeface="Roboto Condensed"/>
                <a:cs typeface="Roboto Condensed"/>
                <a:sym typeface="Roboto Condensed"/>
              </a:rPr>
              <a:t>+Your_</a:t>
            </a:r>
            <a:r>
              <a:rPr lang="en" sz="2900" dirty="0" smtClean="0">
                <a:solidFill>
                  <a:srgbClr val="FFFFFF"/>
                </a:solidFill>
                <a:latin typeface="Roboto Condensed"/>
                <a:ea typeface="Roboto Condensed"/>
                <a:cs typeface="Roboto Condensed"/>
                <a:sym typeface="Roboto Condensed"/>
              </a:rPr>
              <a:t>Name</a:t>
            </a:r>
            <a:endParaRPr lang="en" sz="2900" dirty="0">
              <a:solidFill>
                <a:srgbClr val="FFFFFF"/>
              </a:solidFill>
              <a:latin typeface="Roboto Condensed"/>
              <a:ea typeface="Roboto Condensed"/>
              <a:cs typeface="Roboto Condensed"/>
              <a:sym typeface="Roboto Condensed"/>
            </a:endParaRPr>
          </a:p>
          <a:p>
            <a:pPr marL="0" marR="0" lvl="0" indent="0" algn="ctr" rtl="0">
              <a:lnSpc>
                <a:spcPct val="80000"/>
              </a:lnSpc>
              <a:spcBef>
                <a:spcPts val="0"/>
              </a:spcBef>
              <a:buSzPct val="25000"/>
              <a:buNone/>
            </a:pPr>
            <a:r>
              <a:rPr lang="en" sz="2900" b="0" i="0" u="none" strike="noStrike" cap="none" baseline="0" dirty="0" smtClean="0">
                <a:solidFill>
                  <a:srgbClr val="FFFFFF"/>
                </a:solidFill>
                <a:latin typeface="Roboto Condensed"/>
                <a:ea typeface="Roboto Condensed"/>
                <a:cs typeface="Roboto Condensed"/>
                <a:sym typeface="Roboto Condensed"/>
              </a:rPr>
              <a:t>@</a:t>
            </a:r>
            <a:r>
              <a:rPr lang="en" sz="2900" dirty="0" smtClean="0">
                <a:solidFill>
                  <a:srgbClr val="FFFFFF"/>
                </a:solidFill>
                <a:latin typeface="Roboto Condensed"/>
                <a:ea typeface="Roboto Condensed"/>
                <a:cs typeface="Roboto Condensed"/>
                <a:sym typeface="Roboto Condensed"/>
              </a:rPr>
              <a:t>twitter_id</a:t>
            </a:r>
            <a:endParaRPr lang="en" sz="2900" dirty="0">
              <a:solidFill>
                <a:srgbClr val="FFFFFF"/>
              </a:solidFill>
              <a:latin typeface="Roboto Condensed"/>
              <a:ea typeface="Roboto Condensed"/>
              <a:cs typeface="Roboto Condensed"/>
              <a:sym typeface="Roboto Condense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190750"/>
            <a:ext cx="990600" cy="990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9" name="Shape 121"/>
          <p:cNvSpPr/>
          <p:nvPr/>
        </p:nvSpPr>
        <p:spPr>
          <a:xfrm>
            <a:off x="2971800" y="514350"/>
            <a:ext cx="5257800" cy="723899"/>
          </a:xfrm>
          <a:prstGeom prst="rect">
            <a:avLst/>
          </a:prstGeom>
          <a:noFill/>
          <a:ln>
            <a:noFill/>
          </a:ln>
        </p:spPr>
        <p:txBody>
          <a:bodyPr lIns="0" tIns="0" rIns="0" bIns="0" anchor="t" anchorCtr="0">
            <a:noAutofit/>
          </a:bodyPr>
          <a:lstStyle/>
          <a:p>
            <a:pPr marL="0" marR="0" lvl="0" indent="0" algn="ctr" rtl="0">
              <a:lnSpc>
                <a:spcPct val="100000"/>
              </a:lnSpc>
              <a:spcBef>
                <a:spcPts val="0"/>
              </a:spcBef>
              <a:buSzPct val="25000"/>
              <a:buNone/>
            </a:pPr>
            <a:endParaRPr lang="en" sz="2400" b="0" i="0" u="none" strike="noStrike" cap="none" baseline="0" dirty="0" smtClean="0">
              <a:solidFill>
                <a:srgbClr val="A7A7A7"/>
              </a:solidFill>
              <a:latin typeface="Roboto Condensed"/>
              <a:ea typeface="Roboto Condensed"/>
              <a:cs typeface="Roboto Condensed"/>
              <a:sym typeface="Roboto Condensed"/>
            </a:endParaRPr>
          </a:p>
          <a:p>
            <a:pPr marL="0" marR="0" lvl="0" indent="0" algn="ctr" rtl="0">
              <a:lnSpc>
                <a:spcPct val="80000"/>
              </a:lnSpc>
              <a:spcBef>
                <a:spcPts val="0"/>
              </a:spcBef>
              <a:buSzPct val="25000"/>
              <a:buNone/>
            </a:pPr>
            <a:endParaRPr lang="en" sz="2400" b="0" i="0" u="none" strike="noStrike" cap="none" baseline="0"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r>
              <a:rPr lang="en" sz="2400" dirty="0" smtClean="0">
                <a:solidFill>
                  <a:srgbClr val="A7A7A7"/>
                </a:solidFill>
                <a:latin typeface="Roboto Condensed"/>
                <a:ea typeface="Roboto Condensed"/>
                <a:cs typeface="Roboto Condensed"/>
                <a:sym typeface="Roboto Condensed"/>
              </a:rPr>
              <a:t>Blog: </a:t>
            </a:r>
            <a:r>
              <a:rPr lang="en" sz="2400" dirty="0" smtClean="0">
                <a:solidFill>
                  <a:srgbClr val="A7A7A7"/>
                </a:solidFill>
                <a:latin typeface="Roboto Condensed"/>
                <a:ea typeface="Roboto Condensed"/>
                <a:cs typeface="Roboto Condensed"/>
                <a:sym typeface="Roboto Condensed"/>
                <a:hlinkClick r:id="rId3"/>
              </a:rPr>
              <a:t>http://sravi-kiran.blogspot.com</a:t>
            </a:r>
            <a:endParaRPr lang="en" sz="2400"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endParaRPr lang="en" sz="2400"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r>
              <a:rPr lang="en" sz="2400" b="0" i="0" u="none" strike="noStrike" cap="none" baseline="0" dirty="0" smtClean="0">
                <a:solidFill>
                  <a:srgbClr val="A7A7A7"/>
                </a:solidFill>
                <a:latin typeface="Roboto Condensed"/>
                <a:ea typeface="Roboto Condensed"/>
                <a:cs typeface="Roboto Condensed"/>
                <a:sym typeface="Roboto Condensed"/>
              </a:rPr>
              <a:t>Author: </a:t>
            </a:r>
            <a:r>
              <a:rPr lang="en" sz="2400" b="0" i="0" u="none" strike="noStrike" cap="none" baseline="0" dirty="0" smtClean="0">
                <a:solidFill>
                  <a:srgbClr val="A7A7A7"/>
                </a:solidFill>
                <a:latin typeface="Roboto Condensed"/>
                <a:ea typeface="Roboto Condensed"/>
                <a:cs typeface="Roboto Condensed"/>
                <a:sym typeface="Roboto Condensed"/>
                <a:hlinkClick r:id="rId4" action="ppaction://hlinkfile"/>
              </a:rPr>
              <a:t>Sitepoint</a:t>
            </a:r>
            <a:r>
              <a:rPr lang="en" sz="2400" b="0" i="0" u="none" strike="noStrike" cap="none" baseline="0" dirty="0" smtClean="0">
                <a:solidFill>
                  <a:srgbClr val="A7A7A7"/>
                </a:solidFill>
                <a:latin typeface="Roboto Condensed"/>
                <a:ea typeface="Roboto Condensed"/>
                <a:cs typeface="Roboto Condensed"/>
                <a:sym typeface="Roboto Condensed"/>
              </a:rPr>
              <a:t>,</a:t>
            </a:r>
            <a:r>
              <a:rPr lang="en" sz="2400" b="0" i="0" u="none" strike="noStrike" cap="none" dirty="0" smtClean="0">
                <a:solidFill>
                  <a:srgbClr val="A7A7A7"/>
                </a:solidFill>
                <a:latin typeface="Roboto Condensed"/>
                <a:ea typeface="Roboto Condensed"/>
                <a:cs typeface="Roboto Condensed"/>
                <a:sym typeface="Roboto Condensed"/>
              </a:rPr>
              <a:t> </a:t>
            </a:r>
            <a:r>
              <a:rPr lang="en" sz="2400" b="0" i="0" u="none" strike="noStrike" cap="none" dirty="0" smtClean="0">
                <a:solidFill>
                  <a:srgbClr val="A7A7A7"/>
                </a:solidFill>
                <a:latin typeface="Roboto Condensed"/>
                <a:ea typeface="Roboto Condensed"/>
                <a:cs typeface="Roboto Condensed"/>
                <a:sym typeface="Roboto Condensed"/>
                <a:hlinkClick r:id="rId5"/>
              </a:rPr>
              <a:t>DotNetCurry</a:t>
            </a:r>
            <a:endParaRPr lang="en" sz="2400" b="0" i="0" u="none" strike="noStrike" cap="none"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endParaRPr lang="en" sz="2400"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r>
              <a:rPr lang="en" sz="2400" dirty="0" smtClean="0">
                <a:solidFill>
                  <a:srgbClr val="A7A7A7"/>
                </a:solidFill>
                <a:latin typeface="Roboto Condensed"/>
                <a:ea typeface="Roboto Condensed"/>
                <a:cs typeface="Roboto Condensed"/>
                <a:sym typeface="Roboto Condensed"/>
              </a:rPr>
              <a:t>Organizer of ngHyderabad</a:t>
            </a:r>
          </a:p>
          <a:p>
            <a:pPr marL="342900" marR="0" lvl="0" indent="-342900" rtl="0">
              <a:lnSpc>
                <a:spcPct val="80000"/>
              </a:lnSpc>
              <a:spcBef>
                <a:spcPts val="0"/>
              </a:spcBef>
              <a:buSzPct val="25000"/>
              <a:buFont typeface="Arial" panose="020B0604020202020204" pitchFamily="34" charset="0"/>
              <a:buChar char="•"/>
            </a:pPr>
            <a:endParaRPr lang="en" sz="2400"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r>
              <a:rPr lang="en" sz="2400" b="0" i="0" u="none" strike="noStrike" cap="none" baseline="0" dirty="0" smtClean="0">
                <a:solidFill>
                  <a:srgbClr val="A7A7A7"/>
                </a:solidFill>
                <a:latin typeface="Roboto Condensed"/>
                <a:ea typeface="Roboto Condensed"/>
                <a:cs typeface="Roboto Condensed"/>
                <a:sym typeface="Roboto Condensed"/>
              </a:rPr>
              <a:t>Awards: Microsoft MVP (ASP.NET/IIS), D</a:t>
            </a:r>
            <a:r>
              <a:rPr lang="en-US" sz="2400" dirty="0">
                <a:solidFill>
                  <a:srgbClr val="A7A7A7"/>
                </a:solidFill>
                <a:latin typeface="Roboto Condensed"/>
                <a:ea typeface="Roboto Condensed"/>
                <a:cs typeface="Roboto Condensed"/>
                <a:sym typeface="Roboto Condensed"/>
              </a:rPr>
              <a:t>Z</a:t>
            </a:r>
            <a:r>
              <a:rPr lang="en" sz="2400" b="0" i="0" u="none" strike="noStrike" cap="none" baseline="0" dirty="0" smtClean="0">
                <a:solidFill>
                  <a:srgbClr val="A7A7A7"/>
                </a:solidFill>
                <a:latin typeface="Roboto Condensed"/>
                <a:ea typeface="Roboto Condensed"/>
                <a:cs typeface="Roboto Condensed"/>
                <a:sym typeface="Roboto Condensed"/>
              </a:rPr>
              <a:t>one MVB</a:t>
            </a:r>
          </a:p>
          <a:p>
            <a:pPr marL="342900" marR="0" lvl="0" indent="-342900" rtl="0">
              <a:lnSpc>
                <a:spcPct val="80000"/>
              </a:lnSpc>
              <a:spcBef>
                <a:spcPts val="0"/>
              </a:spcBef>
              <a:buSzPct val="25000"/>
              <a:buFont typeface="Arial" panose="020B0604020202020204" pitchFamily="34" charset="0"/>
              <a:buChar char="•"/>
            </a:pPr>
            <a:endParaRPr lang="en" sz="2400" dirty="0" smtClean="0">
              <a:solidFill>
                <a:srgbClr val="A7A7A7"/>
              </a:solidFill>
              <a:latin typeface="Roboto Condensed"/>
              <a:ea typeface="Roboto Condensed"/>
              <a:cs typeface="Roboto Condensed"/>
              <a:sym typeface="Roboto Condensed"/>
            </a:endParaRPr>
          </a:p>
          <a:p>
            <a:pPr marL="342900" marR="0" lvl="0" indent="-342900" rtl="0">
              <a:lnSpc>
                <a:spcPct val="80000"/>
              </a:lnSpc>
              <a:spcBef>
                <a:spcPts val="0"/>
              </a:spcBef>
              <a:buSzPct val="25000"/>
              <a:buFont typeface="Arial" panose="020B0604020202020204" pitchFamily="34" charset="0"/>
              <a:buChar char="•"/>
            </a:pPr>
            <a:r>
              <a:rPr lang="en" sz="2400" dirty="0" smtClean="0">
                <a:solidFill>
                  <a:srgbClr val="A7A7A7"/>
                </a:solidFill>
                <a:latin typeface="Roboto Condensed"/>
                <a:ea typeface="Roboto Condensed"/>
                <a:cs typeface="Roboto Condensed"/>
                <a:sym typeface="Roboto Condensed"/>
              </a:rPr>
              <a:t>Twitter: @sravi_kiran</a:t>
            </a:r>
            <a:endParaRPr lang="en" sz="2400" dirty="0">
              <a:solidFill>
                <a:srgbClr val="A7A7A7"/>
              </a:solidFill>
              <a:latin typeface="Roboto Condensed"/>
              <a:ea typeface="Roboto Condensed"/>
              <a:cs typeface="Roboto Condensed"/>
              <a:sym typeface="Roboto Condensed"/>
            </a:endParaRPr>
          </a:p>
        </p:txBody>
      </p:sp>
      <p:pic>
        <p:nvPicPr>
          <p:cNvPr id="2052" name="Picture 4" descr="Ravi Kir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938" y="1007435"/>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58058" y="2724150"/>
            <a:ext cx="1785142" cy="757130"/>
          </a:xfrm>
          <a:prstGeom prst="rect">
            <a:avLst/>
          </a:prstGeom>
          <a:noFill/>
        </p:spPr>
        <p:txBody>
          <a:bodyPr wrap="square" rtlCol="0">
            <a:spAutoFit/>
          </a:bodyPr>
          <a:lstStyle/>
          <a:p>
            <a:pPr lvl="0" algn="ctr">
              <a:buSzPct val="25000"/>
            </a:pPr>
            <a:r>
              <a:rPr lang="en" sz="2400" dirty="0">
                <a:solidFill>
                  <a:srgbClr val="424242"/>
                </a:solidFill>
                <a:latin typeface="Roboto Condensed"/>
                <a:ea typeface="Roboto Condensed"/>
                <a:cs typeface="Roboto Condensed"/>
                <a:sym typeface="Roboto Condensed"/>
              </a:rPr>
              <a:t>Ravi Kiran</a:t>
            </a:r>
          </a:p>
          <a:p>
            <a:pPr lvl="0" algn="ctr">
              <a:lnSpc>
                <a:spcPct val="80000"/>
              </a:lnSpc>
              <a:buSzPct val="25000"/>
            </a:pPr>
            <a:r>
              <a:rPr lang="en" sz="2400" dirty="0">
                <a:solidFill>
                  <a:srgbClr val="A7A7A7"/>
                </a:solidFill>
                <a:latin typeface="Roboto Condensed"/>
                <a:ea typeface="Roboto Condensed"/>
                <a:cs typeface="Roboto Condensed"/>
                <a:sym typeface="Roboto Condensed"/>
              </a:rPr>
              <a:t>InnoMinds</a:t>
            </a:r>
            <a:endParaRPr lang="en-US" sz="2400"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6BC0"/>
        </a:solidFill>
        <a:effectLst/>
      </p:bgPr>
    </p:bg>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4064" y="571779"/>
            <a:ext cx="7615870" cy="3999942"/>
          </a:xfrm>
          <a:prstGeom prst="rect">
            <a:avLst/>
          </a:prstGeom>
          <a:noFill/>
          <a:ln>
            <a:noFill/>
          </a:ln>
        </p:spPr>
        <p:txBody>
          <a:bodyPr lIns="0" tIns="0" rIns="0" bIns="0" anchor="ctr" anchorCtr="0">
            <a:noAutofit/>
          </a:bodyPr>
          <a:lstStyle/>
          <a:p>
            <a:pPr marL="0" marR="0" lvl="0" indent="0" algn="just" rtl="0">
              <a:lnSpc>
                <a:spcPct val="80000"/>
              </a:lnSpc>
              <a:spcBef>
                <a:spcPts val="0"/>
              </a:spcBef>
              <a:buSzPct val="25000"/>
              <a:buNone/>
            </a:pPr>
            <a:r>
              <a:rPr lang="en" sz="4500" b="0" i="0" u="none" strike="noStrike" cap="none" baseline="0" dirty="0">
                <a:solidFill>
                  <a:srgbClr val="FFFFFF"/>
                </a:solidFill>
                <a:latin typeface="Roboto"/>
                <a:ea typeface="Roboto"/>
                <a:cs typeface="Roboto"/>
                <a:sym typeface="Roboto"/>
              </a:rPr>
              <a:t>Agenda</a:t>
            </a:r>
          </a:p>
        </p:txBody>
      </p:sp>
      <p:sp>
        <p:nvSpPr>
          <p:cNvPr id="129" name="Shape 129"/>
          <p:cNvSpPr/>
          <p:nvPr/>
        </p:nvSpPr>
        <p:spPr>
          <a:xfrm>
            <a:off x="763078" y="3233560"/>
            <a:ext cx="4799522" cy="984885"/>
          </a:xfrm>
          <a:prstGeom prst="rect">
            <a:avLst/>
          </a:prstGeom>
          <a:noFill/>
          <a:ln>
            <a:noFill/>
          </a:ln>
        </p:spPr>
        <p:txBody>
          <a:bodyPr lIns="0" tIns="0" rIns="0" bIns="0" anchor="t" anchorCtr="0">
            <a:noAutofit/>
          </a:bodyPr>
          <a:lstStyle/>
          <a:p>
            <a:pPr marL="0" marR="0" lvl="0" indent="0" algn="l" rtl="0">
              <a:lnSpc>
                <a:spcPct val="90000"/>
              </a:lnSpc>
              <a:spcBef>
                <a:spcPts val="0"/>
              </a:spcBef>
              <a:buSzPct val="25000"/>
              <a:buNone/>
            </a:pPr>
            <a:r>
              <a:rPr lang="en" sz="1900" b="0" i="0" u="none" strike="noStrike" cap="none" baseline="0" dirty="0" smtClean="0">
                <a:solidFill>
                  <a:srgbClr val="FFFFFF"/>
                </a:solidFill>
                <a:latin typeface="Roboto"/>
                <a:ea typeface="Roboto"/>
                <a:cs typeface="Roboto"/>
                <a:sym typeface="Roboto"/>
              </a:rPr>
              <a:t>Why rewrite?</a:t>
            </a:r>
            <a:endParaRPr lang="en" sz="1900" b="0" i="0" u="none" strike="noStrike" cap="none" dirty="0" smtClean="0">
              <a:solidFill>
                <a:srgbClr val="FFFFFF"/>
              </a:solidFill>
              <a:latin typeface="Roboto"/>
              <a:ea typeface="Roboto"/>
              <a:cs typeface="Roboto"/>
              <a:sym typeface="Roboto"/>
            </a:endParaRPr>
          </a:p>
          <a:p>
            <a:pPr marL="0" marR="0" lvl="0" indent="0" algn="l" rtl="0">
              <a:lnSpc>
                <a:spcPct val="90000"/>
              </a:lnSpc>
              <a:spcBef>
                <a:spcPts val="0"/>
              </a:spcBef>
              <a:buSzPct val="25000"/>
              <a:buNone/>
            </a:pPr>
            <a:r>
              <a:rPr lang="en" sz="1900" b="0" i="0" u="none" strike="noStrike" cap="none" baseline="0" dirty="0" smtClean="0">
                <a:solidFill>
                  <a:srgbClr val="FFFFFF"/>
                </a:solidFill>
                <a:latin typeface="Roboto"/>
                <a:ea typeface="Roboto"/>
                <a:cs typeface="Roboto"/>
                <a:sym typeface="Roboto"/>
              </a:rPr>
              <a:t>Angular 2 Core Concepts: Components, Change Detection, Dependency Injection</a:t>
            </a:r>
          </a:p>
          <a:p>
            <a:pPr marL="0" marR="0" lvl="0" indent="0" algn="l" rtl="0">
              <a:lnSpc>
                <a:spcPct val="90000"/>
              </a:lnSpc>
              <a:spcBef>
                <a:spcPts val="0"/>
              </a:spcBef>
              <a:buSzPct val="25000"/>
              <a:buNone/>
            </a:pPr>
            <a:r>
              <a:rPr lang="en" sz="1900" b="0" i="0" u="none" strike="noStrike" cap="none" dirty="0" smtClean="0">
                <a:solidFill>
                  <a:srgbClr val="FFFFFF"/>
                </a:solidFill>
                <a:latin typeface="Roboto"/>
                <a:ea typeface="Roboto"/>
                <a:cs typeface="Roboto"/>
                <a:sym typeface="Roboto"/>
              </a:rPr>
              <a:t>Angular 2 using TypeScript</a:t>
            </a:r>
          </a:p>
          <a:p>
            <a:pPr marL="0" marR="0" lvl="0" indent="0" algn="l" rtl="0">
              <a:lnSpc>
                <a:spcPct val="90000"/>
              </a:lnSpc>
              <a:spcBef>
                <a:spcPts val="0"/>
              </a:spcBef>
              <a:buSzPct val="25000"/>
              <a:buNone/>
            </a:pPr>
            <a:r>
              <a:rPr lang="en" sz="1900" b="0" i="0" u="none" strike="noStrike" cap="none" dirty="0" smtClean="0">
                <a:solidFill>
                  <a:srgbClr val="FFFFFF"/>
                </a:solidFill>
                <a:latin typeface="Roboto"/>
                <a:ea typeface="Roboto"/>
                <a:cs typeface="Roboto"/>
                <a:sym typeface="Roboto"/>
              </a:rPr>
              <a:t>Some basic examples</a:t>
            </a:r>
            <a:endParaRPr lang="en" sz="1900" b="0" i="0" u="none" strike="noStrike" cap="none" baseline="0" dirty="0">
              <a:solidFill>
                <a:srgbClr val="FFFFFF"/>
              </a:solidFill>
              <a:latin typeface="Roboto"/>
              <a:ea typeface="Roboto"/>
              <a:cs typeface="Roboto"/>
              <a:sym typeface="Roboto"/>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6BC0"/>
        </a:solidFill>
        <a:effectLst/>
      </p:bgPr>
    </p:bg>
    <p:spTree>
      <p:nvGrpSpPr>
        <p:cNvPr id="1" name="Shape 133"/>
        <p:cNvGrpSpPr/>
        <p:nvPr/>
      </p:nvGrpSpPr>
      <p:grpSpPr>
        <a:xfrm>
          <a:off x="0" y="0"/>
          <a:ext cx="0" cy="0"/>
          <a:chOff x="0" y="0"/>
          <a:chExt cx="0" cy="0"/>
        </a:xfrm>
      </p:grpSpPr>
      <p:sp>
        <p:nvSpPr>
          <p:cNvPr id="134" name="Shape 134"/>
          <p:cNvSpPr/>
          <p:nvPr/>
        </p:nvSpPr>
        <p:spPr>
          <a:xfrm>
            <a:off x="730550" y="666750"/>
            <a:ext cx="8212499" cy="728699"/>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 sz="4400" dirty="0" smtClean="0">
                <a:solidFill>
                  <a:srgbClr val="FFFFFF"/>
                </a:solidFill>
                <a:latin typeface="Roboto"/>
                <a:ea typeface="Roboto"/>
                <a:cs typeface="Roboto"/>
                <a:sym typeface="Roboto"/>
              </a:rPr>
              <a:t>			Disclaimer</a:t>
            </a:r>
            <a:endParaRPr lang="en" sz="4400" dirty="0">
              <a:solidFill>
                <a:srgbClr val="FFFFFF"/>
              </a:solidFill>
              <a:latin typeface="Roboto"/>
              <a:ea typeface="Roboto"/>
              <a:cs typeface="Roboto"/>
              <a:sym typeface="Roboto"/>
            </a:endParaRPr>
          </a:p>
        </p:txBody>
      </p:sp>
      <p:sp>
        <p:nvSpPr>
          <p:cNvPr id="2" name="TextBox 1"/>
          <p:cNvSpPr txBox="1"/>
          <p:nvPr/>
        </p:nvSpPr>
        <p:spPr>
          <a:xfrm>
            <a:off x="1143001" y="1809750"/>
            <a:ext cx="7086600" cy="923330"/>
          </a:xfrm>
          <a:prstGeom prst="rect">
            <a:avLst/>
          </a:prstGeom>
          <a:noFill/>
        </p:spPr>
        <p:txBody>
          <a:bodyPr wrap="square" rtlCol="0">
            <a:spAutoFit/>
          </a:bodyPr>
          <a:lstStyle/>
          <a:p>
            <a:r>
              <a:rPr lang="en-US" sz="1800" dirty="0" smtClean="0">
                <a:solidFill>
                  <a:srgbClr val="FFFFFF"/>
                </a:solidFill>
              </a:rPr>
              <a:t>Angular 2 is still in alpha. The syntax and API of the framework will keep changing till it reaches RTM. Any code snippets shown in this talk may not be valid even in next alpha release!</a:t>
            </a:r>
            <a:endParaRPr lang="en-US" sz="1800"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971800" cy="5143500"/>
          </a:xfrm>
          <a:prstGeom prst="rect">
            <a:avLst/>
          </a:prstGeom>
        </p:spPr>
      </p:pic>
      <p:sp>
        <p:nvSpPr>
          <p:cNvPr id="6" name="Shape 363"/>
          <p:cNvSpPr/>
          <p:nvPr/>
        </p:nvSpPr>
        <p:spPr>
          <a:xfrm>
            <a:off x="304800" y="2319337"/>
            <a:ext cx="2133600" cy="504825"/>
          </a:xfrm>
          <a:prstGeom prst="rect">
            <a:avLst/>
          </a:prstGeom>
          <a:noFill/>
          <a:ln>
            <a:noFill/>
          </a:ln>
        </p:spPr>
        <p:txBody>
          <a:bodyPr lIns="0" tIns="0" rIns="0" bIns="0" anchor="b" anchorCtr="0">
            <a:noAutofit/>
          </a:bodyPr>
          <a:lstStyle/>
          <a:p>
            <a:pPr lvl="0">
              <a:buSzPct val="25000"/>
            </a:pPr>
            <a:r>
              <a:rPr lang="en" sz="3200" dirty="0" smtClean="0">
                <a:solidFill>
                  <a:srgbClr val="FFFFFF"/>
                </a:solidFill>
                <a:latin typeface="Roboto"/>
                <a:ea typeface="Roboto"/>
                <a:cs typeface="Roboto"/>
                <a:sym typeface="Roboto"/>
              </a:rPr>
              <a:t>Why complete rewrite?</a:t>
            </a:r>
            <a:endParaRPr lang="en" sz="3000" b="1" i="0" u="none" strike="noStrike" cap="none" baseline="0" dirty="0">
              <a:solidFill>
                <a:srgbClr val="FFFFFF"/>
              </a:solidFill>
              <a:latin typeface="Roboto"/>
              <a:ea typeface="Roboto"/>
              <a:cs typeface="Roboto"/>
              <a:sym typeface="Roboto"/>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317419042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971800" cy="5143500"/>
          </a:xfrm>
          <a:prstGeom prst="rect">
            <a:avLst/>
          </a:prstGeom>
        </p:spPr>
      </p:pic>
      <p:sp>
        <p:nvSpPr>
          <p:cNvPr id="6" name="Shape 363"/>
          <p:cNvSpPr/>
          <p:nvPr/>
        </p:nvSpPr>
        <p:spPr>
          <a:xfrm>
            <a:off x="304800" y="2319337"/>
            <a:ext cx="2133600" cy="504825"/>
          </a:xfrm>
          <a:prstGeom prst="rect">
            <a:avLst/>
          </a:prstGeom>
          <a:noFill/>
          <a:ln>
            <a:noFill/>
          </a:ln>
        </p:spPr>
        <p:txBody>
          <a:bodyPr lIns="0" tIns="0" rIns="0" bIns="0" anchor="b" anchorCtr="0">
            <a:noAutofit/>
          </a:bodyPr>
          <a:lstStyle/>
          <a:p>
            <a:pPr lvl="0">
              <a:buSzPct val="25000"/>
            </a:pPr>
            <a:r>
              <a:rPr lang="en" sz="3200" dirty="0" smtClean="0">
                <a:solidFill>
                  <a:srgbClr val="FFFFFF"/>
                </a:solidFill>
                <a:latin typeface="Roboto"/>
                <a:ea typeface="Roboto"/>
                <a:cs typeface="Roboto"/>
                <a:sym typeface="Roboto"/>
              </a:rPr>
              <a:t>Why complete rewrite?</a:t>
            </a:r>
            <a:endParaRPr lang="en" sz="3000" b="1" i="0" u="none" strike="noStrike" cap="none" baseline="0" dirty="0">
              <a:solidFill>
                <a:srgbClr val="FFFFFF"/>
              </a:solidFill>
              <a:latin typeface="Roboto"/>
              <a:ea typeface="Roboto"/>
              <a:cs typeface="Roboto"/>
              <a:sym typeface="Roboto"/>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
        <p:nvSpPr>
          <p:cNvPr id="5" name="Rectangle 4"/>
          <p:cNvSpPr/>
          <p:nvPr/>
        </p:nvSpPr>
        <p:spPr>
          <a:xfrm>
            <a:off x="2895600" y="801002"/>
            <a:ext cx="6172200" cy="3294748"/>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JavaScript is more matured now</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Browsers are more matured now</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Performance improvements</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Saying bye to some of old friends (scope, modules, DDO, controllers, </a:t>
            </a:r>
            <a:r>
              <a:rPr lang="en-US" sz="2400" dirty="0" err="1" smtClean="0">
                <a:solidFill>
                  <a:srgbClr val="434343"/>
                </a:solidFill>
                <a:latin typeface="Open Sans"/>
                <a:ea typeface="Open Sans"/>
                <a:cs typeface="Open Sans"/>
              </a:rPr>
              <a:t>jqLite</a:t>
            </a:r>
            <a:r>
              <a:rPr lang="en-US" sz="2400" dirty="0" smtClean="0">
                <a:solidFill>
                  <a:srgbClr val="434343"/>
                </a:solidFill>
                <a:latin typeface="Open Sans"/>
                <a:ea typeface="Open Sans"/>
                <a:cs typeface="Open Sans"/>
              </a:rPr>
              <a:t>)</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And several other reasons…</a:t>
            </a:r>
            <a:endParaRPr lang="en-US" sz="2400" dirty="0">
              <a:solidFill>
                <a:srgbClr val="434343"/>
              </a:solidFill>
              <a:latin typeface="Open Sans"/>
              <a:ea typeface="Open Sans"/>
              <a:cs typeface="Open Sans"/>
            </a:endParaRPr>
          </a:p>
          <a:p>
            <a:pPr marL="457200" indent="-457200">
              <a:buFont typeface="Arial" panose="020B0604020202020204" pitchFamily="34" charset="0"/>
              <a:buChar char="•"/>
            </a:pPr>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55285191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743200" cy="5143500"/>
          </a:xfrm>
          <a:prstGeom prst="rect">
            <a:avLst/>
          </a:prstGeom>
        </p:spPr>
      </p:pic>
      <p:sp>
        <p:nvSpPr>
          <p:cNvPr id="6" name="Shape 363"/>
          <p:cNvSpPr/>
          <p:nvPr/>
        </p:nvSpPr>
        <p:spPr>
          <a:xfrm>
            <a:off x="304800" y="2319337"/>
            <a:ext cx="2133600" cy="504825"/>
          </a:xfrm>
          <a:prstGeom prst="rect">
            <a:avLst/>
          </a:prstGeom>
          <a:noFill/>
          <a:ln>
            <a:noFill/>
          </a:ln>
        </p:spPr>
        <p:txBody>
          <a:bodyPr lIns="0" tIns="0" rIns="0" bIns="0" anchor="b" anchorCtr="0">
            <a:noAutofit/>
          </a:bodyPr>
          <a:lstStyle/>
          <a:p>
            <a:pPr lvl="0">
              <a:buSzPct val="25000"/>
            </a:pPr>
            <a:r>
              <a:rPr lang="en" sz="3000" b="1" i="0" u="none" strike="noStrike" cap="none" baseline="0" dirty="0" smtClean="0">
                <a:solidFill>
                  <a:srgbClr val="FFFFFF"/>
                </a:solidFill>
                <a:latin typeface="Roboto"/>
                <a:ea typeface="Roboto"/>
                <a:cs typeface="Roboto"/>
                <a:sym typeface="Roboto"/>
              </a:rPr>
              <a:t>Angular</a:t>
            </a:r>
            <a:r>
              <a:rPr lang="en" sz="3000" b="1" i="0" u="none" strike="noStrike" cap="none" dirty="0" smtClean="0">
                <a:solidFill>
                  <a:srgbClr val="FFFFFF"/>
                </a:solidFill>
                <a:latin typeface="Roboto"/>
                <a:ea typeface="Roboto"/>
                <a:cs typeface="Roboto"/>
                <a:sym typeface="Roboto"/>
              </a:rPr>
              <a:t> 2 Core: Change Detection</a:t>
            </a:r>
            <a:endParaRPr lang="en" sz="3000" b="1" i="0" u="none" strike="noStrike" cap="none" baseline="0" dirty="0">
              <a:solidFill>
                <a:srgbClr val="FFFFFF"/>
              </a:solidFill>
              <a:latin typeface="Roboto"/>
              <a:ea typeface="Roboto"/>
              <a:cs typeface="Roboto"/>
              <a:sym typeface="Roboto"/>
            </a:endParaRPr>
          </a:p>
        </p:txBody>
      </p:sp>
      <p:sp>
        <p:nvSpPr>
          <p:cNvPr id="3" name="Rectangle 2"/>
          <p:cNvSpPr/>
          <p:nvPr/>
        </p:nvSpPr>
        <p:spPr>
          <a:xfrm>
            <a:off x="2895600" y="801002"/>
            <a:ext cx="6172200" cy="4033412"/>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Unidirectional tree based change detection</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Unidirectional flow is a win for performance</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Change detection works with:</a:t>
            </a: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Plain JS Objects</a:t>
            </a: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Immutable Objects</a:t>
            </a: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Observable objects</a:t>
            </a:r>
          </a:p>
          <a:p>
            <a:pPr marL="457200" lvl="1" indent="-457200">
              <a:buFont typeface="Arial" panose="020B0604020202020204" pitchFamily="34" charset="0"/>
              <a:buChar char="•"/>
            </a:pPr>
            <a:endParaRPr lang="en-US" sz="2400" dirty="0">
              <a:solidFill>
                <a:srgbClr val="434343"/>
              </a:solidFill>
              <a:latin typeface="Open Sans"/>
              <a:ea typeface="Open Sans"/>
              <a:cs typeface="Open Sans"/>
            </a:endParaRPr>
          </a:p>
          <a:p>
            <a:pPr marL="457200" indent="-457200">
              <a:buFont typeface="Arial" panose="020B0604020202020204" pitchFamily="34" charset="0"/>
              <a:buChar char="•"/>
            </a:pPr>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1787821082"/>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19400" cy="5143500"/>
          </a:xfrm>
          <a:prstGeom prst="rect">
            <a:avLst/>
          </a:prstGeom>
        </p:spPr>
      </p:pic>
      <p:sp>
        <p:nvSpPr>
          <p:cNvPr id="6" name="Shape 363"/>
          <p:cNvSpPr/>
          <p:nvPr/>
        </p:nvSpPr>
        <p:spPr>
          <a:xfrm>
            <a:off x="304800" y="2319337"/>
            <a:ext cx="2362200" cy="504825"/>
          </a:xfrm>
          <a:prstGeom prst="rect">
            <a:avLst/>
          </a:prstGeom>
          <a:noFill/>
          <a:ln>
            <a:noFill/>
          </a:ln>
        </p:spPr>
        <p:txBody>
          <a:bodyPr lIns="0" tIns="0" rIns="0" bIns="0" anchor="b" anchorCtr="0">
            <a:noAutofit/>
          </a:bodyPr>
          <a:lstStyle/>
          <a:p>
            <a:pPr lvl="0">
              <a:buSzPct val="25000"/>
            </a:pPr>
            <a:r>
              <a:rPr lang="en" sz="3200" dirty="0" smtClean="0">
                <a:solidFill>
                  <a:srgbClr val="FFFFFF"/>
                </a:solidFill>
                <a:latin typeface="Roboto"/>
                <a:ea typeface="Roboto"/>
                <a:cs typeface="Roboto"/>
                <a:sym typeface="Roboto"/>
              </a:rPr>
              <a:t>Angular 2 Core: Dependency Injection</a:t>
            </a:r>
            <a:endParaRPr lang="en" sz="3000" b="1" i="0" u="none" strike="noStrike" cap="none" baseline="0" dirty="0">
              <a:solidFill>
                <a:srgbClr val="FFFFFF"/>
              </a:solidFill>
              <a:latin typeface="Roboto"/>
              <a:ea typeface="Roboto"/>
              <a:cs typeface="Roboto"/>
              <a:sym typeface="Roboto"/>
            </a:endParaRPr>
          </a:p>
        </p:txBody>
      </p:sp>
      <p:sp>
        <p:nvSpPr>
          <p:cNvPr id="3" name="Rectangle 2"/>
          <p:cNvSpPr/>
          <p:nvPr/>
        </p:nvSpPr>
        <p:spPr>
          <a:xfrm>
            <a:off x="2895600" y="801002"/>
            <a:ext cx="6172200" cy="709425"/>
          </a:xfrm>
          <a:prstGeom prst="rect">
            <a:avLst/>
          </a:prstGeom>
        </p:spPr>
        <p:txBody>
          <a:bodyPr wrap="square">
            <a:spAutoFit/>
          </a:bodyPr>
          <a:lstStyle/>
          <a:p>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
        <p:nvSpPr>
          <p:cNvPr id="9" name="Rectangle 8"/>
          <p:cNvSpPr/>
          <p:nvPr/>
        </p:nvSpPr>
        <p:spPr>
          <a:xfrm>
            <a:off x="2895600" y="801002"/>
            <a:ext cx="6172200" cy="307777"/>
          </a:xfrm>
          <a:prstGeom prst="rect">
            <a:avLst/>
          </a:prstGeom>
        </p:spPr>
        <p:txBody>
          <a:bodyPr wrap="square">
            <a:spAutoFit/>
          </a:bodyPr>
          <a:lstStyle/>
          <a:p>
            <a:pPr marL="457200" indent="-457200">
              <a:buFont typeface="Arial" panose="020B0604020202020204" pitchFamily="34" charset="0"/>
              <a:buChar char="•"/>
            </a:pPr>
            <a:endParaRPr lang="en-US" dirty="0">
              <a:solidFill>
                <a:srgbClr val="434343"/>
              </a:solidFill>
              <a:latin typeface="Open Sans"/>
              <a:ea typeface="Open Sans"/>
              <a:cs typeface="Open Sans"/>
              <a:sym typeface="Open Sans"/>
            </a:endParaRPr>
          </a:p>
        </p:txBody>
      </p:sp>
      <p:sp>
        <p:nvSpPr>
          <p:cNvPr id="10" name="Rectangle 9"/>
          <p:cNvSpPr/>
          <p:nvPr/>
        </p:nvSpPr>
        <p:spPr>
          <a:xfrm>
            <a:off x="2895600" y="801002"/>
            <a:ext cx="6172200" cy="3294748"/>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Dependencies are not created, they are injected</a:t>
            </a:r>
          </a:p>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Single syntax for DI</a:t>
            </a:r>
          </a:p>
          <a:p>
            <a:pPr marL="457200" indent="-457200">
              <a:buFont typeface="Arial" panose="020B0604020202020204" pitchFamily="34" charset="0"/>
              <a:buChar char="•"/>
            </a:pPr>
            <a:endParaRPr lang="en-US" sz="2400" dirty="0">
              <a:solidFill>
                <a:srgbClr val="434343"/>
              </a:solidFill>
              <a:latin typeface="Open Sans"/>
              <a:ea typeface="Open Sans"/>
              <a:cs typeface="Open Sans"/>
            </a:endParaRP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E.g. constructor(e: </a:t>
            </a:r>
            <a:r>
              <a:rPr lang="en-US" sz="2400" dirty="0" err="1" smtClean="0">
                <a:solidFill>
                  <a:srgbClr val="434343"/>
                </a:solidFill>
                <a:latin typeface="Open Sans"/>
                <a:ea typeface="Open Sans"/>
                <a:cs typeface="Open Sans"/>
              </a:rPr>
              <a:t>EventEmitter</a:t>
            </a:r>
            <a:r>
              <a:rPr lang="en-US" sz="2400" dirty="0" smtClean="0">
                <a:solidFill>
                  <a:srgbClr val="434343"/>
                </a:solidFill>
                <a:latin typeface="Open Sans"/>
                <a:ea typeface="Open Sans"/>
                <a:cs typeface="Open Sans"/>
              </a:rPr>
              <a:t>) or,</a:t>
            </a:r>
          </a:p>
          <a:p>
            <a:r>
              <a:rPr lang="en-US" sz="2400" dirty="0" smtClean="0">
                <a:solidFill>
                  <a:srgbClr val="434343"/>
                </a:solidFill>
                <a:latin typeface="Open Sans"/>
                <a:ea typeface="Open Sans"/>
                <a:cs typeface="Open Sans"/>
              </a:rPr>
              <a:t>Or</a:t>
            </a:r>
            <a:r>
              <a:rPr lang="en-US" sz="2400" dirty="0">
                <a:solidFill>
                  <a:srgbClr val="434343"/>
                </a:solidFill>
                <a:latin typeface="Open Sans"/>
                <a:ea typeface="Open Sans"/>
                <a:cs typeface="Open Sans"/>
              </a:rPr>
              <a:t>, constructor</a:t>
            </a:r>
            <a:r>
              <a:rPr lang="en-US" sz="2400" dirty="0" smtClean="0">
                <a:solidFill>
                  <a:srgbClr val="434343"/>
                </a:solidFill>
                <a:latin typeface="Open Sans"/>
                <a:ea typeface="Open Sans"/>
                <a:cs typeface="Open Sans"/>
              </a:rPr>
              <a:t>(@Inject(</a:t>
            </a:r>
            <a:r>
              <a:rPr lang="en-US" sz="2400" dirty="0" err="1" smtClean="0">
                <a:solidFill>
                  <a:srgbClr val="434343"/>
                </a:solidFill>
                <a:latin typeface="Open Sans"/>
                <a:ea typeface="Open Sans"/>
                <a:cs typeface="Open Sans"/>
              </a:rPr>
              <a:t>EventEmitter</a:t>
            </a:r>
            <a:r>
              <a:rPr lang="en-US" sz="2400" dirty="0" smtClean="0">
                <a:solidFill>
                  <a:srgbClr val="434343"/>
                </a:solidFill>
                <a:latin typeface="Open Sans"/>
                <a:ea typeface="Open Sans"/>
                <a:cs typeface="Open Sans"/>
              </a:rPr>
              <a:t>) e: </a:t>
            </a:r>
            <a:r>
              <a:rPr lang="en-US" sz="2400" dirty="0" err="1">
                <a:solidFill>
                  <a:srgbClr val="434343"/>
                </a:solidFill>
                <a:latin typeface="Open Sans"/>
                <a:ea typeface="Open Sans"/>
                <a:cs typeface="Open Sans"/>
              </a:rPr>
              <a:t>EventEmitter</a:t>
            </a:r>
            <a:r>
              <a:rPr lang="en-US" sz="2400" dirty="0">
                <a:solidFill>
                  <a:srgbClr val="434343"/>
                </a:solidFill>
                <a:latin typeface="Open Sans"/>
                <a:ea typeface="Open Sans"/>
                <a:cs typeface="Open Sans"/>
              </a:rPr>
              <a:t>)</a:t>
            </a:r>
          </a:p>
          <a:p>
            <a:pPr marL="457200" indent="-457200">
              <a:buFont typeface="Arial" panose="020B0604020202020204" pitchFamily="34" charset="0"/>
              <a:buChar char="•"/>
            </a:pPr>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166225332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19400" cy="5143500"/>
          </a:xfrm>
          <a:prstGeom prst="rect">
            <a:avLst/>
          </a:prstGeom>
        </p:spPr>
      </p:pic>
      <p:sp>
        <p:nvSpPr>
          <p:cNvPr id="6" name="Shape 363"/>
          <p:cNvSpPr/>
          <p:nvPr/>
        </p:nvSpPr>
        <p:spPr>
          <a:xfrm>
            <a:off x="304800" y="2319337"/>
            <a:ext cx="2362200" cy="504825"/>
          </a:xfrm>
          <a:prstGeom prst="rect">
            <a:avLst/>
          </a:prstGeom>
          <a:noFill/>
          <a:ln>
            <a:noFill/>
          </a:ln>
        </p:spPr>
        <p:txBody>
          <a:bodyPr lIns="0" tIns="0" rIns="0" bIns="0" anchor="b" anchorCtr="0">
            <a:noAutofit/>
          </a:bodyPr>
          <a:lstStyle/>
          <a:p>
            <a:pPr lvl="0">
              <a:buSzPct val="25000"/>
            </a:pPr>
            <a:r>
              <a:rPr lang="en" sz="3200" dirty="0" smtClean="0">
                <a:solidFill>
                  <a:srgbClr val="FFFFFF"/>
                </a:solidFill>
                <a:latin typeface="Roboto"/>
                <a:ea typeface="Roboto"/>
                <a:cs typeface="Roboto"/>
                <a:sym typeface="Roboto"/>
              </a:rPr>
              <a:t>Angular 2 Core: Directives</a:t>
            </a:r>
            <a:endParaRPr lang="en" sz="3000" b="1" i="0" u="none" strike="noStrike" cap="none" baseline="0" dirty="0">
              <a:solidFill>
                <a:srgbClr val="FFFFFF"/>
              </a:solidFill>
              <a:latin typeface="Roboto"/>
              <a:ea typeface="Roboto"/>
              <a:cs typeface="Roboto"/>
              <a:sym typeface="Roboto"/>
            </a:endParaRPr>
          </a:p>
        </p:txBody>
      </p:sp>
      <p:sp>
        <p:nvSpPr>
          <p:cNvPr id="3" name="Rectangle 2"/>
          <p:cNvSpPr/>
          <p:nvPr/>
        </p:nvSpPr>
        <p:spPr>
          <a:xfrm>
            <a:off x="2895600" y="801002"/>
            <a:ext cx="6172200" cy="709425"/>
          </a:xfrm>
          <a:prstGeom prst="rect">
            <a:avLst/>
          </a:prstGeom>
        </p:spPr>
        <p:txBody>
          <a:bodyPr wrap="square">
            <a:spAutoFit/>
          </a:bodyPr>
          <a:lstStyle/>
          <a:p>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
        <p:nvSpPr>
          <p:cNvPr id="8" name="Shape 145"/>
          <p:cNvSpPr txBox="1"/>
          <p:nvPr/>
        </p:nvSpPr>
        <p:spPr>
          <a:xfrm>
            <a:off x="7010400" y="4764644"/>
            <a:ext cx="1981200" cy="342300"/>
          </a:xfrm>
          <a:prstGeom prst="rect">
            <a:avLst/>
          </a:prstGeom>
          <a:noFill/>
          <a:ln>
            <a:noFill/>
          </a:ln>
        </p:spPr>
        <p:txBody>
          <a:bodyPr lIns="91425" tIns="91425" rIns="91425" bIns="91425" anchor="t" anchorCtr="0">
            <a:noAutofit/>
          </a:bodyPr>
          <a:lstStyle/>
          <a:p>
            <a:r>
              <a:rPr lang="en" b="1" dirty="0">
                <a:solidFill>
                  <a:srgbClr val="B7B7B7"/>
                </a:solidFill>
                <a:latin typeface="Roboto"/>
                <a:ea typeface="Roboto"/>
                <a:cs typeface="Roboto"/>
                <a:sym typeface="Roboto"/>
              </a:rPr>
              <a:t>#devfest14 #gdghyd</a:t>
            </a:r>
          </a:p>
          <a:p>
            <a:pPr lvl="0" rtl="0">
              <a:spcBef>
                <a:spcPts val="0"/>
              </a:spcBef>
              <a:buNone/>
            </a:pPr>
            <a:endParaRPr lang="en" b="1" dirty="0">
              <a:solidFill>
                <a:srgbClr val="B7B7B7"/>
              </a:solidFill>
              <a:latin typeface="Roboto"/>
              <a:ea typeface="Roboto"/>
              <a:cs typeface="Roboto"/>
              <a:sym typeface="Roboto"/>
            </a:endParaRPr>
          </a:p>
        </p:txBody>
      </p:sp>
      <p:sp>
        <p:nvSpPr>
          <p:cNvPr id="9" name="Rectangle 8"/>
          <p:cNvSpPr/>
          <p:nvPr/>
        </p:nvSpPr>
        <p:spPr>
          <a:xfrm>
            <a:off x="2895600" y="801002"/>
            <a:ext cx="6172200" cy="307777"/>
          </a:xfrm>
          <a:prstGeom prst="rect">
            <a:avLst/>
          </a:prstGeom>
        </p:spPr>
        <p:txBody>
          <a:bodyPr wrap="square">
            <a:spAutoFit/>
          </a:bodyPr>
          <a:lstStyle/>
          <a:p>
            <a:pPr marL="457200" indent="-457200">
              <a:buFont typeface="Arial" panose="020B0604020202020204" pitchFamily="34" charset="0"/>
              <a:buChar char="•"/>
            </a:pPr>
            <a:endParaRPr lang="en-US" dirty="0">
              <a:solidFill>
                <a:srgbClr val="434343"/>
              </a:solidFill>
              <a:latin typeface="Open Sans"/>
              <a:ea typeface="Open Sans"/>
              <a:cs typeface="Open Sans"/>
              <a:sym typeface="Open Sans"/>
            </a:endParaRPr>
          </a:p>
        </p:txBody>
      </p:sp>
      <p:sp>
        <p:nvSpPr>
          <p:cNvPr id="10" name="Rectangle 9"/>
          <p:cNvSpPr/>
          <p:nvPr/>
        </p:nvSpPr>
        <p:spPr>
          <a:xfrm>
            <a:off x="2895600" y="1375598"/>
            <a:ext cx="6172200" cy="2186752"/>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rgbClr val="434343"/>
                </a:solidFill>
                <a:latin typeface="Open Sans"/>
                <a:ea typeface="Open Sans"/>
                <a:cs typeface="Open Sans"/>
              </a:rPr>
              <a:t>Three types of directives</a:t>
            </a: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Component Directive</a:t>
            </a: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Decorator Directive</a:t>
            </a:r>
          </a:p>
          <a:p>
            <a:pPr marL="457200" indent="-457200">
              <a:buFont typeface="Wingdings" panose="05000000000000000000" pitchFamily="2" charset="2"/>
              <a:buChar char="ü"/>
            </a:pPr>
            <a:r>
              <a:rPr lang="en-US" sz="2400" dirty="0" smtClean="0">
                <a:solidFill>
                  <a:srgbClr val="434343"/>
                </a:solidFill>
                <a:latin typeface="Open Sans"/>
                <a:ea typeface="Open Sans"/>
                <a:cs typeface="Open Sans"/>
              </a:rPr>
              <a:t>Template Directive</a:t>
            </a:r>
            <a:endParaRPr lang="en-US" sz="2400" dirty="0">
              <a:solidFill>
                <a:srgbClr val="434343"/>
              </a:solidFill>
              <a:latin typeface="Open Sans"/>
              <a:ea typeface="Open Sans"/>
              <a:cs typeface="Open Sans"/>
            </a:endParaRPr>
          </a:p>
          <a:p>
            <a:pPr marL="457200" indent="-457200">
              <a:buFont typeface="Arial" panose="020B0604020202020204" pitchFamily="34" charset="0"/>
              <a:buChar char="•"/>
            </a:pPr>
            <a:endParaRPr lang="en-US" sz="2400" dirty="0">
              <a:solidFill>
                <a:srgbClr val="434343"/>
              </a:solidFill>
              <a:latin typeface="Open Sans"/>
              <a:ea typeface="Open Sans"/>
              <a:cs typeface="Open Sans"/>
            </a:endParaRPr>
          </a:p>
          <a:p>
            <a:pPr lvl="0">
              <a:lnSpc>
                <a:spcPct val="115000"/>
              </a:lnSpc>
            </a:pPr>
            <a:endParaRPr lang="en-US"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294498386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Default">
      <a:dk1>
        <a:srgbClr val="424242"/>
      </a:dk1>
      <a:lt1>
        <a:srgbClr val="3F3F3F"/>
      </a:lt1>
      <a:dk2>
        <a:srgbClr val="A7A7A7"/>
      </a:dk2>
      <a:lt2>
        <a:srgbClr val="424242"/>
      </a:lt2>
      <a:accent1>
        <a:srgbClr val="FFA000"/>
      </a:accent1>
      <a:accent2>
        <a:srgbClr val="00BCD4"/>
      </a:accent2>
      <a:accent3>
        <a:srgbClr val="0F9D58"/>
      </a:accent3>
      <a:accent4>
        <a:srgbClr val="DB4437"/>
      </a:accent4>
      <a:accent5>
        <a:srgbClr val="666666"/>
      </a:accent5>
      <a:accent6>
        <a:srgbClr val="E0E0E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296</Words>
  <Application>Microsoft Office PowerPoint</Application>
  <PresentationFormat>On-screen Show (16:9)</PresentationFormat>
  <Paragraphs>72</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Open Sans</vt:lpstr>
      <vt:lpstr>Roboto</vt:lpstr>
      <vt:lpstr>Roboto Condensed</vt:lpstr>
      <vt:lpstr>Wingdings</vt:lpstr>
      <vt:lpstr>simple-light</vt:lpstr>
      <vt:lpstr>Default</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Honey</dc:creator>
  <cp:lastModifiedBy>S Ravi Kiran</cp:lastModifiedBy>
  <cp:revision>85</cp:revision>
  <dcterms:modified xsi:type="dcterms:W3CDTF">2015-08-01T17:03:24Z</dcterms:modified>
</cp:coreProperties>
</file>