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5" r:id="rId2"/>
  </p:sldMasterIdLst>
  <p:notesMasterIdLst>
    <p:notesMasterId r:id="rId19"/>
  </p:notesMasterIdLst>
  <p:sldIdLst>
    <p:sldId id="256" r:id="rId3"/>
    <p:sldId id="257" r:id="rId4"/>
    <p:sldId id="258" r:id="rId5"/>
    <p:sldId id="389" r:id="rId6"/>
    <p:sldId id="408" r:id="rId7"/>
    <p:sldId id="390" r:id="rId8"/>
    <p:sldId id="391" r:id="rId9"/>
    <p:sldId id="409" r:id="rId10"/>
    <p:sldId id="410" r:id="rId11"/>
    <p:sldId id="392" r:id="rId12"/>
    <p:sldId id="393" r:id="rId13"/>
    <p:sldId id="411" r:id="rId14"/>
    <p:sldId id="412" r:id="rId15"/>
    <p:sldId id="407" r:id="rId16"/>
    <p:sldId id="363" r:id="rId17"/>
    <p:sldId id="388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007" autoAdjust="0"/>
  </p:normalViewPr>
  <p:slideViewPr>
    <p:cSldViewPr>
      <p:cViewPr>
        <p:scale>
          <a:sx n="118" d="100"/>
          <a:sy n="118" d="100"/>
        </p:scale>
        <p:origin x="-413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1505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213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60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7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7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95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228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1" name="Shape 1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5659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5" name="Shape 1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428641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95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0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39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19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24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45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95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42424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Avoid) Title/Sub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763078" y="706"/>
            <a:ext cx="7617899" cy="761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indent="177800" rtl="0">
              <a:spcBef>
                <a:spcPts val="0"/>
              </a:spcBef>
              <a:defRPr/>
            </a:lvl6pPr>
            <a:lvl7pPr indent="342900" rtl="0">
              <a:spcBef>
                <a:spcPts val="0"/>
              </a:spcBef>
              <a:defRPr/>
            </a:lvl7pPr>
            <a:lvl8pPr indent="520700" rtl="0">
              <a:spcBef>
                <a:spcPts val="0"/>
              </a:spcBef>
              <a:defRPr/>
            </a:lvl8pPr>
            <a:lvl9pPr indent="685800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Avoid) Title, Subtitle, Bulle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3078" y="706"/>
            <a:ext cx="7617899" cy="761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indent="177800" rtl="0">
              <a:spcBef>
                <a:spcPts val="0"/>
              </a:spcBef>
              <a:defRPr/>
            </a:lvl6pPr>
            <a:lvl7pPr indent="342900" rtl="0">
              <a:spcBef>
                <a:spcPts val="0"/>
              </a:spcBef>
              <a:defRPr/>
            </a:lvl7pPr>
            <a:lvl8pPr indent="520700" rtl="0">
              <a:spcBef>
                <a:spcPts val="0"/>
              </a:spcBef>
              <a:defRPr/>
            </a:lvl8pPr>
            <a:lvl9pPr indent="68580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3078" y="1332476"/>
            <a:ext cx="7617899" cy="3048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rtl="0">
              <a:spcBef>
                <a:spcPts val="0"/>
              </a:spcBef>
              <a:defRPr/>
            </a:lvl1pPr>
            <a:lvl2pPr marL="190500" indent="-165100" rtl="0">
              <a:spcBef>
                <a:spcPts val="400"/>
              </a:spcBef>
              <a:buClr>
                <a:srgbClr val="A7A7A7"/>
              </a:buClr>
              <a:buFont typeface="Roboto"/>
              <a:buChar char="·"/>
              <a:defRPr/>
            </a:lvl2pPr>
            <a:lvl3pPr marL="2159000" indent="-254000" rtl="0">
              <a:spcBef>
                <a:spcPts val="0"/>
              </a:spcBef>
              <a:defRPr/>
            </a:lvl3pPr>
            <a:lvl4pPr marL="2159000" indent="-139700" rtl="0">
              <a:spcBef>
                <a:spcPts val="0"/>
              </a:spcBef>
              <a:buClr>
                <a:srgbClr val="FF0000"/>
              </a:buClr>
              <a:buFont typeface="Roboto"/>
              <a:buChar char="•"/>
              <a:defRPr/>
            </a:lvl4pPr>
            <a:lvl5pPr marL="2159000" indent="-2540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rgbClr val="4285F4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904571" y="381353"/>
            <a:ext cx="6475499" cy="3999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7824210" y="4411935"/>
            <a:ext cx="561899" cy="4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3167" y="3487486"/>
            <a:ext cx="270690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3167" y="3487486"/>
            <a:ext cx="270690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rgbClr val="26C6D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764064" y="381353"/>
            <a:ext cx="7615799" cy="3999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63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 Title">
    <p:bg>
      <p:bgPr>
        <a:solidFill>
          <a:srgbClr val="00BCD4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64064" y="2054896"/>
            <a:ext cx="4711199" cy="1745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647" y="1556004"/>
            <a:ext cx="1614300" cy="4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rgbClr val="26C6D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764064" y="381353"/>
            <a:ext cx="7615799" cy="3999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96" r:id="rId6"/>
    <p:sldLayoutId id="214748369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763078" y="706"/>
            <a:ext cx="7617899" cy="761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indent="0" algn="l" rtl="0">
              <a:spcBef>
                <a:spcPts val="0"/>
              </a:spcBef>
              <a:buSzPct val="100000"/>
              <a:defRPr sz="500"/>
            </a:lvl1pPr>
            <a:lvl2pPr marL="0" marR="0" indent="0" algn="l" rtl="0">
              <a:spcBef>
                <a:spcPts val="0"/>
              </a:spcBef>
              <a:buSzPct val="100000"/>
              <a:defRPr sz="500"/>
            </a:lvl2pPr>
            <a:lvl3pPr marL="0" marR="0" indent="0" algn="l" rtl="0">
              <a:spcBef>
                <a:spcPts val="0"/>
              </a:spcBef>
              <a:buSzPct val="100000"/>
              <a:defRPr sz="500"/>
            </a:lvl3pPr>
            <a:lvl4pPr marL="0" marR="0" indent="0" algn="l" rtl="0">
              <a:spcBef>
                <a:spcPts val="0"/>
              </a:spcBef>
              <a:buSzPct val="100000"/>
              <a:defRPr sz="500"/>
            </a:lvl4pPr>
            <a:lvl5pPr marL="0" marR="0" indent="0" algn="l" rtl="0">
              <a:spcBef>
                <a:spcPts val="0"/>
              </a:spcBef>
              <a:buSzPct val="100000"/>
              <a:defRPr sz="500"/>
            </a:lvl5pPr>
            <a:lvl6pPr marL="0" marR="0" indent="177800" algn="l" rtl="0">
              <a:spcBef>
                <a:spcPts val="0"/>
              </a:spcBef>
              <a:buSzPct val="100000"/>
              <a:defRPr sz="500"/>
            </a:lvl6pPr>
            <a:lvl7pPr marL="0" marR="0" indent="342900" algn="l" rtl="0">
              <a:spcBef>
                <a:spcPts val="0"/>
              </a:spcBef>
              <a:buSzPct val="100000"/>
              <a:defRPr sz="500"/>
            </a:lvl7pPr>
            <a:lvl8pPr marL="0" marR="0" indent="520700" algn="l" rtl="0">
              <a:spcBef>
                <a:spcPts val="0"/>
              </a:spcBef>
              <a:buSzPct val="100000"/>
              <a:defRPr sz="500"/>
            </a:lvl8pPr>
            <a:lvl9pPr marL="0" marR="0" indent="685800" algn="l" rtl="0">
              <a:spcBef>
                <a:spcPts val="0"/>
              </a:spcBef>
              <a:buSzPct val="100000"/>
              <a:defRPr sz="5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63078" y="1332476"/>
            <a:ext cx="7617899" cy="3048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90500" marR="0" indent="-254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1pPr>
            <a:lvl2pPr marL="190500" marR="0" indent="-165100" algn="l" rtl="0">
              <a:lnSpc>
                <a:spcPct val="90000"/>
              </a:lnSpc>
              <a:spcBef>
                <a:spcPts val="400"/>
              </a:spcBef>
              <a:buClr>
                <a:srgbClr val="A7A7A7"/>
              </a:buClr>
              <a:buSzPct val="100000"/>
              <a:buFont typeface="Roboto"/>
              <a:buChar char="·"/>
              <a:defRPr sz="500"/>
            </a:lvl2pPr>
            <a:lvl3pPr marL="2159000" marR="0" indent="-139700" algn="l" rtl="0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100000"/>
              <a:buFont typeface="Roboto"/>
              <a:buChar char="•"/>
              <a:defRPr sz="500"/>
            </a:lvl3pPr>
            <a:lvl4pPr marL="2159000" marR="0" indent="-139700" algn="l" rtl="0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100000"/>
              <a:buFont typeface="Roboto"/>
              <a:buChar char="•"/>
              <a:defRPr sz="500"/>
            </a:lvl4pPr>
            <a:lvl5pPr marL="2159000" marR="0" indent="-139700" algn="l" rtl="0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100000"/>
              <a:buFont typeface="Roboto"/>
              <a:buChar char="•"/>
              <a:defRPr sz="500"/>
            </a:lvl5pPr>
            <a:lvl6pPr marL="12446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6pPr>
            <a:lvl7pPr marL="14097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7pPr>
            <a:lvl8pPr marL="15875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8pPr>
            <a:lvl9pPr marL="17526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8" r:id="rId9"/>
    <p:sldLayoutId id="214748369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ng-conf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victorsavkin.com/" TargetMode="External"/><Relationship Id="rId5" Type="http://schemas.openxmlformats.org/officeDocument/2006/relationships/hyperlink" Target="http://www.angularu.com/" TargetMode="External"/><Relationship Id="rId4" Type="http://schemas.openxmlformats.org/officeDocument/2006/relationships/hyperlink" Target="http://www.angular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ravi-kiran.blogspo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://www.dotnetcurry.com/author/ravi-kiran" TargetMode="External"/><Relationship Id="rId4" Type="http://schemas.openxmlformats.org/officeDocument/2006/relationships/hyperlink" Target="sitepoint.com/author/rkir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4900"/>
            <a:ext cx="9144000" cy="72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343400" y="4222675"/>
            <a:ext cx="4457300" cy="55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Hyderabad, </a:t>
            </a:r>
            <a:r>
              <a:rPr lang="en" sz="24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 June 2016</a:t>
            </a:r>
            <a:endParaRPr lang="en" sz="24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Shape 115"/>
          <p:cNvSpPr txBox="1"/>
          <p:nvPr/>
        </p:nvSpPr>
        <p:spPr>
          <a:xfrm>
            <a:off x="152400" y="2637613"/>
            <a:ext cx="8483400" cy="55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800" dirty="0" smtClean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/>
            <a:r>
              <a:rPr lang="en-US" sz="2800" b="1" dirty="0" smtClean="0"/>
              <a:t>Introduction to Angular 2</a:t>
            </a:r>
            <a:endParaRPr lang="en" sz="2800" dirty="0" smtClean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666750"/>
            <a:ext cx="2159000" cy="2286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30550" y="2207425"/>
            <a:ext cx="8212499" cy="72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</a:t>
            </a:r>
            <a:r>
              <a:rPr lang="en" sz="4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site and docs</a:t>
            </a:r>
            <a:endParaRPr lang="en" sz="4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44864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30550" y="2207425"/>
            <a:ext cx="8212499" cy="72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Demos</a:t>
            </a:r>
            <a:endParaRPr lang="en" sz="4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38845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61925"/>
            <a:ext cx="58102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325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 for Angular 2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70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801002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2722" y="1428750"/>
            <a:ext cx="6172200" cy="255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Angular 2 and its dependencies</a:t>
            </a:r>
            <a:endParaRPr lang="en-US" sz="2000" dirty="0" smtClean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Any other libraries and their typing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TypeScript</a:t>
            </a:r>
            <a:endParaRPr lang="en-US" sz="2000" dirty="0" smtClean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Workflows to convert </a:t>
            </a:r>
            <a:r>
              <a:rPr lang="en-US" sz="20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TypeScript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to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Production workflow</a:t>
            </a:r>
            <a:endParaRPr lang="en-US" sz="2000" dirty="0" smtClean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Web server to start application</a:t>
            </a:r>
            <a:endParaRPr lang="en-US" sz="2000" dirty="0" smtClean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610917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Further Learning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1066130"/>
            <a:ext cx="5562600" cy="246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http://www.angular.io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http://www.a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ngularu.com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http://www.v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ictorsavkin.com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http://www.ng-conf.org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</a:pP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925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/>
          <p:nvPr/>
        </p:nvSpPr>
        <p:spPr>
          <a:xfrm>
            <a:off x="1251546" y="381353"/>
            <a:ext cx="6481470" cy="3999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4500" b="0" i="1" u="none" strike="noStrike" cap="none" baseline="0" dirty="0" smtClean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lang="en" sz="4500" b="0" i="1" u="none" strike="noStrike" cap="none" baseline="0" dirty="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5" name="Shape 1175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763078" y="1686873"/>
            <a:ext cx="379356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Shape 117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5396458" y="2477449"/>
            <a:ext cx="379499" cy="3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AB"/>
        </a:soli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/>
        </p:nvSpPr>
        <p:spPr>
          <a:xfrm>
            <a:off x="2194200" y="333725"/>
            <a:ext cx="6035400" cy="123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6800" b="0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</a:t>
            </a:r>
            <a:endParaRPr lang="en" sz="6800" b="0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3122975" y="3381812"/>
            <a:ext cx="2821850" cy="96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" sz="29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1"/>
          <p:cNvSpPr/>
          <p:nvPr/>
        </p:nvSpPr>
        <p:spPr>
          <a:xfrm>
            <a:off x="2971800" y="514350"/>
            <a:ext cx="5257800" cy="7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" sz="2400" b="0" i="0" u="none" strike="noStrike" cap="none" baseline="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endParaRPr lang="en" sz="2400" b="0" i="0" u="none" strike="noStrike" cap="none" baseline="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Blog: </a:t>
            </a: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http://sravi-kiran.blogspot.com</a:t>
            </a: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Author: 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 action="ppaction://hlinkfile"/>
              </a:rPr>
              <a:t>Sitepoint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400" b="0" i="0" u="none" strike="noStrike" cap="none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 b="0" i="0" u="none" strike="noStrike" cap="none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DotNetCurry</a:t>
            </a:r>
            <a:endParaRPr lang="en" sz="2400" b="0" i="0" u="none" strike="noStrike" cap="none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Organizer of ngHyderabad</a:t>
            </a: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b="0" i="0" u="none" strike="noStrike" cap="none" baseline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Microsoft 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MVP (ASP.NET/IIS), D</a:t>
            </a:r>
            <a:r>
              <a:rPr lang="en-US" sz="2400" dirty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MVB</a:t>
            </a: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Twitter: @sravi_kiran</a:t>
            </a:r>
            <a:endParaRPr lang="en" sz="2400" dirty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52" name="Picture 4" descr="Ravi Kir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38" y="100743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8058" y="2724150"/>
            <a:ext cx="1785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" sz="2400" dirty="0">
                <a:solidFill>
                  <a:srgbClr val="42424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Ravi Kiran</a:t>
            </a:r>
          </a:p>
          <a:p>
            <a:pPr lvl="0" algn="ctr">
              <a:lnSpc>
                <a:spcPct val="80000"/>
              </a:lnSpc>
              <a:buSzPct val="25000"/>
            </a:pPr>
            <a:r>
              <a:rPr lang="en" sz="2400" dirty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InnoMinds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B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4064" y="571779"/>
            <a:ext cx="7615870" cy="3999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4500" b="0" i="0" u="none" strike="noStrike" cap="none" baseline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</a:p>
        </p:txBody>
      </p:sp>
      <p:sp>
        <p:nvSpPr>
          <p:cNvPr id="129" name="Shape 129"/>
          <p:cNvSpPr/>
          <p:nvPr/>
        </p:nvSpPr>
        <p:spPr>
          <a:xfrm>
            <a:off x="763078" y="3233560"/>
            <a:ext cx="4799522" cy="984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900" b="0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rewrite?</a:t>
            </a:r>
            <a:endParaRPr lang="en" sz="1900" b="0" i="0" u="none" strike="noStrike" cap="none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900" b="0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Core Concepts: Components, Change Detection, Dependency </a:t>
            </a:r>
            <a:r>
              <a:rPr lang="en" sz="1900" b="0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Injection, Zones</a:t>
            </a:r>
            <a:endParaRPr lang="en" sz="1900" b="0" i="0" u="none" strike="noStrike" cap="none" baseline="0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buSzPct val="25000"/>
            </a:pPr>
            <a:r>
              <a:rPr lang="en-US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Demos using Angular 2 and </a:t>
            </a:r>
            <a:r>
              <a:rPr lang="en-US" sz="19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r>
              <a:rPr lang="en-US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" sz="1900" b="0" i="0" u="none" strike="noStrike" cap="none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900" b="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 to angular-cli</a:t>
            </a:r>
            <a:endParaRPr lang="en" sz="1900" b="0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1336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complete rewrite?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4190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1336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complete rewrite?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801002"/>
            <a:ext cx="6172200" cy="329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JavaScript is more matured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Browsers are more matured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Performance improvements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Saying bye to some of old friends (scope, modules, DDO, controllers, </a:t>
            </a:r>
            <a:r>
              <a:rPr lang="en-US" sz="24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jqLite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And several other reasons…</a:t>
            </a: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28519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1336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000" b="1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</a:t>
            </a:r>
            <a:r>
              <a:rPr lang="en" sz="3000" b="1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2 Core: Change Detection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403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Unidirectional tree based change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Unidirectional flow is a win for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Change detection works with: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Plain JS Objects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Immutable Objects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Observable objects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78210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Core: Dependency Injection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70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801002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801002"/>
            <a:ext cx="6172200" cy="218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Dependencies are not created, they are injected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Single syntax for 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E.g. constructor(e: </a:t>
            </a:r>
            <a:r>
              <a:rPr lang="en-US" sz="24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EventEmitter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)</a:t>
            </a: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22533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Core: Directives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70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801002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1375598"/>
            <a:ext cx="6172200" cy="218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Three types of 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directives</a:t>
            </a:r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Components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Attribute Directives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Structural Directives</a:t>
            </a: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49838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Core: Zones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70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801002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1733550"/>
            <a:ext cx="6172200" cy="1426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Tells the framework when to start acting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No need to call explicitly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88495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424242"/>
      </a:dk1>
      <a:lt1>
        <a:srgbClr val="3F3F3F"/>
      </a:lt1>
      <a:dk2>
        <a:srgbClr val="A7A7A7"/>
      </a:dk2>
      <a:lt2>
        <a:srgbClr val="424242"/>
      </a:lt2>
      <a:accent1>
        <a:srgbClr val="FFA000"/>
      </a:accent1>
      <a:accent2>
        <a:srgbClr val="00BCD4"/>
      </a:accent2>
      <a:accent3>
        <a:srgbClr val="0F9D58"/>
      </a:accent3>
      <a:accent4>
        <a:srgbClr val="DB4437"/>
      </a:accent4>
      <a:accent5>
        <a:srgbClr val="666666"/>
      </a:accent5>
      <a:accent6>
        <a:srgbClr val="E0E0E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246</Words>
  <Application>Microsoft Office PowerPoint</Application>
  <PresentationFormat>On-screen Show (16:9)</PresentationFormat>
  <Paragraphs>66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simple-light</vt:lpstr>
      <vt:lpstr>Default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Honey</dc:creator>
  <cp:lastModifiedBy>Trimble Corporate Information Services</cp:lastModifiedBy>
  <cp:revision>96</cp:revision>
  <dcterms:modified xsi:type="dcterms:W3CDTF">2016-06-20T09:24:31Z</dcterms:modified>
</cp:coreProperties>
</file>