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  <p:sldMasterId id="2147483695" r:id="rId2"/>
  </p:sldMasterIdLst>
  <p:notesMasterIdLst>
    <p:notesMasterId r:id="rId13"/>
  </p:notesMasterIdLst>
  <p:sldIdLst>
    <p:sldId id="256" r:id="rId3"/>
    <p:sldId id="257" r:id="rId4"/>
    <p:sldId id="258" r:id="rId5"/>
    <p:sldId id="389" r:id="rId6"/>
    <p:sldId id="408" r:id="rId7"/>
    <p:sldId id="392" r:id="rId8"/>
    <p:sldId id="393" r:id="rId9"/>
    <p:sldId id="407" r:id="rId10"/>
    <p:sldId id="363" r:id="rId11"/>
    <p:sldId id="388" r:id="rId1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2007" autoAdjust="0"/>
  </p:normalViewPr>
  <p:slideViewPr>
    <p:cSldViewPr>
      <p:cViewPr varScale="1">
        <p:scale>
          <a:sx n="108" d="100"/>
          <a:sy n="108" d="100"/>
        </p:scale>
        <p:origin x="7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91505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32131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Shape 1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5" name="Shape 13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74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 lang="en" sz="3600" dirty="0"/>
          </a:p>
        </p:txBody>
      </p:sp>
    </p:spTree>
    <p:extLst>
      <p:ext uri="{BB962C8B-B14F-4D97-AF65-F5344CB8AC3E}">
        <p14:creationId xmlns:p14="http://schemas.microsoft.com/office/powerpoint/2010/main" val="4286416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endParaRPr lang="en" sz="36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6959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endParaRPr lang="en" sz="36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2004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endParaRPr lang="en" sz="36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3393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endParaRPr lang="en" sz="36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2604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endParaRPr lang="en" sz="36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4576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endParaRPr lang="en" sz="36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2228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Shape 11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1" name="Shape 1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56596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hit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rgbClr val="42424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(Avoid) Title/Sub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763078" y="706"/>
            <a:ext cx="7617899" cy="7614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indent="177800" rtl="0">
              <a:spcBef>
                <a:spcPts val="0"/>
              </a:spcBef>
              <a:defRPr/>
            </a:lvl6pPr>
            <a:lvl7pPr indent="342900" rtl="0">
              <a:spcBef>
                <a:spcPts val="0"/>
              </a:spcBef>
              <a:defRPr/>
            </a:lvl7pPr>
            <a:lvl8pPr indent="520700" rtl="0">
              <a:spcBef>
                <a:spcPts val="0"/>
              </a:spcBef>
              <a:defRPr/>
            </a:lvl8pPr>
            <a:lvl9pPr indent="685800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(Avoid) Title, Subtitle, Bulle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63078" y="706"/>
            <a:ext cx="7617899" cy="7614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indent="177800" rtl="0">
              <a:spcBef>
                <a:spcPts val="0"/>
              </a:spcBef>
              <a:defRPr/>
            </a:lvl6pPr>
            <a:lvl7pPr indent="342900" rtl="0">
              <a:spcBef>
                <a:spcPts val="0"/>
              </a:spcBef>
              <a:defRPr/>
            </a:lvl7pPr>
            <a:lvl8pPr indent="520700" rtl="0">
              <a:spcBef>
                <a:spcPts val="0"/>
              </a:spcBef>
              <a:defRPr/>
            </a:lvl8pPr>
            <a:lvl9pPr indent="685800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63078" y="1332476"/>
            <a:ext cx="7617899" cy="3048899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rtl="0">
              <a:spcBef>
                <a:spcPts val="0"/>
              </a:spcBef>
              <a:defRPr/>
            </a:lvl1pPr>
            <a:lvl2pPr marL="190500" indent="-165100" rtl="0">
              <a:spcBef>
                <a:spcPts val="400"/>
              </a:spcBef>
              <a:buClr>
                <a:srgbClr val="A7A7A7"/>
              </a:buClr>
              <a:buFont typeface="Roboto"/>
              <a:buChar char="·"/>
              <a:defRPr/>
            </a:lvl2pPr>
            <a:lvl3pPr marL="2159000" indent="-254000" rtl="0">
              <a:spcBef>
                <a:spcPts val="0"/>
              </a:spcBef>
              <a:defRPr/>
            </a:lvl3pPr>
            <a:lvl4pPr marL="2159000" indent="-139700" rtl="0">
              <a:spcBef>
                <a:spcPts val="0"/>
              </a:spcBef>
              <a:buClr>
                <a:srgbClr val="FF0000"/>
              </a:buClr>
              <a:buFont typeface="Roboto"/>
              <a:buChar char="•"/>
              <a:defRPr/>
            </a:lvl4pPr>
            <a:lvl5pPr marL="2159000" indent="-254000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hit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">
    <p:bg>
      <p:bgPr>
        <a:solidFill>
          <a:srgbClr val="4285F4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904571" y="381353"/>
            <a:ext cx="6475499" cy="3999899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rtl="0">
              <a:lnSpc>
                <a:spcPct val="8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7824210" y="4411935"/>
            <a:ext cx="561899" cy="4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hite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13167" y="3487486"/>
            <a:ext cx="2706900" cy="15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hit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13167" y="3487486"/>
            <a:ext cx="2706900" cy="15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hit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14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">
    <p:bg>
      <p:bgPr>
        <a:solidFill>
          <a:srgbClr val="26C6DA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764064" y="381353"/>
            <a:ext cx="7615799" cy="3999899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rtl="0">
              <a:lnSpc>
                <a:spcPct val="8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663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o Title">
    <p:bg>
      <p:bgPr>
        <a:solidFill>
          <a:srgbClr val="00BCD4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764064" y="2054896"/>
            <a:ext cx="4711199" cy="17451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rtl="0">
              <a:lnSpc>
                <a:spcPct val="8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647" y="1556004"/>
            <a:ext cx="1614300" cy="40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">
    <p:bg>
      <p:bgPr>
        <a:solidFill>
          <a:srgbClr val="26C6DA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764064" y="381353"/>
            <a:ext cx="7615799" cy="3999899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rtl="0">
              <a:lnSpc>
                <a:spcPct val="8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96" r:id="rId6"/>
    <p:sldLayoutId id="2147483697" r:id="rId7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763078" y="706"/>
            <a:ext cx="7617899" cy="7614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b" anchorCtr="0"/>
          <a:lstStyle>
            <a:lvl1pPr marL="0" marR="0" indent="0" algn="l" rtl="0">
              <a:spcBef>
                <a:spcPts val="0"/>
              </a:spcBef>
              <a:buSzPct val="100000"/>
              <a:defRPr sz="500"/>
            </a:lvl1pPr>
            <a:lvl2pPr marL="0" marR="0" indent="0" algn="l" rtl="0">
              <a:spcBef>
                <a:spcPts val="0"/>
              </a:spcBef>
              <a:buSzPct val="100000"/>
              <a:defRPr sz="500"/>
            </a:lvl2pPr>
            <a:lvl3pPr marL="0" marR="0" indent="0" algn="l" rtl="0">
              <a:spcBef>
                <a:spcPts val="0"/>
              </a:spcBef>
              <a:buSzPct val="100000"/>
              <a:defRPr sz="500"/>
            </a:lvl3pPr>
            <a:lvl4pPr marL="0" marR="0" indent="0" algn="l" rtl="0">
              <a:spcBef>
                <a:spcPts val="0"/>
              </a:spcBef>
              <a:buSzPct val="100000"/>
              <a:defRPr sz="500"/>
            </a:lvl4pPr>
            <a:lvl5pPr marL="0" marR="0" indent="0" algn="l" rtl="0">
              <a:spcBef>
                <a:spcPts val="0"/>
              </a:spcBef>
              <a:buSzPct val="100000"/>
              <a:defRPr sz="500"/>
            </a:lvl5pPr>
            <a:lvl6pPr marL="0" marR="0" indent="177800" algn="l" rtl="0">
              <a:spcBef>
                <a:spcPts val="0"/>
              </a:spcBef>
              <a:buSzPct val="100000"/>
              <a:defRPr sz="500"/>
            </a:lvl6pPr>
            <a:lvl7pPr marL="0" marR="0" indent="342900" algn="l" rtl="0">
              <a:spcBef>
                <a:spcPts val="0"/>
              </a:spcBef>
              <a:buSzPct val="100000"/>
              <a:defRPr sz="500"/>
            </a:lvl7pPr>
            <a:lvl8pPr marL="0" marR="0" indent="520700" algn="l" rtl="0">
              <a:spcBef>
                <a:spcPts val="0"/>
              </a:spcBef>
              <a:buSzPct val="100000"/>
              <a:defRPr sz="500"/>
            </a:lvl8pPr>
            <a:lvl9pPr marL="0" marR="0" indent="685800" algn="l" rtl="0">
              <a:spcBef>
                <a:spcPts val="0"/>
              </a:spcBef>
              <a:buSzPct val="100000"/>
              <a:defRPr sz="5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763078" y="1332476"/>
            <a:ext cx="7617899" cy="3048899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190500" marR="0" indent="-25400" algn="l" rtl="0">
              <a:lnSpc>
                <a:spcPct val="90000"/>
              </a:lnSpc>
              <a:spcBef>
                <a:spcPts val="1500"/>
              </a:spcBef>
              <a:buClr>
                <a:srgbClr val="424242"/>
              </a:buClr>
              <a:buSzPct val="100000"/>
              <a:buFont typeface="Roboto"/>
              <a:buChar char="•"/>
              <a:defRPr sz="500"/>
            </a:lvl1pPr>
            <a:lvl2pPr marL="190500" marR="0" indent="-165100" algn="l" rtl="0">
              <a:lnSpc>
                <a:spcPct val="90000"/>
              </a:lnSpc>
              <a:spcBef>
                <a:spcPts val="400"/>
              </a:spcBef>
              <a:buClr>
                <a:srgbClr val="A7A7A7"/>
              </a:buClr>
              <a:buSzPct val="100000"/>
              <a:buFont typeface="Roboto"/>
              <a:buChar char="·"/>
              <a:defRPr sz="500"/>
            </a:lvl2pPr>
            <a:lvl3pPr marL="2159000" marR="0" indent="-139700" algn="l" rtl="0">
              <a:lnSpc>
                <a:spcPct val="90000"/>
              </a:lnSpc>
              <a:spcBef>
                <a:spcPts val="1500"/>
              </a:spcBef>
              <a:buClr>
                <a:srgbClr val="FF0000"/>
              </a:buClr>
              <a:buSzPct val="100000"/>
              <a:buFont typeface="Roboto"/>
              <a:buChar char="•"/>
              <a:defRPr sz="500"/>
            </a:lvl3pPr>
            <a:lvl4pPr marL="2159000" marR="0" indent="-139700" algn="l" rtl="0">
              <a:lnSpc>
                <a:spcPct val="90000"/>
              </a:lnSpc>
              <a:spcBef>
                <a:spcPts val="1500"/>
              </a:spcBef>
              <a:buClr>
                <a:srgbClr val="FF0000"/>
              </a:buClr>
              <a:buSzPct val="100000"/>
              <a:buFont typeface="Roboto"/>
              <a:buChar char="•"/>
              <a:defRPr sz="500"/>
            </a:lvl4pPr>
            <a:lvl5pPr marL="2159000" marR="0" indent="-139700" algn="l" rtl="0">
              <a:lnSpc>
                <a:spcPct val="90000"/>
              </a:lnSpc>
              <a:spcBef>
                <a:spcPts val="1500"/>
              </a:spcBef>
              <a:buClr>
                <a:srgbClr val="FF0000"/>
              </a:buClr>
              <a:buSzPct val="100000"/>
              <a:buFont typeface="Roboto"/>
              <a:buChar char="•"/>
              <a:defRPr sz="500"/>
            </a:lvl5pPr>
            <a:lvl6pPr marL="1244600" marR="0" indent="-165100" algn="l" rtl="0">
              <a:lnSpc>
                <a:spcPct val="90000"/>
              </a:lnSpc>
              <a:spcBef>
                <a:spcPts val="1500"/>
              </a:spcBef>
              <a:buClr>
                <a:srgbClr val="424242"/>
              </a:buClr>
              <a:buSzPct val="100000"/>
              <a:buFont typeface="Roboto"/>
              <a:buChar char="•"/>
              <a:defRPr sz="500"/>
            </a:lvl6pPr>
            <a:lvl7pPr marL="1409700" marR="0" indent="-165100" algn="l" rtl="0">
              <a:lnSpc>
                <a:spcPct val="90000"/>
              </a:lnSpc>
              <a:spcBef>
                <a:spcPts val="1500"/>
              </a:spcBef>
              <a:buClr>
                <a:srgbClr val="424242"/>
              </a:buClr>
              <a:buSzPct val="100000"/>
              <a:buFont typeface="Roboto"/>
              <a:buChar char="•"/>
              <a:defRPr sz="500"/>
            </a:lvl7pPr>
            <a:lvl8pPr marL="1587500" marR="0" indent="-165100" algn="l" rtl="0">
              <a:lnSpc>
                <a:spcPct val="90000"/>
              </a:lnSpc>
              <a:spcBef>
                <a:spcPts val="1500"/>
              </a:spcBef>
              <a:buClr>
                <a:srgbClr val="424242"/>
              </a:buClr>
              <a:buSzPct val="100000"/>
              <a:buFont typeface="Roboto"/>
              <a:buChar char="•"/>
              <a:defRPr sz="500"/>
            </a:lvl8pPr>
            <a:lvl9pPr marL="1752600" marR="0" indent="-165100" algn="l" rtl="0">
              <a:lnSpc>
                <a:spcPct val="90000"/>
              </a:lnSpc>
              <a:spcBef>
                <a:spcPts val="1500"/>
              </a:spcBef>
              <a:buClr>
                <a:srgbClr val="424242"/>
              </a:buClr>
              <a:buSzPct val="100000"/>
              <a:buFont typeface="Roboto"/>
              <a:buChar char="•"/>
              <a:defRPr sz="5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8" r:id="rId9"/>
    <p:sldLayoutId id="2147483690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ravi-kiran.blogspo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hyperlink" Target="http://www.dotnetcurry.com/author/ravi-kiran" TargetMode="External"/><Relationship Id="rId4" Type="http://schemas.openxmlformats.org/officeDocument/2006/relationships/hyperlink" Target="sitepoint.com/author/rkira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thoughtram.io/" TargetMode="External"/><Relationship Id="rId4" Type="http://schemas.openxmlformats.org/officeDocument/2006/relationships/hyperlink" Target="http://www.angular.io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74900"/>
            <a:ext cx="9144000" cy="7264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15"/>
          <p:cNvSpPr txBox="1"/>
          <p:nvPr/>
        </p:nvSpPr>
        <p:spPr>
          <a:xfrm>
            <a:off x="152400" y="2637613"/>
            <a:ext cx="8483400" cy="55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2800" dirty="0" smtClean="0">
              <a:solidFill>
                <a:schemeClr val="bg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algn="ctr"/>
            <a:r>
              <a:rPr lang="en-US" sz="2800" b="1" dirty="0" smtClean="0"/>
              <a:t>Dependency Injection in Angular 2</a:t>
            </a:r>
            <a:endParaRPr lang="en" sz="2800" dirty="0" smtClean="0">
              <a:solidFill>
                <a:schemeClr val="bg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666750"/>
            <a:ext cx="2159000" cy="2286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9AB"/>
        </a:solidFill>
        <a:effectLst/>
      </p:bgPr>
    </p:bg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Shape 1338"/>
          <p:cNvSpPr/>
          <p:nvPr/>
        </p:nvSpPr>
        <p:spPr>
          <a:xfrm>
            <a:off x="2194200" y="333725"/>
            <a:ext cx="6035400" cy="123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n" sz="6800" b="0" i="0" u="none" strike="noStrike" cap="none" baseline="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Thank-you</a:t>
            </a:r>
            <a:endParaRPr lang="en" sz="6800" b="0" i="0" u="none" strike="noStrike" cap="none" baseline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2" name="Shape 1342"/>
          <p:cNvSpPr/>
          <p:nvPr/>
        </p:nvSpPr>
        <p:spPr>
          <a:xfrm>
            <a:off x="3122975" y="3381812"/>
            <a:ext cx="2821850" cy="962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" sz="29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1"/>
          <p:cNvSpPr/>
          <p:nvPr/>
        </p:nvSpPr>
        <p:spPr>
          <a:xfrm>
            <a:off x="3124200" y="514350"/>
            <a:ext cx="5257800" cy="7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" sz="2400" b="0" i="0" u="none" strike="noStrike" cap="none" baseline="0" dirty="0" smtClean="0">
              <a:solidFill>
                <a:srgbClr val="A7A7A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endParaRPr lang="en" sz="2400" b="0" i="0" u="none" strike="noStrike" cap="none" baseline="0" dirty="0" smtClean="0">
              <a:solidFill>
                <a:srgbClr val="A7A7A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342900" rtl="0">
              <a:lnSpc>
                <a:spcPct val="8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Blog: </a:t>
            </a:r>
            <a:r>
              <a:rPr lang="en" sz="2400" dirty="0" smtClean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http://sravi-kiran.blogspot.com</a:t>
            </a:r>
            <a:endParaRPr lang="en" sz="2400" dirty="0" smtClean="0">
              <a:solidFill>
                <a:srgbClr val="A7A7A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342900" rtl="0">
              <a:lnSpc>
                <a:spcPct val="8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endParaRPr lang="en" sz="2400" dirty="0" smtClean="0">
              <a:solidFill>
                <a:srgbClr val="A7A7A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342900" rtl="0">
              <a:lnSpc>
                <a:spcPct val="8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n" sz="2400" b="0" i="0" u="none" strike="noStrike" cap="none" baseline="0" dirty="0" smtClean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Author: </a:t>
            </a:r>
            <a:r>
              <a:rPr lang="en" sz="2400" b="0" i="0" u="none" strike="noStrike" cap="none" baseline="0" dirty="0" smtClean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4" action="ppaction://hlinkfile"/>
              </a:rPr>
              <a:t>Sitepoint</a:t>
            </a:r>
            <a:r>
              <a:rPr lang="en" sz="2400" b="0" i="0" u="none" strike="noStrike" cap="none" baseline="0" dirty="0" smtClean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</a:t>
            </a:r>
            <a:r>
              <a:rPr lang="en" sz="2400" b="0" i="0" u="none" strike="noStrike" cap="none" dirty="0" smtClean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2400" b="0" i="0" u="none" strike="noStrike" cap="none" dirty="0" smtClean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5"/>
              </a:rPr>
              <a:t>DotNetCurry</a:t>
            </a:r>
            <a:endParaRPr lang="en" sz="2400" b="0" i="0" u="none" strike="noStrike" cap="none" dirty="0" smtClean="0">
              <a:solidFill>
                <a:srgbClr val="A7A7A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342900" rtl="0">
              <a:lnSpc>
                <a:spcPct val="8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endParaRPr lang="en" sz="2400" dirty="0" smtClean="0">
              <a:solidFill>
                <a:srgbClr val="A7A7A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342900" rtl="0">
              <a:lnSpc>
                <a:spcPct val="8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Organizer of ngHyderabad</a:t>
            </a:r>
          </a:p>
          <a:p>
            <a:pPr marL="342900" marR="0" lvl="0" indent="-342900" rtl="0">
              <a:lnSpc>
                <a:spcPct val="8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endParaRPr lang="en" sz="2400" dirty="0" smtClean="0">
              <a:solidFill>
                <a:srgbClr val="A7A7A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342900" rtl="0">
              <a:lnSpc>
                <a:spcPct val="8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n" sz="2400" b="0" i="0" u="none" strike="noStrike" cap="none" baseline="0" dirty="0" smtClean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Microsoft MVP </a:t>
            </a:r>
            <a:r>
              <a:rPr lang="en" sz="2400" b="0" i="0" u="none" strike="noStrike" cap="none" baseline="0" dirty="0" smtClean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(VS &amp; Dev Tech), </a:t>
            </a:r>
            <a:r>
              <a:rPr lang="en" sz="2400" b="0" i="0" u="none" strike="noStrike" cap="none" baseline="0" dirty="0" smtClean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</a:t>
            </a:r>
            <a:r>
              <a:rPr lang="en-US" sz="2400" dirty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Z</a:t>
            </a:r>
            <a:r>
              <a:rPr lang="en" sz="2400" b="0" i="0" u="none" strike="noStrike" cap="none" baseline="0" dirty="0" smtClean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one MVB</a:t>
            </a:r>
          </a:p>
          <a:p>
            <a:pPr marL="342900" marR="0" lvl="0" indent="-342900" rtl="0">
              <a:lnSpc>
                <a:spcPct val="8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endParaRPr lang="en" sz="2400" dirty="0" smtClean="0">
              <a:solidFill>
                <a:srgbClr val="A7A7A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342900" rtl="0">
              <a:lnSpc>
                <a:spcPct val="8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Twitter: @sravi_kiran</a:t>
            </a:r>
            <a:endParaRPr lang="en" sz="2400" dirty="0">
              <a:solidFill>
                <a:srgbClr val="A7A7A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052" name="Picture 4" descr="Ravi Kir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38" y="100743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2724150"/>
            <a:ext cx="28956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SzPct val="25000"/>
            </a:pPr>
            <a:r>
              <a:rPr lang="en" sz="2400" dirty="0">
                <a:solidFill>
                  <a:srgbClr val="42424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Ravi </a:t>
            </a:r>
            <a:r>
              <a:rPr lang="en" sz="2400" dirty="0" smtClean="0">
                <a:solidFill>
                  <a:srgbClr val="42424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Kiran</a:t>
            </a:r>
          </a:p>
          <a:p>
            <a:pPr lvl="0" algn="ctr">
              <a:buSzPct val="25000"/>
            </a:pPr>
            <a:endParaRPr lang="en" sz="2400" dirty="0">
              <a:solidFill>
                <a:srgbClr val="42424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algn="ctr">
              <a:lnSpc>
                <a:spcPct val="80000"/>
              </a:lnSpc>
              <a:buSzPct val="25000"/>
            </a:pPr>
            <a:r>
              <a:rPr lang="en" sz="2400" dirty="0" smtClean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Principal Engineer</a:t>
            </a:r>
          </a:p>
          <a:p>
            <a:pPr lvl="0" algn="ctr">
              <a:lnSpc>
                <a:spcPct val="80000"/>
              </a:lnSpc>
              <a:buSzPct val="25000"/>
            </a:pPr>
            <a:r>
              <a:rPr lang="en" sz="2400" dirty="0" smtClean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InnoMinds</a:t>
            </a:r>
            <a:endParaRPr lang="en-US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6B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4064" y="571779"/>
            <a:ext cx="7615870" cy="39999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n" sz="4500" b="0" i="0" u="none" strike="noStrike" cap="none" baseline="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lang="en" sz="4500" b="0" i="0" u="none" strike="noStrike" cap="none" baseline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763078" y="3233560"/>
            <a:ext cx="4799522" cy="9848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buSzPct val="25000"/>
            </a:pPr>
            <a:r>
              <a:rPr lang="en-US" sz="2000" dirty="0"/>
              <a:t>What is </a:t>
            </a:r>
            <a:r>
              <a:rPr lang="en-US" sz="2000" dirty="0" smtClean="0"/>
              <a:t>DI</a:t>
            </a:r>
          </a:p>
          <a:p>
            <a:pPr>
              <a:lnSpc>
                <a:spcPct val="90000"/>
              </a:lnSpc>
              <a:buSzPct val="25000"/>
            </a:pPr>
            <a:r>
              <a:rPr lang="en-US" sz="2000" dirty="0"/>
              <a:t>DI in Angular </a:t>
            </a:r>
            <a:r>
              <a:rPr lang="en-US" sz="2000" dirty="0" smtClean="0"/>
              <a:t>2</a:t>
            </a:r>
            <a:endParaRPr lang="en" sz="1900" b="0" i="0" u="none" strike="noStrike" cap="none" baseline="0" dirty="0" smtClean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  <a:buSzPct val="25000"/>
            </a:pPr>
            <a:r>
              <a:rPr lang="en-US" sz="2000" dirty="0"/>
              <a:t>Different types of dependencies</a:t>
            </a:r>
            <a:endParaRPr lang="en" sz="1900" b="0" i="0" u="none" strike="noStrike" cap="none" baseline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71800" cy="5143500"/>
          </a:xfrm>
          <a:prstGeom prst="rect">
            <a:avLst/>
          </a:prstGeom>
        </p:spPr>
      </p:pic>
      <p:sp>
        <p:nvSpPr>
          <p:cNvPr id="6" name="Shape 363"/>
          <p:cNvSpPr/>
          <p:nvPr/>
        </p:nvSpPr>
        <p:spPr>
          <a:xfrm>
            <a:off x="152400" y="2319337"/>
            <a:ext cx="2286000" cy="50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lvl="0">
              <a:buSzPct val="25000"/>
            </a:pPr>
            <a:r>
              <a:rPr lang="en" sz="32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Dependency Injection?</a:t>
            </a:r>
            <a:endParaRPr lang="en" sz="3000" b="1" i="0" u="none" strike="noStrike" cap="none" baseline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1003289"/>
            <a:ext cx="6172200" cy="2863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Without DI:</a:t>
            </a:r>
          </a:p>
          <a:p>
            <a:r>
              <a:rPr lang="en-US" sz="20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class </a:t>
            </a:r>
            <a:r>
              <a:rPr lang="en-US" sz="2000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MyComponent</a:t>
            </a:r>
            <a:r>
              <a:rPr lang="en-US" sz="20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{</a:t>
            </a:r>
          </a:p>
          <a:p>
            <a:r>
              <a:rPr lang="en-US" sz="20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 service: </a:t>
            </a:r>
            <a:r>
              <a:rPr lang="en-US" sz="2000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DataService</a:t>
            </a:r>
            <a:r>
              <a:rPr lang="en-US" sz="20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;</a:t>
            </a:r>
          </a:p>
          <a:p>
            <a:endParaRPr lang="en-US" sz="2000" dirty="0" smtClean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0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 constructor(){</a:t>
            </a:r>
          </a:p>
          <a:p>
            <a:r>
              <a:rPr lang="en-US" sz="20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   </a:t>
            </a:r>
            <a:r>
              <a:rPr lang="en-US" sz="2000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this.service</a:t>
            </a:r>
            <a:r>
              <a:rPr lang="en-US" sz="20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 = new </a:t>
            </a:r>
            <a:r>
              <a:rPr lang="en-US" sz="2000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DataService</a:t>
            </a:r>
            <a:r>
              <a:rPr lang="en-US" sz="20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();</a:t>
            </a:r>
          </a:p>
          <a:p>
            <a:r>
              <a:rPr lang="en-US" sz="20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 }</a:t>
            </a:r>
          </a:p>
          <a:p>
            <a:r>
              <a:rPr lang="en-US" sz="20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}</a:t>
            </a:r>
            <a:endParaRPr lang="en-US" sz="20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lvl="0">
              <a:lnSpc>
                <a:spcPct val="115000"/>
              </a:lnSpc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741904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71800" cy="5143500"/>
          </a:xfrm>
          <a:prstGeom prst="rect">
            <a:avLst/>
          </a:prstGeom>
        </p:spPr>
      </p:pic>
      <p:sp>
        <p:nvSpPr>
          <p:cNvPr id="6" name="Shape 363"/>
          <p:cNvSpPr/>
          <p:nvPr/>
        </p:nvSpPr>
        <p:spPr>
          <a:xfrm>
            <a:off x="304800" y="2319337"/>
            <a:ext cx="2286000" cy="50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lvl="0">
              <a:buSzPct val="25000"/>
            </a:pPr>
            <a:r>
              <a:rPr lang="en" sz="32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Dependency Injection</a:t>
            </a:r>
            <a:endParaRPr lang="en" sz="3000" b="1" i="0" u="none" strike="noStrike" cap="none" baseline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801002"/>
            <a:ext cx="6172200" cy="3335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With </a:t>
            </a:r>
            <a:r>
              <a:rPr lang="en-US" sz="28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DI:</a:t>
            </a:r>
          </a:p>
          <a:p>
            <a:r>
              <a:rPr lang="en-US" sz="24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class </a:t>
            </a:r>
            <a:r>
              <a:rPr lang="en-US" sz="24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MyComponent</a:t>
            </a:r>
            <a:r>
              <a:rPr lang="en-US" sz="24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{</a:t>
            </a:r>
          </a:p>
          <a:p>
            <a:r>
              <a:rPr lang="en-US" sz="24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  service: </a:t>
            </a:r>
            <a:r>
              <a:rPr lang="en-US" sz="24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DataService</a:t>
            </a:r>
            <a:r>
              <a:rPr lang="en-US" sz="24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;</a:t>
            </a:r>
          </a:p>
          <a:p>
            <a:endParaRPr lang="en-US" sz="24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  constructor(service: </a:t>
            </a:r>
            <a:r>
              <a:rPr lang="en-US" sz="2400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DataService</a:t>
            </a: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){</a:t>
            </a:r>
            <a:endParaRPr lang="en-US" sz="24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4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    </a:t>
            </a:r>
            <a:r>
              <a:rPr lang="en-US" sz="24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this.service</a:t>
            </a:r>
            <a:r>
              <a:rPr lang="en-US" sz="24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 = </a:t>
            </a: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service;</a:t>
            </a:r>
            <a:endParaRPr lang="en-US" sz="24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4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  }</a:t>
            </a:r>
          </a:p>
          <a:p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}</a:t>
            </a:r>
            <a:endParaRPr lang="en-US" sz="24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lvl="0">
              <a:lnSpc>
                <a:spcPct val="115000"/>
              </a:lnSpc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528519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730550" y="2207425"/>
            <a:ext cx="8212499" cy="728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Registering and Injecting Dependencies in Angular 2</a:t>
            </a:r>
            <a:endParaRPr lang="en" sz="4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344864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730550" y="2207425"/>
            <a:ext cx="8212499" cy="728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SzPct val="25000"/>
            </a:pPr>
            <a:r>
              <a:rPr lang="en" sz="44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Different types of Dependencies</a:t>
            </a:r>
          </a:p>
          <a:p>
            <a:pPr marL="571500" lvl="0" indent="-571500">
              <a:buSzPct val="25000"/>
              <a:buFont typeface="Arial" panose="020B0604020202020204" pitchFamily="34" charset="0"/>
              <a:buChar char="•"/>
            </a:pPr>
            <a:r>
              <a:rPr lang="en" sz="32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</a:p>
          <a:p>
            <a:pPr marL="571500" lvl="0" indent="-571500">
              <a:buSzPct val="25000"/>
              <a:buFont typeface="Arial" panose="020B0604020202020204" pitchFamily="34" charset="0"/>
              <a:buChar char="•"/>
            </a:pPr>
            <a:r>
              <a:rPr lang="en" sz="32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Factory</a:t>
            </a:r>
          </a:p>
          <a:p>
            <a:pPr marL="571500" lvl="0" indent="-571500">
              <a:buSzPct val="25000"/>
              <a:buFont typeface="Arial" panose="020B0604020202020204" pitchFamily="34" charset="0"/>
              <a:buChar char="•"/>
            </a:pPr>
            <a:r>
              <a:rPr lang="en" sz="32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Objects</a:t>
            </a:r>
            <a:endParaRPr lang="en" sz="3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938845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67000" cy="5143500"/>
          </a:xfrm>
          <a:prstGeom prst="rect">
            <a:avLst/>
          </a:prstGeom>
        </p:spPr>
      </p:pic>
      <p:sp>
        <p:nvSpPr>
          <p:cNvPr id="6" name="Shape 363"/>
          <p:cNvSpPr/>
          <p:nvPr/>
        </p:nvSpPr>
        <p:spPr>
          <a:xfrm>
            <a:off x="304800" y="2319337"/>
            <a:ext cx="2362200" cy="50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3000" b="1" i="0" u="none" strike="noStrike" cap="none" baseline="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Further Learning</a:t>
            </a:r>
            <a:endParaRPr lang="en" sz="3000" b="1" i="0" u="none" strike="noStrike" cap="none" baseline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5600" y="1066130"/>
            <a:ext cx="5562600" cy="1614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http://www.angular.io</a:t>
            </a:r>
            <a:endParaRPr lang="en-US" sz="2400" dirty="0" smtClean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</a:t>
            </a: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://</a:t>
            </a: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www.thoughtram.io</a:t>
            </a:r>
            <a:endParaRPr lang="en-US" sz="2400" dirty="0" smtClean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15000"/>
              </a:lnSpc>
            </a:pPr>
            <a:endParaRPr lang="en-US" sz="2400" dirty="0" smtClean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45925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Shape 1174"/>
          <p:cNvSpPr/>
          <p:nvPr/>
        </p:nvSpPr>
        <p:spPr>
          <a:xfrm>
            <a:off x="1251546" y="381353"/>
            <a:ext cx="6481470" cy="39999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" sz="4500" b="0" i="1" u="none" strike="noStrike" cap="none" baseline="0" dirty="0" smtClean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lang="en" sz="4500" b="0" i="1" u="none" strike="noStrike" cap="none" baseline="0" dirty="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5" name="Shape 1175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763078" y="1686873"/>
            <a:ext cx="379356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6" name="Shape 1176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 rot="10800000">
            <a:off x="5396458" y="2477449"/>
            <a:ext cx="379499" cy="34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424242"/>
      </a:dk1>
      <a:lt1>
        <a:srgbClr val="3F3F3F"/>
      </a:lt1>
      <a:dk2>
        <a:srgbClr val="A7A7A7"/>
      </a:dk2>
      <a:lt2>
        <a:srgbClr val="424242"/>
      </a:lt2>
      <a:accent1>
        <a:srgbClr val="FFA000"/>
      </a:accent1>
      <a:accent2>
        <a:srgbClr val="00BCD4"/>
      </a:accent2>
      <a:accent3>
        <a:srgbClr val="0F9D58"/>
      </a:accent3>
      <a:accent4>
        <a:srgbClr val="DB4437"/>
      </a:accent4>
      <a:accent5>
        <a:srgbClr val="666666"/>
      </a:accent5>
      <a:accent6>
        <a:srgbClr val="E0E0E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128</Words>
  <Application>Microsoft Office PowerPoint</Application>
  <PresentationFormat>On-screen Show (16:9)</PresentationFormat>
  <Paragraphs>50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Open Sans</vt:lpstr>
      <vt:lpstr>Roboto</vt:lpstr>
      <vt:lpstr>Roboto Condensed</vt:lpstr>
      <vt:lpstr>simple-light</vt:lpstr>
      <vt:lpstr>Default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Honey</dc:creator>
  <cp:lastModifiedBy>S Ravi Kiran</cp:lastModifiedBy>
  <cp:revision>103</cp:revision>
  <dcterms:modified xsi:type="dcterms:W3CDTF">2016-11-12T05:01:10Z</dcterms:modified>
</cp:coreProperties>
</file>