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3.xml" Type="http://schemas.openxmlformats.org/officeDocument/2006/relationships/theme" Id="rId1"/><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slides/slide19.xml" Type="http://schemas.openxmlformats.org/officeDocument/2006/relationships/slide" Id="rId24"/><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http://docs.angularjs.org/api/ng.directive:ngRepeat"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sp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u="sng" b="1" lang="en"/>
              <a:t>Isolated scope {}</a:t>
            </a:r>
            <a:r>
              <a:rPr lang="en"/>
              <a:t> - </a:t>
            </a:r>
          </a:p>
          <a:p>
            <a:pPr rtl="0" lvl="0" indent="-317500" marL="457200">
              <a:spcBef>
                <a:spcPts val="0"/>
              </a:spcBef>
              <a:buClr>
                <a:srgbClr val="000000"/>
              </a:buClr>
              <a:buSzPct val="140000"/>
              <a:buFont typeface="Arial"/>
              <a:buChar char="●"/>
            </a:pPr>
            <a:r>
              <a:rPr sz="1000" lang="en">
                <a:solidFill>
                  <a:srgbClr val="333333"/>
                </a:solidFill>
              </a:rPr>
              <a:t>This is useful when creating reusable components, which should not accidentally read or modify data in the parent scope. </a:t>
            </a:r>
          </a:p>
          <a:p>
            <a:pPr rtl="0" lvl="0">
              <a:spcBef>
                <a:spcPts val="0"/>
              </a:spcBef>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u="sng" b="1" lang="en"/>
              <a:t>Isolated scope {}</a:t>
            </a:r>
            <a:r>
              <a:rPr lang="en"/>
              <a:t> - </a:t>
            </a:r>
          </a:p>
          <a:p>
            <a:pPr rtl="0" lvl="0" indent="-317500" marL="457200">
              <a:spcBef>
                <a:spcPts val="0"/>
              </a:spcBef>
              <a:buClr>
                <a:srgbClr val="000000"/>
              </a:buClr>
              <a:buSzPct val="140000"/>
              <a:buFont typeface="Arial"/>
              <a:buChar char="●"/>
            </a:pPr>
            <a:r>
              <a:rPr sz="1000" lang="en">
                <a:solidFill>
                  <a:srgbClr val="333333"/>
                </a:solidFill>
              </a:rPr>
              <a:t>This is useful when creating reusable components, which should not accidentally read or modify data in the parent scope.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u="sng" b="1" lang="en"/>
              <a:t>Isolated scope {}</a:t>
            </a:r>
            <a:r>
              <a:rPr lang="en"/>
              <a:t> - </a:t>
            </a:r>
          </a:p>
          <a:p>
            <a:pPr rtl="0" lvl="0" indent="-317500" marL="457200">
              <a:spcBef>
                <a:spcPts val="0"/>
              </a:spcBef>
              <a:buClr>
                <a:srgbClr val="000000"/>
              </a:buClr>
              <a:buSzPct val="140000"/>
              <a:buFont typeface="Arial"/>
              <a:buChar char="●"/>
            </a:pPr>
            <a:r>
              <a:rPr sz="1000" lang="en">
                <a:solidFill>
                  <a:srgbClr val="333333"/>
                </a:solidFill>
              </a:rPr>
              <a:t>This is useful when creating reusable components, which should not accidentally read or modify data in the parent scope.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u="sng" b="1" lang="en"/>
              <a:t>Isolated scope {}</a:t>
            </a:r>
            <a:r>
              <a:rPr lang="en"/>
              <a:t> - </a:t>
            </a:r>
          </a:p>
          <a:p>
            <a:pPr rtl="0" lvl="0" indent="-317500" marL="457200">
              <a:spcBef>
                <a:spcPts val="0"/>
              </a:spcBef>
              <a:buClr>
                <a:srgbClr val="000000"/>
              </a:buClr>
              <a:buSzPct val="140000"/>
              <a:buFont typeface="Arial"/>
              <a:buChar char="●"/>
            </a:pPr>
            <a:r>
              <a:rPr sz="1000" lang="en">
                <a:solidFill>
                  <a:srgbClr val="333333"/>
                </a:solidFill>
              </a:rPr>
              <a:t>This is useful when creating reusable components, which should not accidentally read or modify data in the parent scope.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t/>
            </a:r>
            <a:endParaRPr u="sng" b="1"/>
          </a:p>
          <a:p>
            <a:pPr rtl="0" lvl="0">
              <a:spcBef>
                <a:spcPts val="0"/>
              </a:spcBef>
              <a:buClr>
                <a:srgbClr val="000000"/>
              </a:buClr>
              <a:buSzPct val="100000"/>
              <a:buFont typeface="Arial"/>
              <a:buNone/>
            </a:pPr>
            <a:r>
              <a:rPr lang="en"/>
              <a:t>The compile function deals with transforming the template DOM. Since most directives do not do template transformation, it is not used often. Examples that require compile functions are directives that transform template DOM, such as </a:t>
            </a:r>
            <a:r>
              <a:rPr lang="en">
                <a:hlinkClick r:id="rId2"/>
              </a:rPr>
              <a:t>ngRepeat</a:t>
            </a:r>
            <a:r>
              <a:rPr lang="en"/>
              <a:t>. It returns 'link' function. (pre/post link)</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NOTE: The template instance and the link instance may not be the same objects if the template has been cloned. For this reason it is not safe in the compile function to do anything other than DOM transformation that applies to all DOM clones. Specifically, DOM listener registration should be done in a linking function rather than in a compile function.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Clr>
                <a:srgbClr val="000000"/>
              </a:buClr>
              <a:buSzPct val="122222"/>
              <a:buFont typeface="Arial"/>
              <a:buNone/>
            </a:pPr>
            <a:r>
              <a:rPr u="sng" b="1" sz="900" lang="en"/>
              <a:t>link</a:t>
            </a:r>
            <a:r>
              <a:rPr sz="900" lang="en"/>
              <a:t>: </a:t>
            </a:r>
            <a:r>
              <a:rPr sz="1000" lang="en">
                <a:solidFill>
                  <a:srgbClr val="333333"/>
                </a:solidFill>
              </a:rPr>
              <a:t>The link function is responsible for registering DOM listeners as well as updating the DOM. It is executed after the template has been cloned. This is where most of the directive logic will be put.</a:t>
            </a:r>
          </a:p>
          <a:p>
            <a:pPr rtl="0" lvl="0">
              <a:spcBef>
                <a:spcPts val="0"/>
              </a:spcBef>
              <a:buClr>
                <a:srgbClr val="000000"/>
              </a:buClr>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sz="900" lang="en"/>
              <a:t>Wait for DOM to be loaded</a:t>
            </a:r>
          </a:p>
          <a:p>
            <a:pPr rtl="0" lvl="0">
              <a:spcBef>
                <a:spcPts val="0"/>
              </a:spcBef>
              <a:buNone/>
            </a:pPr>
            <a:r>
              <a:rPr sz="900" lang="en"/>
              <a:t>Find root of the document (where ngapp is)</a:t>
            </a:r>
          </a:p>
          <a:p>
            <a:pPr rtl="0" lvl="0">
              <a:spcBef>
                <a:spcPts val="0"/>
              </a:spcBef>
              <a:buNone/>
            </a:pPr>
            <a:r>
              <a:rPr sz="900" lang="en"/>
              <a:t>List set of modules</a:t>
            </a:r>
          </a:p>
          <a:p>
            <a:pPr rtl="0" lvl="0" indent="457200">
              <a:spcBef>
                <a:spcPts val="0"/>
              </a:spcBef>
              <a:buNone/>
            </a:pPr>
            <a:r>
              <a:rPr sz="900" lang="en"/>
              <a:t>ng - built in Angular module</a:t>
            </a:r>
          </a:p>
          <a:p>
            <a:pPr rtl="0" lvl="0" indent="457200">
              <a:spcBef>
                <a:spcPts val="0"/>
              </a:spcBef>
              <a:buNone/>
            </a:pPr>
            <a:r>
              <a:rPr sz="900" lang="en"/>
              <a:t>myApp - our module</a:t>
            </a:r>
          </a:p>
          <a:p>
            <a:pPr rtl="0" lvl="0">
              <a:spcBef>
                <a:spcPts val="0"/>
              </a:spcBef>
              <a:buNone/>
            </a:pPr>
            <a:r>
              <a:rPr sz="900" lang="en"/>
              <a:t>Specify what is rootElement to the module system using $provide Service (Use $provide to register new providers with the $injector)</a:t>
            </a:r>
          </a:p>
          <a:p>
            <a:pPr rtl="0" lvl="0">
              <a:spcBef>
                <a:spcPts val="0"/>
              </a:spcBef>
              <a:buNone/>
            </a:pPr>
            <a:r>
              <a:rPr sz="900" lang="en"/>
              <a:t>Create a root injector - one injector per application</a:t>
            </a:r>
          </a:p>
          <a:p>
            <a:pPr rtl="0" lvl="0">
              <a:spcBef>
                <a:spcPts val="0"/>
              </a:spcBef>
              <a:buNone/>
            </a:pPr>
            <a:r>
              <a:rPr sz="900" lang="en"/>
              <a:t>Get hold of "compile" service from Injector which does all the magic</a:t>
            </a:r>
          </a:p>
          <a:p>
            <a:pPr rtl="0" lvl="0" indent="457200">
              <a:spcBef>
                <a:spcPts val="0"/>
              </a:spcBef>
              <a:buNone/>
            </a:pPr>
            <a:r>
              <a:rPr sz="900" lang="en"/>
              <a:t>Traverse the DOM and find all Directives</a:t>
            </a:r>
          </a:p>
          <a:p>
            <a:pPr rtl="0" lvl="0">
              <a:spcBef>
                <a:spcPts val="0"/>
              </a:spcBef>
              <a:buNone/>
            </a:pPr>
            <a:r>
              <a:rPr sz="900" lang="en"/>
              <a:t>	Execute Directives Compile function which returns Link function (attach to scope)</a:t>
            </a:r>
          </a:p>
          <a:p>
            <a:pPr rtl="0" lvl="0">
              <a:spcBef>
                <a:spcPts val="0"/>
              </a:spcBef>
              <a:buNone/>
            </a:pPr>
            <a:r>
              <a:rPr sz="900" lang="en"/>
              <a:t>	Returns Composite Link function</a:t>
            </a:r>
          </a:p>
          <a:p>
            <a:pPr rtl="0" lvl="0">
              <a:spcBef>
                <a:spcPts val="0"/>
              </a:spcBef>
              <a:buNone/>
            </a:pPr>
            <a:r>
              <a:t/>
            </a:r>
            <a:endParaRPr sz="900"/>
          </a:p>
          <a:p>
            <a:pPr rtl="0" lvl="0">
              <a:spcBef>
                <a:spcPts val="0"/>
              </a:spcBef>
              <a:buNone/>
            </a:pPr>
            <a:r>
              <a:rPr sz="900" lang="en"/>
              <a:t>Get hold of "rootScope"	(Every application has a single root scope. All other scopes are child scopes of the root scope. Scopes provide mechanism for watching the model and provide event processing life-cycle.)</a:t>
            </a:r>
          </a:p>
          <a:p>
            <a:pPr rtl="0" lvl="0">
              <a:spcBef>
                <a:spcPts val="0"/>
              </a:spcBef>
              <a:buNone/>
            </a:pPr>
            <a:r>
              <a:rPr sz="900" lang="en"/>
              <a:t>Execute Composite Link function i.e. Link function of every directive</a:t>
            </a:r>
          </a:p>
          <a:p>
            <a:pPr rtl="0" lvl="0">
              <a:spcBef>
                <a:spcPts val="0"/>
              </a:spcBef>
              <a:buNone/>
            </a:pPr>
            <a:r>
              <a:rPr sz="900" lang="en"/>
              <a:t>Finally call "$scope.apply()" to let An</a:t>
            </a:r>
          </a:p>
          <a:p>
            <a:pPr rtl="0" lvl="0">
              <a:spcBef>
                <a:spcPts val="0"/>
              </a:spcBef>
              <a:buNone/>
            </a:pPr>
            <a:r>
              <a:t/>
            </a:r>
            <a:endParaRPr sz="900"/>
          </a:p>
          <a:p>
            <a:pPr rtl="0" lvl="0">
              <a:spcBef>
                <a:spcPts val="0"/>
              </a:spcBef>
              <a:buNone/>
            </a:pPr>
            <a:r>
              <a:rPr sz="900" lang="en"/>
              <a:t>Read more:  http://blog.angularjs.org/</a:t>
            </a:r>
          </a:p>
          <a:p>
            <a:pPr rtl="0" lvl="0">
              <a:spcBef>
                <a:spcPts val="0"/>
              </a:spcBef>
              <a:buNone/>
            </a:pPr>
            <a:r>
              <a:t/>
            </a:r>
            <a:endParaRPr sz="9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Clr>
                <a:srgbClr val="000000"/>
              </a:buClr>
              <a:buSzPct val="100000"/>
              <a:buFont typeface="Arial"/>
              <a:buNone/>
            </a:pPr>
            <a:r>
              <a:rPr lang="en"/>
              <a:t>Q1) Can we use any other templating Engines with Angular?</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Q3) What is Scope?</a:t>
            </a:r>
          </a:p>
          <a:p>
            <a:pPr rtl="0" lvl="0">
              <a:spcBef>
                <a:spcPts val="0"/>
              </a:spcBef>
              <a:buClr>
                <a:srgbClr val="000000"/>
              </a:buClr>
              <a:buFont typeface="Arial"/>
              <a:buNone/>
            </a:pPr>
            <a:r>
              <a:t/>
            </a:r>
            <a:endParaRPr/>
          </a:p>
          <a:p>
            <a:pPr rtl="0" lvl="0" indent="-298450" marL="457200">
              <a:spcBef>
                <a:spcPts val="0"/>
              </a:spcBef>
              <a:buClr>
                <a:srgbClr val="000000"/>
              </a:buClr>
              <a:buSzPct val="100000"/>
              <a:buFont typeface="Arial"/>
              <a:buChar char="●"/>
            </a:pPr>
            <a:r>
              <a:rPr lang="en"/>
              <a:t>Every scope extends "rootScope"</a:t>
            </a:r>
          </a:p>
          <a:p>
            <a:pPr rtl="0" lvl="0" indent="-317500" marL="457200">
              <a:spcBef>
                <a:spcPts val="0"/>
              </a:spcBef>
              <a:buClr>
                <a:srgbClr val="000000"/>
              </a:buClr>
              <a:buSzPct val="127272"/>
              <a:buFont typeface="Arial"/>
              <a:buChar char="●"/>
            </a:pPr>
            <a:r>
              <a:rPr lang="en"/>
              <a:t>Scopes are nested and every control creates its own Scope</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Q2) What is the difference between </a:t>
            </a:r>
            <a:r>
              <a:rPr u="sng" b="1" lang="en"/>
              <a:t>$scope</a:t>
            </a:r>
            <a:r>
              <a:rPr lang="en"/>
              <a:t> and </a:t>
            </a:r>
            <a:r>
              <a:rPr u="sng" b="1" lang="en"/>
              <a:t>scope</a:t>
            </a:r>
            <a:r>
              <a:rPr lang="en"/>
              <a:t>?</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Q4) Why "compile" and "link" are separated?</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Q5) What happens behind the scene when user deletes element from ngRepeat? Does this ngRepeat directive needs to run "Link" for all the elements? How is compile/link separation is helping here?</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Q6) What is "compile" function?</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solidFill>
                  <a:srgbClr val="333333"/>
                </a:solidFill>
              </a:rPr>
              <a:t>The compile function is relatively rare in directives, since most directives are concerned with working with a specific DOM element instance rather than transforming the template DOM element. Any operation which can be shared among the instance of directives should be moved to the compile function for performance reasons.</a:t>
            </a:r>
          </a:p>
          <a:p>
            <a:pPr rtl="0" lvl="0">
              <a:spcBef>
                <a:spcPts val="0"/>
              </a:spcBef>
              <a:buClr>
                <a:srgbClr val="000000"/>
              </a:buClr>
              <a:buFont typeface="Arial"/>
              <a:buNone/>
            </a:pPr>
            <a:r>
              <a:t/>
            </a:r>
            <a:endParaRPr/>
          </a:p>
          <a:p>
            <a:pPr rtl="0" lvl="0">
              <a:spcBef>
                <a:spcPts val="0"/>
              </a:spcBef>
              <a:buClr>
                <a:srgbClr val="000000"/>
              </a:buClr>
              <a:buSzPct val="100000"/>
              <a:buFont typeface="Arial"/>
              <a:buNone/>
            </a:pPr>
            <a:r>
              <a:rPr lang="en"/>
              <a:t>Q7) What is </a:t>
            </a:r>
            <a:r>
              <a:rPr u="sng" b="1" lang="en"/>
              <a:t>"link"</a:t>
            </a:r>
            <a:r>
              <a:rPr lang="en"/>
              <a:t> function?</a:t>
            </a:r>
          </a:p>
          <a:p>
            <a:pPr rtl="0" lvl="0">
              <a:spcBef>
                <a:spcPts val="0"/>
              </a:spcBef>
              <a:buClr>
                <a:srgbClr val="000000"/>
              </a:buClr>
              <a:buFont typeface="Arial"/>
              <a:buNone/>
            </a:pPr>
            <a:r>
              <a:t/>
            </a:r>
            <a:endParaRPr>
              <a:solidFill>
                <a:srgbClr val="333333"/>
              </a:solidFill>
            </a:endParaRPr>
          </a:p>
          <a:p>
            <a:pPr rtl="0" lvl="0">
              <a:spcBef>
                <a:spcPts val="0"/>
              </a:spcBef>
              <a:buClr>
                <a:srgbClr val="000000"/>
              </a:buClr>
              <a:buSzPct val="100000"/>
              <a:buFont typeface="Arial"/>
              <a:buNone/>
            </a:pPr>
            <a:r>
              <a:rPr lang="en">
                <a:solidFill>
                  <a:srgbClr val="333333"/>
                </a:solidFill>
              </a:rPr>
              <a:t>It is rare for the directive not to have a link function. A link function allows the directive to register listeners to the specific cloned DOM element instance as well as to copy content into the DOM from the scope.</a:t>
            </a:r>
          </a:p>
          <a:p>
            <a:pPr rtl="0" lvl="0">
              <a:spcBef>
                <a:spcPts val="0"/>
              </a:spcBef>
              <a:buClr>
                <a:srgbClr val="000000"/>
              </a:buClr>
              <a:buFont typeface="Arial"/>
              <a:buNone/>
            </a:pPr>
            <a:r>
              <a:t/>
            </a:r>
            <a:endParaRPr>
              <a:solidFill>
                <a:srgbClr val="333333"/>
              </a:solidFill>
            </a:endParaRPr>
          </a:p>
          <a:p>
            <a:pPr rtl="0" lvl="0">
              <a:spcBef>
                <a:spcPts val="0"/>
              </a:spcBef>
              <a:buClr>
                <a:srgbClr val="000000"/>
              </a:buClr>
              <a:buSzPct val="100000"/>
              <a:buFont typeface="Arial"/>
              <a:buNone/>
            </a:pPr>
            <a:r>
              <a:rPr lang="en">
                <a:solidFill>
                  <a:srgbClr val="333333"/>
                </a:solidFill>
              </a:rPr>
              <a:t>Q8) What does </a:t>
            </a:r>
            <a:r>
              <a:rPr u="sng" b="1" lang="en">
                <a:solidFill>
                  <a:srgbClr val="333333"/>
                </a:solidFill>
              </a:rPr>
              <a:t>'scope: true'</a:t>
            </a:r>
            <a:r>
              <a:rPr lang="en">
                <a:solidFill>
                  <a:srgbClr val="333333"/>
                </a:solidFill>
              </a:rPr>
              <a:t> does in Directives? </a:t>
            </a:r>
            <a:r>
              <a:rPr lang="en"/>
              <a:t>Will it extend parent scope?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Clr>
                <a:srgbClr val="000000"/>
              </a:buClr>
              <a:buSzPct val="100000"/>
              <a:buFont typeface="Arial"/>
              <a:buNone/>
            </a:pPr>
            <a:r>
              <a:rPr lang="en"/>
              <a:t>Hi.  I'm Srinivas Kusunam, developer \ architect @ADP Dealer Services.  I came from Java and Flex background with last few years dedicated mostly to UI development using Backbone and AngularJS. But today I'm here to talk about one of the coolest features of AngularJS i.e. "Directives".</a:t>
            </a:r>
          </a:p>
          <a:p>
            <a:pPr rtl="0"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lang="en"/>
              <a:t>1) If you look at Angular's official documentation (or) any of misko's (father of Angular) presentations they describe it as "</a:t>
            </a:r>
            <a:r>
              <a:rPr u="sng" b="1" lang="en"/>
              <a:t>Directives are a way to teach HTML new tricks</a:t>
            </a:r>
            <a:r>
              <a:rPr lang="en"/>
              <a:t>".</a:t>
            </a:r>
          </a:p>
          <a:p>
            <a:pPr rtl="0" lvl="0">
              <a:spcBef>
                <a:spcPts val="0"/>
              </a:spcBef>
              <a:buNone/>
            </a:pPr>
            <a:r>
              <a:t/>
            </a:r>
            <a:endParaRPr/>
          </a:p>
          <a:p>
            <a:pPr rtl="0" lvl="0">
              <a:spcBef>
                <a:spcPts val="0"/>
              </a:spcBef>
              <a:buNone/>
            </a:pPr>
            <a:r>
              <a:rPr lang="en"/>
              <a:t>2) HTML is good for static documents and there is no good way to extend this vocabulary. With Directives now you can create whatever vocabulary you wish you had in HTML?</a:t>
            </a:r>
          </a:p>
          <a:p>
            <a:pPr rtl="0" lvl="0">
              <a:spcBef>
                <a:spcPts val="0"/>
              </a:spcBef>
              <a:buNone/>
            </a:pPr>
            <a:r>
              <a:t/>
            </a:r>
            <a:endParaRPr/>
          </a:p>
          <a:p>
            <a:pPr rtl="0" lvl="0">
              <a:spcBef>
                <a:spcPts val="0"/>
              </a:spcBef>
              <a:buNone/>
            </a:pPr>
            <a:r>
              <a:rPr lang="en"/>
              <a:t>Like: Tab panels, Date widget, Currency input, Grid etc.</a:t>
            </a:r>
          </a:p>
          <a:p>
            <a:pPr rtl="0" lvl="0">
              <a:spcBef>
                <a:spcPts val="0"/>
              </a:spcBef>
              <a:buNone/>
            </a:pPr>
            <a:r>
              <a:t/>
            </a:r>
            <a:endParaRPr/>
          </a:p>
          <a:p>
            <a:pPr rtl="0" lvl="0">
              <a:spcBef>
                <a:spcPts val="0"/>
              </a:spcBef>
              <a:buNone/>
            </a:pPr>
            <a:r>
              <a:rPr lang="en"/>
              <a:t>3) Infact you can create your own DSL (Domain Specific Language) out of it</a:t>
            </a:r>
          </a:p>
          <a:p>
            <a:pPr rtl="0" lvl="0">
              <a:spcBef>
                <a:spcPts val="0"/>
              </a:spcBef>
              <a:buNone/>
            </a:pPr>
            <a:r>
              <a:t/>
            </a:r>
            <a:endParaRPr/>
          </a:p>
          <a:p>
            <a:pPr rtl="0" lvl="0">
              <a:spcBef>
                <a:spcPts val="0"/>
              </a:spcBef>
              <a:buNone/>
            </a:pPr>
            <a:r>
              <a:rPr lang="en"/>
              <a:t>eg: We build products related to Cars i.e. Selling, Inventory, Dealers etc. In HTML instead of writing bunch of &lt;div&gt; tags we can create our tags like &lt;car&gt; (it take attributes like Make\Model\Year etc and &lt;Sales&gt;, &lt;inventory&gt;.</a:t>
            </a:r>
          </a:p>
          <a:p>
            <a:pPr rtl="0" lvl="0">
              <a:spcBef>
                <a:spcPts val="0"/>
              </a:spcBef>
              <a:buNone/>
            </a:pPr>
            <a:r>
              <a:t/>
            </a:r>
            <a:endParaRPr/>
          </a:p>
          <a:p>
            <a:pPr rtl="0" lvl="0">
              <a:spcBef>
                <a:spcPts val="0"/>
              </a:spcBef>
              <a:buNone/>
            </a:pPr>
            <a:r>
              <a:rPr lang="en"/>
              <a:t>4) According to Angular team  "no other framework has anything like this". Knockout has similar one but vocabulary is fixed i.e. you can only use what ever they provided and can't create your own.</a:t>
            </a:r>
          </a:p>
          <a:p>
            <a:pPr rtl="0"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lang="en"/>
              <a:t>There are around 50-60 built-in directives in Angular framework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u="sng" b="1" lang="en"/>
              <a:t>Controller:</a:t>
            </a:r>
          </a:p>
          <a:p>
            <a:pPr rtl="0" lvl="0">
              <a:spcBef>
                <a:spcPts val="0"/>
              </a:spcBef>
              <a:buNone/>
            </a:pPr>
            <a:r>
              <a:t/>
            </a:r>
            <a:endParaRPr/>
          </a:p>
          <a:p>
            <a:pPr rtl="0" lvl="0" indent="-317500" marL="457200">
              <a:spcBef>
                <a:spcPts val="0"/>
              </a:spcBef>
              <a:buClr>
                <a:srgbClr val="000000"/>
              </a:buClr>
              <a:buSzPct val="127272"/>
              <a:buFont typeface="Arial"/>
              <a:buChar char="●"/>
            </a:pPr>
            <a:r>
              <a:rPr lang="en"/>
              <a:t>Separate presentation from business logic</a:t>
            </a:r>
          </a:p>
          <a:p>
            <a:pPr rtl="0" lvl="0" indent="-317500" marL="457200">
              <a:spcBef>
                <a:spcPts val="0"/>
              </a:spcBef>
              <a:buClr>
                <a:srgbClr val="000000"/>
              </a:buClr>
              <a:buSzPct val="127272"/>
              <a:buFont typeface="Arial"/>
              <a:buChar char="●"/>
            </a:pPr>
            <a:r>
              <a:rPr lang="en"/>
              <a:t>No DOM manipulation</a:t>
            </a:r>
          </a:p>
          <a:p>
            <a:pPr rtl="0" lvl="0" indent="-317500" marL="457200">
              <a:spcBef>
                <a:spcPts val="0"/>
              </a:spcBef>
              <a:buClr>
                <a:srgbClr val="000000"/>
              </a:buClr>
              <a:buSzPct val="127272"/>
              <a:buFont typeface="Arial"/>
              <a:buChar char="●"/>
            </a:pPr>
            <a:r>
              <a:rPr lang="en"/>
              <a:t>Adds behaviour to the view</a:t>
            </a:r>
          </a:p>
          <a:p>
            <a:pPr rtl="0" lvl="0" indent="-317500" marL="457200">
              <a:spcBef>
                <a:spcPts val="0"/>
              </a:spcBef>
              <a:buClr>
                <a:srgbClr val="000000"/>
              </a:buClr>
              <a:buSzPct val="127272"/>
              <a:buFont typeface="Arial"/>
              <a:buChar char="●"/>
            </a:pPr>
            <a:r>
              <a:rPr lang="en"/>
              <a:t>Glue logic for the view</a:t>
            </a:r>
          </a:p>
          <a:p>
            <a:pPr rtl="0" lvl="0">
              <a:spcBef>
                <a:spcPts val="0"/>
              </a:spcBef>
              <a:buNone/>
            </a:pPr>
            <a:r>
              <a:t/>
            </a:r>
            <a:endParaRPr/>
          </a:p>
          <a:p>
            <a:pPr rtl="0" lvl="0">
              <a:spcBef>
                <a:spcPts val="0"/>
              </a:spcBef>
              <a:buNone/>
            </a:pPr>
            <a:r>
              <a:rPr u="sng" b="1" lang="en"/>
              <a:t>Scope</a:t>
            </a:r>
            <a:r>
              <a:rPr lang="en"/>
              <a:t> - </a:t>
            </a:r>
          </a:p>
          <a:p>
            <a:pPr rtl="0" lvl="0" indent="-317500" marL="457200">
              <a:spcBef>
                <a:spcPts val="0"/>
              </a:spcBef>
              <a:buClr>
                <a:srgbClr val="000000"/>
              </a:buClr>
              <a:buSzPct val="127272"/>
              <a:buFont typeface="Arial"/>
              <a:buChar char="●"/>
            </a:pPr>
            <a:r>
              <a:rPr lang="en"/>
              <a:t>is the Glue between Controller and View (template turns in to view)</a:t>
            </a:r>
          </a:p>
          <a:p>
            <a:pPr rtl="0" lvl="0" indent="-317500" marL="457200">
              <a:spcBef>
                <a:spcPts val="0"/>
              </a:spcBef>
              <a:buClr>
                <a:srgbClr val="000000"/>
              </a:buClr>
              <a:buSzPct val="127272"/>
              <a:buFont typeface="Arial"/>
              <a:buChar char="●"/>
            </a:pPr>
            <a:r>
              <a:rPr lang="en"/>
              <a:t>Treat scope as read-only in templates and write only in controllers</a:t>
            </a:r>
          </a:p>
          <a:p>
            <a:pPr rtl="0" lvl="0" indent="-317500" marL="457200">
              <a:spcBef>
                <a:spcPts val="0"/>
              </a:spcBef>
              <a:buClr>
                <a:srgbClr val="000000"/>
              </a:buClr>
              <a:buSzPct val="127272"/>
              <a:buFont typeface="Arial"/>
              <a:buChar char="●"/>
            </a:pPr>
            <a:r>
              <a:rPr lang="en"/>
              <a:t>scope is not the model but it has reference to model</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rPr b="1" sz="1000" lang="en"/>
              <a:t>1) </a:t>
            </a:r>
            <a:r>
              <a:rPr u="sng" b="1" sz="1000" lang="en"/>
              <a:t>restrict</a:t>
            </a:r>
            <a:r>
              <a:rPr sz="1000" lang="en"/>
              <a:t>: We are restricting this directive to specific type of declaration. Default to "A - Attribute".</a:t>
            </a:r>
          </a:p>
          <a:p>
            <a:pPr rtl="0" lvl="0">
              <a:lnSpc>
                <a:spcPct val="115000"/>
              </a:lnSpc>
              <a:spcBef>
                <a:spcPts val="0"/>
              </a:spcBef>
              <a:buClr>
                <a:srgbClr val="000000"/>
              </a:buClr>
              <a:buSzPct val="110000"/>
              <a:buFont typeface="Arial"/>
              <a:buNone/>
            </a:pPr>
            <a:r>
              <a:rPr sz="1000" lang="en"/>
              <a:t>E - Element name: &lt;my-directive&gt;&lt;/my-directive&gt;</a:t>
            </a:r>
          </a:p>
          <a:p>
            <a:pPr rtl="0" lvl="0">
              <a:lnSpc>
                <a:spcPct val="115000"/>
              </a:lnSpc>
              <a:spcBef>
                <a:spcPts val="0"/>
              </a:spcBef>
              <a:buClr>
                <a:srgbClr val="000000"/>
              </a:buClr>
              <a:buSzPct val="110000"/>
              <a:buFont typeface="Arial"/>
              <a:buNone/>
            </a:pPr>
            <a:r>
              <a:rPr sz="1000" lang="en"/>
              <a:t>A - Attribute: &lt;div my-directive="exp"&gt; &lt;/div&gt;</a:t>
            </a:r>
          </a:p>
          <a:p>
            <a:pPr rtl="0" lvl="0">
              <a:lnSpc>
                <a:spcPct val="115000"/>
              </a:lnSpc>
              <a:spcBef>
                <a:spcPts val="0"/>
              </a:spcBef>
              <a:buClr>
                <a:srgbClr val="000000"/>
              </a:buClr>
              <a:buSzPct val="110000"/>
              <a:buFont typeface="Arial"/>
              <a:buNone/>
            </a:pPr>
            <a:r>
              <a:rPr sz="1000" lang="en"/>
              <a:t>C - Class: &lt;div class="my-directive: exp;"&gt;&lt;/div&gt;</a:t>
            </a:r>
          </a:p>
          <a:p>
            <a:pPr rtl="0" lvl="0">
              <a:lnSpc>
                <a:spcPct val="115000"/>
              </a:lnSpc>
              <a:spcBef>
                <a:spcPts val="0"/>
              </a:spcBef>
              <a:buClr>
                <a:srgbClr val="000000"/>
              </a:buClr>
              <a:buSzPct val="110000"/>
              <a:buFont typeface="Arial"/>
              <a:buNone/>
            </a:pPr>
            <a:r>
              <a:rPr sz="1000" lang="en"/>
              <a:t>M - Comment: &lt;!-- directive: my-directive exp --&gt;</a:t>
            </a:r>
          </a:p>
          <a:p>
            <a:pPr rtl="0" lvl="0">
              <a:spcBef>
                <a:spcPts val="0"/>
              </a:spcBef>
              <a:buNone/>
            </a:pPr>
            <a:r>
              <a:t/>
            </a:r>
            <a:endParaRPr b="1" sz="1400">
              <a:solidFill>
                <a:srgbClr val="6AA84F"/>
              </a:solidFill>
            </a:endParaRPr>
          </a:p>
          <a:p>
            <a:pPr rtl="0" lvl="0">
              <a:spcBef>
                <a:spcPts val="0"/>
              </a:spcBef>
              <a:buNone/>
            </a:pPr>
            <a:r>
              <a:rPr sz="900" lang="en"/>
              <a:t>2) </a:t>
            </a:r>
            <a:r>
              <a:rPr u="sng" b="1" sz="900" lang="en"/>
              <a:t>template</a:t>
            </a:r>
            <a:r>
              <a:rPr b="1" sz="900" lang="en"/>
              <a:t>: </a:t>
            </a:r>
            <a:r>
              <a:rPr sz="900" lang="en"/>
              <a:t>Replace the current element with the contents of the HTML</a:t>
            </a:r>
          </a:p>
          <a:p>
            <a:pPr rtl="0" lvl="0">
              <a:spcBef>
                <a:spcPts val="0"/>
              </a:spcBef>
              <a:buNone/>
            </a:pPr>
            <a:r>
              <a:t/>
            </a:r>
            <a:endParaRPr sz="900"/>
          </a:p>
          <a:p>
            <a:pPr rtl="0" lvl="0">
              <a:spcBef>
                <a:spcPts val="0"/>
              </a:spcBef>
              <a:buNone/>
            </a:pPr>
            <a:r>
              <a:rPr sz="900" lang="en"/>
              <a:t>3) </a:t>
            </a:r>
            <a:r>
              <a:rPr u="sng" b="1" sz="900" lang="en"/>
              <a:t>templateUrl</a:t>
            </a:r>
            <a:r>
              <a:rPr b="1" sz="900" lang="en"/>
              <a:t>: </a:t>
            </a:r>
            <a:r>
              <a:rPr sz="900" lang="en"/>
              <a:t>Same as '</a:t>
            </a:r>
            <a:r>
              <a:rPr u="sng" b="1" sz="900" lang="en"/>
              <a:t>template</a:t>
            </a:r>
            <a:r>
              <a:rPr sz="900" lang="en"/>
              <a:t>" but the template is loaded from the specified URL</a:t>
            </a:r>
          </a:p>
          <a:p>
            <a:pPr rtl="0" lvl="0">
              <a:spcBef>
                <a:spcPts val="0"/>
              </a:spcBef>
              <a:buNone/>
            </a:pPr>
            <a:r>
              <a:t/>
            </a:r>
            <a:endParaRPr sz="900"/>
          </a:p>
          <a:p>
            <a:pPr rtl="0" lvl="0">
              <a:spcBef>
                <a:spcPts val="0"/>
              </a:spcBef>
              <a:buNone/>
            </a:pPr>
            <a:r>
              <a:rPr sz="900" lang="en"/>
              <a:t>4) </a:t>
            </a:r>
            <a:r>
              <a:rPr b="1" sz="900" lang="en"/>
              <a:t>transclude</a:t>
            </a:r>
            <a:r>
              <a:rPr sz="900" lang="en"/>
              <a:t>: </a:t>
            </a:r>
            <a:r>
              <a:rPr sz="1000" lang="en">
                <a:solidFill>
                  <a:srgbClr val="333333"/>
                </a:solidFill>
              </a:rPr>
              <a:t>compile the content of the element and make it available to the directive.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1pPr>
            <a:lvl2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2pPr>
            <a:lvl3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3pPr>
            <a:lvl4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4pPr>
            <a:lvl5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5pPr>
            <a:lvl6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6pPr>
            <a:lvl7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7pPr>
            <a:lvl8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8pPr>
            <a:lvl9pPr algn="ctr" rt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ctr"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lt1"/>
              </a:buClr>
              <a:buSzPct val="100000"/>
              <a:buFont typeface="Arial"/>
              <a:buChar char="●"/>
              <a:defRPr sz="1800">
                <a:solidFill>
                  <a:schemeClr val="lt1"/>
                </a:solidFill>
              </a:defRPr>
            </a:lvl1pPr>
            <a:lvl2pPr algn="ctr" rtl="0">
              <a:lnSpc>
                <a:spcPct val="100000"/>
              </a:lnSpc>
              <a:spcBef>
                <a:spcPts val="0"/>
              </a:spcBef>
              <a:spcAft>
                <a:spcPts val="0"/>
              </a:spcAft>
              <a:buClr>
                <a:schemeClr val="lt1"/>
              </a:buClr>
              <a:buSzPct val="100000"/>
              <a:buFont typeface="Courier New"/>
              <a:buChar char="o"/>
              <a:defRPr sz="1800">
                <a:solidFill>
                  <a:schemeClr val="lt1"/>
                </a:solidFill>
              </a:defRPr>
            </a:lvl2pPr>
            <a:lvl3pPr algn="ctr" rtl="0">
              <a:lnSpc>
                <a:spcPct val="100000"/>
              </a:lnSpc>
              <a:spcBef>
                <a:spcPts val="0"/>
              </a:spcBef>
              <a:spcAft>
                <a:spcPts val="0"/>
              </a:spcAft>
              <a:buClr>
                <a:schemeClr val="lt1"/>
              </a:buClr>
              <a:buSzPct val="100000"/>
              <a:buFont typeface="Wingdings"/>
              <a:buChar char="§"/>
              <a:defRPr sz="1800">
                <a:solidFill>
                  <a:schemeClr val="lt1"/>
                </a:solidFill>
              </a:defRPr>
            </a:lvl3pPr>
            <a:lvl4pPr algn="ctr" rtl="0">
              <a:lnSpc>
                <a:spcPct val="100000"/>
              </a:lnSpc>
              <a:spcBef>
                <a:spcPts val="0"/>
              </a:spcBef>
              <a:spcAft>
                <a:spcPts val="0"/>
              </a:spcAft>
              <a:buClr>
                <a:schemeClr val="lt1"/>
              </a:buClr>
              <a:buSzPct val="100000"/>
              <a:buFont typeface="Arial"/>
              <a:buChar char="●"/>
              <a:defRPr sz="1800">
                <a:solidFill>
                  <a:schemeClr val="lt1"/>
                </a:solidFill>
              </a:defRPr>
            </a:lvl4pPr>
            <a:lvl5pPr algn="ctr" rtl="0">
              <a:lnSpc>
                <a:spcPct val="100000"/>
              </a:lnSpc>
              <a:spcBef>
                <a:spcPts val="0"/>
              </a:spcBef>
              <a:spcAft>
                <a:spcPts val="0"/>
              </a:spcAft>
              <a:buClr>
                <a:schemeClr val="lt1"/>
              </a:buClr>
              <a:buSzPct val="100000"/>
              <a:buFont typeface="Courier New"/>
              <a:buChar char="o"/>
              <a:defRPr sz="1800">
                <a:solidFill>
                  <a:schemeClr val="lt1"/>
                </a:solidFill>
              </a:defRPr>
            </a:lvl5pPr>
            <a:lvl6pPr algn="ctr" rtl="0">
              <a:lnSpc>
                <a:spcPct val="100000"/>
              </a:lnSpc>
              <a:spcBef>
                <a:spcPts val="0"/>
              </a:spcBef>
              <a:spcAft>
                <a:spcPts val="0"/>
              </a:spcAft>
              <a:buClr>
                <a:schemeClr val="lt1"/>
              </a:buClr>
              <a:buSzPct val="100000"/>
              <a:buFont typeface="Wingdings"/>
              <a:buChar char="§"/>
              <a:defRPr sz="1800">
                <a:solidFill>
                  <a:schemeClr val="lt1"/>
                </a:solidFill>
              </a:defRPr>
            </a:lvl6pPr>
            <a:lvl7pPr algn="ctr" rtl="0">
              <a:lnSpc>
                <a:spcPct val="100000"/>
              </a:lnSpc>
              <a:spcBef>
                <a:spcPts val="0"/>
              </a:spcBef>
              <a:spcAft>
                <a:spcPts val="0"/>
              </a:spcAft>
              <a:buClr>
                <a:schemeClr val="lt1"/>
              </a:buClr>
              <a:buSzPct val="100000"/>
              <a:buFont typeface="Arial"/>
              <a:buChar char="●"/>
              <a:defRPr sz="1800">
                <a:solidFill>
                  <a:schemeClr val="lt1"/>
                </a:solidFill>
              </a:defRPr>
            </a:lvl7pPr>
            <a:lvl8pPr algn="ctr" rtl="0">
              <a:lnSpc>
                <a:spcPct val="100000"/>
              </a:lnSpc>
              <a:spcBef>
                <a:spcPts val="0"/>
              </a:spcBef>
              <a:spcAft>
                <a:spcPts val="0"/>
              </a:spcAft>
              <a:buClr>
                <a:schemeClr val="lt1"/>
              </a:buClr>
              <a:buSzPct val="100000"/>
              <a:buFont typeface="Courier New"/>
              <a:buChar char="o"/>
              <a:defRPr sz="1800">
                <a:solidFill>
                  <a:schemeClr val="lt1"/>
                </a:solidFill>
              </a:defRPr>
            </a:lvl8pPr>
            <a:lvl9pPr algn="ctr" rtl="0">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a:spcBef>
                <a:spcPts val="600"/>
              </a:spcBef>
              <a:buClr>
                <a:schemeClr val="lt1"/>
              </a:buClr>
              <a:buSzPct val="100000"/>
              <a:buFont typeface="Arial"/>
              <a:buChar char="●"/>
              <a:defRPr strike="noStrike" u="none" b="0" cap="none" baseline="0" sz="3000" i="0">
                <a:solidFill>
                  <a:schemeClr val="lt1"/>
                </a:solidFill>
                <a:latin typeface="Arial"/>
                <a:ea typeface="Arial"/>
                <a:cs typeface="Arial"/>
                <a:sym typeface="Arial"/>
              </a:defRPr>
            </a:lvl1pPr>
            <a:lvl2pPr algn="l" rtl="0">
              <a:spcBef>
                <a:spcPts val="480"/>
              </a:spcBef>
              <a:buClr>
                <a:schemeClr val="lt1"/>
              </a:buClr>
              <a:buSzPct val="100000"/>
              <a:buFont typeface="Courier New"/>
              <a:buChar char="o"/>
              <a:defRPr strike="noStrike" u="none" b="0" cap="none" baseline="0" sz="2400" i="0">
                <a:solidFill>
                  <a:schemeClr val="lt1"/>
                </a:solidFill>
                <a:latin typeface="Arial"/>
                <a:ea typeface="Arial"/>
                <a:cs typeface="Arial"/>
                <a:sym typeface="Arial"/>
              </a:defRPr>
            </a:lvl2pPr>
            <a:lvl3pPr algn="l" rtl="0">
              <a:spcBef>
                <a:spcPts val="480"/>
              </a:spcBef>
              <a:buClr>
                <a:schemeClr val="lt1"/>
              </a:buClr>
              <a:buSzPct val="100000"/>
              <a:buFont typeface="Wingdings"/>
              <a:buChar char="§"/>
              <a:defRPr strike="noStrike" u="none" b="0" cap="none" baseline="0" sz="2400" i="0">
                <a:solidFill>
                  <a:schemeClr val="lt1"/>
                </a:solidFill>
                <a:latin typeface="Arial"/>
                <a:ea typeface="Arial"/>
                <a:cs typeface="Arial"/>
                <a:sym typeface="Arial"/>
              </a:defRPr>
            </a:lvl3pPr>
            <a:lvl4pPr algn="l" rtl="0">
              <a:spcBef>
                <a:spcPts val="360"/>
              </a:spcBef>
              <a:buClr>
                <a:schemeClr val="lt1"/>
              </a:buClr>
              <a:buSzPct val="100000"/>
              <a:buFont typeface="Arial"/>
              <a:buChar char="●"/>
              <a:defRPr strike="noStrike" u="none" b="0" cap="none" baseline="0" sz="1800" i="0">
                <a:solidFill>
                  <a:schemeClr val="lt1"/>
                </a:solidFill>
                <a:latin typeface="Arial"/>
                <a:ea typeface="Arial"/>
                <a:cs typeface="Arial"/>
                <a:sym typeface="Arial"/>
              </a:defRPr>
            </a:lvl4pPr>
            <a:lvl5pPr algn="l" rtl="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5pPr>
            <a:lvl6pPr algn="l" rtl="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6pPr>
            <a:lvl7pPr algn="l" rtl="0">
              <a:spcBef>
                <a:spcPts val="360"/>
              </a:spcBef>
              <a:buClr>
                <a:schemeClr val="lt1"/>
              </a:buClr>
              <a:buSzPct val="100000"/>
              <a:buFont typeface="Arial"/>
              <a:buChar char="●"/>
              <a:defRPr strike="noStrike" u="none" b="0" cap="none" baseline="0" sz="1800" i="0">
                <a:solidFill>
                  <a:schemeClr val="lt1"/>
                </a:solidFill>
                <a:latin typeface="Arial"/>
                <a:ea typeface="Arial"/>
                <a:cs typeface="Arial"/>
                <a:sym typeface="Arial"/>
              </a:defRPr>
            </a:lvl7pPr>
            <a:lvl8pPr algn="l" rtl="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8pPr>
            <a:lvl9pPr algn="l" rtl="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4.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plnkr.co/edit/JiX1je91aQ0HT1DD6qQZ"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plnkr.co/edit/JiX1je91aQ0HT1DD6qQZ"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docs.angularjs.org/api/ng.directive:ngRepeat"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http://blog.angularjs.org/" Type="http://schemas.openxmlformats.org/officeDocument/2006/relationships/hyperlink" TargetMode="External" Id="rId4"/><Relationship Target="http://blog.angularjs.org/"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https://chrome.google.com/webstore/detail/angularjs-batarang/ighdmehidhipcmcojjgiloacoafjmpfk" Type="http://schemas.openxmlformats.org/officeDocument/2006/relationships/hyperlink" TargetMode="External" Id="rId10"/><Relationship Target="http://egghead.io" Type="http://schemas.openxmlformats.org/officeDocument/2006/relationships/hyperlink" TargetMode="External" Id="rId4"/><Relationship Target="http://angularjs.org" Type="http://schemas.openxmlformats.org/officeDocument/2006/relationships/hyperlink" TargetMode="External" Id="rId3"/><Relationship Target="http://vojtajina.github.com/testacular/" Type="http://schemas.openxmlformats.org/officeDocument/2006/relationships/hyperlink" TargetMode="External" Id="rId9"/><Relationship Target="http://blog.angularjs.org/2012/11/angularjs-example-applications.html" Type="http://schemas.openxmlformats.org/officeDocument/2006/relationships/hyperlink" TargetMode="External" Id="rId6"/><Relationship Target="http://docs.angularjs.org/tutorial/" Type="http://schemas.openxmlformats.org/officeDocument/2006/relationships/hyperlink" TargetMode="External" Id="rId5"/><Relationship Target="http://builtwith.angularjs.org" Type="http://schemas.openxmlformats.org/officeDocument/2006/relationships/hyperlink" TargetMode="External" Id="rId8"/><Relationship Target="https://github.com/GoogleChrome/chrome-app-codelab" Type="http://schemas.openxmlformats.org/officeDocument/2006/relationships/hyperlink" TargetMode="External" Id="rId7"/></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http://github.com/skusunam" Type="http://schemas.openxmlformats.org/officeDocument/2006/relationships/hyperlink" TargetMode="External" Id="rId4"/><Relationship Target="http://github.com/skusunam" Type="http://schemas.openxmlformats.org/officeDocument/2006/relationships/hyperlink" TargetMode="External" Id="rId3"/><Relationship Target="http://sravi-kiran.blogspot.com/" Type="http://schemas.openxmlformats.org/officeDocument/2006/relationships/hyperlink" TargetMode="External"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0.png" Type="http://schemas.openxmlformats.org/officeDocument/2006/relationships/image" Id="rId3"/><Relationship Target="../media/image03.pn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4.xml" Type="http://schemas.openxmlformats.org/officeDocument/2006/relationships/slideLayout" Id="rId1"/><Relationship Target="http://docs.angularjs.org/api/"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22" name="Shape 22"/>
        <p:cNvGrpSpPr/>
        <p:nvPr/>
      </p:nvGrpSpPr>
      <p:grpSpPr>
        <a:xfrm>
          <a:off y="0" x="0"/>
          <a:ext cy="0" cx="0"/>
          <a:chOff y="0" x="0"/>
          <a:chExt cy="0" cx="0"/>
        </a:xfrm>
      </p:grpSpPr>
      <p:pic>
        <p:nvPicPr>
          <p:cNvPr id="23" name="Shape 23"/>
          <p:cNvPicPr preferRelativeResize="0"/>
          <p:nvPr/>
        </p:nvPicPr>
        <p:blipFill>
          <a:blip r:embed="rId3">
            <a:alphaModFix/>
          </a:blip>
          <a:stretch>
            <a:fillRect/>
          </a:stretch>
        </p:blipFill>
        <p:spPr>
          <a:xfrm>
            <a:off y="818729" x="933986"/>
            <a:ext cy="3537827" cx="3334626"/>
          </a:xfrm>
          <a:prstGeom prst="rect">
            <a:avLst/>
          </a:prstGeom>
          <a:noFill/>
          <a:ln>
            <a:noFill/>
          </a:ln>
        </p:spPr>
      </p:pic>
      <p:sp>
        <p:nvSpPr>
          <p:cNvPr id="24" name="Shape 24"/>
          <p:cNvSpPr txBox="1"/>
          <p:nvPr/>
        </p:nvSpPr>
        <p:spPr>
          <a:xfrm>
            <a:off y="4897375" x="648300"/>
            <a:ext cy="1475400" cx="7847399"/>
          </a:xfrm>
          <a:prstGeom prst="rect">
            <a:avLst/>
          </a:prstGeom>
          <a:noFill/>
          <a:ln>
            <a:noFill/>
          </a:ln>
        </p:spPr>
        <p:txBody>
          <a:bodyPr bIns="91425" rIns="91425" lIns="91425" tIns="91425" anchor="t" anchorCtr="0">
            <a:spAutoFit/>
          </a:bodyPr>
          <a:lstStyle/>
          <a:p>
            <a:pPr algn="ctr" rtl="0" lvl="0">
              <a:spcBef>
                <a:spcPts val="0"/>
              </a:spcBef>
              <a:buNone/>
            </a:pPr>
            <a:r>
              <a:rPr sz="4800" lang="en">
                <a:solidFill>
                  <a:srgbClr val="FFFFFF"/>
                </a:solidFill>
              </a:rPr>
              <a:t>AngularJS </a:t>
            </a:r>
          </a:p>
          <a:p>
            <a:pPr algn="ctr">
              <a:spcBef>
                <a:spcPts val="0"/>
              </a:spcBef>
              <a:buNone/>
            </a:pPr>
            <a:r>
              <a:rPr sz="4800" lang="en">
                <a:solidFill>
                  <a:srgbClr val="FFFFFF"/>
                </a:solidFill>
              </a:rPr>
              <a:t>Directives</a:t>
            </a:r>
          </a:p>
        </p:txBody>
      </p:sp>
      <p:pic>
        <p:nvPicPr>
          <p:cNvPr id="25" name="Shape 25"/>
          <p:cNvPicPr preferRelativeResize="0"/>
          <p:nvPr/>
        </p:nvPicPr>
        <p:blipFill>
          <a:blip r:embed="rId4">
            <a:alphaModFix/>
          </a:blip>
          <a:stretch>
            <a:fillRect/>
          </a:stretch>
        </p:blipFill>
        <p:spPr>
          <a:xfrm>
            <a:off y="1635137" x="5892250"/>
            <a:ext cy="1905000" cx="1905000"/>
          </a:xfrm>
          <a:prstGeom prst="rect">
            <a:avLst/>
          </a:prstGeom>
          <a:noFill/>
          <a:ln>
            <a:noFill/>
          </a:ln>
        </p:spPr>
      </p:pic>
      <p:sp>
        <p:nvSpPr>
          <p:cNvPr id="26" name="Shape 26"/>
          <p:cNvSpPr txBox="1"/>
          <p:nvPr/>
        </p:nvSpPr>
        <p:spPr>
          <a:xfrm>
            <a:off y="2782950" x="5892250"/>
            <a:ext cy="384299" cx="1904999"/>
          </a:xfrm>
          <a:prstGeom prst="rect">
            <a:avLst/>
          </a:prstGeom>
          <a:noFill/>
          <a:ln>
            <a:noFill/>
          </a:ln>
        </p:spPr>
        <p:txBody>
          <a:bodyPr bIns="91425" rIns="91425" lIns="91425" tIns="91425" anchor="t" anchorCtr="0">
            <a:spAutoFit/>
          </a:bodyPr>
          <a:lstStyle/>
          <a:p>
            <a:pPr>
              <a:spcBef>
                <a:spcPts val="0"/>
              </a:spcBef>
              <a:buNone/>
            </a:pPr>
            <a:r>
              <a:rPr sz="3000" lang="en">
                <a:solidFill>
                  <a:schemeClr val="lt1"/>
                </a:solidFill>
              </a:rPr>
              <a:t>      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94" name="Shape 94"/>
        <p:cNvGrpSpPr/>
        <p:nvPr/>
      </p:nvGrpSpPr>
      <p:grpSpPr>
        <a:xfrm>
          <a:off y="0" x="0"/>
          <a:ext cy="0" cx="0"/>
          <a:chOff y="0" x="0"/>
          <a:chExt cy="0" cx="0"/>
        </a:xfrm>
      </p:grpSpPr>
      <p:sp>
        <p:nvSpPr>
          <p:cNvPr id="95" name="Shape 95"/>
          <p:cNvSpPr txBox="1"/>
          <p:nvPr>
            <p:ph type="title"/>
          </p:nvPr>
        </p:nvSpPr>
        <p:spPr>
          <a:xfrm>
            <a:off y="194237" x="457200"/>
            <a:ext cy="618900" cx="8229600"/>
          </a:xfrm>
          <a:prstGeom prst="rect">
            <a:avLst/>
          </a:prstGeom>
        </p:spPr>
        <p:txBody>
          <a:bodyPr bIns="91425" rIns="91425" lIns="91425" tIns="91425" anchor="b" anchorCtr="0">
            <a:spAutoFit/>
          </a:bodyPr>
          <a:lstStyle/>
          <a:p>
            <a:pPr rtl="0" lvl="0">
              <a:spcBef>
                <a:spcPts val="0"/>
              </a:spcBef>
              <a:buNone/>
            </a:pPr>
            <a:r>
              <a:rPr lang="en"/>
              <a:t>Scope &amp; Isolated Scope</a:t>
            </a:r>
          </a:p>
        </p:txBody>
      </p:sp>
      <p:sp>
        <p:nvSpPr>
          <p:cNvPr id="96" name="Shape 96"/>
          <p:cNvSpPr txBox="1"/>
          <p:nvPr>
            <p:ph idx="1" type="body"/>
          </p:nvPr>
        </p:nvSpPr>
        <p:spPr>
          <a:xfrm>
            <a:off y="813148" x="97350"/>
            <a:ext cy="5677500" cx="8949299"/>
          </a:xfrm>
          <a:prstGeom prst="rect">
            <a:avLst/>
          </a:prstGeom>
        </p:spPr>
        <p:txBody>
          <a:bodyPr bIns="91425" rIns="91425" lIns="91425" tIns="91425" anchor="t" anchorCtr="0">
            <a:spAutoFit/>
          </a:bodyPr>
          <a:lstStyle/>
          <a:p>
            <a:pPr rtl="0" lvl="0">
              <a:lnSpc>
                <a:spcPct val="115000"/>
              </a:lnSpc>
              <a:spcBef>
                <a:spcPts val="0"/>
              </a:spcBef>
              <a:buNone/>
            </a:pPr>
            <a:r>
              <a:t/>
            </a:r>
            <a:endParaRPr sz="2000">
              <a:latin typeface="Consolas"/>
              <a:ea typeface="Consolas"/>
              <a:cs typeface="Consolas"/>
              <a:sym typeface="Consolas"/>
            </a:endParaRPr>
          </a:p>
          <a:p>
            <a:pPr rtl="0" lvl="0" indent="-368300" marL="457200">
              <a:lnSpc>
                <a:spcPct val="115000"/>
              </a:lnSpc>
              <a:spcBef>
                <a:spcPts val="0"/>
              </a:spcBef>
              <a:buClr>
                <a:schemeClr val="lt1"/>
              </a:buClr>
              <a:buSzPct val="100000"/>
              <a:buFont typeface="Arial"/>
              <a:buChar char="●"/>
            </a:pPr>
            <a:r>
              <a:rPr sz="2200" lang="en">
                <a:latin typeface="Consolas"/>
                <a:ea typeface="Consolas"/>
                <a:cs typeface="Consolas"/>
                <a:sym typeface="Consolas"/>
              </a:rPr>
              <a:t>Scope is an object that refers to the application model. It is an execution context for expressions.</a:t>
            </a:r>
          </a:p>
          <a:p>
            <a:pPr rtl="0" lvl="0" indent="-368300" marL="457200">
              <a:lnSpc>
                <a:spcPct val="115000"/>
              </a:lnSpc>
              <a:spcBef>
                <a:spcPts val="0"/>
              </a:spcBef>
              <a:buClr>
                <a:schemeClr val="lt1"/>
              </a:buClr>
              <a:buSzPct val="100000"/>
              <a:buFont typeface="Arial"/>
              <a:buChar char="●"/>
            </a:pPr>
            <a:r>
              <a:rPr sz="2200" lang="en">
                <a:latin typeface="Consolas"/>
                <a:ea typeface="Consolas"/>
                <a:cs typeface="Consolas"/>
                <a:sym typeface="Consolas"/>
              </a:rPr>
              <a:t>Scopes are arranged in hierarchical structure mimicking DOM structure of application</a:t>
            </a:r>
          </a:p>
          <a:p>
            <a:pPr rtl="0" lvl="0" indent="-368300" marL="457200">
              <a:lnSpc>
                <a:spcPct val="115000"/>
              </a:lnSpc>
              <a:spcBef>
                <a:spcPts val="0"/>
              </a:spcBef>
              <a:buClr>
                <a:schemeClr val="lt1"/>
              </a:buClr>
              <a:buSzPct val="100000"/>
              <a:buFont typeface="Arial"/>
              <a:buChar char="●"/>
            </a:pPr>
            <a:r>
              <a:rPr sz="2200" lang="en">
                <a:latin typeface="Consolas"/>
                <a:ea typeface="Consolas"/>
                <a:cs typeface="Consolas"/>
                <a:sym typeface="Consolas"/>
              </a:rPr>
              <a:t>A scope inherits properties from its parent scope </a:t>
            </a:r>
          </a:p>
          <a:p>
            <a:pPr rtl="0" lvl="0" indent="-368300" marL="457200">
              <a:lnSpc>
                <a:spcPct val="115000"/>
              </a:lnSpc>
              <a:spcBef>
                <a:spcPts val="0"/>
              </a:spcBef>
              <a:buClr>
                <a:schemeClr val="lt1"/>
              </a:buClr>
              <a:buSzPct val="100000"/>
              <a:buFont typeface="Arial"/>
              <a:buChar char="●"/>
            </a:pPr>
            <a:r>
              <a:rPr sz="2200" lang="en">
                <a:latin typeface="Consolas"/>
                <a:ea typeface="Consolas"/>
                <a:cs typeface="Consolas"/>
                <a:sym typeface="Consolas"/>
              </a:rPr>
              <a:t>{} - new isolated scope is created. It does not prototypically inherit parent scope.</a:t>
            </a:r>
          </a:p>
          <a:p>
            <a:pPr rtl="0" lvl="0">
              <a:lnSpc>
                <a:spcPct val="115000"/>
              </a:lnSpc>
              <a:spcBef>
                <a:spcPts val="0"/>
              </a:spcBef>
              <a:buClr>
                <a:srgbClr val="000000"/>
              </a:buClr>
              <a:buFont typeface="Arial"/>
              <a:buNone/>
            </a:pPr>
            <a:r>
              <a:t/>
            </a:r>
            <a:endParaRPr sz="1600"/>
          </a:p>
          <a:p>
            <a:pPr rtl="0" lvl="0">
              <a:lnSpc>
                <a:spcPct val="115000"/>
              </a:lnSpc>
              <a:spcBef>
                <a:spcPts val="0"/>
              </a:spcBef>
              <a:buClr>
                <a:srgbClr val="000000"/>
              </a:buClr>
              <a:buSzPct val="68750"/>
              <a:buFont typeface="Arial"/>
              <a:buNone/>
            </a:pPr>
            <a:r>
              <a:rPr sz="1600" lang="en">
                <a:latin typeface="Consolas"/>
                <a:ea typeface="Consolas"/>
                <a:cs typeface="Consolas"/>
                <a:sym typeface="Consolas"/>
              </a:rPr>
              <a:t>		</a:t>
            </a:r>
            <a:r>
              <a:rPr sz="1600" lang="en">
                <a:latin typeface="Consolas"/>
                <a:ea typeface="Consolas"/>
                <a:cs typeface="Consolas"/>
                <a:sym typeface="Consolas"/>
              </a:rPr>
              <a:t>	</a:t>
            </a:r>
            <a:r>
              <a:rPr sz="2000" lang="en">
                <a:latin typeface="Consolas"/>
                <a:ea typeface="Consolas"/>
                <a:cs typeface="Consolas"/>
                <a:sym typeface="Consolas"/>
              </a:rPr>
              <a:t>	</a:t>
            </a:r>
          </a:p>
          <a:p>
            <a:pPr rtl="0" lvl="0" indent="0" marL="0">
              <a:lnSpc>
                <a:spcPct val="115000"/>
              </a:lnSpc>
              <a:spcBef>
                <a:spcPts val="0"/>
              </a:spcBef>
              <a:buNone/>
            </a:pPr>
            <a:r>
              <a:rPr sz="2000" lang="en">
                <a:latin typeface="Consolas"/>
                <a:ea typeface="Consolas"/>
                <a:cs typeface="Consolas"/>
                <a:sym typeface="Consolas"/>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00" name="Shape 100"/>
        <p:cNvGrpSpPr/>
        <p:nvPr/>
      </p:nvGrpSpPr>
      <p:grpSpPr>
        <a:xfrm>
          <a:off y="0" x="0"/>
          <a:ext cy="0" cx="0"/>
          <a:chOff y="0" x="0"/>
          <a:chExt cy="0" cx="0"/>
        </a:xfrm>
      </p:grpSpPr>
      <p:sp>
        <p:nvSpPr>
          <p:cNvPr id="101" name="Shape 101"/>
          <p:cNvSpPr txBox="1"/>
          <p:nvPr>
            <p:ph type="title"/>
          </p:nvPr>
        </p:nvSpPr>
        <p:spPr>
          <a:xfrm>
            <a:off y="104612" x="457200"/>
            <a:ext cy="593999" cx="8229600"/>
          </a:xfrm>
          <a:prstGeom prst="rect">
            <a:avLst/>
          </a:prstGeom>
        </p:spPr>
        <p:txBody>
          <a:bodyPr bIns="91425" rIns="91425" lIns="91425" tIns="91425" anchor="b" anchorCtr="0">
            <a:spAutoFit/>
          </a:bodyPr>
          <a:lstStyle/>
          <a:p>
            <a:pPr rtl="0" lvl="0">
              <a:spcBef>
                <a:spcPts val="0"/>
              </a:spcBef>
              <a:buNone/>
            </a:pPr>
            <a:r>
              <a:rPr lang="en"/>
              <a:t>Isolated Scope - "@"</a:t>
            </a:r>
          </a:p>
        </p:txBody>
      </p:sp>
      <p:sp>
        <p:nvSpPr>
          <p:cNvPr id="102" name="Shape 102"/>
          <p:cNvSpPr txBox="1"/>
          <p:nvPr>
            <p:ph idx="1" type="body"/>
          </p:nvPr>
        </p:nvSpPr>
        <p:spPr>
          <a:xfrm>
            <a:off y="1126402" x="229926"/>
            <a:ext cy="5376899" cx="8316600"/>
          </a:xfrm>
          <a:prstGeom prst="rect">
            <a:avLst/>
          </a:prstGeom>
        </p:spPr>
        <p:txBody>
          <a:bodyPr bIns="91425" rIns="91425" lIns="91425" tIns="91425" anchor="t" anchorCtr="0">
            <a:spAutoFit/>
          </a:bodyPr>
          <a:lstStyle/>
          <a:p>
            <a:pPr rtl="0" lvl="0">
              <a:lnSpc>
                <a:spcPct val="115000"/>
              </a:lnSpc>
              <a:spcBef>
                <a:spcPts val="0"/>
              </a:spcBef>
              <a:buNone/>
            </a:pPr>
            <a:r>
              <a:t/>
            </a:r>
            <a:endParaRPr sz="1400">
              <a:latin typeface="Consolas"/>
              <a:ea typeface="Consolas"/>
              <a:cs typeface="Consolas"/>
              <a:sym typeface="Consolas"/>
            </a:endParaRPr>
          </a:p>
          <a:p>
            <a:pPr rtl="0" lvl="0" indent="-368300" marL="457200">
              <a:lnSpc>
                <a:spcPct val="115000"/>
              </a:lnSpc>
              <a:spcBef>
                <a:spcPts val="0"/>
              </a:spcBef>
              <a:buClr>
                <a:schemeClr val="lt1"/>
              </a:buClr>
              <a:buSzPct val="100000"/>
              <a:buFont typeface="Arial"/>
              <a:buChar char="●"/>
            </a:pPr>
            <a:r>
              <a:rPr sz="2200" lang="en"/>
              <a:t>bind a local scope property to the value of DOM attribute. </a:t>
            </a:r>
          </a:p>
          <a:p>
            <a:pPr rtl="0" lvl="0" indent="-368300" marL="457200">
              <a:lnSpc>
                <a:spcPct val="115000"/>
              </a:lnSpc>
              <a:spcBef>
                <a:spcPts val="0"/>
              </a:spcBef>
              <a:buClr>
                <a:schemeClr val="lt1"/>
              </a:buClr>
              <a:buSzPct val="100000"/>
              <a:buFont typeface="Arial"/>
              <a:buChar char="●"/>
            </a:pPr>
            <a:r>
              <a:rPr sz="2200" lang="en"/>
              <a:t>The result is always a string since DOM  attributes are strings.</a:t>
            </a:r>
          </a:p>
          <a:p>
            <a:pPr rtl="0" lvl="0" indent="0" marL="0">
              <a:lnSpc>
                <a:spcPct val="115000"/>
              </a:lnSpc>
              <a:spcBef>
                <a:spcPts val="0"/>
              </a:spcBef>
              <a:buNone/>
            </a:pPr>
            <a:r>
              <a:t/>
            </a:r>
            <a:endParaRPr sz="2200">
              <a:latin typeface="Consolas"/>
              <a:ea typeface="Consolas"/>
              <a:cs typeface="Consolas"/>
              <a:sym typeface="Consolas"/>
            </a:endParaRPr>
          </a:p>
          <a:p>
            <a:pPr rtl="0" lvl="0" indent="457200" marL="0">
              <a:lnSpc>
                <a:spcPct val="115000"/>
              </a:lnSpc>
              <a:spcBef>
                <a:spcPts val="0"/>
              </a:spcBef>
              <a:buNone/>
            </a:pPr>
            <a:r>
              <a:t/>
            </a:r>
            <a:endParaRPr sz="2200">
              <a:latin typeface="Consolas"/>
              <a:ea typeface="Consolas"/>
              <a:cs typeface="Consolas"/>
              <a:sym typeface="Consolas"/>
            </a:endParaRPr>
          </a:p>
          <a:p>
            <a:pPr rtl="0" lvl="0" indent="457200" marL="0">
              <a:lnSpc>
                <a:spcPct val="115000"/>
              </a:lnSpc>
              <a:spcBef>
                <a:spcPts val="0"/>
              </a:spcBef>
              <a:buNone/>
            </a:pPr>
            <a:r>
              <a:rPr u="sng" b="1" sz="2200" lang="en">
                <a:solidFill>
                  <a:srgbClr val="990000"/>
                </a:solidFill>
                <a:latin typeface="Consolas"/>
                <a:ea typeface="Consolas"/>
                <a:cs typeface="Consolas"/>
                <a:sym typeface="Consolas"/>
              </a:rPr>
              <a:t>example</a:t>
            </a:r>
            <a:r>
              <a:rPr sz="2200" lang="en">
                <a:latin typeface="Consolas"/>
                <a:ea typeface="Consolas"/>
                <a:cs typeface="Consolas"/>
                <a:sym typeface="Consolas"/>
              </a:rPr>
              <a:t>: </a:t>
            </a:r>
            <a:r>
              <a:rPr sz="2200" lang="en"/>
              <a:t>Given</a:t>
            </a:r>
            <a:r>
              <a:rPr sz="2200" lang="en">
                <a:solidFill>
                  <a:srgbClr val="0000FF"/>
                </a:solidFill>
              </a:rPr>
              <a:t> </a:t>
            </a:r>
            <a:r>
              <a:rPr u="sng" b="1" sz="2200" lang="en">
                <a:solidFill>
                  <a:srgbClr val="0000FF"/>
                </a:solidFill>
              </a:rPr>
              <a:t>&lt;widget my-attr="hello {{name}}"&gt;</a:t>
            </a:r>
            <a:r>
              <a:rPr sz="2200" lang="en"/>
              <a:t> and </a:t>
            </a:r>
          </a:p>
          <a:p>
            <a:pPr rtl="0" lvl="0" indent="0" marL="457200">
              <a:lnSpc>
                <a:spcPct val="115000"/>
              </a:lnSpc>
              <a:spcBef>
                <a:spcPts val="0"/>
              </a:spcBef>
              <a:buNone/>
            </a:pPr>
            <a:r>
              <a:rPr sz="2200" lang="en"/>
              <a:t>widget definition of </a:t>
            </a:r>
            <a:r>
              <a:rPr b="1" sz="2200" lang="en">
                <a:solidFill>
                  <a:srgbClr val="0000FF"/>
                </a:solidFill>
              </a:rPr>
              <a:t>scope: { localName:'@myAttr' }</a:t>
            </a:r>
            <a:r>
              <a:rPr sz="2200" lang="en"/>
              <a:t>,  then widget scope property localName will reflect the interpolated value of hello {{name}}. As the name attribute changes so will the localName property on the widget scope. The name is read from the parent scope (not component scope).</a:t>
            </a:r>
          </a:p>
          <a:p>
            <a:pPr rtl="0" lvl="0" indent="0" marL="0">
              <a:lnSpc>
                <a:spcPct val="115000"/>
              </a:lnSpc>
              <a:spcBef>
                <a:spcPts val="0"/>
              </a:spcBef>
              <a:buNone/>
            </a:pPr>
            <a:r>
              <a:t/>
            </a:r>
            <a:endParaRPr sz="2200">
              <a:latin typeface="Consolas"/>
              <a:ea typeface="Consolas"/>
              <a:cs typeface="Consolas"/>
              <a:sym typeface="Consolas"/>
            </a:endParaRPr>
          </a:p>
          <a:p>
            <a:pPr rtl="0" lvl="0">
              <a:spcBef>
                <a:spcPts val="0"/>
              </a:spcBef>
              <a:buNone/>
            </a:pPr>
            <a:r>
              <a:rPr sz="2200" lang="en">
                <a:latin typeface="Consolas"/>
                <a:ea typeface="Consolas"/>
                <a:cs typeface="Consolas"/>
                <a:sym typeface="Consolas"/>
              </a:rPr>
              <a:t>Plunker: </a:t>
            </a:r>
            <a:r>
              <a:rPr u="sng" sz="1600" lang="en">
                <a:solidFill>
                  <a:schemeClr val="hlink"/>
                </a:solidFill>
                <a:hlinkClick r:id="rId3"/>
              </a:rPr>
              <a:t>http://plnkr.co/edit/JiX1je91aQ0HT1DD6qQZ</a:t>
            </a:r>
            <a:r>
              <a:rPr sz="1600" lang="en">
                <a:latin typeface="Consolas"/>
                <a:ea typeface="Consolas"/>
                <a:cs typeface="Consolas"/>
                <a:sym typeface="Consolas"/>
              </a:rPr>
              <a:t> (</a:t>
            </a:r>
            <a:r>
              <a:rPr sz="1600" lang="en"/>
              <a:t>Isolated Scope - @ , =)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06" name="Shape 106"/>
        <p:cNvGrpSpPr/>
        <p:nvPr/>
      </p:nvGrpSpPr>
      <p:grpSpPr>
        <a:xfrm>
          <a:off y="0" x="0"/>
          <a:ext cy="0" cx="0"/>
          <a:chOff y="0" x="0"/>
          <a:chExt cy="0" cx="0"/>
        </a:xfrm>
      </p:grpSpPr>
      <p:sp>
        <p:nvSpPr>
          <p:cNvPr id="107" name="Shape 107"/>
          <p:cNvSpPr txBox="1"/>
          <p:nvPr>
            <p:ph type="title"/>
          </p:nvPr>
        </p:nvSpPr>
        <p:spPr>
          <a:xfrm>
            <a:off y="104612" x="457200"/>
            <a:ext cy="593999" cx="8229600"/>
          </a:xfrm>
          <a:prstGeom prst="rect">
            <a:avLst/>
          </a:prstGeom>
        </p:spPr>
        <p:txBody>
          <a:bodyPr bIns="91425" rIns="91425" lIns="91425" tIns="91425" anchor="b" anchorCtr="0">
            <a:spAutoFit/>
          </a:bodyPr>
          <a:lstStyle/>
          <a:p>
            <a:pPr rtl="0" lvl="0">
              <a:spcBef>
                <a:spcPts val="0"/>
              </a:spcBef>
              <a:buNone/>
            </a:pPr>
            <a:r>
              <a:rPr lang="en"/>
              <a:t>Isolated Scope -  "="</a:t>
            </a:r>
          </a:p>
        </p:txBody>
      </p:sp>
      <p:sp>
        <p:nvSpPr>
          <p:cNvPr id="108" name="Shape 108"/>
          <p:cNvSpPr txBox="1"/>
          <p:nvPr>
            <p:ph idx="1" type="body"/>
          </p:nvPr>
        </p:nvSpPr>
        <p:spPr>
          <a:xfrm>
            <a:off y="812832" x="229926"/>
            <a:ext cy="5456399" cx="8755800"/>
          </a:xfrm>
          <a:prstGeom prst="rect">
            <a:avLst/>
          </a:prstGeom>
        </p:spPr>
        <p:txBody>
          <a:bodyPr bIns="91425" rIns="91425" lIns="91425" tIns="91425" anchor="t" anchorCtr="0">
            <a:spAutoFit/>
          </a:bodyPr>
          <a:lstStyle/>
          <a:p>
            <a:pPr rtl="0" lvl="0">
              <a:lnSpc>
                <a:spcPct val="115000"/>
              </a:lnSpc>
              <a:spcBef>
                <a:spcPts val="0"/>
              </a:spcBef>
              <a:buNone/>
            </a:pPr>
            <a:r>
              <a:t/>
            </a:r>
            <a:endParaRPr sz="2200">
              <a:latin typeface="Consolas"/>
              <a:ea typeface="Consolas"/>
              <a:cs typeface="Consolas"/>
              <a:sym typeface="Consolas"/>
            </a:endParaRPr>
          </a:p>
          <a:p>
            <a:pPr rtl="0" lvl="0" indent="-368300" marL="457200">
              <a:lnSpc>
                <a:spcPct val="115000"/>
              </a:lnSpc>
              <a:spcBef>
                <a:spcPts val="0"/>
              </a:spcBef>
              <a:buClr>
                <a:schemeClr val="lt1"/>
              </a:buClr>
              <a:buSzPct val="100000"/>
              <a:buFont typeface="Arial"/>
              <a:buChar char="●"/>
            </a:pPr>
            <a:r>
              <a:rPr sz="2200" lang="en"/>
              <a:t>set up bi-directional binding between a local scope property and the parent scope property of name defined via the value of the attr attribute.</a:t>
            </a:r>
          </a:p>
          <a:p>
            <a:pPr rtl="0" lvl="0" indent="0" marL="0">
              <a:lnSpc>
                <a:spcPct val="115000"/>
              </a:lnSpc>
              <a:spcBef>
                <a:spcPts val="0"/>
              </a:spcBef>
              <a:buNone/>
            </a:pPr>
            <a:r>
              <a:rPr sz="2200" lang="en"/>
              <a:t>	</a:t>
            </a:r>
          </a:p>
          <a:p>
            <a:pPr rtl="0" lvl="0" indent="0" marL="457200">
              <a:spcBef>
                <a:spcPts val="0"/>
              </a:spcBef>
              <a:buNone/>
            </a:pPr>
            <a:r>
              <a:rPr u="sng" b="1" sz="2200" lang="en">
                <a:solidFill>
                  <a:srgbClr val="990000"/>
                </a:solidFill>
                <a:latin typeface="Consolas"/>
                <a:ea typeface="Consolas"/>
                <a:cs typeface="Consolas"/>
                <a:sym typeface="Consolas"/>
              </a:rPr>
              <a:t>example</a:t>
            </a:r>
            <a:r>
              <a:rPr sz="2200" lang="en">
                <a:latin typeface="Consolas"/>
                <a:ea typeface="Consolas"/>
                <a:cs typeface="Consolas"/>
                <a:sym typeface="Consolas"/>
              </a:rPr>
              <a:t>: </a:t>
            </a:r>
            <a:r>
              <a:rPr sz="2200" lang="en"/>
              <a:t>Given </a:t>
            </a:r>
            <a:r>
              <a:rPr sz="2200" lang="en">
                <a:solidFill>
                  <a:srgbClr val="0000FF"/>
                </a:solidFill>
              </a:rPr>
              <a:t>&lt;widget my-attr="parentModel"&gt;</a:t>
            </a:r>
            <a:r>
              <a:rPr sz="2200" lang="en"/>
              <a:t> and widget definition of </a:t>
            </a:r>
            <a:r>
              <a:rPr sz="2200" lang="en">
                <a:solidFill>
                  <a:srgbClr val="0000FF"/>
                </a:solidFill>
              </a:rPr>
              <a:t>scope: { localModel:'=myAttr' }</a:t>
            </a:r>
            <a:r>
              <a:rPr sz="2200" lang="en"/>
              <a:t>, then widget scope property localModel will reflect the value of parentModel on the parent scope. Any changes to parentModel will be reflected inlocalModel and any changes in localModel will reflect in parentModel.</a:t>
            </a:r>
          </a:p>
          <a:p>
            <a:pPr rtl="0" lvl="0" indent="457200">
              <a:spcBef>
                <a:spcPts val="0"/>
              </a:spcBef>
              <a:buNone/>
            </a:pPr>
            <a:r>
              <a:t/>
            </a:r>
            <a:endParaRPr sz="2200">
              <a:latin typeface="Consolas"/>
              <a:ea typeface="Consolas"/>
              <a:cs typeface="Consolas"/>
              <a:sym typeface="Consolas"/>
            </a:endParaRPr>
          </a:p>
          <a:p>
            <a:pPr rtl="0" lvl="0" indent="457200">
              <a:spcBef>
                <a:spcPts val="0"/>
              </a:spcBef>
              <a:buNone/>
            </a:pPr>
            <a:r>
              <a:rPr sz="1400" lang="en"/>
              <a:t>Isolated Scope (@ , =) - </a:t>
            </a:r>
            <a:r>
              <a:rPr u="sng" sz="1400" lang="en">
                <a:solidFill>
                  <a:schemeClr val="hlink"/>
                </a:solidFill>
                <a:hlinkClick r:id="rId3"/>
              </a:rPr>
              <a:t>http://plnkr.co/edit/JiX1je91aQ0HT1DD6qQZ</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12" name="Shape 112"/>
        <p:cNvGrpSpPr/>
        <p:nvPr/>
      </p:nvGrpSpPr>
      <p:grpSpPr>
        <a:xfrm>
          <a:off y="0" x="0"/>
          <a:ext cy="0" cx="0"/>
          <a:chOff y="0" x="0"/>
          <a:chExt cy="0" cx="0"/>
        </a:xfrm>
      </p:grpSpPr>
      <p:sp>
        <p:nvSpPr>
          <p:cNvPr id="113" name="Shape 113"/>
          <p:cNvSpPr txBox="1"/>
          <p:nvPr>
            <p:ph type="title"/>
          </p:nvPr>
        </p:nvSpPr>
        <p:spPr>
          <a:xfrm>
            <a:off y="257012" x="609600"/>
            <a:ext cy="593999" cx="8229600"/>
          </a:xfrm>
          <a:prstGeom prst="rect">
            <a:avLst/>
          </a:prstGeom>
        </p:spPr>
        <p:txBody>
          <a:bodyPr bIns="91425" rIns="91425" lIns="91425" tIns="91425" anchor="b" anchorCtr="0">
            <a:spAutoFit/>
          </a:bodyPr>
          <a:lstStyle/>
          <a:p>
            <a:pPr rtl="0" lvl="0">
              <a:spcBef>
                <a:spcPts val="0"/>
              </a:spcBef>
              <a:buNone/>
            </a:pPr>
            <a:r>
              <a:rPr lang="en"/>
              <a:t>Isolated Scope -  "&amp;"</a:t>
            </a:r>
          </a:p>
        </p:txBody>
      </p:sp>
      <p:sp>
        <p:nvSpPr>
          <p:cNvPr id="114" name="Shape 114"/>
          <p:cNvSpPr txBox="1"/>
          <p:nvPr>
            <p:ph idx="1" type="body"/>
          </p:nvPr>
        </p:nvSpPr>
        <p:spPr>
          <a:xfrm>
            <a:off y="1278802" x="382326"/>
            <a:ext cy="5142900" cx="7570200"/>
          </a:xfrm>
          <a:prstGeom prst="rect">
            <a:avLst/>
          </a:prstGeom>
        </p:spPr>
        <p:txBody>
          <a:bodyPr bIns="91425" rIns="91425" lIns="91425" tIns="91425" anchor="t" anchorCtr="0">
            <a:spAutoFit/>
          </a:bodyPr>
          <a:lstStyle/>
          <a:p>
            <a:pPr rtl="0" lvl="0">
              <a:lnSpc>
                <a:spcPct val="115000"/>
              </a:lnSpc>
              <a:spcBef>
                <a:spcPts val="0"/>
              </a:spcBef>
              <a:buNone/>
            </a:pPr>
            <a:r>
              <a:t/>
            </a:r>
            <a:endParaRPr sz="2200">
              <a:latin typeface="Consolas"/>
              <a:ea typeface="Consolas"/>
              <a:cs typeface="Consolas"/>
              <a:sym typeface="Consolas"/>
            </a:endParaRPr>
          </a:p>
          <a:p>
            <a:pPr rtl="0" lvl="0" indent="-368300" marL="457200">
              <a:spcBef>
                <a:spcPts val="0"/>
              </a:spcBef>
              <a:buClr>
                <a:schemeClr val="lt1"/>
              </a:buClr>
              <a:buSzPct val="100000"/>
              <a:buFont typeface="Arial"/>
              <a:buChar char="●"/>
            </a:pPr>
            <a:r>
              <a:rPr sz="2200" lang="en"/>
              <a:t>provides a way to execute an expression in the context of the parent scope.</a:t>
            </a:r>
          </a:p>
          <a:p>
            <a:pPr rtl="0" lvl="0">
              <a:spcBef>
                <a:spcPts val="0"/>
              </a:spcBef>
              <a:buNone/>
            </a:pPr>
            <a:r>
              <a:t/>
            </a:r>
            <a:endParaRPr sz="2200">
              <a:latin typeface="Consolas"/>
              <a:ea typeface="Consolas"/>
              <a:cs typeface="Consolas"/>
              <a:sym typeface="Consolas"/>
            </a:endParaRPr>
          </a:p>
          <a:p>
            <a:pPr rtl="0" lvl="0">
              <a:spcBef>
                <a:spcPts val="0"/>
              </a:spcBef>
              <a:buClr>
                <a:srgbClr val="000000"/>
              </a:buClr>
              <a:buFont typeface="Arial"/>
              <a:buNone/>
            </a:pPr>
            <a:r>
              <a:t/>
            </a:r>
            <a:endParaRPr sz="2200">
              <a:latin typeface="Consolas"/>
              <a:ea typeface="Consolas"/>
              <a:cs typeface="Consolas"/>
              <a:sym typeface="Consolas"/>
            </a:endParaRPr>
          </a:p>
          <a:p>
            <a:pPr rtl="0" lvl="0">
              <a:lnSpc>
                <a:spcPct val="115000"/>
              </a:lnSpc>
              <a:spcBef>
                <a:spcPts val="0"/>
              </a:spcBef>
              <a:buNone/>
            </a:pPr>
            <a:r>
              <a:t/>
            </a:r>
            <a:endParaRPr sz="2200">
              <a:latin typeface="Consolas"/>
              <a:ea typeface="Consolas"/>
              <a:cs typeface="Consolas"/>
              <a:sym typeface="Consolas"/>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18" name="Shape 118"/>
        <p:cNvGrpSpPr/>
        <p:nvPr/>
      </p:nvGrpSpPr>
      <p:grpSpPr>
        <a:xfrm>
          <a:off y="0" x="0"/>
          <a:ext cy="0" cx="0"/>
          <a:chOff y="0" x="0"/>
          <a:chExt cy="0" cx="0"/>
        </a:xfrm>
      </p:grpSpPr>
      <p:sp>
        <p:nvSpPr>
          <p:cNvPr id="119" name="Shape 119"/>
          <p:cNvSpPr txBox="1"/>
          <p:nvPr>
            <p:ph type="title"/>
          </p:nvPr>
        </p:nvSpPr>
        <p:spPr>
          <a:xfrm>
            <a:off y="218832" x="457200"/>
            <a:ext cy="593999" cx="8229600"/>
          </a:xfrm>
          <a:prstGeom prst="rect">
            <a:avLst/>
          </a:prstGeom>
        </p:spPr>
        <p:txBody>
          <a:bodyPr bIns="91425" rIns="91425" lIns="91425" tIns="91425" anchor="b" anchorCtr="0">
            <a:spAutoFit/>
          </a:bodyPr>
          <a:lstStyle/>
          <a:p>
            <a:pPr rtl="0" lvl="0">
              <a:spcBef>
                <a:spcPts val="0"/>
              </a:spcBef>
              <a:buNone/>
            </a:pPr>
            <a:r>
              <a:rPr sz="2600" lang="en"/>
              <a:t>Compile</a:t>
            </a:r>
          </a:p>
        </p:txBody>
      </p:sp>
      <p:sp>
        <p:nvSpPr>
          <p:cNvPr id="120" name="Shape 120"/>
          <p:cNvSpPr txBox="1"/>
          <p:nvPr>
            <p:ph idx="1" type="body"/>
          </p:nvPr>
        </p:nvSpPr>
        <p:spPr>
          <a:xfrm>
            <a:off y="812832" x="229926"/>
            <a:ext cy="5456399" cx="8755800"/>
          </a:xfrm>
          <a:prstGeom prst="rect">
            <a:avLst/>
          </a:prstGeom>
        </p:spPr>
        <p:txBody>
          <a:bodyPr bIns="91425" rIns="91425" lIns="91425" tIns="91425" anchor="t" anchorCtr="0">
            <a:spAutoFit/>
          </a:bodyPr>
          <a:lstStyle/>
          <a:p>
            <a:pPr rtl="0" lvl="0">
              <a:lnSpc>
                <a:spcPct val="115000"/>
              </a:lnSpc>
              <a:spcBef>
                <a:spcPts val="0"/>
              </a:spcBef>
              <a:buNone/>
            </a:pPr>
            <a:r>
              <a:t/>
            </a:r>
            <a:endParaRPr sz="2200">
              <a:latin typeface="Consolas"/>
              <a:ea typeface="Consolas"/>
              <a:cs typeface="Consolas"/>
              <a:sym typeface="Consolas"/>
            </a:endParaRPr>
          </a:p>
          <a:p>
            <a:pPr rtl="0" lvl="0" indent="-419100" marL="457200">
              <a:spcBef>
                <a:spcPts val="0"/>
              </a:spcBef>
              <a:buClr>
                <a:schemeClr val="lt1"/>
              </a:buClr>
              <a:buSzPct val="136363"/>
              <a:buFont typeface="Arial"/>
              <a:buChar char="●"/>
            </a:pPr>
            <a:r>
              <a:rPr sz="2200" lang="en"/>
              <a:t>It deals with transforming the template DOM. </a:t>
            </a:r>
          </a:p>
          <a:p>
            <a:pPr rtl="0" lvl="0">
              <a:spcBef>
                <a:spcPts val="0"/>
              </a:spcBef>
              <a:buClr>
                <a:srgbClr val="000000"/>
              </a:buClr>
              <a:buNone/>
            </a:pPr>
            <a:r>
              <a:t/>
            </a:r>
            <a:endParaRPr sz="2200"/>
          </a:p>
          <a:p>
            <a:pPr rtl="0" lvl="0" indent="-419100" marL="457200">
              <a:spcBef>
                <a:spcPts val="0"/>
              </a:spcBef>
              <a:buClr>
                <a:schemeClr val="lt1"/>
              </a:buClr>
              <a:buSzPct val="136363"/>
              <a:buFont typeface="Arial"/>
              <a:buChar char="●"/>
            </a:pPr>
            <a:r>
              <a:rPr sz="2200" lang="en"/>
              <a:t>Most directives do not do template transformation, it is not used often. </a:t>
            </a:r>
          </a:p>
          <a:p>
            <a:pPr rtl="0" lvl="0">
              <a:spcBef>
                <a:spcPts val="0"/>
              </a:spcBef>
              <a:buClr>
                <a:srgbClr val="000000"/>
              </a:buClr>
              <a:buNone/>
            </a:pPr>
            <a:r>
              <a:t/>
            </a:r>
            <a:endParaRPr sz="2200"/>
          </a:p>
          <a:p>
            <a:pPr rtl="0" lvl="0" indent="-419100" marL="457200">
              <a:spcBef>
                <a:spcPts val="0"/>
              </a:spcBef>
              <a:buClr>
                <a:schemeClr val="lt1"/>
              </a:buClr>
              <a:buSzPct val="136363"/>
              <a:buFont typeface="Arial"/>
              <a:buChar char="●"/>
            </a:pPr>
            <a:r>
              <a:rPr sz="2200" lang="en"/>
              <a:t>Examples that require compile functions are </a:t>
            </a:r>
            <a:r>
              <a:rPr u="sng" b="1" sz="2200" lang="en">
                <a:solidFill>
                  <a:srgbClr val="0000FF"/>
                </a:solidFill>
                <a:hlinkClick r:id="rId3"/>
              </a:rPr>
              <a:t>ngRepeat</a:t>
            </a:r>
            <a:r>
              <a:rPr u="sng" b="1" sz="2200" lang="en"/>
              <a:t>.</a:t>
            </a:r>
            <a:r>
              <a:rPr sz="2200" lang="en"/>
              <a:t> It returns 'link' function. (pre/post link)</a:t>
            </a:r>
          </a:p>
          <a:p>
            <a:pPr rtl="0" lvl="0">
              <a:spcBef>
                <a:spcPts val="0"/>
              </a:spcBef>
              <a:buClr>
                <a:srgbClr val="000000"/>
              </a:buClr>
              <a:buNone/>
            </a:pPr>
            <a:r>
              <a:t/>
            </a:r>
            <a:endParaRPr sz="2200"/>
          </a:p>
          <a:p>
            <a:pPr rtl="0" lvl="0">
              <a:spcBef>
                <a:spcPts val="0"/>
              </a:spcBef>
              <a:buClr>
                <a:srgbClr val="000000"/>
              </a:buClr>
              <a:buSzPct val="50000"/>
              <a:buNone/>
            </a:pPr>
            <a:r>
              <a:rPr sz="2200" lang="en"/>
              <a:t>NOTE: The template instance and the link instance may not be the same objects if the template has been cloned. For this reason it is not safe in the compile function to do anything other than DOM transformation that applies to all DOM clones. Specifically, DOM listener registration should be done in a linking function rather than in a compile function.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24" name="Shape 124"/>
        <p:cNvGrpSpPr/>
        <p:nvPr/>
      </p:nvGrpSpPr>
      <p:grpSpPr>
        <a:xfrm>
          <a:off y="0" x="0"/>
          <a:ext cy="0" cx="0"/>
          <a:chOff y="0" x="0"/>
          <a:chExt cy="0" cx="0"/>
        </a:xfrm>
      </p:grpSpPr>
      <p:sp>
        <p:nvSpPr>
          <p:cNvPr id="125" name="Shape 125"/>
          <p:cNvSpPr txBox="1"/>
          <p:nvPr>
            <p:ph type="title"/>
          </p:nvPr>
        </p:nvSpPr>
        <p:spPr>
          <a:xfrm>
            <a:off y="218832" x="457200"/>
            <a:ext cy="593999" cx="8229600"/>
          </a:xfrm>
          <a:prstGeom prst="rect">
            <a:avLst/>
          </a:prstGeom>
        </p:spPr>
        <p:txBody>
          <a:bodyPr bIns="91425" rIns="91425" lIns="91425" tIns="91425" anchor="b" anchorCtr="0">
            <a:spAutoFit/>
          </a:bodyPr>
          <a:lstStyle/>
          <a:p>
            <a:pPr rtl="0" lvl="0">
              <a:spcBef>
                <a:spcPts val="0"/>
              </a:spcBef>
              <a:buNone/>
            </a:pPr>
            <a:r>
              <a:rPr sz="3000" lang="en"/>
              <a:t>Link</a:t>
            </a:r>
          </a:p>
        </p:txBody>
      </p:sp>
      <p:sp>
        <p:nvSpPr>
          <p:cNvPr id="126" name="Shape 126"/>
          <p:cNvSpPr txBox="1"/>
          <p:nvPr>
            <p:ph idx="1" type="body"/>
          </p:nvPr>
        </p:nvSpPr>
        <p:spPr>
          <a:xfrm>
            <a:off y="812832" x="229926"/>
            <a:ext cy="5456399" cx="8755800"/>
          </a:xfrm>
          <a:prstGeom prst="rect">
            <a:avLst/>
          </a:prstGeom>
        </p:spPr>
        <p:txBody>
          <a:bodyPr bIns="91425" rIns="91425" lIns="91425" tIns="91425" anchor="t" anchorCtr="0">
            <a:spAutoFit/>
          </a:bodyPr>
          <a:lstStyle/>
          <a:p>
            <a:pPr rtl="0" lvl="0">
              <a:lnSpc>
                <a:spcPct val="115000"/>
              </a:lnSpc>
              <a:spcBef>
                <a:spcPts val="0"/>
              </a:spcBef>
              <a:buNone/>
            </a:pPr>
            <a:r>
              <a:t/>
            </a:r>
            <a:endParaRPr sz="2400"/>
          </a:p>
          <a:p>
            <a:pPr rtl="0" lvl="0">
              <a:lnSpc>
                <a:spcPct val="115000"/>
              </a:lnSpc>
              <a:spcBef>
                <a:spcPts val="0"/>
              </a:spcBef>
              <a:buNone/>
            </a:pPr>
            <a:r>
              <a:t/>
            </a:r>
            <a:endParaRPr sz="2400"/>
          </a:p>
          <a:p>
            <a:pPr rtl="0" lvl="0" indent="-419100" marL="457200">
              <a:lnSpc>
                <a:spcPct val="115000"/>
              </a:lnSpc>
              <a:spcBef>
                <a:spcPts val="0"/>
              </a:spcBef>
              <a:buClr>
                <a:schemeClr val="lt1"/>
              </a:buClr>
              <a:buSzPct val="125000"/>
              <a:buFont typeface="Arial"/>
              <a:buChar char="●"/>
            </a:pPr>
            <a:r>
              <a:rPr sz="2400" lang="en"/>
              <a:t>The link function is responsible for registering DOM listeners as well as updating the DOM. </a:t>
            </a:r>
          </a:p>
          <a:p>
            <a:pPr rtl="0" lvl="0">
              <a:lnSpc>
                <a:spcPct val="115000"/>
              </a:lnSpc>
              <a:spcBef>
                <a:spcPts val="0"/>
              </a:spcBef>
              <a:buNone/>
            </a:pPr>
            <a:r>
              <a:t/>
            </a:r>
            <a:endParaRPr sz="2400"/>
          </a:p>
          <a:p>
            <a:pPr rtl="0" lvl="0">
              <a:lnSpc>
                <a:spcPct val="115000"/>
              </a:lnSpc>
              <a:spcBef>
                <a:spcPts val="0"/>
              </a:spcBef>
              <a:buNone/>
            </a:pPr>
            <a:r>
              <a:t/>
            </a:r>
            <a:endParaRPr sz="2400"/>
          </a:p>
          <a:p>
            <a:pPr rtl="0" lvl="0" indent="-419100" marL="457200">
              <a:lnSpc>
                <a:spcPct val="115000"/>
              </a:lnSpc>
              <a:spcBef>
                <a:spcPts val="0"/>
              </a:spcBef>
              <a:buClr>
                <a:schemeClr val="lt1"/>
              </a:buClr>
              <a:buSzPct val="125000"/>
              <a:buFont typeface="Arial"/>
              <a:buChar char="●"/>
            </a:pPr>
            <a:r>
              <a:rPr sz="2400" lang="en"/>
              <a:t>It is executed after the template has been cloned. This is where most of the directive logic will be put.</a:t>
            </a:r>
          </a:p>
          <a:p>
            <a:pPr rtl="0" lvl="0">
              <a:spcBef>
                <a:spcPts val="0"/>
              </a:spcBef>
              <a:buNone/>
            </a:pPr>
            <a:r>
              <a:t/>
            </a:r>
            <a:endParaRPr sz="2400">
              <a:latin typeface="Consolas"/>
              <a:ea typeface="Consolas"/>
              <a:cs typeface="Consolas"/>
              <a:sym typeface="Consolas"/>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30" name="Shape 130"/>
        <p:cNvGrpSpPr/>
        <p:nvPr/>
      </p:nvGrpSpPr>
      <p:grpSpPr>
        <a:xfrm>
          <a:off y="0" x="0"/>
          <a:ext cy="0" cx="0"/>
          <a:chOff y="0" x="0"/>
          <a:chExt cy="0" cx="0"/>
        </a:xfrm>
      </p:grpSpPr>
      <p:sp>
        <p:nvSpPr>
          <p:cNvPr id="131" name="Shape 131"/>
          <p:cNvSpPr txBox="1"/>
          <p:nvPr>
            <p:ph type="title"/>
          </p:nvPr>
        </p:nvSpPr>
        <p:spPr>
          <a:xfrm>
            <a:off y="128433" x="457200"/>
            <a:ext cy="731099" cx="8229600"/>
          </a:xfrm>
          <a:prstGeom prst="rect">
            <a:avLst/>
          </a:prstGeom>
        </p:spPr>
        <p:txBody>
          <a:bodyPr bIns="91425" rIns="91425" lIns="91425" tIns="91425" anchor="b" anchorCtr="0">
            <a:spAutoFit/>
          </a:bodyPr>
          <a:lstStyle/>
          <a:p>
            <a:pPr rtl="0" lvl="0">
              <a:spcBef>
                <a:spcPts val="0"/>
              </a:spcBef>
              <a:buNone/>
            </a:pPr>
            <a:r>
              <a:rPr lang="en"/>
              <a:t>Bootstrap process</a:t>
            </a:r>
          </a:p>
        </p:txBody>
      </p:sp>
      <p:sp>
        <p:nvSpPr>
          <p:cNvPr id="132" name="Shape 132"/>
          <p:cNvSpPr txBox="1"/>
          <p:nvPr>
            <p:ph idx="1" type="body"/>
          </p:nvPr>
        </p:nvSpPr>
        <p:spPr>
          <a:xfrm>
            <a:off y="945150" x="188835"/>
            <a:ext cy="5873400" cx="8860500"/>
          </a:xfrm>
          <a:prstGeom prst="rect">
            <a:avLst/>
          </a:prstGeom>
          <a:ln w="9525" cap="flat">
            <a:solidFill>
              <a:srgbClr val="000000"/>
            </a:solidFill>
            <a:prstDash val="dot"/>
            <a:round/>
            <a:headEnd w="med" len="med" type="none"/>
            <a:tailEnd w="med" len="med" type="none"/>
          </a:ln>
        </p:spPr>
        <p:txBody>
          <a:bodyPr bIns="91425" rIns="91425" lIns="91425" tIns="91425" anchor="t" anchorCtr="0">
            <a:spAutoFit/>
          </a:bodyPr>
          <a:lstStyle/>
          <a:p>
            <a:pPr rtl="0" lvl="0">
              <a:spcBef>
                <a:spcPts val="0"/>
              </a:spcBef>
              <a:buNone/>
            </a:pPr>
            <a:r>
              <a:rPr sz="2200" lang="en">
                <a:latin typeface="Consolas"/>
                <a:ea typeface="Consolas"/>
                <a:cs typeface="Consolas"/>
                <a:sym typeface="Consolas"/>
              </a:rPr>
              <a:t>w</a:t>
            </a:r>
            <a:r>
              <a:rPr sz="1200" lang="en">
                <a:latin typeface="Consolas"/>
                <a:ea typeface="Consolas"/>
                <a:cs typeface="Consolas"/>
                <a:sym typeface="Consolas"/>
              </a:rPr>
              <a:t>indow.onload = function() {   </a:t>
            </a:r>
            <a:r>
              <a:rPr sz="1200" lang="en">
                <a:solidFill>
                  <a:srgbClr val="0000FF"/>
                </a:solidFill>
              </a:rPr>
              <a:t>Wait for DOM to be loaded</a:t>
            </a:r>
          </a:p>
          <a:p>
            <a:pPr rtl="0" lvl="0">
              <a:spcBef>
                <a:spcPts val="0"/>
              </a:spcBef>
              <a:buNone/>
            </a:pPr>
            <a:r>
              <a:rPr sz="1200" lang="en">
                <a:latin typeface="Consolas"/>
                <a:ea typeface="Consolas"/>
                <a:cs typeface="Consolas"/>
                <a:sym typeface="Consolas"/>
              </a:rPr>
              <a:t>  var $rootElement = angular.element(window.document);  </a:t>
            </a:r>
            <a:r>
              <a:rPr sz="1400" lang="en">
                <a:solidFill>
                  <a:srgbClr val="0000FF"/>
                </a:solidFill>
              </a:rPr>
              <a:t>Find root of the document (ngapp)</a:t>
            </a:r>
          </a:p>
          <a:p>
            <a:pPr rtl="0" lvl="0" indent="0" marL="0">
              <a:spcBef>
                <a:spcPts val="0"/>
              </a:spcBef>
              <a:buNone/>
            </a:pPr>
            <a:r>
              <a:rPr sz="1400" lang="en">
                <a:solidFill>
                  <a:srgbClr val="000000"/>
                </a:solidFill>
              </a:rPr>
              <a:t>                             </a:t>
            </a:r>
          </a:p>
          <a:p>
            <a:pPr rtl="0" lvl="0">
              <a:spcBef>
                <a:spcPts val="0"/>
              </a:spcBef>
              <a:buNone/>
            </a:pPr>
            <a:r>
              <a:rPr sz="1200" lang="en">
                <a:latin typeface="Consolas"/>
                <a:ea typeface="Consolas"/>
                <a:cs typeface="Consolas"/>
                <a:sym typeface="Consolas"/>
              </a:rPr>
              <a:t>  var modules = [    </a:t>
            </a:r>
            <a:r>
              <a:rPr sz="1400" lang="en">
                <a:solidFill>
                  <a:srgbClr val="0000FF"/>
                </a:solidFill>
              </a:rPr>
              <a:t>List set of modules</a:t>
            </a:r>
          </a:p>
          <a:p>
            <a:pPr rtl="0" lvl="0">
              <a:spcBef>
                <a:spcPts val="0"/>
              </a:spcBef>
              <a:buNone/>
            </a:pPr>
            <a:r>
              <a:rPr sz="1200" lang="en">
                <a:latin typeface="Consolas"/>
                <a:ea typeface="Consolas"/>
                <a:cs typeface="Consolas"/>
                <a:sym typeface="Consolas"/>
              </a:rPr>
              <a:t>     'ng',</a:t>
            </a:r>
          </a:p>
          <a:p>
            <a:pPr rtl="0" lvl="0">
              <a:spcBef>
                <a:spcPts val="0"/>
              </a:spcBef>
              <a:buNone/>
            </a:pPr>
            <a:r>
              <a:rPr sz="1200" lang="en">
                <a:latin typeface="Consolas"/>
                <a:ea typeface="Consolas"/>
                <a:cs typeface="Consolas"/>
                <a:sym typeface="Consolas"/>
              </a:rPr>
              <a:t>     'myApp',</a:t>
            </a:r>
          </a:p>
          <a:p>
            <a:pPr rtl="0" lvl="0">
              <a:spcBef>
                <a:spcPts val="0"/>
              </a:spcBef>
              <a:buNone/>
            </a:pPr>
            <a:r>
              <a:rPr sz="1200" lang="en">
                <a:latin typeface="Consolas"/>
                <a:ea typeface="Consolas"/>
                <a:cs typeface="Consolas"/>
                <a:sym typeface="Consolas"/>
              </a:rPr>
              <a:t>     function($provide) {  </a:t>
            </a:r>
            <a:r>
              <a:rPr sz="1300" lang="en">
                <a:solidFill>
                  <a:srgbClr val="0000FF"/>
                </a:solidFill>
              </a:rPr>
              <a:t>Specify what is rootElement to the module system using $provide Service</a:t>
            </a:r>
          </a:p>
          <a:p>
            <a:pPr rtl="0" lvl="0">
              <a:spcBef>
                <a:spcPts val="0"/>
              </a:spcBef>
              <a:buNone/>
            </a:pPr>
            <a:r>
              <a:rPr sz="1200" lang="en">
                <a:latin typeface="Consolas"/>
                <a:ea typeface="Consolas"/>
                <a:cs typeface="Consolas"/>
                <a:sym typeface="Consolas"/>
              </a:rPr>
              <a:t>       $provide.value('$rootElement', $rootElement)</a:t>
            </a:r>
          </a:p>
          <a:p>
            <a:pPr rtl="0" lvl="0">
              <a:spcBef>
                <a:spcPts val="0"/>
              </a:spcBef>
              <a:buNone/>
            </a:pPr>
            <a:r>
              <a:rPr sz="1200" lang="en">
                <a:latin typeface="Consolas"/>
                <a:ea typeface="Consolas"/>
                <a:cs typeface="Consolas"/>
                <a:sym typeface="Consolas"/>
              </a:rPr>
              <a:t>     }</a:t>
            </a:r>
          </a:p>
          <a:p>
            <a:pPr rtl="0" lvl="0">
              <a:spcBef>
                <a:spcPts val="0"/>
              </a:spcBef>
              <a:buNone/>
            </a:pPr>
            <a:r>
              <a:rPr sz="1200" lang="en">
                <a:latin typeface="Consolas"/>
                <a:ea typeface="Consolas"/>
                <a:cs typeface="Consolas"/>
                <a:sym typeface="Consolas"/>
              </a:rPr>
              <a:t>  ];</a:t>
            </a:r>
          </a:p>
          <a:p>
            <a:pPr rtl="0" lvl="0">
              <a:spcBef>
                <a:spcPts val="0"/>
              </a:spcBef>
              <a:buNone/>
            </a:pPr>
            <a:r>
              <a:t/>
            </a:r>
            <a:endParaRPr sz="1200">
              <a:latin typeface="Consolas"/>
              <a:ea typeface="Consolas"/>
              <a:cs typeface="Consolas"/>
              <a:sym typeface="Consolas"/>
            </a:endParaRPr>
          </a:p>
          <a:p>
            <a:pPr rtl="0" lvl="0">
              <a:spcBef>
                <a:spcPts val="0"/>
              </a:spcBef>
              <a:buNone/>
            </a:pPr>
            <a:r>
              <a:rPr sz="1200" lang="en">
                <a:latin typeface="Consolas"/>
                <a:ea typeface="Consolas"/>
                <a:cs typeface="Consolas"/>
                <a:sym typeface="Consolas"/>
              </a:rPr>
              <a:t>  var $injector = angular.injector(modules); </a:t>
            </a:r>
            <a:r>
              <a:rPr sz="1300" lang="en">
                <a:solidFill>
                  <a:srgbClr val="0000FF"/>
                </a:solidFill>
              </a:rPr>
              <a:t>Create a root injector - one injector per application</a:t>
            </a:r>
            <a:r>
              <a:rPr sz="1200" lang="en">
                <a:latin typeface="Consolas"/>
                <a:ea typeface="Consolas"/>
                <a:cs typeface="Consolas"/>
                <a:sym typeface="Consolas"/>
              </a:rPr>
              <a:t> </a:t>
            </a:r>
          </a:p>
          <a:p>
            <a:pPr rtl="0" lvl="0" indent="0" marL="0">
              <a:spcBef>
                <a:spcPts val="0"/>
              </a:spcBef>
              <a:buNone/>
            </a:pPr>
            <a:r>
              <a:rPr sz="1200" lang="en">
                <a:latin typeface="Consolas"/>
                <a:ea typeface="Consolas"/>
                <a:cs typeface="Consolas"/>
                <a:sym typeface="Consolas"/>
              </a:rPr>
              <a:t>  var $compile = $injector.get('$compile'); </a:t>
            </a:r>
            <a:r>
              <a:rPr sz="1300" lang="en">
                <a:solidFill>
                  <a:srgbClr val="0000FF"/>
                </a:solidFill>
              </a:rPr>
              <a:t>Get hold of "compile" service from Injector which does all the magic</a:t>
            </a:r>
            <a:r>
              <a:rPr sz="1200" lang="en">
                <a:latin typeface="Consolas"/>
                <a:ea typeface="Consolas"/>
                <a:cs typeface="Consolas"/>
                <a:sym typeface="Consolas"/>
              </a:rPr>
              <a:t>      </a:t>
            </a:r>
          </a:p>
          <a:p>
            <a:pPr rtl="0" lvl="0">
              <a:spcBef>
                <a:spcPts val="0"/>
              </a:spcBef>
              <a:buNone/>
            </a:pPr>
            <a:r>
              <a:rPr sz="1200" lang="en">
                <a:latin typeface="Consolas"/>
                <a:ea typeface="Consolas"/>
                <a:cs typeface="Consolas"/>
                <a:sym typeface="Consolas"/>
              </a:rPr>
              <a:t>  var compositeLinkFn = $compile($rootElement); </a:t>
            </a:r>
            <a:r>
              <a:rPr sz="1200" lang="en">
                <a:solidFill>
                  <a:srgbClr val="0000FF"/>
                </a:solidFill>
              </a:rPr>
              <a:t>Returns Composite Link function executing all  Directives "compile" function</a:t>
            </a:r>
          </a:p>
          <a:p>
            <a:pPr rtl="0" lvl="0" indent="0" marL="0">
              <a:spcBef>
                <a:spcPts val="0"/>
              </a:spcBef>
              <a:buNone/>
            </a:pPr>
            <a:r>
              <a:rPr sz="1200" lang="en">
                <a:latin typeface="Consolas"/>
                <a:ea typeface="Consolas"/>
                <a:cs typeface="Consolas"/>
                <a:sym typeface="Consolas"/>
              </a:rPr>
              <a:t>  var $rootScope = $injector.get('$rootScope'); </a:t>
            </a:r>
            <a:r>
              <a:rPr sz="1300" lang="en">
                <a:solidFill>
                  <a:srgbClr val="0000FF"/>
                </a:solidFill>
              </a:rPr>
              <a:t>Get hold of "rootScope"</a:t>
            </a:r>
          </a:p>
          <a:p>
            <a:pPr rtl="0" lvl="0">
              <a:spcBef>
                <a:spcPts val="0"/>
              </a:spcBef>
              <a:buNone/>
            </a:pPr>
            <a:r>
              <a:rPr sz="1200" lang="en">
                <a:latin typeface="Consolas"/>
                <a:ea typeface="Consolas"/>
                <a:cs typeface="Consolas"/>
                <a:sym typeface="Consolas"/>
              </a:rPr>
              <a:t>  compositeLinkFn($rootScope);  </a:t>
            </a:r>
            <a:r>
              <a:rPr sz="1300" lang="en">
                <a:solidFill>
                  <a:srgbClr val="0000FF"/>
                </a:solidFill>
              </a:rPr>
              <a:t>Execute Composite Link function i.e. Link function of every directive</a:t>
            </a:r>
          </a:p>
          <a:p>
            <a:pPr rtl="0" lvl="0">
              <a:spcBef>
                <a:spcPts val="0"/>
              </a:spcBef>
              <a:buNone/>
            </a:pPr>
            <a:r>
              <a:rPr sz="1200" lang="en">
                <a:latin typeface="Consolas"/>
                <a:ea typeface="Consolas"/>
                <a:cs typeface="Consolas"/>
                <a:sym typeface="Consolas"/>
              </a:rPr>
              <a:t>  $rootScope.$apply();</a:t>
            </a:r>
          </a:p>
          <a:p>
            <a:pPr rtl="0" lvl="0">
              <a:spcBef>
                <a:spcPts val="0"/>
              </a:spcBef>
              <a:buNone/>
            </a:pPr>
            <a:r>
              <a:rPr sz="1200" lang="en">
                <a:latin typeface="Consolas"/>
                <a:ea typeface="Consolas"/>
                <a:cs typeface="Consolas"/>
                <a:sym typeface="Consolas"/>
              </a:rPr>
              <a:t>}</a:t>
            </a:r>
          </a:p>
          <a:p>
            <a:pPr rtl="0" lvl="0">
              <a:spcBef>
                <a:spcPts val="0"/>
              </a:spcBef>
              <a:buNone/>
            </a:pPr>
            <a:r>
              <a:t/>
            </a:r>
            <a:endParaRPr sz="1200">
              <a:latin typeface="Consolas"/>
              <a:ea typeface="Consolas"/>
              <a:cs typeface="Consolas"/>
              <a:sym typeface="Consolas"/>
            </a:endParaRPr>
          </a:p>
          <a:p>
            <a:pPr rtl="0" lvl="0">
              <a:spcBef>
                <a:spcPts val="0"/>
              </a:spcBef>
              <a:buNone/>
            </a:pPr>
            <a:r>
              <a:rPr sz="1400" lang="en">
                <a:latin typeface="Consolas"/>
                <a:ea typeface="Consolas"/>
                <a:cs typeface="Consolas"/>
                <a:sym typeface="Consolas"/>
              </a:rPr>
              <a:t>Read more: </a:t>
            </a:r>
            <a:r>
              <a:rPr sz="1400" lang="en">
                <a:solidFill>
                  <a:schemeClr val="hlink"/>
                </a:solidFill>
                <a:latin typeface="Consolas"/>
                <a:ea typeface="Consolas"/>
                <a:cs typeface="Consolas"/>
                <a:sym typeface="Consolas"/>
                <a:hlinkClick r:id="rId3"/>
              </a:rPr>
              <a:t> </a:t>
            </a:r>
            <a:r>
              <a:rPr sz="1400" lang="en">
                <a:solidFill>
                  <a:schemeClr val="hlink"/>
                </a:solidFill>
                <a:hlinkClick r:id="rId4"/>
              </a:rPr>
              <a:t>http://blog.angularjs.org/</a:t>
            </a:r>
          </a:p>
          <a:p>
            <a:pPr rtl="0" lvl="0">
              <a:spcBef>
                <a:spcPts val="0"/>
              </a:spcBef>
              <a:buNone/>
            </a:pPr>
            <a:r>
              <a:t/>
            </a:r>
            <a:endParaRPr sz="1200">
              <a:latin typeface="Consolas"/>
              <a:ea typeface="Consolas"/>
              <a:cs typeface="Consolas"/>
              <a:sym typeface="Consolas"/>
            </a:endParaRPr>
          </a:p>
          <a:p>
            <a:pPr rtl="0" lvl="0">
              <a:spcBef>
                <a:spcPts val="0"/>
              </a:spcBef>
              <a:buNone/>
            </a:pPr>
            <a:r>
              <a:t/>
            </a:r>
            <a:endParaRPr sz="1200">
              <a:latin typeface="Consolas"/>
              <a:ea typeface="Consolas"/>
              <a:cs typeface="Consolas"/>
              <a:sym typeface="Consolas"/>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36" name="Shape 136"/>
        <p:cNvGrpSpPr/>
        <p:nvPr/>
      </p:nvGrpSpPr>
      <p:grpSpPr>
        <a:xfrm>
          <a:off y="0" x="0"/>
          <a:ext cy="0" cx="0"/>
          <a:chOff y="0" x="0"/>
          <a:chExt cy="0" cx="0"/>
        </a:xfrm>
      </p:grpSpPr>
      <p:sp>
        <p:nvSpPr>
          <p:cNvPr id="137" name="Shape 137"/>
          <p:cNvSpPr txBox="1"/>
          <p:nvPr>
            <p:ph idx="1" type="body"/>
          </p:nvPr>
        </p:nvSpPr>
        <p:spPr>
          <a:xfrm>
            <a:off y="945150" x="457199"/>
            <a:ext cy="5287200" cx="8229600"/>
          </a:xfrm>
          <a:prstGeom prst="rect">
            <a:avLst/>
          </a:prstGeom>
        </p:spPr>
        <p:txBody>
          <a:bodyPr bIns="91425" rIns="91425" lIns="91425" tIns="91425" anchor="ctr" anchorCtr="0">
            <a:spAutoFit/>
          </a:bodyPr>
          <a:lstStyle/>
          <a:p>
            <a:pPr rtl="0" lvl="0">
              <a:spcBef>
                <a:spcPts val="0"/>
              </a:spcBef>
              <a:buNone/>
            </a:pPr>
            <a:r>
              <a:rPr lang="en"/>
              <a:t>Other awesome things in AngularJS:</a:t>
            </a:r>
          </a:p>
          <a:p>
            <a:pPr rtl="0" lvl="0">
              <a:spcBef>
                <a:spcPts val="0"/>
              </a:spcBef>
              <a:buNone/>
            </a:pPr>
            <a:r>
              <a:rPr lang="en">
                <a:solidFill>
                  <a:srgbClr val="6FA8DC"/>
                </a:solidFill>
              </a:rPr>
              <a:t>Filters</a:t>
            </a:r>
          </a:p>
          <a:p>
            <a:pPr rtl="0" lvl="0">
              <a:spcBef>
                <a:spcPts val="0"/>
              </a:spcBef>
              <a:buNone/>
            </a:pPr>
            <a:r>
              <a:rPr lang="en">
                <a:solidFill>
                  <a:srgbClr val="6FA8DC"/>
                </a:solidFill>
              </a:rPr>
              <a:t>Promises</a:t>
            </a:r>
          </a:p>
          <a:p>
            <a:pPr rtl="0" lvl="0">
              <a:spcBef>
                <a:spcPts val="0"/>
              </a:spcBef>
              <a:buNone/>
            </a:pPr>
            <a:r>
              <a:rPr lang="en">
                <a:solidFill>
                  <a:srgbClr val="6FA8DC"/>
                </a:solidFill>
              </a:rPr>
              <a:t>Form validation</a:t>
            </a:r>
          </a:p>
          <a:p>
            <a:pPr rtl="0" lvl="0">
              <a:spcBef>
                <a:spcPts val="0"/>
              </a:spcBef>
              <a:buNone/>
            </a:pPr>
            <a:r>
              <a:rPr lang="en">
                <a:solidFill>
                  <a:srgbClr val="6FA8DC"/>
                </a:solidFill>
              </a:rPr>
              <a:t>Server communication</a:t>
            </a:r>
          </a:p>
          <a:p>
            <a:pPr rtl="0" lvl="0">
              <a:spcBef>
                <a:spcPts val="0"/>
              </a:spcBef>
              <a:buNone/>
            </a:pPr>
            <a:r>
              <a:rPr lang="en">
                <a:solidFill>
                  <a:srgbClr val="6FA8DC"/>
                </a:solidFill>
              </a:rPr>
              <a:t>Unit and scenario tests</a:t>
            </a:r>
          </a:p>
          <a:p>
            <a:pPr rtl="0" lvl="0">
              <a:spcBef>
                <a:spcPts val="0"/>
              </a:spcBef>
              <a:buNone/>
            </a:pPr>
            <a:r>
              <a:rPr lang="en">
                <a:solidFill>
                  <a:srgbClr val="6FA8DC"/>
                </a:solidFill>
              </a:rPr>
              <a:t>Testacular / Karma</a:t>
            </a:r>
          </a:p>
          <a:p>
            <a:pPr rtl="0" lvl="0">
              <a:spcBef>
                <a:spcPts val="0"/>
              </a:spcBef>
              <a:buNone/>
            </a:pPr>
            <a:r>
              <a:t/>
            </a:r>
            <a:endParaRPr>
              <a:solidFill>
                <a:srgbClr val="6FA8DC"/>
              </a:solidFill>
            </a:endParaRPr>
          </a:p>
          <a:p>
            <a:pPr rtl="0" lvl="0">
              <a:spcBef>
                <a:spcPts val="0"/>
              </a:spcBef>
              <a:buNone/>
            </a:pPr>
            <a:r>
              <a:rPr lang="en">
                <a:solidFill>
                  <a:srgbClr val="6FA8DC"/>
                </a:solidFill>
              </a:rPr>
              <a:t>...and much more!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41" name="Shape 141"/>
        <p:cNvGrpSpPr/>
        <p:nvPr/>
      </p:nvGrpSpPr>
      <p:grpSpPr>
        <a:xfrm>
          <a:off y="0" x="0"/>
          <a:ext cy="0" cx="0"/>
          <a:chOff y="0" x="0"/>
          <a:chExt cy="0" cx="0"/>
        </a:xfrm>
      </p:grpSpPr>
      <p:sp>
        <p:nvSpPr>
          <p:cNvPr id="142" name="Shape 142"/>
          <p:cNvSpPr txBox="1"/>
          <p:nvPr>
            <p:ph idx="1" type="body"/>
          </p:nvPr>
        </p:nvSpPr>
        <p:spPr>
          <a:xfrm>
            <a:off y="377550" x="457199"/>
            <a:ext cy="6102900" cx="3887699"/>
          </a:xfrm>
          <a:prstGeom prst="rect">
            <a:avLst/>
          </a:prstGeom>
        </p:spPr>
        <p:txBody>
          <a:bodyPr bIns="91425" rIns="91425" lIns="91425" tIns="91425" anchor="t" anchorCtr="0">
            <a:spAutoFit/>
          </a:bodyPr>
          <a:lstStyle/>
          <a:p>
            <a:pPr rtl="0" lvl="0">
              <a:spcBef>
                <a:spcPts val="0"/>
              </a:spcBef>
              <a:buNone/>
            </a:pPr>
            <a:r>
              <a:rPr lang="en"/>
              <a:t>Main Site</a:t>
            </a:r>
          </a:p>
          <a:p>
            <a:pPr rtl="0" lvl="0">
              <a:spcBef>
                <a:spcPts val="0"/>
              </a:spcBef>
              <a:buNone/>
            </a:pPr>
            <a:r>
              <a:rPr u="sng" lang="en">
                <a:solidFill>
                  <a:srgbClr val="6FA8DC"/>
                </a:solidFill>
                <a:hlinkClick r:id="rId3"/>
              </a:rPr>
              <a:t>angularjs.org</a:t>
            </a:r>
          </a:p>
          <a:p>
            <a:pPr rtl="0" lvl="0">
              <a:spcBef>
                <a:spcPts val="0"/>
              </a:spcBef>
              <a:buNone/>
            </a:pPr>
            <a:r>
              <a:t/>
            </a:r>
            <a:endParaRPr/>
          </a:p>
          <a:p>
            <a:pPr rtl="0" lvl="0">
              <a:spcBef>
                <a:spcPts val="0"/>
              </a:spcBef>
              <a:buNone/>
            </a:pPr>
            <a:r>
              <a:rPr lang="en"/>
              <a:t>Tutorials &amp; Samples</a:t>
            </a:r>
          </a:p>
          <a:p>
            <a:pPr rtl="0" lvl="0">
              <a:spcBef>
                <a:spcPts val="0"/>
              </a:spcBef>
              <a:buClr>
                <a:srgbClr val="000000"/>
              </a:buClr>
              <a:buSzPct val="36666"/>
              <a:buFont typeface="Arial"/>
              <a:buNone/>
            </a:pPr>
            <a:r>
              <a:rPr lang="en">
                <a:solidFill>
                  <a:srgbClr val="6FA8DC"/>
                </a:solidFill>
              </a:rPr>
              <a:t>*** </a:t>
            </a:r>
            <a:r>
              <a:rPr u="sng" lang="en">
                <a:solidFill>
                  <a:srgbClr val="6FA8DC"/>
                </a:solidFill>
                <a:hlinkClick r:id="rId4"/>
              </a:rPr>
              <a:t>egghead.io</a:t>
            </a:r>
            <a:r>
              <a:rPr lang="en">
                <a:solidFill>
                  <a:srgbClr val="6FA8DC"/>
                </a:solidFill>
              </a:rPr>
              <a:t> ***</a:t>
            </a:r>
          </a:p>
          <a:p>
            <a:pPr rtl="0" lvl="0">
              <a:spcBef>
                <a:spcPts val="0"/>
              </a:spcBef>
              <a:buNone/>
            </a:pPr>
            <a:r>
              <a:rPr u="sng" lang="en">
                <a:solidFill>
                  <a:srgbClr val="6FA8DC"/>
                </a:solidFill>
                <a:hlinkClick r:id="rId5"/>
              </a:rPr>
              <a:t>AngularJS tutorial</a:t>
            </a:r>
          </a:p>
          <a:p>
            <a:pPr rtl="0" lvl="0">
              <a:spcBef>
                <a:spcPts val="0"/>
              </a:spcBef>
              <a:buNone/>
            </a:pPr>
            <a:r>
              <a:rPr u="sng" lang="en">
                <a:solidFill>
                  <a:srgbClr val="6FA8DC"/>
                </a:solidFill>
                <a:hlinkClick r:id="rId6"/>
              </a:rPr>
              <a:t>Example apps</a:t>
            </a:r>
          </a:p>
          <a:p>
            <a:pPr rtl="0" lvl="0">
              <a:spcBef>
                <a:spcPts val="0"/>
              </a:spcBef>
              <a:buNone/>
            </a:pPr>
            <a:r>
              <a:rPr u="sng" lang="en">
                <a:solidFill>
                  <a:srgbClr val="6FA8DC"/>
                </a:solidFill>
                <a:hlinkClick r:id="rId7"/>
              </a:rPr>
              <a:t>Chrome  app tutorial</a:t>
            </a:r>
          </a:p>
          <a:p>
            <a:pPr rtl="0" lvl="0">
              <a:spcBef>
                <a:spcPts val="0"/>
              </a:spcBef>
              <a:buNone/>
            </a:pPr>
            <a:r>
              <a:t/>
            </a:r>
            <a:endParaRPr/>
          </a:p>
          <a:p>
            <a:pPr rtl="0" lvl="0">
              <a:spcBef>
                <a:spcPts val="0"/>
              </a:spcBef>
              <a:buNone/>
            </a:pPr>
            <a:r>
              <a:t/>
            </a:r>
            <a:endParaRPr>
              <a:solidFill>
                <a:srgbClr val="6FA8DC"/>
              </a:solidFill>
            </a:endParaRPr>
          </a:p>
        </p:txBody>
      </p:sp>
      <p:sp>
        <p:nvSpPr>
          <p:cNvPr id="143" name="Shape 143"/>
          <p:cNvSpPr txBox="1"/>
          <p:nvPr>
            <p:ph idx="2" type="body"/>
          </p:nvPr>
        </p:nvSpPr>
        <p:spPr>
          <a:xfrm>
            <a:off y="377550" x="4892925"/>
            <a:ext cy="6102900" cx="3887699"/>
          </a:xfrm>
          <a:prstGeom prst="rect">
            <a:avLst/>
          </a:prstGeom>
        </p:spPr>
        <p:txBody>
          <a:bodyPr bIns="91425" rIns="91425" lIns="91425" tIns="91425" anchor="t" anchorCtr="0">
            <a:spAutoFit/>
          </a:bodyPr>
          <a:lstStyle/>
          <a:p>
            <a:pPr rtl="0" lvl="0">
              <a:spcBef>
                <a:spcPts val="0"/>
              </a:spcBef>
              <a:buNone/>
            </a:pPr>
            <a:r>
              <a:rPr lang="en"/>
              <a:t>Apps</a:t>
            </a:r>
          </a:p>
          <a:p>
            <a:pPr rtl="0" lvl="0">
              <a:spcBef>
                <a:spcPts val="0"/>
              </a:spcBef>
              <a:buNone/>
            </a:pPr>
            <a:r>
              <a:rPr u="sng" lang="en">
                <a:solidFill>
                  <a:srgbClr val="6FA8DC"/>
                </a:solidFill>
                <a:hlinkClick r:id="rId8"/>
              </a:rPr>
              <a:t>builtwith.angularjs.org</a:t>
            </a:r>
          </a:p>
          <a:p>
            <a:pPr rtl="0" lvl="0">
              <a:spcBef>
                <a:spcPts val="0"/>
              </a:spcBef>
              <a:buNone/>
            </a:pPr>
            <a:r>
              <a:t/>
            </a:r>
            <a:endParaRPr/>
          </a:p>
          <a:p>
            <a:pPr rtl="0" lvl="0">
              <a:spcBef>
                <a:spcPts val="0"/>
              </a:spcBef>
              <a:buClr>
                <a:srgbClr val="000000"/>
              </a:buClr>
              <a:buSzPct val="36666"/>
              <a:buFont typeface="Arial"/>
              <a:buNone/>
            </a:pPr>
            <a:r>
              <a:rPr lang="en"/>
              <a:t>Tools</a:t>
            </a:r>
          </a:p>
          <a:p>
            <a:pPr rtl="0" lvl="0">
              <a:spcBef>
                <a:spcPts val="0"/>
              </a:spcBef>
              <a:buClr>
                <a:srgbClr val="000000"/>
              </a:buClr>
              <a:buSzPct val="36666"/>
              <a:buFont typeface="Arial"/>
              <a:buNone/>
            </a:pPr>
            <a:r>
              <a:rPr u="sng" lang="en">
                <a:solidFill>
                  <a:srgbClr val="6FA8DC"/>
                </a:solidFill>
                <a:hlinkClick r:id="rId9"/>
              </a:rPr>
              <a:t>Testacular</a:t>
            </a:r>
            <a:r>
              <a:rPr lang="en">
                <a:solidFill>
                  <a:srgbClr val="6FA8DC"/>
                </a:solidFill>
              </a:rPr>
              <a:t>/Karma</a:t>
            </a:r>
          </a:p>
          <a:p>
            <a:pPr rtl="0" lvl="0">
              <a:spcBef>
                <a:spcPts val="0"/>
              </a:spcBef>
              <a:buClr>
                <a:srgbClr val="000000"/>
              </a:buClr>
              <a:buSzPct val="36666"/>
              <a:buFont typeface="Arial"/>
              <a:buNone/>
            </a:pPr>
            <a:r>
              <a:rPr u="sng" lang="en">
                <a:solidFill>
                  <a:srgbClr val="6FA8DC"/>
                </a:solidFill>
                <a:hlinkClick r:id="rId10"/>
              </a:rPr>
              <a:t>Batarang</a:t>
            </a:r>
          </a:p>
          <a:p>
            <a:pPr rtl="0" lvl="0">
              <a:spcBef>
                <a:spcPts val="0"/>
              </a:spcBef>
              <a:buNone/>
            </a:pPr>
            <a:r>
              <a:t/>
            </a:r>
            <a:endParaRPr/>
          </a:p>
          <a:p>
            <a:pPr rtl="0" lvl="0">
              <a:spcBef>
                <a:spcPts val="0"/>
              </a:spcBef>
              <a:buNone/>
            </a:pPr>
            <a:r>
              <a:t/>
            </a:r>
            <a:endParaRPr/>
          </a:p>
          <a:p>
            <a:pPr rtl="0" lvl="0">
              <a:spcBef>
                <a:spcPts val="0"/>
              </a:spcBef>
              <a:buNone/>
            </a:pPr>
            <a:r>
              <a:t/>
            </a:r>
            <a:endParaRPr>
              <a:solidFill>
                <a:srgbClr val="6FA8DC"/>
              </a:solidFil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47" name="Shape 147"/>
        <p:cNvGrpSpPr/>
        <p:nvPr/>
      </p:nvGrpSpPr>
      <p:grpSpPr>
        <a:xfrm>
          <a:off y="0" x="0"/>
          <a:ext cy="0" cx="0"/>
          <a:chOff y="0" x="0"/>
          <a:chExt cy="0" cx="0"/>
        </a:xfrm>
      </p:grpSpPr>
      <p:sp>
        <p:nvSpPr>
          <p:cNvPr id="148" name="Shape 148"/>
          <p:cNvSpPr txBox="1"/>
          <p:nvPr>
            <p:ph type="ctrTitle"/>
          </p:nvPr>
        </p:nvSpPr>
        <p:spPr>
          <a:xfrm>
            <a:off y="1423056" x="546150"/>
            <a:ext cy="923399" cx="8051700"/>
          </a:xfrm>
          <a:prstGeom prst="rect">
            <a:avLst/>
          </a:prstGeom>
        </p:spPr>
        <p:txBody>
          <a:bodyPr bIns="91425" rIns="91425" lIns="91425" tIns="91425" anchor="ctr" anchorCtr="0">
            <a:spAutoFit/>
          </a:bodyPr>
          <a:lstStyle/>
          <a:p>
            <a:pPr algn="l" rtl="0" lvl="0" indent="0" marL="3200400">
              <a:spcBef>
                <a:spcPts val="0"/>
              </a:spcBef>
              <a:buNone/>
            </a:pPr>
            <a:r>
              <a:rPr lang="en"/>
              <a:t>Q &amp; 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30" name="Shape 30"/>
        <p:cNvGrpSpPr/>
        <p:nvPr/>
      </p:nvGrpSpPr>
      <p:grpSpPr>
        <a:xfrm>
          <a:off y="0" x="0"/>
          <a:ext cy="0" cx="0"/>
          <a:chOff y="0" x="0"/>
          <a:chExt cy="0" cx="0"/>
        </a:xfrm>
      </p:grpSpPr>
      <p:sp>
        <p:nvSpPr>
          <p:cNvPr id="31" name="Shape 31"/>
          <p:cNvSpPr txBox="1"/>
          <p:nvPr>
            <p:ph type="ctrTitle"/>
          </p:nvPr>
        </p:nvSpPr>
        <p:spPr>
          <a:xfrm>
            <a:off y="1080875" x="308025"/>
            <a:ext cy="5629500" cx="8684999"/>
          </a:xfrm>
          <a:prstGeom prst="rect">
            <a:avLst/>
          </a:prstGeom>
        </p:spPr>
        <p:txBody>
          <a:bodyPr bIns="91425" rIns="91425" lIns="91425" tIns="91425" anchor="ctr" anchorCtr="0">
            <a:spAutoFit/>
          </a:bodyPr>
          <a:lstStyle/>
          <a:p>
            <a:pPr algn="l" rtl="0" lvl="0">
              <a:spcBef>
                <a:spcPts val="0"/>
              </a:spcBef>
              <a:buClr>
                <a:srgbClr val="000000"/>
              </a:buClr>
              <a:buFont typeface="Arial"/>
              <a:buNone/>
            </a:pPr>
            <a:r>
              <a:t/>
            </a:r>
            <a:endParaRPr u="sng" sz="3600">
              <a:solidFill>
                <a:srgbClr val="434343"/>
              </a:solidFill>
            </a:endParaRPr>
          </a:p>
          <a:p>
            <a:pPr algn="l" rtl="0" lvl="0">
              <a:spcBef>
                <a:spcPts val="0"/>
              </a:spcBef>
              <a:buClr>
                <a:srgbClr val="000000"/>
              </a:buClr>
              <a:buFont typeface="Arial"/>
              <a:buNone/>
            </a:pPr>
            <a:r>
              <a:t/>
            </a:r>
            <a:endParaRPr u="sng" sz="3600">
              <a:solidFill>
                <a:srgbClr val="434343"/>
              </a:solidFill>
            </a:endParaRPr>
          </a:p>
          <a:p>
            <a:pPr algn="l" rtl="0" lvl="0">
              <a:spcBef>
                <a:spcPts val="0"/>
              </a:spcBef>
              <a:buClr>
                <a:srgbClr val="000000"/>
              </a:buClr>
              <a:buSzPct val="30555"/>
              <a:buFont typeface="Arial"/>
              <a:buNone/>
            </a:pPr>
            <a:r>
              <a:rPr u="sng" sz="3600" lang="en">
                <a:solidFill>
                  <a:srgbClr val="434343"/>
                </a:solidFill>
              </a:rPr>
              <a:t>Srini Kusunam:</a:t>
            </a:r>
          </a:p>
          <a:p>
            <a:pPr algn="l" rtl="0" lvl="0">
              <a:spcBef>
                <a:spcPts val="0"/>
              </a:spcBef>
              <a:buClr>
                <a:srgbClr val="000000"/>
              </a:buClr>
              <a:buSzPct val="30555"/>
              <a:buFont typeface="Arial"/>
              <a:buNone/>
            </a:pPr>
            <a:r>
              <a:rPr sz="3600" lang="en"/>
              <a:t>twitter: </a:t>
            </a:r>
            <a:r>
              <a:rPr b="0" sz="3600" lang="en">
                <a:solidFill>
                  <a:srgbClr val="0000FF"/>
                </a:solidFill>
              </a:rPr>
              <a:t>@skusunam</a:t>
            </a:r>
          </a:p>
          <a:p>
            <a:pPr algn="l" rtl="0" lvl="0">
              <a:spcBef>
                <a:spcPts val="0"/>
              </a:spcBef>
              <a:buNone/>
            </a:pPr>
            <a:r>
              <a:rPr sz="3600" lang="en"/>
              <a:t>Github: </a:t>
            </a:r>
            <a:r>
              <a:rPr u="sng" b="0" sz="3600" lang="en">
                <a:solidFill>
                  <a:schemeClr val="hlink"/>
                </a:solidFill>
                <a:hlinkClick r:id="rId3"/>
              </a:rPr>
              <a:t>http://github.com/skusunam</a:t>
            </a:r>
          </a:p>
          <a:p>
            <a:pPr algn="l" rtl="0">
              <a:spcBef>
                <a:spcPts val="0"/>
              </a:spcBef>
              <a:buNone/>
            </a:pPr>
            <a:r>
              <a:t/>
            </a:r>
            <a:endParaRPr b="0" sz="3000">
              <a:solidFill>
                <a:srgbClr val="6FA8DC"/>
              </a:solidFill>
            </a:endParaRPr>
          </a:p>
          <a:p>
            <a:pPr algn="l" rtl="0" lvl="0">
              <a:spcBef>
                <a:spcPts val="0"/>
              </a:spcBef>
              <a:buClr>
                <a:schemeClr val="dk1"/>
              </a:buClr>
              <a:buSzPct val="30555"/>
              <a:buFont typeface="Arial"/>
              <a:buNone/>
            </a:pPr>
            <a:r>
              <a:rPr u="sng" sz="3600" lang="en">
                <a:solidFill>
                  <a:srgbClr val="434343"/>
                </a:solidFill>
              </a:rPr>
              <a:t>Ravi Kiran:</a:t>
            </a:r>
          </a:p>
          <a:p>
            <a:pPr algn="l" rtl="0" lvl="0">
              <a:spcBef>
                <a:spcPts val="0"/>
              </a:spcBef>
              <a:buClr>
                <a:schemeClr val="dk1"/>
              </a:buClr>
              <a:buSzPct val="30555"/>
              <a:buFont typeface="Arial"/>
              <a:buNone/>
            </a:pPr>
            <a:r>
              <a:rPr sz="3600" lang="en"/>
              <a:t>twitter: </a:t>
            </a:r>
            <a:r>
              <a:rPr b="0" sz="3600" lang="en">
                <a:solidFill>
                  <a:srgbClr val="0000FF"/>
                </a:solidFill>
              </a:rPr>
              <a:t>@SRavi_Kiran</a:t>
            </a:r>
          </a:p>
          <a:p>
            <a:pPr algn="l" rtl="0" lvl="0">
              <a:spcBef>
                <a:spcPts val="0"/>
              </a:spcBef>
              <a:buNone/>
            </a:pPr>
            <a:r>
              <a:rPr sz="3600" lang="en"/>
              <a:t>Github: </a:t>
            </a:r>
            <a:r>
              <a:rPr u="sng" b="0" sz="3600" lang="en">
                <a:solidFill>
                  <a:schemeClr val="hlink"/>
                </a:solidFill>
                <a:hlinkClick r:id="rId4"/>
              </a:rPr>
              <a:t>http://github.com/sravikiran</a:t>
            </a:r>
          </a:p>
          <a:p>
            <a:pPr algn="l" rtl="0" lvl="0">
              <a:spcBef>
                <a:spcPts val="0"/>
              </a:spcBef>
              <a:buNone/>
            </a:pPr>
            <a:r>
              <a:rPr b="0" sz="3600" lang="en"/>
              <a:t>Blog: </a:t>
            </a:r>
            <a:r>
              <a:rPr u="sng" b="0" sz="3600" lang="en">
                <a:solidFill>
                  <a:schemeClr val="hlink"/>
                </a:solidFill>
                <a:hlinkClick r:id="rId5"/>
              </a:rPr>
              <a:t>http://sravi-kiran.blogspot.com/</a:t>
            </a:r>
          </a:p>
          <a:p>
            <a:pPr algn="l" rtl="0" lvl="0">
              <a:spcBef>
                <a:spcPts val="0"/>
              </a:spcBef>
              <a:buNone/>
            </a:pPr>
            <a:r>
              <a:t/>
            </a:r>
            <a:endParaRPr b="0" sz="3600"/>
          </a:p>
          <a:p>
            <a:pPr algn="l" rtl="0" lvl="0">
              <a:spcBef>
                <a:spcPts val="0"/>
              </a:spcBef>
              <a:buClr>
                <a:schemeClr val="dk1"/>
              </a:buClr>
              <a:buFont typeface="Arial"/>
              <a:buNone/>
            </a:pPr>
            <a:r>
              <a:t/>
            </a:r>
            <a:endParaRPr b="0" sz="3600"/>
          </a:p>
          <a:p>
            <a:pPr algn="l" rtl="0" lvl="0">
              <a:spcBef>
                <a:spcPts val="0"/>
              </a:spcBef>
              <a:buNone/>
            </a:pPr>
            <a:r>
              <a:t/>
            </a:r>
            <a:endParaRPr b="0" sz="3000">
              <a:solidFill>
                <a:srgbClr val="6FA8DC"/>
              </a:solidFill>
            </a:endParaRPr>
          </a:p>
          <a:p>
            <a:pPr algn="l" rtl="0" lvl="0">
              <a:spcBef>
                <a:spcPts val="0"/>
              </a:spcBef>
              <a:buClr>
                <a:srgbClr val="000000"/>
              </a:buClr>
              <a:buFont typeface="Arial"/>
              <a:buNone/>
            </a:pPr>
            <a:r>
              <a:t/>
            </a:r>
            <a:endParaRPr b="0">
              <a:solidFill>
                <a:srgbClr val="6FA8DC"/>
              </a:solidFill>
            </a:endParaRPr>
          </a:p>
        </p:txBody>
      </p:sp>
      <p:sp>
        <p:nvSpPr>
          <p:cNvPr id="32" name="Shape 32"/>
          <p:cNvSpPr txBox="1"/>
          <p:nvPr>
            <p:ph idx="2" type="title"/>
          </p:nvPr>
        </p:nvSpPr>
        <p:spPr>
          <a:xfrm>
            <a:off y="158625" x="1457100"/>
            <a:ext cy="1143000" cx="6229800"/>
          </a:xfrm>
          <a:prstGeom prst="rect">
            <a:avLst/>
          </a:prstGeom>
        </p:spPr>
        <p:txBody>
          <a:bodyPr bIns="91425" rIns="91425" lIns="91425" tIns="91425" anchor="ctr" anchorCtr="0">
            <a:spAutoFit/>
          </a:bodyPr>
          <a:lstStyle/>
          <a:p>
            <a:pPr algn="ctr" rtl="0" lvl="0">
              <a:spcBef>
                <a:spcPts val="0"/>
              </a:spcBef>
              <a:buNone/>
            </a:pPr>
            <a:r>
              <a:rPr lang="en"/>
              <a:t>Presenters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36" name="Shape 36"/>
        <p:cNvGrpSpPr/>
        <p:nvPr/>
      </p:nvGrpSpPr>
      <p:grpSpPr>
        <a:xfrm>
          <a:off y="0" x="0"/>
          <a:ext cy="0" cx="0"/>
          <a:chOff y="0" x="0"/>
          <a:chExt cy="0" cx="0"/>
        </a:xfrm>
      </p:grpSpPr>
      <p:sp>
        <p:nvSpPr>
          <p:cNvPr id="37" name="Shape 37"/>
          <p:cNvSpPr txBox="1"/>
          <p:nvPr/>
        </p:nvSpPr>
        <p:spPr>
          <a:xfrm>
            <a:off y="1571799" x="729017"/>
            <a:ext cy="4693499" cx="7476900"/>
          </a:xfrm>
          <a:prstGeom prst="rect">
            <a:avLst/>
          </a:prstGeom>
          <a:noFill/>
          <a:ln>
            <a:noFill/>
          </a:ln>
        </p:spPr>
        <p:txBody>
          <a:bodyPr bIns="91425" rIns="91425" lIns="91425" tIns="91425" anchor="t" anchorCtr="0">
            <a:spAutoFit/>
          </a:bodyPr>
          <a:lstStyle/>
          <a:p>
            <a:pPr rtl="0" lvl="0" indent="-317500" marL="457200">
              <a:spcBef>
                <a:spcPts val="0"/>
              </a:spcBef>
              <a:buClr>
                <a:schemeClr val="lt1"/>
              </a:buClr>
              <a:buSzPct val="46666"/>
              <a:buFont typeface="Arial"/>
              <a:buChar char="●"/>
            </a:pPr>
            <a:r>
              <a:rPr sz="3000" lang="en">
                <a:solidFill>
                  <a:schemeClr val="lt1"/>
                </a:solidFill>
              </a:rPr>
              <a:t>Way to teach HTML new tricks</a:t>
            </a:r>
          </a:p>
          <a:p>
            <a:pPr rtl="0" lvl="0">
              <a:spcBef>
                <a:spcPts val="0"/>
              </a:spcBef>
              <a:buNone/>
            </a:pPr>
            <a:r>
              <a:t/>
            </a:r>
            <a:endParaRPr sz="3000">
              <a:solidFill>
                <a:schemeClr val="lt1"/>
              </a:solidFill>
            </a:endParaRPr>
          </a:p>
          <a:p>
            <a:pPr rtl="0" lvl="0" indent="-317500" marL="457200">
              <a:spcBef>
                <a:spcPts val="0"/>
              </a:spcBef>
              <a:buClr>
                <a:schemeClr val="lt1"/>
              </a:buClr>
              <a:buSzPct val="46666"/>
              <a:buFont typeface="Arial"/>
              <a:buChar char="●"/>
            </a:pPr>
            <a:r>
              <a:rPr sz="3000" lang="en">
                <a:solidFill>
                  <a:schemeClr val="lt1"/>
                </a:solidFill>
              </a:rPr>
              <a:t>You can create whatever vocabulary you wish you had in HTML (eg: tabs, Grid, Date widget etc)</a:t>
            </a:r>
          </a:p>
          <a:p>
            <a:pPr rtl="0" lvl="0">
              <a:spcBef>
                <a:spcPts val="0"/>
              </a:spcBef>
              <a:buNone/>
            </a:pPr>
            <a:r>
              <a:t/>
            </a:r>
            <a:endParaRPr sz="3000">
              <a:solidFill>
                <a:schemeClr val="lt1"/>
              </a:solidFill>
            </a:endParaRPr>
          </a:p>
          <a:p>
            <a:pPr rtl="0" lvl="0" indent="-317500" marL="457200">
              <a:spcBef>
                <a:spcPts val="0"/>
              </a:spcBef>
              <a:buClr>
                <a:schemeClr val="lt1"/>
              </a:buClr>
              <a:buSzPct val="46666"/>
              <a:buFont typeface="Arial"/>
              <a:buChar char="●"/>
            </a:pPr>
            <a:r>
              <a:rPr sz="3000" lang="en">
                <a:solidFill>
                  <a:schemeClr val="lt1"/>
                </a:solidFill>
              </a:rPr>
              <a:t>You can create your own DSL</a:t>
            </a:r>
          </a:p>
          <a:p>
            <a:pPr rtl="0" lvl="0">
              <a:spcBef>
                <a:spcPts val="0"/>
              </a:spcBef>
              <a:buNone/>
            </a:pPr>
            <a:r>
              <a:t/>
            </a:r>
            <a:endParaRPr sz="3000">
              <a:solidFill>
                <a:schemeClr val="lt1"/>
              </a:solidFill>
            </a:endParaRPr>
          </a:p>
          <a:p>
            <a:pPr rtl="0" lvl="0" indent="-317500" marL="457200">
              <a:spcBef>
                <a:spcPts val="0"/>
              </a:spcBef>
              <a:buClr>
                <a:schemeClr val="lt1"/>
              </a:buClr>
              <a:buSzPct val="46666"/>
              <a:buFont typeface="Arial"/>
              <a:buChar char="●"/>
            </a:pPr>
            <a:r>
              <a:rPr sz="3000" lang="en">
                <a:solidFill>
                  <a:schemeClr val="lt1"/>
                </a:solidFill>
              </a:rPr>
              <a:t>No other framework has anything like this</a:t>
            </a:r>
          </a:p>
        </p:txBody>
      </p:sp>
      <p:sp>
        <p:nvSpPr>
          <p:cNvPr id="38" name="Shape 38"/>
          <p:cNvSpPr txBox="1"/>
          <p:nvPr>
            <p:ph type="title"/>
          </p:nvPr>
        </p:nvSpPr>
        <p:spPr>
          <a:xfrm>
            <a:off y="158625" x="1457100"/>
            <a:ext cy="1143000" cx="6229800"/>
          </a:xfrm>
          <a:prstGeom prst="rect">
            <a:avLst/>
          </a:prstGeom>
        </p:spPr>
        <p:txBody>
          <a:bodyPr bIns="91425" rIns="91425" lIns="91425" tIns="91425" anchor="ctr" anchorCtr="0">
            <a:spAutoFit/>
          </a:bodyPr>
          <a:lstStyle/>
          <a:p>
            <a:pPr algn="ctr" rtl="0" lvl="0">
              <a:spcBef>
                <a:spcPts val="0"/>
              </a:spcBef>
              <a:buNone/>
            </a:pPr>
            <a:r>
              <a:rPr lang="en"/>
              <a:t>What are Directives?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42" name="Shape 42"/>
        <p:cNvGrpSpPr/>
        <p:nvPr/>
      </p:nvGrpSpPr>
      <p:grpSpPr>
        <a:xfrm>
          <a:off y="0" x="0"/>
          <a:ext cy="0" cx="0"/>
          <a:chOff y="0" x="0"/>
          <a:chExt cy="0" cx="0"/>
        </a:xfrm>
      </p:grpSpPr>
      <p:sp>
        <p:nvSpPr>
          <p:cNvPr id="43" name="Shape 43"/>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spcBef>
                <a:spcPts val="0"/>
              </a:spcBef>
              <a:buNone/>
            </a:pPr>
            <a:r>
              <a:rPr lang="en"/>
              <a:t>Directives as components</a:t>
            </a:r>
          </a:p>
        </p:txBody>
      </p:sp>
      <p:grpSp>
        <p:nvGrpSpPr>
          <p:cNvPr id="44" name="Shape 44"/>
          <p:cNvGrpSpPr/>
          <p:nvPr/>
        </p:nvGrpSpPr>
        <p:grpSpPr>
          <a:xfrm>
            <a:off y="3311775" x="552850"/>
            <a:ext cy="1328999" cx="2111100"/>
            <a:chOff y="1636375" x="3322825"/>
            <a:chExt cy="1328999" cx="2111100"/>
          </a:xfrm>
        </p:grpSpPr>
        <p:sp>
          <p:nvSpPr>
            <p:cNvPr id="45" name="Shape 45"/>
            <p:cNvSpPr/>
            <p:nvPr/>
          </p:nvSpPr>
          <p:spPr>
            <a:xfrm>
              <a:off y="1636375" x="3322825"/>
              <a:ext cy="1328999" cx="2111100"/>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rtl="0" lvl="0">
                <a:spcBef>
                  <a:spcPts val="0"/>
                </a:spcBef>
                <a:buNone/>
              </a:pPr>
              <a:r>
                <a:t/>
              </a:r>
              <a:endParaRPr/>
            </a:p>
          </p:txBody>
        </p:sp>
        <p:pic>
          <p:nvPicPr>
            <p:cNvPr id="46" name="Shape 46"/>
            <p:cNvPicPr preferRelativeResize="0"/>
            <p:nvPr/>
          </p:nvPicPr>
          <p:blipFill>
            <a:blip r:embed="rId3">
              <a:alphaModFix/>
            </a:blip>
            <a:stretch>
              <a:fillRect/>
            </a:stretch>
          </p:blipFill>
          <p:spPr>
            <a:xfrm>
              <a:off y="2053225" x="3416350"/>
              <a:ext cy="495300" cx="1924050"/>
            </a:xfrm>
            <a:prstGeom prst="rect">
              <a:avLst/>
            </a:prstGeom>
            <a:noFill/>
            <a:ln>
              <a:noFill/>
            </a:ln>
          </p:spPr>
        </p:pic>
      </p:grpSp>
      <p:grpSp>
        <p:nvGrpSpPr>
          <p:cNvPr id="47" name="Shape 47"/>
          <p:cNvGrpSpPr/>
          <p:nvPr/>
        </p:nvGrpSpPr>
        <p:grpSpPr>
          <a:xfrm>
            <a:off y="1593300" x="552850"/>
            <a:ext cy="1328999" cx="2111100"/>
            <a:chOff y="1636375" x="552850"/>
            <a:chExt cy="1328999" cx="2111100"/>
          </a:xfrm>
        </p:grpSpPr>
        <p:sp>
          <p:nvSpPr>
            <p:cNvPr id="48" name="Shape 48"/>
            <p:cNvSpPr/>
            <p:nvPr/>
          </p:nvSpPr>
          <p:spPr>
            <a:xfrm>
              <a:off y="1636375" x="552850"/>
              <a:ext cy="1328999" cx="2111100"/>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rtl="0" lvl="0">
                <a:spcBef>
                  <a:spcPts val="0"/>
                </a:spcBef>
                <a:buNone/>
              </a:pPr>
              <a:r>
                <a:t/>
              </a:r>
              <a:endParaRPr/>
            </a:p>
          </p:txBody>
        </p:sp>
        <p:pic>
          <p:nvPicPr>
            <p:cNvPr id="49" name="Shape 49"/>
            <p:cNvPicPr preferRelativeResize="0"/>
            <p:nvPr/>
          </p:nvPicPr>
          <p:blipFill>
            <a:blip r:embed="rId4">
              <a:alphaModFix/>
            </a:blip>
            <a:stretch>
              <a:fillRect/>
            </a:stretch>
          </p:blipFill>
          <p:spPr>
            <a:xfrm>
              <a:off y="2129425" x="1084525"/>
              <a:ext cy="342900" cx="1047750"/>
            </a:xfrm>
            <a:prstGeom prst="rect">
              <a:avLst/>
            </a:prstGeom>
            <a:noFill/>
            <a:ln>
              <a:noFill/>
            </a:ln>
          </p:spPr>
        </p:pic>
      </p:grpSp>
      <p:grpSp>
        <p:nvGrpSpPr>
          <p:cNvPr id="50" name="Shape 50"/>
          <p:cNvGrpSpPr/>
          <p:nvPr/>
        </p:nvGrpSpPr>
        <p:grpSpPr>
          <a:xfrm>
            <a:off y="5020725" x="552850"/>
            <a:ext cy="1328999" cx="2111100"/>
            <a:chOff y="1837450" x="5891800"/>
            <a:chExt cy="1328999" cx="2111100"/>
          </a:xfrm>
        </p:grpSpPr>
        <p:sp>
          <p:nvSpPr>
            <p:cNvPr id="51" name="Shape 51"/>
            <p:cNvSpPr/>
            <p:nvPr/>
          </p:nvSpPr>
          <p:spPr>
            <a:xfrm>
              <a:off y="1837450" x="5891800"/>
              <a:ext cy="1328999" cx="2111100"/>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rtl="0" lvl="0">
                <a:spcBef>
                  <a:spcPts val="0"/>
                </a:spcBef>
                <a:buNone/>
              </a:pPr>
              <a:r>
                <a:t/>
              </a:r>
              <a:endParaRPr/>
            </a:p>
          </p:txBody>
        </p:sp>
        <p:pic>
          <p:nvPicPr>
            <p:cNvPr id="52" name="Shape 52"/>
            <p:cNvPicPr preferRelativeResize="0"/>
            <p:nvPr/>
          </p:nvPicPr>
          <p:blipFill>
            <a:blip r:embed="rId5">
              <a:alphaModFix/>
            </a:blip>
            <a:stretch>
              <a:fillRect/>
            </a:stretch>
          </p:blipFill>
          <p:spPr>
            <a:xfrm>
              <a:off y="1930450" x="5980562"/>
              <a:ext cy="1143000" cx="1933575"/>
            </a:xfrm>
            <a:prstGeom prst="rect">
              <a:avLst/>
            </a:prstGeom>
            <a:noFill/>
            <a:ln>
              <a:noFill/>
            </a:ln>
          </p:spPr>
        </p:pic>
      </p:grpSp>
      <p:sp>
        <p:nvSpPr>
          <p:cNvPr id="53" name="Shape 53"/>
          <p:cNvSpPr txBox="1"/>
          <p:nvPr>
            <p:ph idx="1" type="body"/>
          </p:nvPr>
        </p:nvSpPr>
        <p:spPr>
          <a:xfrm>
            <a:off y="1600200" x="2780430"/>
            <a:ext cy="1315200" cx="6196799"/>
          </a:xfrm>
          <a:prstGeom prst="rect">
            <a:avLst/>
          </a:prstGeom>
        </p:spPr>
        <p:txBody>
          <a:bodyPr bIns="91425" rIns="91425" lIns="91425" tIns="91425" anchor="ctr" anchorCtr="0">
            <a:spAutoFit/>
          </a:bodyPr>
          <a:lstStyle/>
          <a:p>
            <a:pPr rtl="0" lvl="0">
              <a:spcBef>
                <a:spcPts val="0"/>
              </a:spcBef>
              <a:buNone/>
            </a:pPr>
            <a:r>
              <a:rPr sz="2200" lang="en">
                <a:solidFill>
                  <a:srgbClr val="FFFFFF"/>
                </a:solidFill>
                <a:latin typeface="Consolas"/>
                <a:ea typeface="Consolas"/>
                <a:cs typeface="Consolas"/>
                <a:sym typeface="Consolas"/>
              </a:rPr>
              <a:t>&lt;rating max='5' model='stars.average'&gt;</a:t>
            </a:r>
          </a:p>
        </p:txBody>
      </p:sp>
      <p:sp>
        <p:nvSpPr>
          <p:cNvPr id="54" name="Shape 54"/>
          <p:cNvSpPr txBox="1"/>
          <p:nvPr>
            <p:ph idx="2" type="body"/>
          </p:nvPr>
        </p:nvSpPr>
        <p:spPr>
          <a:xfrm>
            <a:off y="3318675" x="2780430"/>
            <a:ext cy="1315200" cx="6241499"/>
          </a:xfrm>
          <a:prstGeom prst="rect">
            <a:avLst/>
          </a:prstGeom>
        </p:spPr>
        <p:txBody>
          <a:bodyPr bIns="91425" rIns="91425" lIns="91425" tIns="91425" anchor="ctr" anchorCtr="0">
            <a:spAutoFit/>
          </a:bodyPr>
          <a:lstStyle/>
          <a:p>
            <a:pPr rtl="0" lvl="0">
              <a:spcBef>
                <a:spcPts val="0"/>
              </a:spcBef>
              <a:buNone/>
            </a:pPr>
            <a:r>
              <a:rPr sz="2200" lang="en">
                <a:solidFill>
                  <a:srgbClr val="FFFFFF"/>
                </a:solidFill>
                <a:latin typeface="Consolas"/>
                <a:ea typeface="Consolas"/>
                <a:cs typeface="Consolas"/>
                <a:sym typeface="Consolas"/>
              </a:rPr>
              <a:t>&lt;tabs&gt;</a:t>
            </a:r>
          </a:p>
          <a:p>
            <a:pPr rtl="0" lvl="0">
              <a:spcBef>
                <a:spcPts val="0"/>
              </a:spcBef>
              <a:buNone/>
            </a:pPr>
            <a:r>
              <a:rPr sz="2200" lang="en">
                <a:solidFill>
                  <a:srgbClr val="FFFFFF"/>
                </a:solidFill>
                <a:latin typeface="Consolas"/>
                <a:ea typeface="Consolas"/>
                <a:cs typeface="Consolas"/>
                <a:sym typeface="Consolas"/>
              </a:rPr>
              <a:t>  &lt;tab title='Active tab' view='...'&gt;</a:t>
            </a:r>
          </a:p>
          <a:p>
            <a:pPr rtl="0" lvl="0">
              <a:spcBef>
                <a:spcPts val="0"/>
              </a:spcBef>
              <a:buNone/>
            </a:pPr>
            <a:r>
              <a:rPr sz="2200" lang="en">
                <a:solidFill>
                  <a:srgbClr val="FFFFFF"/>
                </a:solidFill>
                <a:latin typeface="Consolas"/>
                <a:ea typeface="Consolas"/>
                <a:cs typeface="Consolas"/>
                <a:sym typeface="Consolas"/>
              </a:rPr>
              <a:t>  &lt;tab title='Inactive tab' view='...'&gt;</a:t>
            </a:r>
          </a:p>
          <a:p>
            <a:pPr rtl="0" lvl="0">
              <a:spcBef>
                <a:spcPts val="0"/>
              </a:spcBef>
              <a:buNone/>
            </a:pPr>
            <a:r>
              <a:rPr sz="2200" lang="en">
                <a:solidFill>
                  <a:srgbClr val="FFFFFF"/>
                </a:solidFill>
                <a:latin typeface="Consolas"/>
                <a:ea typeface="Consolas"/>
                <a:cs typeface="Consolas"/>
                <a:sym typeface="Consolas"/>
              </a:rPr>
              <a:t>&lt;/tabs&gt;</a:t>
            </a:r>
          </a:p>
        </p:txBody>
      </p:sp>
      <p:sp>
        <p:nvSpPr>
          <p:cNvPr id="55" name="Shape 55"/>
          <p:cNvSpPr txBox="1"/>
          <p:nvPr>
            <p:ph idx="3" type="body"/>
          </p:nvPr>
        </p:nvSpPr>
        <p:spPr>
          <a:xfrm>
            <a:off y="5027625" x="2780430"/>
            <a:ext cy="1315200" cx="5906399"/>
          </a:xfrm>
          <a:prstGeom prst="rect">
            <a:avLst/>
          </a:prstGeom>
        </p:spPr>
        <p:txBody>
          <a:bodyPr bIns="91425" rIns="91425" lIns="91425" tIns="91425" anchor="ctr" anchorCtr="0">
            <a:spAutoFit/>
          </a:bodyPr>
          <a:lstStyle/>
          <a:p>
            <a:pPr rtl="0" lvl="0">
              <a:spcBef>
                <a:spcPts val="0"/>
              </a:spcBef>
              <a:buNone/>
            </a:pPr>
            <a:r>
              <a:rPr sz="2200" lang="en">
                <a:solidFill>
                  <a:srgbClr val="FFFFFF"/>
                </a:solidFill>
                <a:latin typeface="Consolas"/>
                <a:ea typeface="Consolas"/>
                <a:cs typeface="Consolas"/>
                <a:sym typeface="Consolas"/>
              </a:rPr>
              <a:t>&lt;tooltip content='messages.tip1'&gt;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59" name="Shape 59"/>
        <p:cNvGrpSpPr/>
        <p:nvPr/>
      </p:nvGrpSpPr>
      <p:grpSpPr>
        <a:xfrm>
          <a:off y="0" x="0"/>
          <a:ext cy="0" cx="0"/>
          <a:chOff y="0" x="0"/>
          <a:chExt cy="0" cx="0"/>
        </a:xfrm>
      </p:grpSpPr>
      <p:sp>
        <p:nvSpPr>
          <p:cNvPr id="60" name="Shape 60"/>
          <p:cNvSpPr txBox="1"/>
          <p:nvPr>
            <p:ph type="title"/>
          </p:nvPr>
        </p:nvSpPr>
        <p:spPr>
          <a:xfrm>
            <a:off y="158625" x="1457100"/>
            <a:ext cy="1143000" cx="6229800"/>
          </a:xfrm>
          <a:prstGeom prst="rect">
            <a:avLst/>
          </a:prstGeom>
        </p:spPr>
        <p:txBody>
          <a:bodyPr bIns="91425" rIns="91425" lIns="91425" tIns="91425" anchor="ctr" anchorCtr="0">
            <a:spAutoFit/>
          </a:bodyPr>
          <a:lstStyle/>
          <a:p>
            <a:pPr algn="ctr" rtl="0" lvl="0">
              <a:spcBef>
                <a:spcPts val="0"/>
              </a:spcBef>
              <a:buNone/>
            </a:pPr>
            <a:r>
              <a:rPr lang="en"/>
              <a:t>Built-in Directives?</a:t>
            </a:r>
          </a:p>
        </p:txBody>
      </p:sp>
      <p:sp>
        <p:nvSpPr>
          <p:cNvPr id="61" name="Shape 61"/>
          <p:cNvSpPr txBox="1"/>
          <p:nvPr/>
        </p:nvSpPr>
        <p:spPr>
          <a:xfrm>
            <a:off y="1799800" x="1022428"/>
            <a:ext cy="4662000" cx="8013000"/>
          </a:xfrm>
          <a:prstGeom prst="rect">
            <a:avLst/>
          </a:prstGeom>
          <a:noFill/>
          <a:ln>
            <a:noFill/>
          </a:ln>
        </p:spPr>
        <p:txBody>
          <a:bodyPr bIns="91425" rIns="91425" lIns="91425" tIns="91425" anchor="t" anchorCtr="0">
            <a:spAutoFit/>
          </a:bodyPr>
          <a:lstStyle/>
          <a:p>
            <a:pPr rtl="0" lvl="0">
              <a:spcBef>
                <a:spcPts val="0"/>
              </a:spcBef>
              <a:buNone/>
            </a:pPr>
            <a:r>
              <a:rPr sz="3600" lang="en">
                <a:solidFill>
                  <a:schemeClr val="lt1"/>
                </a:solidFill>
              </a:rPr>
              <a:t>ng</a:t>
            </a:r>
            <a:r>
              <a:rPr sz="3600" lang="en">
                <a:solidFill>
                  <a:schemeClr val="lt1"/>
                </a:solidFill>
                <a:latin typeface="Consolas"/>
                <a:ea typeface="Consolas"/>
                <a:cs typeface="Consolas"/>
                <a:sym typeface="Consolas"/>
              </a:rPr>
              <a:t>App				ngForm</a:t>
            </a:r>
          </a:p>
          <a:p>
            <a:pPr rtl="0" lvl="0">
              <a:spcBef>
                <a:spcPts val="0"/>
              </a:spcBef>
              <a:buNone/>
            </a:pPr>
            <a:r>
              <a:rPr sz="3600" lang="en">
                <a:solidFill>
                  <a:schemeClr val="lt1"/>
                </a:solidFill>
                <a:latin typeface="Consolas"/>
                <a:ea typeface="Consolas"/>
                <a:cs typeface="Consolas"/>
                <a:sym typeface="Consolas"/>
              </a:rPr>
              <a:t>ngClick			ngMouseOver	</a:t>
            </a:r>
          </a:p>
          <a:p>
            <a:pPr rtl="0" lvl="0">
              <a:spcBef>
                <a:spcPts val="0"/>
              </a:spcBef>
              <a:buNone/>
            </a:pPr>
            <a:r>
              <a:rPr sz="3600" lang="en">
                <a:solidFill>
                  <a:schemeClr val="lt1"/>
                </a:solidFill>
                <a:latin typeface="Consolas"/>
                <a:ea typeface="Consolas"/>
                <a:cs typeface="Consolas"/>
                <a:sym typeface="Consolas"/>
              </a:rPr>
              <a:t>ngClass			........</a:t>
            </a:r>
          </a:p>
          <a:p>
            <a:pPr rtl="0" lvl="0">
              <a:spcBef>
                <a:spcPts val="0"/>
              </a:spcBef>
              <a:buNone/>
            </a:pPr>
            <a:r>
              <a:rPr sz="3600" lang="en">
                <a:solidFill>
                  <a:schemeClr val="lt1"/>
                </a:solidFill>
                <a:latin typeface="Consolas"/>
                <a:ea typeface="Consolas"/>
                <a:cs typeface="Consolas"/>
                <a:sym typeface="Consolas"/>
              </a:rPr>
              <a:t>ngHide			........</a:t>
            </a:r>
          </a:p>
          <a:p>
            <a:pPr rtl="0" lvl="0">
              <a:spcBef>
                <a:spcPts val="0"/>
              </a:spcBef>
              <a:buNone/>
            </a:pPr>
            <a:r>
              <a:rPr sz="3600" lang="en">
                <a:solidFill>
                  <a:schemeClr val="lt1"/>
                </a:solidFill>
                <a:latin typeface="Consolas"/>
                <a:ea typeface="Consolas"/>
                <a:cs typeface="Consolas"/>
                <a:sym typeface="Consolas"/>
              </a:rPr>
              <a:t>ngShow</a:t>
            </a:r>
          </a:p>
          <a:p>
            <a:pPr rtl="0" lvl="0">
              <a:spcBef>
                <a:spcPts val="0"/>
              </a:spcBef>
              <a:buNone/>
            </a:pPr>
            <a:r>
              <a:t/>
            </a:r>
            <a:endParaRPr sz="4800">
              <a:solidFill>
                <a:schemeClr val="lt1"/>
              </a:solidFill>
            </a:endParaRPr>
          </a:p>
          <a:p>
            <a:pPr rtl="0" lvl="0">
              <a:spcBef>
                <a:spcPts val="0"/>
              </a:spcBef>
              <a:buNone/>
            </a:pPr>
            <a:r>
              <a:rPr u="sng" sz="3600" lang="en">
                <a:solidFill>
                  <a:schemeClr val="hlink"/>
                </a:solidFill>
                <a:hlinkClick r:id="rId3"/>
              </a:rPr>
              <a:t>http://docs.angularjs.org/api/</a:t>
            </a:r>
          </a:p>
          <a:p>
            <a:pPr>
              <a:spcBef>
                <a:spcPts val="0"/>
              </a:spcBef>
              <a:buNone/>
            </a:pPr>
            <a:r>
              <a:t/>
            </a:r>
            <a:endParaRPr sz="4800">
              <a:solidFill>
                <a:schemeClr val="lt1"/>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65" name="Shape 65"/>
        <p:cNvGrpSpPr/>
        <p:nvPr/>
      </p:nvGrpSpPr>
      <p:grpSpPr>
        <a:xfrm>
          <a:off y="0" x="0"/>
          <a:ext cy="0" cx="0"/>
          <a:chOff y="0" x="0"/>
          <a:chExt cy="0" cx="0"/>
        </a:xfrm>
      </p:grpSpPr>
      <p:sp>
        <p:nvSpPr>
          <p:cNvPr id="66" name="Shape 66"/>
          <p:cNvSpPr txBox="1"/>
          <p:nvPr>
            <p:ph type="title"/>
          </p:nvPr>
        </p:nvSpPr>
        <p:spPr>
          <a:xfrm>
            <a:off y="257012" x="457200"/>
            <a:ext cy="717899" cx="8229600"/>
          </a:xfrm>
          <a:prstGeom prst="rect">
            <a:avLst/>
          </a:prstGeom>
        </p:spPr>
        <p:txBody>
          <a:bodyPr bIns="91425" rIns="91425" lIns="91425" tIns="91425" anchor="b" anchorCtr="0">
            <a:spAutoFit/>
          </a:bodyPr>
          <a:lstStyle/>
          <a:p>
            <a:pPr rtl="0" lvl="0">
              <a:spcBef>
                <a:spcPts val="0"/>
              </a:spcBef>
              <a:buNone/>
            </a:pPr>
            <a:r>
              <a:rPr lang="en"/>
              <a:t>Controllers </a:t>
            </a:r>
          </a:p>
        </p:txBody>
      </p:sp>
      <p:sp>
        <p:nvSpPr>
          <p:cNvPr id="67" name="Shape 67"/>
          <p:cNvSpPr txBox="1"/>
          <p:nvPr>
            <p:ph idx="1" type="body"/>
          </p:nvPr>
        </p:nvSpPr>
        <p:spPr>
          <a:xfrm>
            <a:off y="891287" x="457200"/>
            <a:ext cy="2548800" cx="7842600"/>
          </a:xfrm>
          <a:prstGeom prst="rect">
            <a:avLst/>
          </a:prstGeom>
        </p:spPr>
        <p:txBody>
          <a:bodyPr bIns="91425" rIns="91425" lIns="91425" tIns="91425" anchor="t" anchorCtr="0">
            <a:spAutoFit/>
          </a:bodyPr>
          <a:lstStyle/>
          <a:p>
            <a:pPr rtl="0" lvl="0">
              <a:lnSpc>
                <a:spcPct val="115000"/>
              </a:lnSpc>
              <a:spcBef>
                <a:spcPts val="0"/>
              </a:spcBef>
              <a:buNone/>
            </a:pPr>
            <a:r>
              <a:t/>
            </a:r>
            <a:endParaRPr sz="2200"/>
          </a:p>
          <a:p>
            <a:pPr rtl="0" lvl="0" indent="-368300" marL="457200">
              <a:lnSpc>
                <a:spcPct val="115000"/>
              </a:lnSpc>
              <a:spcBef>
                <a:spcPts val="0"/>
              </a:spcBef>
              <a:buClr>
                <a:schemeClr val="lt1"/>
              </a:buClr>
              <a:buSzPct val="100000"/>
              <a:buFont typeface="Arial"/>
              <a:buChar char="●"/>
            </a:pPr>
            <a:r>
              <a:rPr sz="2200" lang="en"/>
              <a:t>Controllers add behaviour to the view</a:t>
            </a:r>
          </a:p>
          <a:p>
            <a:pPr rtl="0" lvl="0" indent="-368300" marL="457200">
              <a:lnSpc>
                <a:spcPct val="115000"/>
              </a:lnSpc>
              <a:spcBef>
                <a:spcPts val="0"/>
              </a:spcBef>
              <a:buClr>
                <a:schemeClr val="lt1"/>
              </a:buClr>
              <a:buSzPct val="100000"/>
              <a:buFont typeface="Arial"/>
              <a:buChar char="●"/>
            </a:pPr>
            <a:r>
              <a:rPr sz="2200" lang="en"/>
              <a:t>Should contain only Business logic</a:t>
            </a:r>
          </a:p>
          <a:p>
            <a:pPr rtl="0" lvl="1" indent="-368300" marL="914400">
              <a:lnSpc>
                <a:spcPct val="115000"/>
              </a:lnSpc>
              <a:spcBef>
                <a:spcPts val="0"/>
              </a:spcBef>
              <a:buClr>
                <a:schemeClr val="lt1"/>
              </a:buClr>
              <a:buSzPct val="100000"/>
              <a:buFont typeface="Courier New"/>
              <a:buChar char="o"/>
            </a:pPr>
            <a:r>
              <a:rPr sz="2200" lang="en"/>
              <a:t>What should happen if i click X?</a:t>
            </a:r>
          </a:p>
          <a:p>
            <a:pPr rtl="0" lvl="1" indent="-368300" marL="914400">
              <a:lnSpc>
                <a:spcPct val="115000"/>
              </a:lnSpc>
              <a:spcBef>
                <a:spcPts val="0"/>
              </a:spcBef>
              <a:buClr>
                <a:schemeClr val="lt1"/>
              </a:buClr>
              <a:buSzPct val="100000"/>
              <a:buFont typeface="Courier New"/>
              <a:buChar char="o"/>
            </a:pPr>
            <a:r>
              <a:rPr sz="2200" lang="en"/>
              <a:t>Where should i fetch data for X?</a:t>
            </a:r>
          </a:p>
          <a:p>
            <a:pPr rtl="0" lvl="0" indent="-368300" marL="457200">
              <a:lnSpc>
                <a:spcPct val="115000"/>
              </a:lnSpc>
              <a:spcBef>
                <a:spcPts val="0"/>
              </a:spcBef>
              <a:buClr>
                <a:schemeClr val="lt1"/>
              </a:buClr>
              <a:buSzPct val="100000"/>
              <a:buFont typeface="Arial"/>
              <a:buChar char="●"/>
            </a:pPr>
            <a:r>
              <a:rPr sz="2200" lang="en"/>
              <a:t>Controllers are not for any DOM manipulation</a:t>
            </a:r>
          </a:p>
          <a:p>
            <a:pPr rtl="0" lvl="0">
              <a:lnSpc>
                <a:spcPct val="115000"/>
              </a:lnSpc>
              <a:spcBef>
                <a:spcPts val="0"/>
              </a:spcBef>
              <a:buNone/>
            </a:pPr>
            <a:r>
              <a:t/>
            </a:r>
            <a:endParaRPr sz="2200">
              <a:latin typeface="Consolas"/>
              <a:ea typeface="Consolas"/>
              <a:cs typeface="Consolas"/>
              <a:sym typeface="Consolas"/>
            </a:endParaRPr>
          </a:p>
          <a:p>
            <a:pPr rtl="0" lvl="0">
              <a:lnSpc>
                <a:spcPct val="115000"/>
              </a:lnSpc>
              <a:spcBef>
                <a:spcPts val="0"/>
              </a:spcBef>
              <a:buNone/>
            </a:pPr>
            <a:r>
              <a:t/>
            </a:r>
            <a:endParaRPr sz="2200">
              <a:latin typeface="Consolas"/>
              <a:ea typeface="Consolas"/>
              <a:cs typeface="Consolas"/>
              <a:sym typeface="Consolas"/>
            </a:endParaRPr>
          </a:p>
        </p:txBody>
      </p:sp>
      <p:sp>
        <p:nvSpPr>
          <p:cNvPr id="68" name="Shape 68"/>
          <p:cNvSpPr txBox="1"/>
          <p:nvPr/>
        </p:nvSpPr>
        <p:spPr>
          <a:xfrm>
            <a:off y="3677037" x="408300"/>
            <a:ext cy="2924399" cx="8278500"/>
          </a:xfrm>
          <a:prstGeom prst="rect">
            <a:avLst/>
          </a:prstGeom>
          <a:noFill/>
          <a:ln>
            <a:noFill/>
          </a:ln>
        </p:spPr>
        <p:txBody>
          <a:bodyPr bIns="91425" rIns="91425" lIns="91425" tIns="91425" anchor="t" anchorCtr="0">
            <a:spAutoFit/>
          </a:bodyPr>
          <a:lstStyle/>
          <a:p>
            <a:pPr rtl="0" lvl="0">
              <a:lnSpc>
                <a:spcPct val="115000"/>
              </a:lnSpc>
              <a:spcBef>
                <a:spcPts val="0"/>
              </a:spcBef>
              <a:buNone/>
            </a:pPr>
            <a:r>
              <a:rPr sz="3600" lang="en">
                <a:solidFill>
                  <a:srgbClr val="FFFFFF"/>
                </a:solidFill>
              </a:rPr>
              <a:t>Scope:</a:t>
            </a:r>
          </a:p>
          <a:p>
            <a:pPr rtl="0" lvl="0" indent="-368300" marL="457200">
              <a:lnSpc>
                <a:spcPct val="115000"/>
              </a:lnSpc>
              <a:spcBef>
                <a:spcPts val="0"/>
              </a:spcBef>
              <a:buClr>
                <a:schemeClr val="lt1"/>
              </a:buClr>
              <a:buSzPct val="100000"/>
              <a:buFont typeface="Arial"/>
              <a:buChar char="●"/>
            </a:pPr>
            <a:r>
              <a:rPr sz="2200" lang="en">
                <a:solidFill>
                  <a:schemeClr val="lt1"/>
                </a:solidFill>
              </a:rPr>
              <a:t>Scope is an object that refers to the application model (it is not model). It is an execution context for expressions.</a:t>
            </a:r>
          </a:p>
          <a:p>
            <a:pPr rtl="0" lvl="0" indent="-368300" marL="457200">
              <a:lnSpc>
                <a:spcPct val="115000"/>
              </a:lnSpc>
              <a:spcBef>
                <a:spcPts val="0"/>
              </a:spcBef>
              <a:buClr>
                <a:schemeClr val="lt1"/>
              </a:buClr>
              <a:buSzPct val="100000"/>
              <a:buFont typeface="Arial"/>
              <a:buChar char="●"/>
            </a:pPr>
            <a:r>
              <a:rPr sz="2200" lang="en">
                <a:solidFill>
                  <a:schemeClr val="lt1"/>
                </a:solidFill>
              </a:rPr>
              <a:t>It is the glue between Controller and View</a:t>
            </a:r>
          </a:p>
          <a:p>
            <a:pPr rtl="0" lvl="0" indent="-368300" marL="457200">
              <a:lnSpc>
                <a:spcPct val="115000"/>
              </a:lnSpc>
              <a:spcBef>
                <a:spcPts val="0"/>
              </a:spcBef>
              <a:buClr>
                <a:schemeClr val="lt1"/>
              </a:buClr>
              <a:buSzPct val="100000"/>
              <a:buFont typeface="Arial"/>
              <a:buChar char="●"/>
            </a:pPr>
            <a:r>
              <a:rPr sz="2200" lang="en">
                <a:solidFill>
                  <a:schemeClr val="lt1"/>
                </a:solidFill>
              </a:rPr>
              <a:t>Scopes are arranged in hierarchical structure mimicking DOM structure of application</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72" name="Shape 72"/>
        <p:cNvGrpSpPr/>
        <p:nvPr/>
      </p:nvGrpSpPr>
      <p:grpSpPr>
        <a:xfrm>
          <a:off y="0" x="0"/>
          <a:ext cy="0" cx="0"/>
          <a:chOff y="0" x="0"/>
          <a:chExt cy="0" cx="0"/>
        </a:xfrm>
      </p:grpSpPr>
      <p:sp>
        <p:nvSpPr>
          <p:cNvPr id="73" name="Shape 73"/>
          <p:cNvSpPr txBox="1"/>
          <p:nvPr>
            <p:ph type="title"/>
          </p:nvPr>
        </p:nvSpPr>
        <p:spPr>
          <a:xfrm>
            <a:off y="274637" x="457200"/>
            <a:ext cy="524699" cx="8229600"/>
          </a:xfrm>
          <a:prstGeom prst="rect">
            <a:avLst/>
          </a:prstGeom>
        </p:spPr>
        <p:txBody>
          <a:bodyPr bIns="91425" rIns="91425" lIns="91425" tIns="91425" anchor="b" anchorCtr="0">
            <a:spAutoFit/>
          </a:bodyPr>
          <a:lstStyle/>
          <a:p>
            <a:pPr rtl="0" lvl="0">
              <a:spcBef>
                <a:spcPts val="0"/>
              </a:spcBef>
              <a:buNone/>
            </a:pPr>
            <a:r>
              <a:rPr lang="en"/>
              <a:t>Simple Directive Example:</a:t>
            </a:r>
          </a:p>
        </p:txBody>
      </p:sp>
      <p:sp>
        <p:nvSpPr>
          <p:cNvPr id="74" name="Shape 74"/>
          <p:cNvSpPr txBox="1"/>
          <p:nvPr>
            <p:ph idx="1" type="body"/>
          </p:nvPr>
        </p:nvSpPr>
        <p:spPr>
          <a:xfrm>
            <a:off y="1600200" x="457200"/>
            <a:ext cy="5082300" cx="6489300"/>
          </a:xfrm>
          <a:prstGeom prst="rect">
            <a:avLst/>
          </a:prstGeom>
        </p:spPr>
        <p:txBody>
          <a:bodyPr bIns="91425" rIns="91425" lIns="91425" tIns="91425" anchor="t" anchorCtr="0">
            <a:spAutoFit/>
          </a:bodyPr>
          <a:lstStyle/>
          <a:p>
            <a:pPr rtl="0" lvl="0">
              <a:spcBef>
                <a:spcPts val="0"/>
              </a:spcBef>
              <a:buNone/>
            </a:pPr>
            <a:r>
              <a:rPr sz="2000" lang="en">
                <a:latin typeface="Consolas"/>
                <a:ea typeface="Consolas"/>
                <a:cs typeface="Consolas"/>
                <a:sym typeface="Consolas"/>
              </a:rPr>
              <a:t>var mod = angular.module('directives', []);</a:t>
            </a:r>
          </a:p>
          <a:p>
            <a:pPr rtl="0" lvl="0">
              <a:spcBef>
                <a:spcPts val="0"/>
              </a:spcBef>
              <a:buNone/>
            </a:pPr>
            <a:r>
              <a:rPr sz="2000" lang="en">
                <a:latin typeface="Consolas"/>
                <a:ea typeface="Consolas"/>
                <a:cs typeface="Consolas"/>
                <a:sym typeface="Consolas"/>
              </a:rPr>
              <a:t>mod.directive(</a:t>
            </a:r>
            <a:r>
              <a:rPr sz="2000" lang="en">
                <a:solidFill>
                  <a:srgbClr val="6FA8DC"/>
                </a:solidFill>
                <a:latin typeface="Consolas"/>
                <a:ea typeface="Consolas"/>
                <a:cs typeface="Consolas"/>
                <a:sym typeface="Consolas"/>
              </a:rPr>
              <a:t>'focus'</a:t>
            </a:r>
            <a:r>
              <a:rPr sz="2000" lang="en">
                <a:latin typeface="Consolas"/>
                <a:ea typeface="Consolas"/>
                <a:cs typeface="Consolas"/>
                <a:sym typeface="Consolas"/>
              </a:rPr>
              <a:t>, function() {</a:t>
            </a:r>
          </a:p>
          <a:p>
            <a:pPr rtl="0" lvl="0">
              <a:spcBef>
                <a:spcPts val="0"/>
              </a:spcBef>
              <a:buNone/>
            </a:pPr>
            <a:r>
              <a:rPr sz="2000" lang="en">
                <a:latin typeface="Consolas"/>
                <a:ea typeface="Consolas"/>
                <a:cs typeface="Consolas"/>
                <a:sym typeface="Consolas"/>
              </a:rPr>
              <a:t>  return {</a:t>
            </a:r>
          </a:p>
          <a:p>
            <a:pPr rtl="0" lvl="0">
              <a:spcBef>
                <a:spcPts val="0"/>
              </a:spcBef>
              <a:buNone/>
            </a:pPr>
            <a:r>
              <a:rPr sz="2000" lang="en">
                <a:latin typeface="Consolas"/>
                <a:ea typeface="Consolas"/>
                <a:cs typeface="Consolas"/>
                <a:sym typeface="Consolas"/>
              </a:rPr>
              <a:t>    link: function(scope, element, attrs) {</a:t>
            </a:r>
          </a:p>
          <a:p>
            <a:pPr rtl="0" lvl="0">
              <a:spcBef>
                <a:spcPts val="0"/>
              </a:spcBef>
              <a:buNone/>
            </a:pPr>
            <a:r>
              <a:rPr sz="2000" lang="en">
                <a:latin typeface="Consolas"/>
                <a:ea typeface="Consolas"/>
                <a:cs typeface="Consolas"/>
                <a:sym typeface="Consolas"/>
              </a:rPr>
              <a:t>      element[0].focus();</a:t>
            </a:r>
          </a:p>
          <a:p>
            <a:pPr rtl="0" lvl="0">
              <a:spcBef>
                <a:spcPts val="0"/>
              </a:spcBef>
              <a:buNone/>
            </a:pPr>
            <a:r>
              <a:rPr sz="2000" lang="en">
                <a:latin typeface="Consolas"/>
                <a:ea typeface="Consolas"/>
                <a:cs typeface="Consolas"/>
                <a:sym typeface="Consolas"/>
              </a:rPr>
              <a:t>    }</a:t>
            </a:r>
          </a:p>
          <a:p>
            <a:pPr rtl="0" lvl="0">
              <a:spcBef>
                <a:spcPts val="0"/>
              </a:spcBef>
              <a:buNone/>
            </a:pPr>
            <a:r>
              <a:rPr sz="2000" lang="en">
                <a:latin typeface="Consolas"/>
                <a:ea typeface="Consolas"/>
                <a:cs typeface="Consolas"/>
                <a:sym typeface="Consolas"/>
              </a:rPr>
              <a:t>  };</a:t>
            </a:r>
          </a:p>
          <a:p>
            <a:pPr rtl="0" lvl="0">
              <a:spcBef>
                <a:spcPts val="0"/>
              </a:spcBef>
              <a:buNone/>
            </a:pPr>
            <a:r>
              <a:rPr sz="2000" lang="en">
                <a:latin typeface="Consolas"/>
                <a:ea typeface="Consolas"/>
                <a:cs typeface="Consolas"/>
                <a:sym typeface="Consolas"/>
              </a:rPr>
              <a:t>});</a:t>
            </a:r>
          </a:p>
          <a:p>
            <a:pPr rtl="0" lvl="0">
              <a:spcBef>
                <a:spcPts val="0"/>
              </a:spcBef>
              <a:buNone/>
            </a:pPr>
            <a:r>
              <a:t/>
            </a:r>
            <a:endParaRPr sz="2200">
              <a:latin typeface="Consolas"/>
              <a:ea typeface="Consolas"/>
              <a:cs typeface="Consolas"/>
              <a:sym typeface="Consolas"/>
            </a:endParaRPr>
          </a:p>
          <a:p>
            <a:pPr rtl="0" lvl="0">
              <a:spcBef>
                <a:spcPts val="0"/>
              </a:spcBef>
              <a:buNone/>
            </a:pPr>
            <a:r>
              <a:rPr sz="2200" lang="en">
                <a:latin typeface="Consolas"/>
                <a:ea typeface="Consolas"/>
                <a:cs typeface="Consolas"/>
                <a:sym typeface="Consolas"/>
              </a:rPr>
              <a:t>&lt;form name='myForm'&gt;</a:t>
            </a:r>
          </a:p>
          <a:p>
            <a:pPr rtl="0" lvl="0">
              <a:spcBef>
                <a:spcPts val="0"/>
              </a:spcBef>
              <a:buNone/>
            </a:pPr>
            <a:r>
              <a:rPr sz="2200" lang="en">
                <a:latin typeface="Consolas"/>
                <a:ea typeface="Consolas"/>
                <a:cs typeface="Consolas"/>
                <a:sym typeface="Consolas"/>
              </a:rPr>
              <a:t>  &lt;input ng-model='user.firstName' </a:t>
            </a:r>
            <a:r>
              <a:rPr sz="2200" lang="en">
                <a:solidFill>
                  <a:srgbClr val="6FA8DC"/>
                </a:solidFill>
                <a:latin typeface="Consolas"/>
                <a:ea typeface="Consolas"/>
                <a:cs typeface="Consolas"/>
                <a:sym typeface="Consolas"/>
              </a:rPr>
              <a:t>focus</a:t>
            </a:r>
            <a:r>
              <a:rPr sz="2200" lang="en">
                <a:latin typeface="Consolas"/>
                <a:ea typeface="Consolas"/>
                <a:cs typeface="Consolas"/>
                <a:sym typeface="Consolas"/>
              </a:rPr>
              <a:t>&gt;</a:t>
            </a:r>
          </a:p>
          <a:p>
            <a:pPr rtl="0" lvl="0">
              <a:spcBef>
                <a:spcPts val="0"/>
              </a:spcBef>
              <a:buNone/>
            </a:pPr>
            <a:r>
              <a:rPr sz="2200" lang="en">
                <a:latin typeface="Consolas"/>
                <a:ea typeface="Consolas"/>
                <a:cs typeface="Consolas"/>
                <a:sym typeface="Consolas"/>
              </a:rPr>
              <a:t>  &lt;input ng-model='user.lastName'&gt;</a:t>
            </a:r>
          </a:p>
          <a:p>
            <a:pPr rtl="0" lvl="0">
              <a:spcBef>
                <a:spcPts val="0"/>
              </a:spcBef>
              <a:buNone/>
            </a:pPr>
            <a:r>
              <a:rPr sz="2200" lang="en">
                <a:latin typeface="Consolas"/>
                <a:ea typeface="Consolas"/>
                <a:cs typeface="Consolas"/>
                <a:sym typeface="Consolas"/>
              </a:rPr>
              <a:t>  ...</a:t>
            </a:r>
          </a:p>
          <a:p>
            <a:pPr rtl="0" lvl="0">
              <a:spcBef>
                <a:spcPts val="0"/>
              </a:spcBef>
              <a:buNone/>
            </a:pPr>
            <a:r>
              <a:rPr sz="2200" lang="en">
                <a:latin typeface="Consolas"/>
                <a:ea typeface="Consolas"/>
                <a:cs typeface="Consolas"/>
                <a:sym typeface="Consolas"/>
              </a:rPr>
              <a:t>&lt;/form&gt;</a:t>
            </a:r>
          </a:p>
        </p:txBody>
      </p:sp>
      <p:sp>
        <p:nvSpPr>
          <p:cNvPr id="75" name="Shape 75"/>
          <p:cNvSpPr/>
          <p:nvPr/>
        </p:nvSpPr>
        <p:spPr>
          <a:xfrm>
            <a:off y="1600200" x="6705325"/>
            <a:ext cy="2910900" cx="329100"/>
          </a:xfrm>
          <a:prstGeom prst="rightBracket">
            <a:avLst>
              <a:gd fmla="val 8333" name="adj"/>
            </a:avLst>
          </a:prstGeom>
          <a:noFill/>
          <a:ln w="38100" cap="flat">
            <a:solidFill>
              <a:srgbClr val="CCCCCC"/>
            </a:solidFill>
            <a:prstDash val="solid"/>
            <a:round/>
            <a:headEnd w="med" len="med" type="none"/>
            <a:tailEnd w="med" len="med" type="none"/>
          </a:ln>
        </p:spPr>
        <p:txBody>
          <a:bodyPr bIns="91425" rIns="91425" lIns="91425" tIns="91425" anchor="ctr" anchorCtr="0">
            <a:spAutoFit/>
          </a:bodyPr>
          <a:lstStyle/>
          <a:p>
            <a:pPr>
              <a:spcBef>
                <a:spcPts val="0"/>
              </a:spcBef>
              <a:buNone/>
            </a:pPr>
            <a:r>
              <a:t/>
            </a:r>
            <a:endParaRPr/>
          </a:p>
        </p:txBody>
      </p:sp>
      <p:sp>
        <p:nvSpPr>
          <p:cNvPr id="76" name="Shape 76"/>
          <p:cNvSpPr/>
          <p:nvPr/>
        </p:nvSpPr>
        <p:spPr>
          <a:xfrm>
            <a:off y="4832708" x="6705325"/>
            <a:ext cy="1596000" cx="329100"/>
          </a:xfrm>
          <a:prstGeom prst="rightBracket">
            <a:avLst>
              <a:gd fmla="val 8333" name="adj"/>
            </a:avLst>
          </a:prstGeom>
          <a:noFill/>
          <a:ln w="38100" cap="flat">
            <a:solidFill>
              <a:srgbClr val="CCCCCC"/>
            </a:solidFill>
            <a:prstDash val="solid"/>
            <a:round/>
            <a:headEnd w="med" len="med" type="none"/>
            <a:tailEnd w="med" len="med" type="none"/>
          </a:ln>
        </p:spPr>
        <p:txBody>
          <a:bodyPr bIns="91425" rIns="91425" lIns="91425" tIns="91425" anchor="ctr" anchorCtr="0">
            <a:spAutoFit/>
          </a:bodyPr>
          <a:lstStyle/>
          <a:p>
            <a:pPr>
              <a:spcBef>
                <a:spcPts val="0"/>
              </a:spcBef>
              <a:buNone/>
            </a:pPr>
            <a:r>
              <a:t/>
            </a:r>
            <a:endParaRPr/>
          </a:p>
        </p:txBody>
      </p:sp>
      <p:sp>
        <p:nvSpPr>
          <p:cNvPr id="77" name="Shape 77"/>
          <p:cNvSpPr txBox="1"/>
          <p:nvPr/>
        </p:nvSpPr>
        <p:spPr>
          <a:xfrm>
            <a:off y="2827050" x="7147325"/>
            <a:ext cy="457200" cx="2050499"/>
          </a:xfrm>
          <a:prstGeom prst="rect">
            <a:avLst/>
          </a:prstGeom>
          <a:noFill/>
          <a:ln>
            <a:noFill/>
          </a:ln>
        </p:spPr>
        <p:txBody>
          <a:bodyPr bIns="91425" rIns="91425" lIns="91425" tIns="91425" anchor="ctr" anchorCtr="0">
            <a:spAutoFit/>
          </a:bodyPr>
          <a:lstStyle/>
          <a:p>
            <a:pPr rtl="0" lvl="0">
              <a:spcBef>
                <a:spcPts val="0"/>
              </a:spcBef>
              <a:buNone/>
            </a:pPr>
            <a:r>
              <a:rPr sz="2400" lang="en">
                <a:solidFill>
                  <a:srgbClr val="CCCCCC"/>
                </a:solidFill>
              </a:rPr>
              <a:t>directives.js</a:t>
            </a:r>
          </a:p>
        </p:txBody>
      </p:sp>
      <p:sp>
        <p:nvSpPr>
          <p:cNvPr id="78" name="Shape 78"/>
          <p:cNvSpPr txBox="1"/>
          <p:nvPr/>
        </p:nvSpPr>
        <p:spPr>
          <a:xfrm>
            <a:off y="5402108" x="7147325"/>
            <a:ext cy="457200" cx="2050499"/>
          </a:xfrm>
          <a:prstGeom prst="rect">
            <a:avLst/>
          </a:prstGeom>
          <a:noFill/>
          <a:ln>
            <a:noFill/>
          </a:ln>
        </p:spPr>
        <p:txBody>
          <a:bodyPr bIns="91425" rIns="91425" lIns="91425" tIns="91425" anchor="ctr" anchorCtr="0">
            <a:spAutoFit/>
          </a:bodyPr>
          <a:lstStyle/>
          <a:p>
            <a:pPr rtl="0" lvl="0">
              <a:spcBef>
                <a:spcPts val="0"/>
              </a:spcBef>
              <a:buNone/>
            </a:pPr>
            <a:r>
              <a:rPr sz="2400" lang="en">
                <a:solidFill>
                  <a:srgbClr val="CCCCCC"/>
                </a:solidFill>
              </a:rPr>
              <a:t>view1.html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95737" x="457200"/>
            <a:ext cy="549600" cx="8229600"/>
          </a:xfrm>
          <a:prstGeom prst="rect">
            <a:avLst/>
          </a:prstGeom>
        </p:spPr>
        <p:txBody>
          <a:bodyPr bIns="91425" rIns="91425" lIns="91425" tIns="91425" anchor="b" anchorCtr="0">
            <a:spAutoFit/>
          </a:bodyPr>
          <a:lstStyle/>
          <a:p>
            <a:pPr rtl="0" lvl="0">
              <a:spcBef>
                <a:spcPts val="0"/>
              </a:spcBef>
              <a:buNone/>
            </a:pPr>
            <a:r>
              <a:rPr lang="en"/>
              <a:t>Directive Options:</a:t>
            </a:r>
          </a:p>
        </p:txBody>
      </p:sp>
      <p:sp>
        <p:nvSpPr>
          <p:cNvPr id="84" name="Shape 84"/>
          <p:cNvSpPr txBox="1"/>
          <p:nvPr>
            <p:ph idx="1" type="body"/>
          </p:nvPr>
        </p:nvSpPr>
        <p:spPr>
          <a:xfrm>
            <a:off y="645337" x="381150"/>
            <a:ext cy="4595999" cx="8381700"/>
          </a:xfrm>
          <a:prstGeom prst="rect">
            <a:avLst/>
          </a:prstGeom>
        </p:spPr>
        <p:txBody>
          <a:bodyPr bIns="91425" rIns="91425" lIns="91425" tIns="91425" anchor="t" anchorCtr="0">
            <a:spAutoFit/>
          </a:bodyPr>
          <a:lstStyle/>
          <a:p>
            <a:pPr rtl="0" lvl="0">
              <a:spcBef>
                <a:spcPts val="0"/>
              </a:spcBef>
              <a:buNone/>
            </a:pPr>
            <a:r>
              <a:rPr sz="1400" lang="en">
                <a:latin typeface="Consolas"/>
                <a:ea typeface="Consolas"/>
                <a:cs typeface="Consolas"/>
                <a:sym typeface="Consolas"/>
              </a:rPr>
              <a:t>myModule.directive('directiveName', function factory(injectables) {</a:t>
            </a:r>
          </a:p>
          <a:p>
            <a:pPr rtl="0" lvl="0">
              <a:spcBef>
                <a:spcPts val="0"/>
              </a:spcBef>
              <a:buNone/>
            </a:pPr>
            <a:r>
              <a:rPr sz="1400" lang="en">
                <a:latin typeface="Consolas"/>
                <a:ea typeface="Consolas"/>
                <a:cs typeface="Consolas"/>
                <a:sym typeface="Consolas"/>
              </a:rPr>
              <a:t>  var directiveDefinitionObject = {</a:t>
            </a:r>
          </a:p>
          <a:p>
            <a:pPr rtl="0" lvl="0" indent="0" marL="0">
              <a:spcBef>
                <a:spcPts val="0"/>
              </a:spcBef>
              <a:buNone/>
            </a:pPr>
            <a:r>
              <a:rPr sz="1400" lang="en">
                <a:latin typeface="Consolas"/>
                <a:ea typeface="Consolas"/>
                <a:cs typeface="Consolas"/>
                <a:sym typeface="Consolas"/>
              </a:rPr>
              <a:t>    restrict: 'AECM', </a:t>
            </a:r>
            <a:r>
              <a:rPr sz="1400" lang="en">
                <a:solidFill>
                  <a:srgbClr val="0000FF"/>
                </a:solidFill>
                <a:latin typeface="Consolas"/>
                <a:ea typeface="Consolas"/>
                <a:cs typeface="Consolas"/>
                <a:sym typeface="Consolas"/>
              </a:rPr>
              <a:t>//A - Atrribute, E - Element, C - Class, M - Comment</a:t>
            </a:r>
          </a:p>
          <a:p>
            <a:pPr rtl="0" lvl="0">
              <a:lnSpc>
                <a:spcPct val="115000"/>
              </a:lnSpc>
              <a:spcBef>
                <a:spcPts val="0"/>
              </a:spcBef>
              <a:buNone/>
            </a:pPr>
            <a:r>
              <a:rPr sz="1400" lang="en">
                <a:latin typeface="Consolas"/>
                <a:ea typeface="Consolas"/>
                <a:cs typeface="Consolas"/>
                <a:sym typeface="Consolas"/>
              </a:rPr>
              <a:t>    template: '&lt;div&gt;&lt;/div&gt;', </a:t>
            </a:r>
            <a:r>
              <a:rPr sz="1400" lang="en">
                <a:solidFill>
                  <a:srgbClr val="0000FF"/>
                </a:solidFill>
                <a:latin typeface="Consolas"/>
                <a:ea typeface="Consolas"/>
                <a:cs typeface="Consolas"/>
                <a:sym typeface="Consolas"/>
              </a:rPr>
              <a:t>//</a:t>
            </a:r>
            <a:r>
              <a:rPr sz="1400" lang="en">
                <a:solidFill>
                  <a:srgbClr val="0000FF"/>
                </a:solidFill>
              </a:rPr>
              <a:t>replace the current element with the contents of the HTML</a:t>
            </a:r>
          </a:p>
          <a:p>
            <a:pPr rtl="0" lvl="0">
              <a:lnSpc>
                <a:spcPct val="115000"/>
              </a:lnSpc>
              <a:spcBef>
                <a:spcPts val="0"/>
              </a:spcBef>
              <a:buNone/>
            </a:pPr>
            <a:r>
              <a:rPr sz="1400" lang="en">
                <a:latin typeface="Consolas"/>
                <a:ea typeface="Consolas"/>
                <a:cs typeface="Consolas"/>
                <a:sym typeface="Consolas"/>
              </a:rPr>
              <a:t>    templateUrl: 'directive.html', </a:t>
            </a:r>
            <a:r>
              <a:rPr sz="1200" lang="en">
                <a:solidFill>
                  <a:srgbClr val="0000FF"/>
                </a:solidFill>
                <a:latin typeface="Consolas"/>
                <a:ea typeface="Consolas"/>
                <a:cs typeface="Consolas"/>
                <a:sym typeface="Consolas"/>
              </a:rPr>
              <a:t>//</a:t>
            </a:r>
            <a:r>
              <a:rPr sz="1200" lang="en">
                <a:solidFill>
                  <a:srgbClr val="0000FF"/>
                </a:solidFill>
              </a:rPr>
              <a:t>Same as template but the template is loaded from the specified URL</a:t>
            </a:r>
          </a:p>
          <a:p>
            <a:pPr rtl="0" lvl="0">
              <a:spcBef>
                <a:spcPts val="0"/>
              </a:spcBef>
              <a:buNone/>
            </a:pPr>
            <a:r>
              <a:rPr sz="1400" lang="en">
                <a:latin typeface="Consolas"/>
                <a:ea typeface="Consolas"/>
                <a:cs typeface="Consolas"/>
                <a:sym typeface="Consolas"/>
              </a:rPr>
              <a:t>    scope: false,</a:t>
            </a:r>
          </a:p>
          <a:p>
            <a:pPr rtl="0" lvl="0">
              <a:spcBef>
                <a:spcPts val="0"/>
              </a:spcBef>
              <a:buNone/>
            </a:pPr>
            <a:r>
              <a:rPr sz="1400" lang="en">
                <a:latin typeface="Consolas"/>
                <a:ea typeface="Consolas"/>
                <a:cs typeface="Consolas"/>
                <a:sym typeface="Consolas"/>
              </a:rPr>
              <a:t>    transclude: false, </a:t>
            </a:r>
            <a:r>
              <a:rPr b="1" sz="1200" lang="en">
                <a:solidFill>
                  <a:srgbClr val="0000FF"/>
                </a:solidFill>
                <a:latin typeface="Consolas"/>
                <a:ea typeface="Consolas"/>
                <a:cs typeface="Consolas"/>
                <a:sym typeface="Consolas"/>
              </a:rPr>
              <a:t>/</a:t>
            </a:r>
            <a:r>
              <a:rPr b="1" sz="1200" lang="en">
                <a:solidFill>
                  <a:srgbClr val="0000FF"/>
                </a:solidFill>
              </a:rPr>
              <a:t>/</a:t>
            </a:r>
            <a:r>
              <a:rPr sz="1200" lang="en">
                <a:solidFill>
                  <a:srgbClr val="0000FF"/>
                </a:solidFill>
              </a:rPr>
              <a:t>compile the content of the element and make it available to the directive. </a:t>
            </a:r>
          </a:p>
          <a:p>
            <a:pPr rtl="0" lvl="0">
              <a:spcBef>
                <a:spcPts val="0"/>
              </a:spcBef>
              <a:buNone/>
            </a:pPr>
            <a:r>
              <a:rPr sz="1400" lang="en">
                <a:latin typeface="Consolas"/>
                <a:ea typeface="Consolas"/>
                <a:cs typeface="Consolas"/>
                <a:sym typeface="Consolas"/>
              </a:rPr>
              <a:t>    compile: function compile(tElement, tAttrs, transclude) {</a:t>
            </a:r>
          </a:p>
          <a:p>
            <a:pPr rtl="0" lvl="0">
              <a:spcBef>
                <a:spcPts val="0"/>
              </a:spcBef>
              <a:buNone/>
            </a:pPr>
            <a:r>
              <a:rPr sz="1400" lang="en">
                <a:latin typeface="Consolas"/>
                <a:ea typeface="Consolas"/>
                <a:cs typeface="Consolas"/>
                <a:sym typeface="Consolas"/>
              </a:rPr>
              <a:t>      return {</a:t>
            </a:r>
          </a:p>
          <a:p>
            <a:pPr rtl="0" lvl="0">
              <a:spcBef>
                <a:spcPts val="0"/>
              </a:spcBef>
              <a:buNone/>
            </a:pPr>
            <a:r>
              <a:rPr sz="1400" lang="en">
                <a:latin typeface="Consolas"/>
                <a:ea typeface="Consolas"/>
                <a:cs typeface="Consolas"/>
                <a:sym typeface="Consolas"/>
              </a:rPr>
              <a:t>        pre: function preLink(scope, iElement, iAttrs, controller) { ... },</a:t>
            </a:r>
          </a:p>
          <a:p>
            <a:pPr rtl="0" lvl="0">
              <a:spcBef>
                <a:spcPts val="0"/>
              </a:spcBef>
              <a:buNone/>
            </a:pPr>
            <a:r>
              <a:rPr sz="1400" lang="en">
                <a:latin typeface="Consolas"/>
                <a:ea typeface="Consolas"/>
                <a:cs typeface="Consolas"/>
                <a:sym typeface="Consolas"/>
              </a:rPr>
              <a:t>        post: function postLink(scope, iElement, iAttrs, controller) { ... }</a:t>
            </a:r>
          </a:p>
          <a:p>
            <a:pPr rtl="0" lvl="0">
              <a:spcBef>
                <a:spcPts val="0"/>
              </a:spcBef>
              <a:buNone/>
            </a:pPr>
            <a:r>
              <a:rPr sz="1400" lang="en">
                <a:latin typeface="Consolas"/>
                <a:ea typeface="Consolas"/>
                <a:cs typeface="Consolas"/>
                <a:sym typeface="Consolas"/>
              </a:rPr>
              <a:t>      }</a:t>
            </a:r>
          </a:p>
          <a:p>
            <a:pPr rtl="0" lvl="0">
              <a:spcBef>
                <a:spcPts val="0"/>
              </a:spcBef>
              <a:buNone/>
            </a:pPr>
            <a:r>
              <a:rPr sz="1400" lang="en">
                <a:latin typeface="Consolas"/>
                <a:ea typeface="Consolas"/>
                <a:cs typeface="Consolas"/>
                <a:sym typeface="Consolas"/>
              </a:rPr>
              <a:t>    },</a:t>
            </a:r>
          </a:p>
          <a:p>
            <a:pPr rtl="0" lvl="0">
              <a:spcBef>
                <a:spcPts val="0"/>
              </a:spcBef>
              <a:buNone/>
            </a:pPr>
            <a:r>
              <a:rPr sz="1400" lang="en">
                <a:latin typeface="Consolas"/>
                <a:ea typeface="Consolas"/>
                <a:cs typeface="Consolas"/>
                <a:sym typeface="Consolas"/>
              </a:rPr>
              <a:t>    link: function postLink(scope, iElement, iAttrs) { ... }</a:t>
            </a:r>
          </a:p>
          <a:p>
            <a:pPr rtl="0" lvl="0">
              <a:spcBef>
                <a:spcPts val="0"/>
              </a:spcBef>
              <a:buNone/>
            </a:pPr>
            <a:r>
              <a:rPr sz="1400" lang="en">
                <a:latin typeface="Consolas"/>
                <a:ea typeface="Consolas"/>
                <a:cs typeface="Consolas"/>
                <a:sym typeface="Consolas"/>
              </a:rPr>
              <a:t>  };</a:t>
            </a:r>
          </a:p>
          <a:p>
            <a:pPr rtl="0" lvl="0">
              <a:spcBef>
                <a:spcPts val="0"/>
              </a:spcBef>
              <a:buNone/>
            </a:pPr>
            <a:r>
              <a:rPr sz="1400" lang="en">
                <a:latin typeface="Consolas"/>
                <a:ea typeface="Consolas"/>
                <a:cs typeface="Consolas"/>
                <a:sym typeface="Consolas"/>
              </a:rPr>
              <a:t>  return directiveDefinitionObject;</a:t>
            </a:r>
          </a:p>
          <a:p>
            <a:pPr rtl="0" lvl="0">
              <a:spcBef>
                <a:spcPts val="0"/>
              </a:spcBef>
              <a:buNone/>
            </a:pPr>
            <a:r>
              <a:rPr sz="1400" lang="en">
                <a:latin typeface="Consolas"/>
                <a:ea typeface="Consolas"/>
                <a:cs typeface="Consolas"/>
                <a:sym typeface="Consolas"/>
              </a:rPr>
              <a:t>});</a:t>
            </a:r>
          </a:p>
          <a:p>
            <a:pPr rtl="0" lvl="0">
              <a:spcBef>
                <a:spcPts val="0"/>
              </a:spcBef>
              <a:buNone/>
            </a:pPr>
            <a:r>
              <a:t/>
            </a:r>
            <a:endParaRPr sz="1400">
              <a:latin typeface="Consolas"/>
              <a:ea typeface="Consolas"/>
              <a:cs typeface="Consolas"/>
              <a:sym typeface="Consolas"/>
            </a:endParaRPr>
          </a:p>
          <a:p>
            <a:pPr rtl="0" lvl="0">
              <a:spcBef>
                <a:spcPts val="0"/>
              </a:spcBef>
              <a:buNone/>
            </a:pPr>
            <a:r>
              <a:t/>
            </a:r>
            <a:endParaRPr sz="1400">
              <a:latin typeface="Consolas"/>
              <a:ea typeface="Consolas"/>
              <a:cs typeface="Consolas"/>
              <a:sym typeface="Consolas"/>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88" name="Shape 88"/>
        <p:cNvGrpSpPr/>
        <p:nvPr/>
      </p:nvGrpSpPr>
      <p:grpSpPr>
        <a:xfrm>
          <a:off y="0" x="0"/>
          <a:ext cy="0" cx="0"/>
          <a:chOff y="0" x="0"/>
          <a:chExt cy="0" cx="0"/>
        </a:xfrm>
      </p:grpSpPr>
      <p:sp>
        <p:nvSpPr>
          <p:cNvPr id="89" name="Shape 89"/>
          <p:cNvSpPr txBox="1"/>
          <p:nvPr>
            <p:ph type="title"/>
          </p:nvPr>
        </p:nvSpPr>
        <p:spPr>
          <a:xfrm>
            <a:off y="104612" x="457200"/>
            <a:ext cy="850199" cx="8229600"/>
          </a:xfrm>
          <a:prstGeom prst="rect">
            <a:avLst/>
          </a:prstGeom>
        </p:spPr>
        <p:txBody>
          <a:bodyPr bIns="91425" rIns="91425" lIns="91425" tIns="91425" anchor="b" anchorCtr="0">
            <a:spAutoFit/>
          </a:bodyPr>
          <a:lstStyle/>
          <a:p>
            <a:pPr>
              <a:spcBef>
                <a:spcPts val="0"/>
              </a:spcBef>
              <a:buNone/>
            </a:pPr>
            <a:r>
              <a:rPr lang="en"/>
              <a:t>Directives attributes</a:t>
            </a:r>
          </a:p>
        </p:txBody>
      </p:sp>
      <p:sp>
        <p:nvSpPr>
          <p:cNvPr id="90" name="Shape 90"/>
          <p:cNvSpPr txBox="1"/>
          <p:nvPr>
            <p:ph idx="1" type="body"/>
          </p:nvPr>
        </p:nvSpPr>
        <p:spPr>
          <a:xfrm>
            <a:off y="822250" x="457200"/>
            <a:ext cy="5991600" cx="8734800"/>
          </a:xfrm>
          <a:prstGeom prst="rect">
            <a:avLst/>
          </a:prstGeom>
        </p:spPr>
        <p:txBody>
          <a:bodyPr bIns="91425" rIns="91425" lIns="91425" tIns="91425" anchor="t" anchorCtr="0">
            <a:spAutoFit/>
          </a:bodyPr>
          <a:lstStyle/>
          <a:p>
            <a:pPr rtl="0" lvl="0">
              <a:lnSpc>
                <a:spcPct val="115000"/>
              </a:lnSpc>
              <a:spcBef>
                <a:spcPts val="0"/>
              </a:spcBef>
              <a:buNone/>
            </a:pPr>
            <a:r>
              <a:rPr b="1" sz="2000" lang="en"/>
              <a:t>restrict</a:t>
            </a:r>
            <a:r>
              <a:rPr sz="2000" lang="en"/>
              <a:t> -  directive declaration style</a:t>
            </a:r>
          </a:p>
          <a:p>
            <a:pPr rtl="0" lvl="0">
              <a:lnSpc>
                <a:spcPct val="115000"/>
              </a:lnSpc>
              <a:spcBef>
                <a:spcPts val="0"/>
              </a:spcBef>
              <a:buNone/>
            </a:pPr>
            <a:r>
              <a:rPr sz="2000" lang="en"/>
              <a:t>E - Element name: </a:t>
            </a:r>
            <a:r>
              <a:rPr sz="2000" lang="en">
                <a:solidFill>
                  <a:srgbClr val="0000FF"/>
                </a:solidFill>
              </a:rPr>
              <a:t>&lt;my-directive&gt;&lt;/my-directive&gt;</a:t>
            </a:r>
          </a:p>
          <a:p>
            <a:pPr rtl="0" lvl="0">
              <a:lnSpc>
                <a:spcPct val="115000"/>
              </a:lnSpc>
              <a:spcBef>
                <a:spcPts val="0"/>
              </a:spcBef>
              <a:buNone/>
            </a:pPr>
            <a:r>
              <a:rPr sz="2000" lang="en"/>
              <a:t>A - Attribute: </a:t>
            </a:r>
            <a:r>
              <a:rPr sz="2000" lang="en">
                <a:solidFill>
                  <a:srgbClr val="0000FF"/>
                </a:solidFill>
              </a:rPr>
              <a:t>&lt;div my-directive="exp"&gt; &lt;/div&gt;</a:t>
            </a:r>
          </a:p>
          <a:p>
            <a:pPr rtl="0" lvl="0">
              <a:lnSpc>
                <a:spcPct val="115000"/>
              </a:lnSpc>
              <a:spcBef>
                <a:spcPts val="0"/>
              </a:spcBef>
              <a:buNone/>
            </a:pPr>
            <a:r>
              <a:rPr sz="2000" lang="en"/>
              <a:t>C - Class: </a:t>
            </a:r>
            <a:r>
              <a:rPr sz="2000" lang="en">
                <a:solidFill>
                  <a:srgbClr val="0000FF"/>
                </a:solidFill>
              </a:rPr>
              <a:t>&lt;div class="my-directive: exp;"&gt;&lt;/div&gt;</a:t>
            </a:r>
          </a:p>
          <a:p>
            <a:pPr rtl="0" lvl="0">
              <a:lnSpc>
                <a:spcPct val="115000"/>
              </a:lnSpc>
              <a:spcBef>
                <a:spcPts val="0"/>
              </a:spcBef>
              <a:buNone/>
            </a:pPr>
            <a:r>
              <a:rPr sz="2000" lang="en"/>
              <a:t>M - Comment: </a:t>
            </a:r>
            <a:r>
              <a:rPr sz="2000" lang="en">
                <a:solidFill>
                  <a:srgbClr val="0000FF"/>
                </a:solidFill>
              </a:rPr>
              <a:t>&lt;!-- directive: my-directive exp --&gt;</a:t>
            </a:r>
          </a:p>
          <a:p>
            <a:pPr rtl="0" lvl="0">
              <a:lnSpc>
                <a:spcPct val="115000"/>
              </a:lnSpc>
              <a:spcBef>
                <a:spcPts val="0"/>
              </a:spcBef>
              <a:buNone/>
            </a:pPr>
            <a:r>
              <a:t/>
            </a:r>
            <a:endParaRPr sz="2000"/>
          </a:p>
          <a:p>
            <a:pPr rtl="0" lvl="0">
              <a:lnSpc>
                <a:spcPct val="115000"/>
              </a:lnSpc>
              <a:spcBef>
                <a:spcPts val="0"/>
              </a:spcBef>
              <a:buNone/>
            </a:pPr>
            <a:r>
              <a:rPr sz="2000" lang="en"/>
              <a:t>template - replace the current element with the contents of the HTML</a:t>
            </a:r>
          </a:p>
          <a:p>
            <a:pPr rtl="0" lvl="0">
              <a:lnSpc>
                <a:spcPct val="115000"/>
              </a:lnSpc>
              <a:spcBef>
                <a:spcPts val="0"/>
              </a:spcBef>
              <a:buNone/>
            </a:pPr>
            <a:r>
              <a:t/>
            </a:r>
            <a:endParaRPr sz="2000"/>
          </a:p>
          <a:p>
            <a:pPr rtl="0" lvl="0">
              <a:lnSpc>
                <a:spcPct val="115000"/>
              </a:lnSpc>
              <a:spcBef>
                <a:spcPts val="0"/>
              </a:spcBef>
              <a:buNone/>
            </a:pPr>
            <a:r>
              <a:rPr sz="2000" lang="en"/>
              <a:t>templateUrl - Same as template but the template is loaded from the specified URL</a:t>
            </a:r>
          </a:p>
          <a:p>
            <a:pPr rtl="0" lvl="0">
              <a:lnSpc>
                <a:spcPct val="115000"/>
              </a:lnSpc>
              <a:spcBef>
                <a:spcPts val="0"/>
              </a:spcBef>
              <a:buNone/>
            </a:pPr>
            <a:r>
              <a:t/>
            </a:r>
            <a:endParaRPr sz="2000"/>
          </a:p>
          <a:p>
            <a:pPr rtl="0" lvl="0">
              <a:spcBef>
                <a:spcPts val="0"/>
              </a:spcBef>
              <a:buNone/>
            </a:pPr>
            <a:r>
              <a:rPr sz="2000" lang="en">
                <a:latin typeface="Consolas"/>
                <a:ea typeface="Consolas"/>
                <a:cs typeface="Consolas"/>
                <a:sym typeface="Consolas"/>
              </a:rPr>
              <a:t>Scope	-	true (or) {} i.e. "isolated scope"</a:t>
            </a:r>
          </a:p>
          <a:p>
            <a:pPr rtl="0" lvl="0">
              <a:spcBef>
                <a:spcPts val="0"/>
              </a:spcBef>
              <a:buNone/>
            </a:pPr>
            <a:r>
              <a:rPr sz="2000" lang="en">
                <a:latin typeface="Consolas"/>
                <a:ea typeface="Consolas"/>
                <a:cs typeface="Consolas"/>
                <a:sym typeface="Consolas"/>
              </a:rPr>
              <a:t>			@		=		&amp;</a:t>
            </a:r>
          </a:p>
          <a:p>
            <a:pPr rtl="0" lvl="0">
              <a:spcBef>
                <a:spcPts val="0"/>
              </a:spcBef>
              <a:buNone/>
            </a:pPr>
            <a:r>
              <a:rPr sz="2000" lang="en">
                <a:latin typeface="Consolas"/>
                <a:ea typeface="Consolas"/>
                <a:cs typeface="Consolas"/>
                <a:sym typeface="Consolas"/>
              </a:rPr>
              <a:t>compile</a:t>
            </a:r>
          </a:p>
          <a:p>
            <a:pPr rtl="0" lvl="0">
              <a:spcBef>
                <a:spcPts val="0"/>
              </a:spcBef>
              <a:buNone/>
            </a:pPr>
            <a:r>
              <a:t/>
            </a:r>
            <a:endParaRPr sz="2000">
              <a:latin typeface="Consolas"/>
              <a:ea typeface="Consolas"/>
              <a:cs typeface="Consolas"/>
              <a:sym typeface="Consolas"/>
            </a:endParaRPr>
          </a:p>
          <a:p>
            <a:pPr rtl="0" lvl="0">
              <a:spcBef>
                <a:spcPts val="0"/>
              </a:spcBef>
              <a:buNone/>
            </a:pPr>
            <a:r>
              <a:rPr sz="2000" lang="en">
                <a:latin typeface="Consolas"/>
                <a:ea typeface="Consolas"/>
                <a:cs typeface="Consolas"/>
                <a:sym typeface="Consolas"/>
              </a:rPr>
              <a:t>link</a:t>
            </a:r>
          </a:p>
          <a:p>
            <a:pPr>
              <a:spcBef>
                <a:spcPts val="0"/>
              </a:spcBef>
              <a:buNone/>
            </a:pPr>
            <a:r>
              <a:t/>
            </a:r>
            <a:endParaRPr sz="2000">
              <a:latin typeface="Consolas"/>
              <a:ea typeface="Consolas"/>
              <a:cs typeface="Consolas"/>
              <a:sym typeface="Consolas"/>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