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4" r:id="rId6"/>
    <p:sldId id="262" r:id="rId7"/>
    <p:sldId id="276" r:id="rId8"/>
    <p:sldId id="278" r:id="rId9"/>
    <p:sldId id="277" r:id="rId10"/>
    <p:sldId id="279" r:id="rId11"/>
    <p:sldId id="280" r:id="rId12"/>
    <p:sldId id="281" r:id="rId13"/>
    <p:sldId id="282" r:id="rId14"/>
    <p:sldId id="286" r:id="rId15"/>
    <p:sldId id="283" r:id="rId16"/>
    <p:sldId id="287" r:id="rId17"/>
    <p:sldId id="285" r:id="rId18"/>
    <p:sldId id="289" r:id="rId19"/>
    <p:sldId id="288" r:id="rId20"/>
    <p:sldId id="268" r:id="rId21"/>
    <p:sldId id="260" r:id="rId22"/>
    <p:sldId id="261" r:id="rId23"/>
    <p:sldId id="273" r:id="rId24"/>
    <p:sldId id="271" r:id="rId25"/>
    <p:sldId id="270" r:id="rId26"/>
    <p:sldId id="269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775E-058B-48AF-AE52-419E6311FEF7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93715-F4CA-49CC-AD5C-FC0B30A2CD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35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93715-F4CA-49CC-AD5C-FC0B30A2CD6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31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00DC81-3E06-359D-BE98-44049A8B4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BDAB86-A9B6-2C4E-F400-C63DDE43A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1FBD1A-F90F-8609-ACE9-5307E857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FE403-2518-4F1A-86D1-B29F4C5018CE}" type="datetime1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472898-FB1C-4EC5-2AEB-E6842504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B12448-04F0-8A41-C678-318B842F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76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1F105-8C9E-B2EA-32B2-5206EAEC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1229BB-D7C9-05E8-C08A-EEDC307CD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CB6BE1-F3B5-B3CF-AEAA-51DD39C8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7847-35FD-4DBE-B33C-E13B20E85F65}" type="datetime1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59697B-6C61-6E3D-85A6-F04DFA20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9E2291-5BBF-6613-7513-3DEA4A10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68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DC5244F-54F3-1B5B-0FE5-40BDE4479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828BBA-46DC-2272-107C-F4E027C06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F80F40-D5D8-3157-FB50-474968FF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DA2F8-A9E2-4872-8C65-8AC6B4EB71EA}" type="datetime1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2F3083-08E8-588D-B10E-1159BAC2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E67ED1-DAD4-FDDE-A100-A26CB769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21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2FE00B-B0CC-A492-DEB1-03356773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5F5E4-61D5-3E4A-39BC-E634A2658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A2F505-6065-66DD-C536-BDACF3FA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D5C2-087B-4754-B336-B85B8523AF3E}" type="datetime1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3739CE-20E1-7E0F-0D16-E0D39C50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CC9BAF-05A4-F031-77DD-3F26FE3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11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AEE2E-5204-0E25-16AF-CD3BF9B6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BADC66-E38A-B0E8-AAB2-7DABE369F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23B861-E774-0E2D-A9AA-0FCEC943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AF66-EFAB-4751-ADB8-BE571A47F852}" type="datetime1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4A59CE-B044-6018-B541-E9908753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7FBFD5-1F14-D12D-93F7-6D667182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40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1833E-E17B-CDA9-DBE8-9694E05E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D2F01-4445-0C78-6964-AC3BF2BC1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2BA037-B48E-D133-FAFD-570D97C73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1C64AB-12B2-F051-F501-4D269BF5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BA81-1281-46C0-A025-A6C9A10162C5}" type="datetime1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05850D-C2ED-637D-B331-0ECA49AF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BC81B6-BB52-58C8-0345-71795681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38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BFE9E0-8707-C092-9DD7-F303DF85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B39805-B78D-2D4D-CD46-B2C7A9E38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D10192-1E38-BDC8-E7E3-CC0FCEBEC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05F2C1-CC4A-E4FA-349F-9FD07E684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8A703E-4021-BB63-F120-CE6FE0B78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7D3F3A-6F06-3960-5050-EE917A06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3EDC-E398-46D9-B021-4F5AD0E1F6CE}" type="datetime1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CE3E83-119C-8755-5166-91451EE1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687D0F-DBEE-CE44-05FF-45AE6F37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94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1CE1F-4D6B-DD86-5D55-2EB33428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64FE0E-9243-86D8-54E6-34D7FF72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ED91-598A-4E7C-A2EF-24292B16C239}" type="datetime1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BCD753-4070-11A1-8D33-94B973EB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96B567-7F7B-A090-81DE-4AEDEE78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55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5D41BA-D9C3-DB6A-74D1-E55C8D48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41BD-48CF-4201-A098-1F2AA76522D1}" type="datetime1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CDB560-BAC3-B9E1-8666-D53A9B1B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C55E75-B2AB-039B-CEA7-AA1289B4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08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BB9021-DA0D-3A48-ACA0-1AA64DB8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E5ED03-1EAA-BC35-3D13-16110D133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F55E5B-183A-FE00-C5CC-19EA9829F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AE7C1B-658F-635E-EFBB-E9787A13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CCD40-8A30-4EE5-B0AC-9A2B34E760DA}" type="datetime1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3D5397-3278-0129-8595-FF00C6E4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1D4C8D-4D1C-3A1E-919D-9705B919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1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E951E0-42F0-9D79-7CD1-708F2A86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380E97C-B03D-7914-AD35-CF88E02EC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E2B003-ADF5-103A-E442-CE190772B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A5E00-7B03-899D-7C1A-C6289FF7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ABD5-0749-4EA3-B611-DDF692BE3827}" type="datetime1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2A6BBA-B720-3F17-B661-82ED8BBE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E845A0-A601-3355-741B-09903367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79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461207E-249D-9FFD-B5AA-F2028F0F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91FB65-5A1D-8F35-97D2-B452278A7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D7C91E-791A-993B-7985-8609BCFF8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4AA62D-2890-456D-B3A6-BF6388615222}" type="datetime1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F2086-8AB3-EF70-67FD-77374CC46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90D462-EFA9-0C69-6102-80542BAEB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20B6CC-B916-4F7C-9A82-592A7C0F75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36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00B9A-F4C1-1C2C-0765-8DE6347E0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546" y="1122363"/>
            <a:ext cx="10074303" cy="23876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Decision-Making under Uncertainty: A Data-Driven Robust Optimization Framework with Machine Learning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50390B-EBD1-B1AE-EC87-A271530EA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Ting-Yu Liao (Angus), Pin-Ying, Zhu (Pollie)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2025/01/02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7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A60B3-0302-8EF8-2B7D-33EF29A07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447C4-6C5D-58D8-2423-974C2C36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optimization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6D7717-F1D7-B168-79C7-42B3BBF52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000"/>
            <a:ext cx="12192000" cy="53123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optimization: minimize the average cost of the worst-case situation.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EC7DB9-B48B-EA56-229F-450892B4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10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D1A81231-B838-11EB-340D-C19331AE86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635033"/>
                  </p:ext>
                </p:extLst>
              </p:nvPr>
            </p:nvGraphicFramePr>
            <p:xfrm>
              <a:off x="156000" y="1614580"/>
              <a:ext cx="11880000" cy="21346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85127">
                      <a:extLst>
                        <a:ext uri="{9D8B030D-6E8A-4147-A177-3AD203B41FA5}">
                          <a16:colId xmlns:a16="http://schemas.microsoft.com/office/drawing/2014/main" val="3098375635"/>
                        </a:ext>
                      </a:extLst>
                    </a:gridCol>
                    <a:gridCol w="5049078">
                      <a:extLst>
                        <a:ext uri="{9D8B030D-6E8A-4147-A177-3AD203B41FA5}">
                          <a16:colId xmlns:a16="http://schemas.microsoft.com/office/drawing/2014/main" val="3153573841"/>
                        </a:ext>
                      </a:extLst>
                    </a:gridCol>
                    <a:gridCol w="1945795">
                      <a:extLst>
                        <a:ext uri="{9D8B030D-6E8A-4147-A177-3AD203B41FA5}">
                          <a16:colId xmlns:a16="http://schemas.microsoft.com/office/drawing/2014/main" val="5567898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Production cost 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 </a:t>
                          </a:r>
                          <a:r>
                            <a:rPr lang="en-US" altLang="zh-TW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Involved cost</a:t>
                          </a:r>
                          <a:endParaRPr lang="zh-TW" altLang="en-US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{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b="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TW" b="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altLang="zh-TW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 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  <m:nary>
                                                <m:naryPr>
                                                  <m:chr m:val="∑"/>
                                                  <m:limLoc m:val="subSup"/>
                                                  <m:ctrlPr>
                                                    <a:rPr lang="en-US" altLang="zh-TW" b="0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5"/>
                                                    </m:rPr>
                                                    <a:rPr lang="en-US" altLang="zh-TW" b="0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</m:t>
                                                  </m:r>
                                                  <m:r>
                                                    <a:rPr lang="en-US" altLang="zh-TW" b="0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TW" b="0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altLang="zh-TW" b="0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−1</m:t>
                                                  </m:r>
                                                </m:sup>
                                                <m:e>
                                                  <m:r>
                                                    <a:rPr lang="en-US" altLang="zh-TW" b="0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(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TW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𝑋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  <m:r>
                                                        <a:rPr lang="en-US" altLang="zh-TW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altLang="zh-TW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𝑠</m:t>
                                                      </m:r>
                                                    </m:sub>
                                                  </m:sSub>
                                                  <m:sSubSup>
                                                    <m:sSubSupPr>
                                                      <m:ctrlPr>
                                                        <a:rPr lang="en-US" altLang="zh-TW" b="0" i="1" smtClean="0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bar>
                                                        <m:barPr>
                                                          <m:pos m:val="top"/>
                                                          <m:ctrlPr>
                                                            <a:rPr lang="en-US" altLang="zh-TW" b="0" i="1" smtClean="0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barPr>
                                                        <m:e>
                                                          <m:r>
                                                            <a:rPr lang="zh-TW" altLang="en-US" b="0" i="1" smtClean="0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𝜁</m:t>
                                                          </m:r>
                                                        </m:e>
                                                      </m:bar>
                                                    </m:e>
                                                    <m:sub>
                                                      <m:r>
                                                        <a:rPr lang="en-US" altLang="zh-TW" b="0" i="1" smtClean="0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𝑠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zh-TW" b="0" i="1" smtClean="0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p>
                                                  </m:sSubSup>
                                                  <m:r>
                                                    <a:rPr lang="en-US" altLang="zh-TW" b="0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</m:nary>
                                            </m:e>
                                          </m:d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TW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}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func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2839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Consider the worst-case of holding cost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s.t.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TW" altLang="zh-TW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p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zh-TW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zh-TW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, 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+</m:t>
                                          </m:r>
                                          <m:nary>
                                            <m:naryPr>
                                              <m:chr m:val="∑"/>
                                              <m:limLoc m:val="subSup"/>
                                              <m:ctrlPr>
                                                <a:rPr lang="zh-TW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−1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TW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  <m:sSubSup>
                                                <m:sSubSupPr>
                                                  <m:ctrlPr>
                                                    <a:rPr lang="zh-TW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bar>
                                                    <m:barPr>
                                                      <m:pos m:val="top"/>
                                                      <m:ctrlPr>
                                                        <a:rPr lang="zh-TW" altLang="zh-TW" sz="1800" i="1" kern="12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barPr>
                                                    <m:e>
                                                      <m:r>
                                                        <a:rPr lang="en-US" altLang="zh-TW" sz="1800" i="1" kern="12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𝜁</m:t>
                                                      </m:r>
                                                    </m:e>
                                                  </m:bar>
                                                </m:e>
                                                <m:sub>
                                                  <m:r>
                                                    <a:rPr lang="en-US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𝑗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e>
                                      </m:d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zh-TW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bar>
                                            <m:barPr>
                                              <m:ctrlPr>
                                                <a:rPr lang="zh-TW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𝜁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∀</m:t>
                              </m:r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∈[</m:t>
                              </m:r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9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Consider the worst-case of backorder cost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indent="324000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TW" altLang="zh-TW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sup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zh-TW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TW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zh-TW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𝜁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zh-TW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, 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+</m:t>
                                          </m:r>
                                          <m:nary>
                                            <m:naryPr>
                                              <m:chr m:val="∑"/>
                                              <m:limLoc m:val="subSup"/>
                                              <m:ctrlPr>
                                                <a:rPr lang="zh-TW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−1</m:t>
                                              </m:r>
                                            </m:sup>
                                            <m:e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TW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  <m:sSubSup>
                                                <m:sSubSupPr>
                                                  <m:ctrlPr>
                                                    <a:rPr lang="zh-TW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bar>
                                                    <m:barPr>
                                                      <m:ctrlPr>
                                                        <a:rPr lang="zh-TW" altLang="zh-TW" sz="1800" i="1" kern="12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</m:ctrlPr>
                                                    </m:barPr>
                                                    <m:e>
                                                      <m:r>
                                                        <a:rPr lang="en-US" altLang="zh-TW" sz="1800" i="1" kern="120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+mn-ea"/>
                                                          <a:cs typeface="+mn-cs"/>
                                                        </a:rPr>
                                                        <m:t>𝜁</m:t>
                                                      </m:r>
                                                    </m:e>
                                                  </m:bar>
                                                </m:e>
                                                <m:sub>
                                                  <m:r>
                                                    <a:rPr lang="en-US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TW" sz="1800" i="1" kern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𝑗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)</m:t>
                                              </m:r>
                                            </m:e>
                                          </m:nary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∀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TW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∈[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kumimoji="0" lang="zh-TW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455109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Capacity constraint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32400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0≤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 0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altLang="zh-TW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zh-TW" alt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𝜁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80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∀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TW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∈[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kumimoji="0" lang="zh-TW" alt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47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D1A81231-B838-11EB-340D-C19331AE86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9635033"/>
                  </p:ext>
                </p:extLst>
              </p:nvPr>
            </p:nvGraphicFramePr>
            <p:xfrm>
              <a:off x="156000" y="1614580"/>
              <a:ext cx="11880000" cy="21239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85127">
                      <a:extLst>
                        <a:ext uri="{9D8B030D-6E8A-4147-A177-3AD203B41FA5}">
                          <a16:colId xmlns:a16="http://schemas.microsoft.com/office/drawing/2014/main" val="3098375635"/>
                        </a:ext>
                      </a:extLst>
                    </a:gridCol>
                    <a:gridCol w="5049078">
                      <a:extLst>
                        <a:ext uri="{9D8B030D-6E8A-4147-A177-3AD203B41FA5}">
                          <a16:colId xmlns:a16="http://schemas.microsoft.com/office/drawing/2014/main" val="3153573841"/>
                        </a:ext>
                      </a:extLst>
                    </a:gridCol>
                    <a:gridCol w="1945795">
                      <a:extLst>
                        <a:ext uri="{9D8B030D-6E8A-4147-A177-3AD203B41FA5}">
                          <a16:colId xmlns:a16="http://schemas.microsoft.com/office/drawing/2014/main" val="556789816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Production cost 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 </a:t>
                          </a:r>
                          <a:r>
                            <a:rPr lang="en-US" altLang="zh-TW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Involved cost</a:t>
                          </a:r>
                          <a:endParaRPr lang="zh-TW" altLang="en-US" dirty="0">
                            <a:solidFill>
                              <a:srgbClr val="00B05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948" t="-1136" r="-174" b="-3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2839279"/>
                      </a:ext>
                    </a:extLst>
                  </a:tr>
                  <a:tr h="5280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Consider the worst-case of holding cost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6864" t="-102299" r="-38721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11599" t="-102299" r="-627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9799"/>
                      </a:ext>
                    </a:extLst>
                  </a:tr>
                  <a:tr h="52806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Consider the worst-case of backorder cost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6864" t="-202299" r="-3872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11599" t="-202299" r="-627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5109240"/>
                      </a:ext>
                    </a:extLst>
                  </a:tr>
                  <a:tr h="5344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Capacity constraint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6864" t="-298864" r="-38721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11599" t="-298864" r="-627" b="-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47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1AFB7BF8-633A-D444-29FB-02DAD55CFAB0}"/>
              </a:ext>
            </a:extLst>
          </p:cNvPr>
          <p:cNvSpPr txBox="1"/>
          <p:nvPr/>
        </p:nvSpPr>
        <p:spPr>
          <a:xfrm>
            <a:off x="420476" y="5338583"/>
            <a:ext cx="7992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Dimitris Bertsimas,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Shimrit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Shtern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Bradley Sturt (2023) A Data-Driven Approach to Multistage Stochastic Linear Optimization. Management Science 69(1):51-74. https://doi.org/10.1287/mnsc.2022.4352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76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EBC2A-5F17-6024-A2A5-816C511CA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2FBED-8705-C4D8-A16B-4CF8562D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method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C2C5F0A-B759-D105-828A-73A3DFF3A3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</p:spPr>
            <p:txBody>
              <a:bodyPr/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engineering: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Rolling statistics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 features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Model: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Forest</a:t>
                </a:r>
              </a:p>
              <a:p>
                <a:pPr lvl="1"/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XGBoost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 tuning:</a:t>
                </a:r>
              </a:p>
              <a:p>
                <a:pPr lvl="1"/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n_estimators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max_depth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Hybrid uncertainty set: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proportion of predicted demand in the uncertainty set.</a:t>
                </a: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Ex: Total 10-stage demand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=0.4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6 stages of historical data + 4 stages of predicted data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C2C5F0A-B759-D105-828A-73A3DFF3A3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  <a:blipFill>
                <a:blip r:embed="rId2"/>
                <a:stretch>
                  <a:fillRect l="-900" t="-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09CC30-5FBE-6306-5848-0912D33B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615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6C505-C327-DE12-0199-152BF56A1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CFC21E-E14F-38C9-08B1-4009290E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280297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63667B-94DB-B4BA-58DF-C2A46A320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</p:spPr>
            <p:txBody>
              <a:bodyPr/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 setup: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number of stages considered: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Production 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$0.1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/unit.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Holding 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$0.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02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/unit.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Backorder cost 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…,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$0.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/unit.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Backorder cost for final stage: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$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/unit.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historical/hybrid data: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25,50, 100</m:t>
                        </m:r>
                      </m:e>
                    </m:d>
                  </m:oMath>
                </a14:m>
                <a:r>
                  <a:rPr lang="en-US" altLang="zh-TW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size of uncertainty set: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log space.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proportion of predicted demand in the hybrid data: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={0,0.1,…,0.7}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 in the machine learning model (</a:t>
                </a:r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XGBoost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grid search:</a:t>
                </a:r>
              </a:p>
              <a:p>
                <a:pPr lvl="2"/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n_estimators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{10, 20, 30, 40, 50, 100, 150}</a:t>
                </a:r>
              </a:p>
              <a:p>
                <a:pPr lvl="2"/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max_depth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{5, 10, 15}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63667B-94DB-B4BA-58DF-C2A46A320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  <a:blipFill>
                <a:blip r:embed="rId2"/>
                <a:stretch>
                  <a:fillRect l="-900" t="-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6A1BD7-AE8E-5BBA-DABA-FECD525F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07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2C73E-803E-71DA-582E-7C9F39D6F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6277B23-9A86-D4BA-1620-31CDC027A5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1" y="0"/>
                <a:ext cx="11280297" cy="900000"/>
              </a:xfrm>
            </p:spPr>
            <p:txBody>
              <a:bodyPr/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=25)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6277B23-9A86-D4BA-1620-31CDC027A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1" y="0"/>
                <a:ext cx="11280297" cy="900000"/>
              </a:xfrm>
              <a:blipFill>
                <a:blip r:embed="rId2"/>
                <a:stretch>
                  <a:fillRect l="-2162" t="-9459" b="-216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C3ECA8-183C-4E53-794F-A305026E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8" name="圖片 7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853961F0-6074-21B3-3C47-B0AE962AE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695" y="0"/>
            <a:ext cx="6858000" cy="6858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D20DAAB-7E9C-2103-DA12-A9728563456E}"/>
              </a:ext>
            </a:extLst>
          </p:cNvPr>
          <p:cNvSpPr txBox="1"/>
          <p:nvPr/>
        </p:nvSpPr>
        <p:spPr>
          <a:xfrm>
            <a:off x="529599" y="3448372"/>
            <a:ext cx="3656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robustness:</a:t>
            </a:r>
          </a:p>
          <a:p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Overfitting, the model can’t make a good decision on future demand.</a:t>
            </a:r>
            <a:endParaRPr lang="zh-TW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1D4EFDF-29E8-6557-F1A8-E36C914F25FF}"/>
              </a:ext>
            </a:extLst>
          </p:cNvPr>
          <p:cNvSpPr txBox="1"/>
          <p:nvPr/>
        </p:nvSpPr>
        <p:spPr>
          <a:xfrm>
            <a:off x="529599" y="1092325"/>
            <a:ext cx="3553089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Historical demand.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data: Future demand.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86D315A-C992-1529-083A-FDA878CAA762}"/>
              </a:ext>
            </a:extLst>
          </p:cNvPr>
          <p:cNvSpPr txBox="1"/>
          <p:nvPr/>
        </p:nvSpPr>
        <p:spPr>
          <a:xfrm>
            <a:off x="529599" y="4625509"/>
            <a:ext cx="3656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Uncertainty set too big:</a:t>
            </a:r>
          </a:p>
          <a:p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cautious, produce too many products, leading to higher production and holding costs.</a:t>
            </a:r>
            <a:endParaRPr lang="zh-TW" alt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5DC8485-897E-0B9D-3B7E-D3047E328A2D}"/>
              </a:ext>
            </a:extLst>
          </p:cNvPr>
          <p:cNvSpPr/>
          <p:nvPr/>
        </p:nvSpPr>
        <p:spPr>
          <a:xfrm>
            <a:off x="4951372" y="1152939"/>
            <a:ext cx="1582309" cy="190075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3821FA91-6EFA-C729-A39C-C2A1FCA05CC1}"/>
              </a:ext>
            </a:extLst>
          </p:cNvPr>
          <p:cNvSpPr/>
          <p:nvPr/>
        </p:nvSpPr>
        <p:spPr>
          <a:xfrm>
            <a:off x="8830585" y="404461"/>
            <a:ext cx="1582309" cy="190075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4BE0DA-0DE6-005A-7ED2-8E9253CF9897}"/>
              </a:ext>
            </a:extLst>
          </p:cNvPr>
          <p:cNvSpPr/>
          <p:nvPr/>
        </p:nvSpPr>
        <p:spPr>
          <a:xfrm>
            <a:off x="5041127" y="3037791"/>
            <a:ext cx="5311471" cy="65673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354B308-BBEF-037C-8CEB-10C107A80BC7}"/>
              </a:ext>
            </a:extLst>
          </p:cNvPr>
          <p:cNvSpPr txBox="1"/>
          <p:nvPr/>
        </p:nvSpPr>
        <p:spPr>
          <a:xfrm>
            <a:off x="7045872" y="3181494"/>
            <a:ext cx="9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Zoom in.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BFC115-A276-D281-0202-F094CF16EC06}"/>
              </a:ext>
            </a:extLst>
          </p:cNvPr>
          <p:cNvSpPr txBox="1"/>
          <p:nvPr/>
        </p:nvSpPr>
        <p:spPr>
          <a:xfrm>
            <a:off x="529599" y="2271235"/>
            <a:ext cx="3656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line: Testing cost.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 line: Training cost.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 dot line: Service level.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96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88258-D257-D36B-4605-09E6B0F28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8652F89-E0ED-CCD0-83A6-A971E27F41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1" y="0"/>
                <a:ext cx="11280297" cy="900000"/>
              </a:xfrm>
            </p:spPr>
            <p:txBody>
              <a:bodyPr/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=25)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8652F89-E0ED-CCD0-83A6-A971E27F4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1" y="0"/>
                <a:ext cx="11280297" cy="900000"/>
              </a:xfrm>
              <a:blipFill>
                <a:blip r:embed="rId2"/>
                <a:stretch>
                  <a:fillRect l="-2162" t="-9459" b="-216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AB5BEA-B8FB-B5BA-0019-D86ADEDA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BE7D344-6DD8-FBC9-A2BF-10C70B88974F}"/>
              </a:ext>
            </a:extLst>
          </p:cNvPr>
          <p:cNvSpPr txBox="1"/>
          <p:nvPr/>
        </p:nvSpPr>
        <p:spPr>
          <a:xfrm>
            <a:off x="529599" y="1092325"/>
            <a:ext cx="3553089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Historical demand.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data: Future demand.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 descr="一張含有 文字, 行, 圖表, 繪圖 的圖片&#10;&#10;自動產生的描述">
            <a:extLst>
              <a:ext uri="{FF2B5EF4-FFF2-40B4-BE49-F238E27FC236}">
                <a16:creationId xmlns:a16="http://schemas.microsoft.com/office/drawing/2014/main" id="{9F19ACF0-C91E-5B6D-4B31-24CC58A85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695" y="0"/>
            <a:ext cx="6858000" cy="68580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6AA91CD-5B1E-D8DA-F095-21D61A416D17}"/>
              </a:ext>
            </a:extLst>
          </p:cNvPr>
          <p:cNvSpPr txBox="1"/>
          <p:nvPr/>
        </p:nvSpPr>
        <p:spPr>
          <a:xfrm>
            <a:off x="529599" y="2271235"/>
            <a:ext cx="365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line: Testing cost.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 line: Training cost.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3B2EC68-545F-C4FC-0C52-780E773E4712}"/>
              </a:ext>
            </a:extLst>
          </p:cNvPr>
          <p:cNvSpPr txBox="1"/>
          <p:nvPr/>
        </p:nvSpPr>
        <p:spPr>
          <a:xfrm>
            <a:off x="529599" y="3173146"/>
            <a:ext cx="3656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the machine learning method helps reduce the testing cost. The minimum testing cost is lower than the one without using the machine learning method.</a:t>
            </a:r>
            <a:endParaRPr lang="zh-TW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6974909-1B71-9861-5EEB-092066880A6F}"/>
              </a:ext>
            </a:extLst>
          </p:cNvPr>
          <p:cNvSpPr/>
          <p:nvPr/>
        </p:nvSpPr>
        <p:spPr>
          <a:xfrm>
            <a:off x="8227309" y="3173146"/>
            <a:ext cx="1582309" cy="190075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4C1F8B4-25D4-4D42-3E01-93ED39D70333}"/>
              </a:ext>
            </a:extLst>
          </p:cNvPr>
          <p:cNvCxnSpPr>
            <a:cxnSpLocks/>
          </p:cNvCxnSpPr>
          <p:nvPr/>
        </p:nvCxnSpPr>
        <p:spPr>
          <a:xfrm flipV="1">
            <a:off x="7614695" y="3260035"/>
            <a:ext cx="678515" cy="421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6DA901C-15FD-EF27-D748-DF8B2BEFEB63}"/>
              </a:ext>
            </a:extLst>
          </p:cNvPr>
          <p:cNvSpPr txBox="1"/>
          <p:nvPr/>
        </p:nvSpPr>
        <p:spPr>
          <a:xfrm>
            <a:off x="5192202" y="3612497"/>
            <a:ext cx="272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cost without the machine learning method.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5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EBEDB-C301-9279-CA5C-C5F53FF74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E1866D-7FBE-781E-FF8D-C7F0B33B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9BBC994F-C9F4-EEB7-8C5C-A7EAD3376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120000" cy="6120000"/>
          </a:xfrm>
          <a:prstGeom prst="rect">
            <a:avLst/>
          </a:prstGeom>
        </p:spPr>
      </p:pic>
      <p:pic>
        <p:nvPicPr>
          <p:cNvPr id="9" name="圖片 8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9633DE9A-BAC3-2CB2-E7BB-FFE22BF62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00" y="304800"/>
            <a:ext cx="6120000" cy="6120000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4174926D-C175-CEF6-4234-A3303B7148D8}"/>
              </a:ext>
            </a:extLst>
          </p:cNvPr>
          <p:cNvSpPr/>
          <p:nvPr/>
        </p:nvSpPr>
        <p:spPr>
          <a:xfrm>
            <a:off x="693698" y="2938091"/>
            <a:ext cx="1220828" cy="85341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A42478C-EA2D-1AF6-FB20-05577EDD211F}"/>
              </a:ext>
            </a:extLst>
          </p:cNvPr>
          <p:cNvSpPr/>
          <p:nvPr/>
        </p:nvSpPr>
        <p:spPr>
          <a:xfrm>
            <a:off x="6754886" y="3327259"/>
            <a:ext cx="1220828" cy="853418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71C0CFB-5419-CA19-0028-089CDDB47702}"/>
              </a:ext>
            </a:extLst>
          </p:cNvPr>
          <p:cNvSpPr/>
          <p:nvPr/>
        </p:nvSpPr>
        <p:spPr>
          <a:xfrm>
            <a:off x="4134761" y="857249"/>
            <a:ext cx="1456414" cy="135271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BC9264DE-FE03-B985-F83C-AE431FE6188C}"/>
              </a:ext>
            </a:extLst>
          </p:cNvPr>
          <p:cNvSpPr/>
          <p:nvPr/>
        </p:nvSpPr>
        <p:spPr>
          <a:xfrm>
            <a:off x="10116461" y="809788"/>
            <a:ext cx="1456414" cy="135271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955CB80-7CDE-68F8-E218-E99A6995A130}"/>
                  </a:ext>
                </a:extLst>
              </p:cNvPr>
              <p:cNvSpPr txBox="1"/>
              <p:nvPr/>
            </p:nvSpPr>
            <p:spPr>
              <a:xfrm>
                <a:off x="544894" y="211693"/>
                <a:ext cx="4416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situation when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=50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955CB80-7CDE-68F8-E218-E99A6995A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94" y="211693"/>
                <a:ext cx="4416719" cy="369332"/>
              </a:xfrm>
              <a:prstGeom prst="rect">
                <a:avLst/>
              </a:prstGeom>
              <a:blipFill>
                <a:blip r:embed="rId4"/>
                <a:stretch>
                  <a:fillRect l="-1103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768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F0099-E250-A6E6-1720-979DCB917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F80F90-9F43-7DF5-CACD-65D6BEDD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3" name="圖片 2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55592E05-24B4-2839-9036-D9297D35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6120000" cy="6120000"/>
          </a:xfrm>
          <a:prstGeom prst="rect">
            <a:avLst/>
          </a:prstGeom>
        </p:spPr>
      </p:pic>
      <p:pic>
        <p:nvPicPr>
          <p:cNvPr id="7" name="圖片 6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57CB42B2-B921-DDE7-A2F6-9F59F449D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000" y="304800"/>
            <a:ext cx="6120000" cy="612000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45B26D1-1382-230E-4D99-4FE74B6EF28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614695" y="3105150"/>
            <a:ext cx="1574549" cy="1125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5C1BC74-3BBF-E210-2213-697AC162520A}"/>
              </a:ext>
            </a:extLst>
          </p:cNvPr>
          <p:cNvSpPr txBox="1"/>
          <p:nvPr/>
        </p:nvSpPr>
        <p:spPr>
          <a:xfrm>
            <a:off x="4889693" y="3907772"/>
            <a:ext cx="272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cost without the machine learning method.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DF73215-F285-1BD3-F6C8-59310F559F91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698875" y="4111625"/>
            <a:ext cx="1190818" cy="119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0A576A81-088F-328C-67C6-44814BE13D8C}"/>
              </a:ext>
            </a:extLst>
          </p:cNvPr>
          <p:cNvSpPr/>
          <p:nvPr/>
        </p:nvSpPr>
        <p:spPr>
          <a:xfrm>
            <a:off x="3315144" y="4230937"/>
            <a:ext cx="764291" cy="64633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FAFC7F2-4796-68F2-AEA4-50FD8B2DC34D}"/>
              </a:ext>
            </a:extLst>
          </p:cNvPr>
          <p:cNvSpPr/>
          <p:nvPr/>
        </p:nvSpPr>
        <p:spPr>
          <a:xfrm>
            <a:off x="9363519" y="3041634"/>
            <a:ext cx="764291" cy="64633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836A8CD9-BDE9-1236-6987-936756BD4261}"/>
                  </a:ext>
                </a:extLst>
              </p:cNvPr>
              <p:cNvSpPr txBox="1"/>
              <p:nvPr/>
            </p:nvSpPr>
            <p:spPr>
              <a:xfrm>
                <a:off x="544894" y="211693"/>
                <a:ext cx="4416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situation when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=50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=100</m:t>
                    </m:r>
                  </m:oMath>
                </a14:m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836A8CD9-BDE9-1236-6987-936756BD4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94" y="211693"/>
                <a:ext cx="4416719" cy="369332"/>
              </a:xfrm>
              <a:prstGeom prst="rect">
                <a:avLst/>
              </a:prstGeom>
              <a:blipFill>
                <a:blip r:embed="rId4"/>
                <a:stretch>
                  <a:fillRect l="-1103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10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0DAC8-6DAB-11ED-023B-BD0985633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3CB753C0-BAC0-9CF8-7442-B2488C4C6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10200"/>
            <a:ext cx="3960000" cy="3960000"/>
          </a:xfrm>
          <a:prstGeom prst="rect">
            <a:avLst/>
          </a:prstGeom>
        </p:spPr>
      </p:pic>
      <p:pic>
        <p:nvPicPr>
          <p:cNvPr id="8" name="圖片 7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BAE361BB-E2D4-6FB2-9DB2-884B64E88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1" y="2610200"/>
            <a:ext cx="3960000" cy="3960000"/>
          </a:xfrm>
          <a:prstGeom prst="rect">
            <a:avLst/>
          </a:prstGeom>
        </p:spPr>
      </p:pic>
      <p:pic>
        <p:nvPicPr>
          <p:cNvPr id="10" name="圖片 9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FA70BE7E-EFB2-4F00-1EB8-826DF1AC6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000" y="2610200"/>
            <a:ext cx="3960000" cy="3960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19238DE-E31A-2904-4402-212B5E7C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280297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AA2350-2A6B-AEEE-2A95-6F0BB691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69344FC-0493-61E4-7CE5-C8E070F5A5D6}"/>
              </a:ext>
            </a:extLst>
          </p:cNvPr>
          <p:cNvSpPr txBox="1"/>
          <p:nvPr/>
        </p:nvSpPr>
        <p:spPr>
          <a:xfrm>
            <a:off x="529599" y="1092325"/>
            <a:ext cx="3553089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Historical demand.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data: Future demand.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46ECF49-6613-BAF2-0CCA-7EAF184A0E3A}"/>
              </a:ext>
            </a:extLst>
          </p:cNvPr>
          <p:cNvSpPr txBox="1"/>
          <p:nvPr/>
        </p:nvSpPr>
        <p:spPr>
          <a:xfrm>
            <a:off x="529599" y="2271235"/>
            <a:ext cx="365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line: Testing cost.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 line: Training cost.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BA15DFF-177C-947B-7EE8-EABC86D9F35E}"/>
              </a:ext>
            </a:extLst>
          </p:cNvPr>
          <p:cNvSpPr txBox="1"/>
          <p:nvPr/>
        </p:nvSpPr>
        <p:spPr>
          <a:xfrm>
            <a:off x="5194926" y="1431934"/>
            <a:ext cx="646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number of uncertainty sets (hybrid data) increases, the minimum testing cost will be reduced.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B18A2F3-3182-ACE3-1FF6-A8D1783F3EE3}"/>
              </a:ext>
            </a:extLst>
          </p:cNvPr>
          <p:cNvCxnSpPr>
            <a:cxnSpLocks/>
          </p:cNvCxnSpPr>
          <p:nvPr/>
        </p:nvCxnSpPr>
        <p:spPr>
          <a:xfrm>
            <a:off x="2747963" y="4288801"/>
            <a:ext cx="3707606" cy="9594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F1DF4B6-F2E2-02E2-6111-B5720A06897E}"/>
              </a:ext>
            </a:extLst>
          </p:cNvPr>
          <p:cNvCxnSpPr>
            <a:cxnSpLocks/>
          </p:cNvCxnSpPr>
          <p:nvPr/>
        </p:nvCxnSpPr>
        <p:spPr>
          <a:xfrm>
            <a:off x="6529388" y="5248275"/>
            <a:ext cx="4029075" cy="388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761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DCB29-4635-F5DD-6246-E4F31DDFC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483C1-1BDC-315D-7E61-C28FA702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280297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175323-90AA-4D20-E5AE-C2B31F4E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1AB2603-6866-0362-B19B-1F7BACCA2BC0}"/>
              </a:ext>
            </a:extLst>
          </p:cNvPr>
          <p:cNvSpPr txBox="1"/>
          <p:nvPr/>
        </p:nvSpPr>
        <p:spPr>
          <a:xfrm>
            <a:off x="3959999" y="526872"/>
            <a:ext cx="646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average computational time for the optimal situation only needs less than 2 seconds.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圖片 28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98450A47-0CE5-FD98-1D82-E8FF47B7E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082"/>
            <a:ext cx="3960000" cy="3960000"/>
          </a:xfrm>
          <a:prstGeom prst="rect">
            <a:avLst/>
          </a:prstGeom>
        </p:spPr>
      </p:pic>
      <p:pic>
        <p:nvPicPr>
          <p:cNvPr id="31" name="圖片 30" descr="一張含有 文字, 圖表, 繪圖, 行 的圖片&#10;&#10;自動產生的描述">
            <a:extLst>
              <a:ext uri="{FF2B5EF4-FFF2-40B4-BE49-F238E27FC236}">
                <a16:creationId xmlns:a16="http://schemas.microsoft.com/office/drawing/2014/main" id="{0237CBE0-4F98-26DA-32AC-51E549054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1506082"/>
            <a:ext cx="3960000" cy="3960000"/>
          </a:xfrm>
          <a:prstGeom prst="rect">
            <a:avLst/>
          </a:prstGeom>
        </p:spPr>
      </p:pic>
      <p:pic>
        <p:nvPicPr>
          <p:cNvPr id="33" name="圖片 32" descr="一張含有 文字, 圖表, 繪圖, 行 的圖片&#10;&#10;自動產生的描述">
            <a:extLst>
              <a:ext uri="{FF2B5EF4-FFF2-40B4-BE49-F238E27FC236}">
                <a16:creationId xmlns:a16="http://schemas.microsoft.com/office/drawing/2014/main" id="{3A0B24E6-A566-88D7-CB40-C00F88D4C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000" y="1506082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5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82409-414D-22BF-C3BB-94D539AE2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BBB2A7-B1AE-F58B-9AC1-A9D5DD8E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280297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B66887-DE0D-C742-679D-2D3F20920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000"/>
            <a:ext cx="12192000" cy="5958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future demand is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proposed method can: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decision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results in a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service level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total cost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it can be applied to any manufacturing and retail industry.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it only needs less than 2 seconds to make the decision.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CD22A2-A86C-6E00-10C6-8A785417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06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9E09F6-8908-6FC2-F014-DD480CD8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EA3DA-2D58-4273-98F0-7BD85A2CC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000"/>
            <a:ext cx="10515600" cy="5958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experiment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82EA60-8C82-4B75-C512-60F80FC7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873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7AFE1-8A38-23E7-9833-F766994A4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4AB6C8-401A-5CE6-FEFC-DEEE3A91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9000"/>
            <a:ext cx="10515600" cy="900000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5891F0-43D1-6D0F-D00A-F6D2ACB8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644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5CC8F-3B69-1C44-B029-677E2A9C1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69B9C-636E-1979-82BA-2DBF506B9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experiment #1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88BDF5-6B2D-81E2-DCB9-851A4587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21</a:t>
            </a:fld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CEFE18A-278E-EE27-FDE0-1797B05BD644}"/>
              </a:ext>
            </a:extLst>
          </p:cNvPr>
          <p:cNvCxnSpPr>
            <a:cxnSpLocks/>
          </p:cNvCxnSpPr>
          <p:nvPr/>
        </p:nvCxnSpPr>
        <p:spPr>
          <a:xfrm>
            <a:off x="598810" y="3758741"/>
            <a:ext cx="111589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66AEC94-1EF2-C0B7-5295-C762834BEF94}"/>
              </a:ext>
            </a:extLst>
          </p:cNvPr>
          <p:cNvCxnSpPr>
            <a:cxnSpLocks/>
          </p:cNvCxnSpPr>
          <p:nvPr/>
        </p:nvCxnSpPr>
        <p:spPr>
          <a:xfrm>
            <a:off x="598810" y="3653544"/>
            <a:ext cx="0" cy="21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ADA725C-E5DF-999B-49E2-94021B6F95EF}"/>
              </a:ext>
            </a:extLst>
          </p:cNvPr>
          <p:cNvCxnSpPr>
            <a:cxnSpLocks/>
          </p:cNvCxnSpPr>
          <p:nvPr/>
        </p:nvCxnSpPr>
        <p:spPr>
          <a:xfrm>
            <a:off x="10477794" y="3653544"/>
            <a:ext cx="0" cy="21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EEE1E39-29DC-5BCD-999F-24284BDF9766}"/>
              </a:ext>
            </a:extLst>
          </p:cNvPr>
          <p:cNvCxnSpPr>
            <a:cxnSpLocks/>
          </p:cNvCxnSpPr>
          <p:nvPr/>
        </p:nvCxnSpPr>
        <p:spPr>
          <a:xfrm>
            <a:off x="2245307" y="3653544"/>
            <a:ext cx="0" cy="21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948540C-F00B-33F1-22FF-2C9070CB1EC1}"/>
              </a:ext>
            </a:extLst>
          </p:cNvPr>
          <p:cNvCxnSpPr>
            <a:cxnSpLocks/>
          </p:cNvCxnSpPr>
          <p:nvPr/>
        </p:nvCxnSpPr>
        <p:spPr>
          <a:xfrm>
            <a:off x="3891804" y="3653544"/>
            <a:ext cx="0" cy="21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7FE8B49-7128-5350-1B3D-6B99E0C713D4}"/>
              </a:ext>
            </a:extLst>
          </p:cNvPr>
          <p:cNvCxnSpPr>
            <a:cxnSpLocks/>
          </p:cNvCxnSpPr>
          <p:nvPr/>
        </p:nvCxnSpPr>
        <p:spPr>
          <a:xfrm>
            <a:off x="5538301" y="3653544"/>
            <a:ext cx="0" cy="21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E4E425B-B153-834C-34ED-D899497168BA}"/>
              </a:ext>
            </a:extLst>
          </p:cNvPr>
          <p:cNvCxnSpPr>
            <a:cxnSpLocks/>
          </p:cNvCxnSpPr>
          <p:nvPr/>
        </p:nvCxnSpPr>
        <p:spPr>
          <a:xfrm>
            <a:off x="7184798" y="3653544"/>
            <a:ext cx="0" cy="21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7154FF8-17B1-D1CA-DE0B-D1D01FB2C41D}"/>
              </a:ext>
            </a:extLst>
          </p:cNvPr>
          <p:cNvCxnSpPr>
            <a:cxnSpLocks/>
          </p:cNvCxnSpPr>
          <p:nvPr/>
        </p:nvCxnSpPr>
        <p:spPr>
          <a:xfrm>
            <a:off x="8831295" y="3653544"/>
            <a:ext cx="0" cy="21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223CF98-44E5-06CB-9B85-BE14CB7AC28B}"/>
              </a:ext>
            </a:extLst>
          </p:cNvPr>
          <p:cNvSpPr txBox="1"/>
          <p:nvPr/>
        </p:nvSpPr>
        <p:spPr>
          <a:xfrm>
            <a:off x="160228" y="32180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Sunday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F8FC6B4-2BE6-A9F4-DB85-322268EDEEE3}"/>
              </a:ext>
            </a:extLst>
          </p:cNvPr>
          <p:cNvSpPr txBox="1"/>
          <p:nvPr/>
        </p:nvSpPr>
        <p:spPr>
          <a:xfrm>
            <a:off x="1768253" y="321803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Monday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229035-A94B-08B2-D526-04F0285ADBE6}"/>
              </a:ext>
            </a:extLst>
          </p:cNvPr>
          <p:cNvSpPr txBox="1"/>
          <p:nvPr/>
        </p:nvSpPr>
        <p:spPr>
          <a:xfrm>
            <a:off x="3412409" y="3218038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Tuesday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454A42-4641-E64D-EC39-C2DADFDF62F5}"/>
              </a:ext>
            </a:extLst>
          </p:cNvPr>
          <p:cNvSpPr txBox="1"/>
          <p:nvPr/>
        </p:nvSpPr>
        <p:spPr>
          <a:xfrm>
            <a:off x="4916592" y="3215332"/>
            <a:ext cx="12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Wednesday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9E1F495-4A5B-D5F2-BA44-BCDBA7F08145}"/>
              </a:ext>
            </a:extLst>
          </p:cNvPr>
          <p:cNvSpPr txBox="1"/>
          <p:nvPr/>
        </p:nvSpPr>
        <p:spPr>
          <a:xfrm>
            <a:off x="8437597" y="321533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Friday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4C2C514-4F35-F3FB-A51A-DC6A48CB5EF5}"/>
              </a:ext>
            </a:extLst>
          </p:cNvPr>
          <p:cNvSpPr txBox="1"/>
          <p:nvPr/>
        </p:nvSpPr>
        <p:spPr>
          <a:xfrm>
            <a:off x="6656448" y="32153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Thursday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D00D198-8353-7998-35BE-1647F407F7B5}"/>
              </a:ext>
            </a:extLst>
          </p:cNvPr>
          <p:cNvSpPr txBox="1"/>
          <p:nvPr/>
        </p:nvSpPr>
        <p:spPr>
          <a:xfrm>
            <a:off x="9975092" y="322342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Saturday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語音泡泡: 圓角矩形 19">
            <a:extLst>
              <a:ext uri="{FF2B5EF4-FFF2-40B4-BE49-F238E27FC236}">
                <a16:creationId xmlns:a16="http://schemas.microsoft.com/office/drawing/2014/main" id="{D2D600AA-CF05-DB63-F22D-C34A4F46193C}"/>
              </a:ext>
            </a:extLst>
          </p:cNvPr>
          <p:cNvSpPr/>
          <p:nvPr/>
        </p:nvSpPr>
        <p:spPr>
          <a:xfrm>
            <a:off x="287437" y="4170917"/>
            <a:ext cx="2917008" cy="1548000"/>
          </a:xfrm>
          <a:prstGeom prst="wedgeRoundRectCallout">
            <a:avLst>
              <a:gd name="adj1" fmla="val -38821"/>
              <a:gd name="adj2" fmla="val -66111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the production quantities sent to each retailer and the warehouse.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語音泡泡: 圓角矩形 20">
            <a:extLst>
              <a:ext uri="{FF2B5EF4-FFF2-40B4-BE49-F238E27FC236}">
                <a16:creationId xmlns:a16="http://schemas.microsoft.com/office/drawing/2014/main" id="{C00FC420-F7ED-7C30-4E6D-9D5F4F5C80B7}"/>
              </a:ext>
            </a:extLst>
          </p:cNvPr>
          <p:cNvSpPr/>
          <p:nvPr/>
        </p:nvSpPr>
        <p:spPr>
          <a:xfrm>
            <a:off x="8987555" y="4170918"/>
            <a:ext cx="2917008" cy="1548000"/>
          </a:xfrm>
          <a:prstGeom prst="wedgeRoundRectCallout">
            <a:avLst>
              <a:gd name="adj1" fmla="val 1125"/>
              <a:gd name="adj2" fmla="val -66811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of the week: Holding cost for each retailer and the warehouse,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ordering cost for each retailer.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語音泡泡: 圓角矩形 21">
            <a:extLst>
              <a:ext uri="{FF2B5EF4-FFF2-40B4-BE49-F238E27FC236}">
                <a16:creationId xmlns:a16="http://schemas.microsoft.com/office/drawing/2014/main" id="{584FB4C7-BFEE-1A0D-D196-3B53A06D7845}"/>
              </a:ext>
            </a:extLst>
          </p:cNvPr>
          <p:cNvSpPr/>
          <p:nvPr/>
        </p:nvSpPr>
        <p:spPr>
          <a:xfrm>
            <a:off x="4637496" y="4170917"/>
            <a:ext cx="2917008" cy="1548000"/>
          </a:xfrm>
          <a:prstGeom prst="wedgeRoundRectCallout">
            <a:avLst>
              <a:gd name="adj1" fmla="val -18848"/>
              <a:gd name="adj2" fmla="val -66939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the replenishment quantities sent from the warehouse to each retailer.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語音泡泡: 圓角矩形 22">
            <a:extLst>
              <a:ext uri="{FF2B5EF4-FFF2-40B4-BE49-F238E27FC236}">
                <a16:creationId xmlns:a16="http://schemas.microsoft.com/office/drawing/2014/main" id="{3F9F8AD7-8CD4-4BA2-644C-9D4DE70A3B68}"/>
              </a:ext>
            </a:extLst>
          </p:cNvPr>
          <p:cNvSpPr/>
          <p:nvPr/>
        </p:nvSpPr>
        <p:spPr>
          <a:xfrm>
            <a:off x="2462467" y="1125619"/>
            <a:ext cx="2917008" cy="1548000"/>
          </a:xfrm>
          <a:prstGeom prst="wedgeRoundRectCallout">
            <a:avLst>
              <a:gd name="adj1" fmla="val 1403"/>
              <a:gd name="adj2" fmla="val 83916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Ending inventory of the first half of the week will be computed.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語音泡泡: 圓角矩形 23">
            <a:extLst>
              <a:ext uri="{FF2B5EF4-FFF2-40B4-BE49-F238E27FC236}">
                <a16:creationId xmlns:a16="http://schemas.microsoft.com/office/drawing/2014/main" id="{12371AD2-B68A-44C6-2832-B9F498D6A2EB}"/>
              </a:ext>
            </a:extLst>
          </p:cNvPr>
          <p:cNvSpPr/>
          <p:nvPr/>
        </p:nvSpPr>
        <p:spPr>
          <a:xfrm>
            <a:off x="7372790" y="1120450"/>
            <a:ext cx="2917008" cy="1548000"/>
          </a:xfrm>
          <a:prstGeom prst="wedgeRoundRectCallout">
            <a:avLst>
              <a:gd name="adj1" fmla="val 56053"/>
              <a:gd name="adj2" fmla="val 89143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Ending inventory of the week will be computed.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D16D0BA-201D-1BD0-BBE7-59B12E724BAC}"/>
              </a:ext>
            </a:extLst>
          </p:cNvPr>
          <p:cNvGrpSpPr/>
          <p:nvPr/>
        </p:nvGrpSpPr>
        <p:grpSpPr>
          <a:xfrm>
            <a:off x="8038506" y="5169304"/>
            <a:ext cx="2413287" cy="1802148"/>
            <a:chOff x="8038506" y="5169304"/>
            <a:chExt cx="2413287" cy="1802148"/>
          </a:xfrm>
        </p:grpSpPr>
        <p:sp>
          <p:nvSpPr>
            <p:cNvPr id="26" name="爆炸: 十四角 25">
              <a:extLst>
                <a:ext uri="{FF2B5EF4-FFF2-40B4-BE49-F238E27FC236}">
                  <a16:creationId xmlns:a16="http://schemas.microsoft.com/office/drawing/2014/main" id="{9264DB94-6E37-E4EE-FE5D-A16A7735F6BB}"/>
                </a:ext>
              </a:extLst>
            </p:cNvPr>
            <p:cNvSpPr/>
            <p:nvPr/>
          </p:nvSpPr>
          <p:spPr>
            <a:xfrm rot="984653">
              <a:off x="8038506" y="5169304"/>
              <a:ext cx="2413287" cy="1802148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88E983E1-9C03-6348-A6E0-DB0BADA36294}"/>
                </a:ext>
              </a:extLst>
            </p:cNvPr>
            <p:cNvSpPr txBox="1"/>
            <p:nvPr/>
          </p:nvSpPr>
          <p:spPr>
            <a:xfrm>
              <a:off x="8315341" y="5864917"/>
              <a:ext cx="19744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Minimize the total cost of the week!</a:t>
              </a:r>
              <a:endPara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39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245C8-8012-F926-47AC-B7D66ED97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43FA1-DFAA-2794-BB79-19F6E195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9308C5F-C32C-C281-EFF4-E0B5AFA933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</p:spPr>
            <p:txBody>
              <a:bodyPr/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 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Units of product produced for sending to retailer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stage 1.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Units of product produced for sending to warehouse at stage 1.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Units of product shipped from warehouse to retailer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stage 2.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Binary variables, whether to ship the product to retailer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stage 2.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Units of ending inventory on hand at stage 3.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User-defined parameter: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Production cost per unit.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Holding cost per unit.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Backorder cost per unit.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Shipping cost per unit.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parameters: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demand of retailers at each stage.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9308C5F-C32C-C281-EFF4-E0B5AFA93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  <a:blipFill>
                <a:blip r:embed="rId2"/>
                <a:stretch>
                  <a:fillRect l="-900" t="-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982D95-521D-D9C6-734C-6D83CFAE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320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CBB4D-E156-66C3-3350-CC6B3D7EA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93129-8618-8D3C-C753-F61B3347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BE2DF7-21B4-58FA-DBE8-81AD44AE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23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85A3525-4993-D139-A475-D35A4EF7E0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6000" y="1097746"/>
              <a:ext cx="11880000" cy="4376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85127">
                      <a:extLst>
                        <a:ext uri="{9D8B030D-6E8A-4147-A177-3AD203B41FA5}">
                          <a16:colId xmlns:a16="http://schemas.microsoft.com/office/drawing/2014/main" val="3098375635"/>
                        </a:ext>
                      </a:extLst>
                    </a:gridCol>
                    <a:gridCol w="4412974">
                      <a:extLst>
                        <a:ext uri="{9D8B030D-6E8A-4147-A177-3AD203B41FA5}">
                          <a16:colId xmlns:a16="http://schemas.microsoft.com/office/drawing/2014/main" val="3153573841"/>
                        </a:ext>
                      </a:extLst>
                    </a:gridCol>
                    <a:gridCol w="2581899">
                      <a:extLst>
                        <a:ext uri="{9D8B030D-6E8A-4147-A177-3AD203B41FA5}">
                          <a16:colId xmlns:a16="http://schemas.microsoft.com/office/drawing/2014/main" val="556789816"/>
                        </a:ext>
                      </a:extLst>
                    </a:gridCol>
                  </a:tblGrid>
                  <a:tr h="1908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Production cost on stage 1.</a:t>
                          </a:r>
                        </a:p>
                        <a:p>
                          <a:pPr algn="l"/>
                          <a:r>
                            <a:rPr lang="en-US" altLang="zh-TW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Holding cost for warehouse after stage 2.</a:t>
                          </a:r>
                        </a:p>
                        <a:p>
                          <a:pPr algn="l"/>
                          <a:r>
                            <a:rPr lang="en-US" altLang="zh-TW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Backorder cost on stage 1.</a:t>
                          </a:r>
                        </a:p>
                        <a:p>
                          <a:pPr algn="l"/>
                          <a:r>
                            <a:rPr lang="en-US" altLang="zh-TW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Shipping cost on stage 2.</a:t>
                          </a:r>
                        </a:p>
                        <a:p>
                          <a:pPr algn="l"/>
                          <a:r>
                            <a:rPr lang="en-US" altLang="zh-TW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Backorder cost on stage 3.</a:t>
                          </a:r>
                        </a:p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Holding cost on stage 3.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1800" i="1" kern="1200" smtClean="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800" i="1" kern="120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800" i="1" kern="120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  <m:r>
                                        <a:rPr lang="en-US" altLang="zh-TW" sz="1800" i="1" kern="12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zh-TW" altLang="zh-TW" sz="1800" i="1" kern="120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TW" sz="1800" i="1" kern="120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𝑟</m:t>
                                          </m:r>
                                          <m:r>
                                            <a:rPr lang="en-US" altLang="zh-TW" sz="1800" i="1" kern="120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800" i="1" kern="120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𝑅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sz="1800" i="1" kern="1200"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altLang="zh-TW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indent="324000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1" kern="1200" smtClean="0">
                                  <a:solidFill>
                                    <a:srgbClr val="FFC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800" b="0" i="1" kern="1200" smtClean="0">
                                      <a:solidFill>
                                        <a:srgbClr val="FFC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1800" i="1" kern="1200" smtClean="0"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 kern="1200"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TW" sz="1800" i="1" kern="1200"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10</m:t>
                                      </m:r>
                                    </m:sub>
                                  </m:sSub>
                                  <m:r>
                                    <a:rPr lang="en-US" altLang="zh-TW" sz="1800" b="0" i="1" kern="1200" smtClean="0">
                                      <a:solidFill>
                                        <a:srgbClr val="FFC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TW" altLang="zh-TW" sz="1800" i="1" kern="1200" smtClean="0"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TW" sz="1800" i="1" kern="1200"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𝑟</m:t>
                                      </m:r>
                                      <m:r>
                                        <a:rPr lang="en-US" altLang="zh-TW" sz="1800" i="1" kern="1200"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800" i="1" kern="1200">
                                          <a:solidFill>
                                            <a:srgbClr val="FFC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𝑅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zh-TW" altLang="zh-TW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TW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TW" b="0" i="1" smtClean="0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oMath>
                          </a14:m>
                          <a:endParaRPr lang="en-US" altLang="zh-TW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indent="324000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TW" altLang="zh-TW" sz="1800" i="1" kern="1200" smtClean="0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TW" sz="1800" i="1" kern="1200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𝑟</m:t>
                                      </m:r>
                                      <m:r>
                                        <a:rPr lang="en-US" altLang="zh-TW" sz="1800" i="1" kern="1200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800" i="1" kern="1200">
                                          <a:solidFill>
                                            <a:schemeClr val="accent5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𝑅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altLang="zh-TW" b="0" i="1" smtClean="0">
                                              <a:solidFill>
                                                <a:schemeClr val="accent5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solidFill>
                                                <a:schemeClr val="accent5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en-US" altLang="zh-TW" b="0" i="1" smtClean="0">
                                                  <a:solidFill>
                                                    <a:schemeClr val="accent5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chemeClr val="accent5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TW" altLang="zh-TW" i="1" smtClean="0">
                                                      <a:solidFill>
                                                        <a:schemeClr val="accent5">
                                                          <a:lumMod val="60000"/>
                                                          <a:lumOff val="4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TW" altLang="en-US" i="1" smtClean="0">
                                                      <a:solidFill>
                                                        <a:schemeClr val="accent5">
                                                          <a:lumMod val="60000"/>
                                                          <a:lumOff val="4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i="1">
                                                      <a:solidFill>
                                                        <a:schemeClr val="accent5">
                                                          <a:lumMod val="60000"/>
                                                          <a:lumOff val="4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TW" i="1">
                                                      <a:solidFill>
                                                        <a:schemeClr val="accent5">
                                                          <a:lumMod val="60000"/>
                                                          <a:lumOff val="4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chemeClr val="accent5">
                                                      <a:lumMod val="60000"/>
                                                      <a:lumOff val="4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TW" i="1" smtClean="0">
                                                      <a:solidFill>
                                                        <a:schemeClr val="accent5">
                                                          <a:lumMod val="60000"/>
                                                          <a:lumOff val="4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b="0" i="1" smtClean="0">
                                                      <a:solidFill>
                                                        <a:schemeClr val="accent5">
                                                          <a:lumMod val="60000"/>
                                                          <a:lumOff val="4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𝑄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i="1">
                                                      <a:solidFill>
                                                        <a:schemeClr val="accent5">
                                                          <a:lumMod val="60000"/>
                                                          <a:lumOff val="4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altLang="zh-TW" b="0" i="1" smtClean="0">
                                                      <a:solidFill>
                                                        <a:schemeClr val="accent5">
                                                          <a:lumMod val="60000"/>
                                                          <a:lumOff val="4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𝑟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oMath>
                          </a14:m>
                          <a:endParaRPr lang="en-US" altLang="zh-TW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indent="324000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TW" altLang="zh-TW" sz="1800" i="1" kern="1200" smtClean="0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TW" sz="1800" i="1" kern="1200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𝑟</m:t>
                                      </m:r>
                                      <m:r>
                                        <a:rPr lang="en-US" altLang="zh-TW" sz="1800" i="1" kern="1200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800" i="1" kern="1200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𝑅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zh-TW" altLang="zh-TW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TW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oMath>
                          </a14:m>
                          <a:endParaRPr lang="en-US" altLang="zh-TW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indent="324000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TW" altLang="zh-TW" sz="1800" i="1" kern="1200" smtClean="0">
                                          <a:solidFill>
                                            <a:srgbClr val="00B0F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TW" sz="1800" i="1" kern="1200">
                                          <a:solidFill>
                                            <a:srgbClr val="00B0F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𝑟</m:t>
                                      </m:r>
                                      <m:r>
                                        <a:rPr lang="en-US" altLang="zh-TW" sz="1800" i="1" kern="1200">
                                          <a:solidFill>
                                            <a:srgbClr val="00B0F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800" i="1" kern="1200">
                                          <a:solidFill>
                                            <a:srgbClr val="00B0F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𝑅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altLang="zh-TW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en-US" altLang="zh-TW" b="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a:rPr lang="zh-TW" altLang="zh-TW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TW" altLang="zh-TW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b="0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b="0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  <m:r>
                                                    <a:rPr lang="en-US" altLang="zh-TW" i="1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altLang="zh-TW" b="0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b="0" i="1" smtClean="0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TW" altLang="en-US" b="0" i="1" smtClean="0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𝜉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b="0" i="1" smtClean="0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TW" b="0" i="1" smtClean="0">
                                                      <a:solidFill>
                                                        <a:srgbClr val="00B0F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b="0" i="1" smtClean="0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TW" altLang="en-US" b="0" i="1" smtClean="0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𝜉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b="0" i="1" smtClean="0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oMath>
                          </a14:m>
                          <a:endParaRPr lang="en-US" altLang="zh-TW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indent="324000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TW" altLang="zh-TW" sz="1800" i="1" kern="120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𝑟</m:t>
                                      </m:r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𝑅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en-US" altLang="zh-TW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a:rPr lang="zh-TW" altLang="zh-TW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TW" altLang="zh-TW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  <m:r>
                                                    <a:rPr lang="en-US" altLang="zh-TW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altLang="zh-TW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TW" altLang="en-US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𝜉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TW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zh-TW" altLang="en-US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𝜉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2839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Constraint for shipping quantity on stage 2.</a:t>
                          </a:r>
                        </a:p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TW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shipping quantity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should not exceed the </a:t>
                          </a:r>
                          <a:r>
                            <a:rPr lang="en-US" altLang="zh-TW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inventory in the warehouse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.)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/>
                          <a:r>
                            <a:rPr lang="en-US" altLang="zh-TW" sz="1800" i="0" kern="1200" dirty="0" err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s.t.</a:t>
                          </a:r>
                          <a:r>
                            <a:rPr lang="en-US" altLang="zh-TW" sz="1800" i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TW" altLang="zh-TW" sz="1800" i="1" kern="1200" smtClean="0">
                                      <a:solidFill>
                                        <a:srgbClr val="00B0F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1800" i="1" kern="1200">
                                      <a:solidFill>
                                        <a:srgbClr val="00B0F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  <m:r>
                                    <a:rPr lang="en-US" altLang="zh-TW" sz="1800" i="1" kern="1200">
                                      <a:solidFill>
                                        <a:srgbClr val="00B0F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800" i="1" kern="1200">
                                      <a:solidFill>
                                        <a:srgbClr val="00B0F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TW" altLang="zh-TW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zh-TW" altLang="zh-TW" sz="1800" i="1" kern="1200" smtClean="0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200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TW" sz="1800" i="1" kern="1200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sub>
                              </m:sSub>
                            </m:oMath>
                          </a14:m>
                          <a:endParaRPr lang="zh-TW" altLang="en-US" sz="1800" i="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/>
                          <a:endParaRPr lang="zh-TW" altLang="en-US" sz="1800" i="1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555496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Ending inventory on stage 3.</a:t>
                          </a:r>
                        </a:p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TW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Stage 1 inventory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altLang="zh-TW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Stage 2 supply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– </a:t>
                          </a:r>
                          <a:r>
                            <a:rPr lang="en-US" altLang="zh-TW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Stage 2 demand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32400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TW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zh-TW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0,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i="1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TW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TW" altLang="en-US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TW" b="0" i="1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zh-TW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800" i="1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altLang="zh-TW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𝑟</m:t>
                                </m:r>
                                <m:r>
                                  <a:rPr lang="en-US" altLang="zh-TW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i="1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16528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Big-M constraint: construct the relationship between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32400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ℳ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zh-TW" altLang="zh-TW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zh-TW" altLang="en-US" sz="1800" i="1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altLang="zh-TW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𝑟</m:t>
                                </m:r>
                                <m:r>
                                  <a:rPr lang="en-US" altLang="zh-TW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i="1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165891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85A3525-4993-D139-A475-D35A4EF7E0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2472569"/>
                  </p:ext>
                </p:extLst>
              </p:nvPr>
            </p:nvGraphicFramePr>
            <p:xfrm>
              <a:off x="156000" y="1097746"/>
              <a:ext cx="11880000" cy="4376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85127">
                      <a:extLst>
                        <a:ext uri="{9D8B030D-6E8A-4147-A177-3AD203B41FA5}">
                          <a16:colId xmlns:a16="http://schemas.microsoft.com/office/drawing/2014/main" val="3098375635"/>
                        </a:ext>
                      </a:extLst>
                    </a:gridCol>
                    <a:gridCol w="4412974">
                      <a:extLst>
                        <a:ext uri="{9D8B030D-6E8A-4147-A177-3AD203B41FA5}">
                          <a16:colId xmlns:a16="http://schemas.microsoft.com/office/drawing/2014/main" val="3153573841"/>
                        </a:ext>
                      </a:extLst>
                    </a:gridCol>
                    <a:gridCol w="2581899">
                      <a:extLst>
                        <a:ext uri="{9D8B030D-6E8A-4147-A177-3AD203B41FA5}">
                          <a16:colId xmlns:a16="http://schemas.microsoft.com/office/drawing/2014/main" val="556789816"/>
                        </a:ext>
                      </a:extLst>
                    </a:gridCol>
                  </a:tblGrid>
                  <a:tr h="1908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Production cost on stage 1.</a:t>
                          </a:r>
                        </a:p>
                        <a:p>
                          <a:pPr algn="l"/>
                          <a:r>
                            <a:rPr lang="en-US" altLang="zh-TW" dirty="0">
                              <a:solidFill>
                                <a:srgbClr val="FFC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Holding cost for warehouse after stage 2.</a:t>
                          </a:r>
                        </a:p>
                        <a:p>
                          <a:pPr algn="l"/>
                          <a:r>
                            <a:rPr lang="en-US" altLang="zh-TW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Backorder cost on stage 1.</a:t>
                          </a:r>
                        </a:p>
                        <a:p>
                          <a:pPr algn="l"/>
                          <a:r>
                            <a:rPr lang="en-US" altLang="zh-TW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Shipping cost on stage 2.</a:t>
                          </a:r>
                        </a:p>
                        <a:p>
                          <a:pPr algn="l"/>
                          <a:r>
                            <a:rPr lang="en-US" altLang="zh-TW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Backorder cost on stage 3.</a:t>
                          </a:r>
                        </a:p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Holding cost on stage 3.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948" t="-18850" r="-174" b="-1345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283927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Constraint for shipping quantity on stage 2.</a:t>
                          </a:r>
                        </a:p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TW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shipping quantity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should not exceed the </a:t>
                          </a:r>
                          <a:r>
                            <a:rPr lang="en-US" altLang="zh-TW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inventory in the warehouse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.)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912" t="-246358" r="-58840" b="-178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/>
                          <a:endParaRPr lang="zh-TW" altLang="en-US" sz="1800" i="1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55549682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Ending inventory on stage 3.</a:t>
                          </a:r>
                        </a:p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TW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Stage 1 inventory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altLang="zh-TW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Stage 2 supply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– </a:t>
                          </a:r>
                          <a:r>
                            <a:rPr lang="en-US" altLang="zh-TW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Stage 2 demand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912" t="-348667" r="-58840" b="-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60142" t="-348667" r="-472" b="-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652833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" t="-640952" r="-14339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912" t="-640952" r="-5884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60142" t="-640952" r="-472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5891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09078134-630B-DA9C-FF46-9CD964C85B68}"/>
              </a:ext>
            </a:extLst>
          </p:cNvPr>
          <p:cNvSpPr txBox="1"/>
          <p:nvPr/>
        </p:nvSpPr>
        <p:spPr>
          <a:xfrm>
            <a:off x="558351" y="5615582"/>
            <a:ext cx="7111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is a very big constant.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z = 1, there is no constraint on the value of Q, it can be zero or non-zero;</a:t>
            </a: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z = 0, Q should be zero.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64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4BCA7-EC42-225D-B786-2DAAB7F0A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032B2-AF27-DCE3-7B45-80836B5E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optimization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9A6644A-0444-F2C7-FAFC-7655BAD68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</p:spPr>
            <p:txBody>
              <a:bodyPr/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 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Units of product produced for sending to retailer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stage 1.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Units of product produced for sending to warehouse at stage 1.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altLang="zh-TW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lang="en-US" altLang="zh-TW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  <m:r>
                          <a:rPr lang="en-US" altLang="zh-TW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sub>
                      <m:sup>
                        <m:r>
                          <a:rPr lang="en-US" altLang="zh-TW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Units of product shipped from warehouse to retailer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stage 2.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altLang="zh-TW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lang="en-US" altLang="zh-TW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sub>
                      <m:sup>
                        <m:r>
                          <a:rPr lang="en-US" altLang="zh-TW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Binary variables, whether to ship the product to retailer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stage 2.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altLang="zh-TW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lang="en-US" altLang="zh-TW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sub>
                      <m:sup>
                        <m:r>
                          <a:rPr lang="en-US" altLang="zh-TW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Auxiliary variables representing the total involved cost (Holding / Backorder + Shipping) for each retailer for each historical data.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altLang="zh-TW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e>
                      <m:sub>
                        <m:r>
                          <a:rPr lang="en-US" altLang="zh-TW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sub>
                      <m:sup>
                        <m:r>
                          <a:rPr lang="en-US" altLang="zh-TW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lang="en-US" altLang="zh-TW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altLang="zh-TW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Auxiliary variables representing the holding or backorder cost for each retailer for each historical data.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User-defined parameter: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Production cost per unit.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Holding cost per unit.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Backorder cost per unit.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Shipping cost per unit.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9308C5F-C32C-C281-EFF4-E0B5AFA93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  <a:blipFill>
                <a:blip r:embed="rId2"/>
                <a:stretch>
                  <a:fillRect l="-900" t="-1842" r="-23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F10AAE-E813-BFD9-7D04-E60D6E62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849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74825-10A9-AD00-CFB1-458D59778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09891-E48E-390D-E2FF-7D6DECBC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optimization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934DE1-1A6D-74A1-579B-745A661D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000"/>
            <a:ext cx="12192000" cy="53123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optimization: minimize the average cost of the worst-case situation.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6D1236-988B-9644-5748-25AA5982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25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18080D91-8163-9304-92A8-62F69F888E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6000" y="1614580"/>
              <a:ext cx="11880000" cy="50024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85127">
                      <a:extLst>
                        <a:ext uri="{9D8B030D-6E8A-4147-A177-3AD203B41FA5}">
                          <a16:colId xmlns:a16="http://schemas.microsoft.com/office/drawing/2014/main" val="3098375635"/>
                        </a:ext>
                      </a:extLst>
                    </a:gridCol>
                    <a:gridCol w="4412974">
                      <a:extLst>
                        <a:ext uri="{9D8B030D-6E8A-4147-A177-3AD203B41FA5}">
                          <a16:colId xmlns:a16="http://schemas.microsoft.com/office/drawing/2014/main" val="3153573841"/>
                        </a:ext>
                      </a:extLst>
                    </a:gridCol>
                    <a:gridCol w="2581899">
                      <a:extLst>
                        <a:ext uri="{9D8B030D-6E8A-4147-A177-3AD203B41FA5}">
                          <a16:colId xmlns:a16="http://schemas.microsoft.com/office/drawing/2014/main" val="5567898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Objective function</a:t>
                          </a:r>
                        </a:p>
                        <a:p>
                          <a:pPr algn="l"/>
                          <a:r>
                            <a:rPr lang="en-US" altLang="zh-TW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Production cost on the first stage 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 </a:t>
                          </a:r>
                          <a:r>
                            <a:rPr lang="en-US" altLang="zh-TW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Holding cost in warehouse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altLang="zh-TW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worst-case cost on stage 2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zh-TW" altLang="zh-TW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altLang="zh-TW" sz="1800" i="1" kern="1200" smtClean="0">
                                      <a:solidFill>
                                        <a:srgbClr val="00B0F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  <m:d>
                                    <m:dPr>
                                      <m:ctrlPr>
                                        <a:rPr lang="zh-TW" altLang="zh-TW" sz="1800" i="1" kern="1200">
                                          <a:solidFill>
                                            <a:srgbClr val="00B0F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1800" i="1" kern="1200">
                                              <a:solidFill>
                                                <a:srgbClr val="00B0F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800" i="1" kern="1200">
                                              <a:solidFill>
                                                <a:srgbClr val="00B0F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800" i="1" kern="1200">
                                              <a:solidFill>
                                                <a:srgbClr val="00B0F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  <m:r>
                                        <a:rPr lang="en-US" altLang="zh-TW" sz="1800" i="1" kern="1200">
                                          <a:solidFill>
                                            <a:srgbClr val="00B0F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zh-TW" altLang="zh-TW" sz="1800" i="1" kern="1200">
                                              <a:solidFill>
                                                <a:srgbClr val="00B0F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TW" sz="1800" i="1" kern="1200">
                                              <a:solidFill>
                                                <a:srgbClr val="00B0F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𝑟</m:t>
                                          </m:r>
                                          <m:r>
                                            <a:rPr lang="en-US" altLang="zh-TW" sz="1800" i="1" kern="1200">
                                              <a:solidFill>
                                                <a:srgbClr val="00B0F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800" i="1" kern="1200">
                                              <a:solidFill>
                                                <a:srgbClr val="00B0F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𝑅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sz="1800" i="1" kern="1200">
                                                  <a:solidFill>
                                                    <a:srgbClr val="00B0F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rgbClr val="00B0F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rgbClr val="00B0F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rgbClr val="00B0F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lang="en-US" altLang="zh-TW" sz="1800" i="1" kern="1200" smtClean="0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zh-TW" altLang="zh-TW" sz="1800" i="1" kern="1200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 kern="1200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TW" sz="1800" i="1" kern="1200">
                                          <a:solidFill>
                                            <a:srgbClr val="00B05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10</m:t>
                                      </m:r>
                                    </m:sub>
                                  </m:sSub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TW" altLang="zh-TW" sz="1800" i="1" kern="1200" smtClean="0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800" i="1" kern="1200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1800" i="1" kern="1200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𝑁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zh-TW" altLang="zh-TW" sz="1800" i="1" kern="1200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TW" sz="1800" i="1" kern="1200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  <m:r>
                                        <a:rPr lang="en-US" altLang="zh-TW" sz="1800" i="1" kern="1200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800" i="1" kern="1200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zh-TW" altLang="zh-TW" sz="1800" i="1" kern="1200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TW" sz="1800" i="1" kern="1200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𝑟</m:t>
                                          </m:r>
                                          <m:r>
                                            <a:rPr lang="en-US" altLang="zh-TW" sz="1800" i="1" kern="1200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800" i="1" kern="1200">
                                              <a:solidFill>
                                                <a:srgbClr val="7030A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𝑅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TW" altLang="zh-TW" sz="1800" i="1" kern="1200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𝑟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800" i="1" kern="1200">
                                                  <a:solidFill>
                                                    <a:srgbClr val="7030A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</m:e>
                              </m:func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2839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Constraint for shipping quantity on stage 2.</a:t>
                          </a:r>
                        </a:p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TW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shipping quantity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should not exceed the </a:t>
                          </a:r>
                          <a:r>
                            <a:rPr lang="en-US" altLang="zh-TW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inventory in the warehouse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.)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s.t.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TW" altLang="zh-TW" sz="1800" i="1" kern="1200" smtClean="0">
                                      <a:solidFill>
                                        <a:srgbClr val="00B0F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1800" i="1" kern="1200">
                                      <a:solidFill>
                                        <a:srgbClr val="00B0F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  <m:r>
                                    <a:rPr lang="en-US" altLang="zh-TW" sz="1800" i="1" kern="1200">
                                      <a:solidFill>
                                        <a:srgbClr val="00B0F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800" i="1" kern="1200">
                                      <a:solidFill>
                                        <a:srgbClr val="00B0F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zh-TW" altLang="zh-TW" sz="1800" i="1" kern="1200">
                                          <a:solidFill>
                                            <a:srgbClr val="00B0F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800" i="1" kern="1200">
                                          <a:solidFill>
                                            <a:srgbClr val="00B0F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TW" sz="1800" i="1" kern="1200">
                                          <a:solidFill>
                                            <a:srgbClr val="00B0F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  <m:r>
                                        <a:rPr lang="en-US" altLang="zh-TW" sz="1800" i="1" kern="1200">
                                          <a:solidFill>
                                            <a:srgbClr val="00B0F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altLang="zh-TW" sz="1800" i="1" kern="1200">
                                          <a:solidFill>
                                            <a:srgbClr val="00B0F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zh-TW" altLang="zh-TW" sz="1800" i="1" kern="1200" smtClean="0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200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TW" sz="1800" i="1" kern="1200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∀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∈[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𝐾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∀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∈[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𝐾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9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worst-case cost for each retailer for each historical data.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indent="324000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TW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zh-TW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TW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𝑟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+</m:t>
                                      </m:r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𝑓</m:t>
                                      </m:r>
                                      <m:sSubSup>
                                        <m:sSubSupPr>
                                          <m:ctrlPr>
                                            <a:rPr lang="zh-TW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𝑟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/>
                          <a14:m>
                            <m:oMath xmlns:m="http://schemas.openxmlformats.org/officeDocument/2006/math"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∀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TW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𝒦</m:t>
                                  </m:r>
                                </m:e>
                                <m:sub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455109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Backorder on stages 1 and 2.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32400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TW" altLang="zh-TW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TW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altLang="zh-TW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lang="en-US" altLang="zh-TW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altLang="zh-TW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altLang="zh-TW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  <m:r>
                                  <a:rPr lang="en-US" altLang="zh-TW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zh-TW" altLang="zh-TW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TW" altLang="zh-TW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zh-TW" altLang="zh-TW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zh-TW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𝜁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zh-TW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sub>
                                      <m:sup>
                                        <m:r>
                                          <a:rPr lang="en-US" altLang="zh-TW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𝑗𝑘</m:t>
                                        </m:r>
                                      </m:sup>
                                    </m:sSubSup>
                                    <m:r>
                                      <a:rPr lang="en-US" altLang="zh-TW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zh-TW" altLang="zh-TW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zh-TW" altLang="zh-TW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zh-TW" sz="18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𝜁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zh-TW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sub>
                                      <m:sup>
                                        <m:r>
                                          <a:rPr lang="en-US" altLang="zh-TW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𝑗𝑘</m:t>
                                        </m:r>
                                      </m:sup>
                                    </m:sSubSup>
                                    <m:r>
                                      <a:rPr lang="en-US" altLang="zh-TW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zh-TW" altLang="zh-TW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zh-TW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  <m:r>
                                          <a:rPr lang="en-US" altLang="zh-TW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sub>
                                      <m:sup>
                                        <m:r>
                                          <a:rPr lang="en-US" altLang="zh-TW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  <m:r>
                                      <a:rPr lang="en-US" altLang="zh-TW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TW" altLang="zh-TW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altLang="zh-TW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  <m:r>
                                          <a:rPr lang="en-US" altLang="zh-TW" sz="18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altLang="zh-TW" sz="18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h</m:t>
                                </m:r>
                                <m:sSubSup>
                                  <m:sSubSupPr>
                                    <m:ctrlPr>
                                      <a:rPr lang="zh-TW" altLang="zh-TW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TW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en-US" altLang="zh-TW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altLang="zh-TW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800" i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∀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TW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𝒦</m:t>
                                  </m:r>
                                </m:e>
                                <m:sub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80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4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Inventory on stages 1 and 2.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324000" algn="l" defTabSz="914400" rtl="0" eaLnBrk="1" latinLnBrk="0" hangingPunct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zh-TW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TW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bar>
                                        <m:barPr>
                                          <m:ctrlPr>
                                            <a:rPr lang="zh-TW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𝜁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𝑗𝑘</m:t>
                                      </m:r>
                                    </m:sup>
                                  </m:sSubSup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TW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bar>
                                        <m:barPr>
                                          <m:ctrlPr>
                                            <a:rPr lang="zh-TW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𝜁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𝑗𝑘</m:t>
                                      </m:r>
                                    </m:sup>
                                  </m:sSubSup>
                                </m:e>
                              </m:d>
                            </m:oMath>
                          </a14:m>
                          <a:r>
                            <a:rPr lang="zh-TW" altLang="en-US" sz="180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∀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TW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𝒦</m:t>
                                  </m:r>
                                </m:e>
                                <m:sub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80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555496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Backorder on stage 1, inventory on stage 2.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324000" algn="l" defTabSz="914400" rtl="0" eaLnBrk="1" latinLnBrk="0" hangingPunct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zh-TW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TW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zh-TW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altLang="zh-TW" sz="1800" i="1" kern="12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𝜁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𝑗𝑘</m:t>
                                      </m:r>
                                    </m:sup>
                                  </m:sSubSup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TW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zh-TW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bar>
                                    <m:barPr>
                                      <m:ctrlPr>
                                        <a:rPr lang="zh-TW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TW" sz="1800" i="1" kern="12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𝑗𝑘</m:t>
                                  </m:r>
                                </m:sup>
                              </m:sSubSup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zh-TW" altLang="en-US" sz="180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∀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TW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𝒦</m:t>
                                  </m:r>
                                </m:e>
                                <m:sub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80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4165283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Big-M constraint: construct the relationship between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324000" algn="l" defTabSz="914400" rtl="0" eaLnBrk="1" latinLnBrk="0" hangingPunct="1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TW" altLang="zh-TW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ℳ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sSubSup>
                                <m:sSubSupPr>
                                  <m:ctrlPr>
                                    <a:rPr lang="zh-TW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TW" altLang="en-US" sz="180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∀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∈[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𝐾</m:t>
                              </m:r>
                              <m:r>
                                <a:rPr lang="en-US" altLang="zh-TW" sz="1800" i="1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lang="zh-TW" altLang="en-US" sz="180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165891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18080D91-8163-9304-92A8-62F69F888E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0920724"/>
                  </p:ext>
                </p:extLst>
              </p:nvPr>
            </p:nvGraphicFramePr>
            <p:xfrm>
              <a:off x="156000" y="1614580"/>
              <a:ext cx="11880000" cy="50024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85127">
                      <a:extLst>
                        <a:ext uri="{9D8B030D-6E8A-4147-A177-3AD203B41FA5}">
                          <a16:colId xmlns:a16="http://schemas.microsoft.com/office/drawing/2014/main" val="3098375635"/>
                        </a:ext>
                      </a:extLst>
                    </a:gridCol>
                    <a:gridCol w="4412974">
                      <a:extLst>
                        <a:ext uri="{9D8B030D-6E8A-4147-A177-3AD203B41FA5}">
                          <a16:colId xmlns:a16="http://schemas.microsoft.com/office/drawing/2014/main" val="3153573841"/>
                        </a:ext>
                      </a:extLst>
                    </a:gridCol>
                    <a:gridCol w="2581899">
                      <a:extLst>
                        <a:ext uri="{9D8B030D-6E8A-4147-A177-3AD203B41FA5}">
                          <a16:colId xmlns:a16="http://schemas.microsoft.com/office/drawing/2014/main" val="55678981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Objective function</a:t>
                          </a:r>
                        </a:p>
                        <a:p>
                          <a:pPr algn="l"/>
                          <a:r>
                            <a:rPr lang="en-US" altLang="zh-TW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Production cost on the first stage 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 </a:t>
                          </a:r>
                          <a:r>
                            <a:rPr lang="en-US" altLang="zh-TW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Holding cost in warehouse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+ </a:t>
                          </a:r>
                          <a:r>
                            <a:rPr lang="en-US" altLang="zh-TW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Average worst-case cost on stage 2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948" t="-17333" r="-174" b="-458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283927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Constraint for shipping quantity on stage 2.</a:t>
                          </a:r>
                        </a:p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zh-TW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shipping quantity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should not exceed the </a:t>
                          </a:r>
                          <a:r>
                            <a:rPr lang="en-US" altLang="zh-TW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inventory in the warehouse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.)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912" t="-116556" r="-58840" b="-354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60142" t="-116556" r="-472" b="-354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979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 worst-case cost for each retailer for each historical data.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912" t="-311429" r="-58840" b="-41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60142" t="-311429" r="-472" b="-41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5109240"/>
                      </a:ext>
                    </a:extLst>
                  </a:tr>
                  <a:tr h="8570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Backorder on stages 1 and 2.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912" t="-306383" r="-58840" b="-205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60142" t="-306383" r="-472" b="-2056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4792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Inventory on stages 1 and 2.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912" t="-698780" r="-58840" b="-25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60142" t="-698780" r="-472" b="-25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5496829"/>
                      </a:ext>
                    </a:extLst>
                  </a:tr>
                  <a:tr h="5344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Backorder on stage 1, inventory on stage 2.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912" t="-744318" r="-58840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60142" t="-744318" r="-472" b="-1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652833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5" t="-707619" r="-14339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912" t="-707619" r="-5884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60142" t="-707619" r="-472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65891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9965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47C7F-EFE7-7264-A466-5081886B9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FC73A031-2038-C418-2222-7E2237FDE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219" y="2639832"/>
            <a:ext cx="3600000" cy="3600000"/>
          </a:xfrm>
          <a:prstGeom prst="rect">
            <a:avLst/>
          </a:prstGeom>
        </p:spPr>
      </p:pic>
      <p:pic>
        <p:nvPicPr>
          <p:cNvPr id="7" name="圖片 6" descr="一張含有 文字, 繪圖, 圖表, 行 的圖片&#10;&#10;自動產生的描述">
            <a:extLst>
              <a:ext uri="{FF2B5EF4-FFF2-40B4-BE49-F238E27FC236}">
                <a16:creationId xmlns:a16="http://schemas.microsoft.com/office/drawing/2014/main" id="{409A6C5C-DF72-F9B4-27EB-4946365DC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80" y="2639832"/>
            <a:ext cx="3600000" cy="3600000"/>
          </a:xfrm>
          <a:prstGeom prst="rect">
            <a:avLst/>
          </a:prstGeom>
        </p:spPr>
      </p:pic>
      <p:pic>
        <p:nvPicPr>
          <p:cNvPr id="16" name="圖片 15" descr="一張含有 文字, 繪圖, 圖表, 行 的圖片&#10;&#10;自動產生的描述">
            <a:extLst>
              <a:ext uri="{FF2B5EF4-FFF2-40B4-BE49-F238E27FC236}">
                <a16:creationId xmlns:a16="http://schemas.microsoft.com/office/drawing/2014/main" id="{D0751C17-F9AF-BB2E-033A-FFDCFCBB9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2639832"/>
            <a:ext cx="3600000" cy="3600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763A290-C4BF-C902-8F8F-A9C8E0FA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#1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4615F5-44B3-86CB-AC26-07289E806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000"/>
            <a:ext cx="12192000" cy="5958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3 retailers, no shipping cost, production cost $0.25/unit, holding cost $0.05/unit, backorder cost $0.5/unit.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2492EE-57D9-791E-5C8E-B5B002C2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794030-D163-F437-0BEC-D474141DC943}"/>
              </a:ext>
            </a:extLst>
          </p:cNvPr>
          <p:cNvSpPr txBox="1"/>
          <p:nvPr/>
        </p:nvSpPr>
        <p:spPr>
          <a:xfrm>
            <a:off x="1176869" y="2433105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Training 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87304F-4635-4EAC-94EA-87E677D71500}"/>
              </a:ext>
            </a:extLst>
          </p:cNvPr>
          <p:cNvSpPr txBox="1"/>
          <p:nvPr/>
        </p:nvSpPr>
        <p:spPr>
          <a:xfrm>
            <a:off x="5189085" y="2433105"/>
            <a:ext cx="18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Training 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0C0C4A7-5367-E0E3-B89B-E90D0A87386B}"/>
              </a:ext>
            </a:extLst>
          </p:cNvPr>
          <p:cNvSpPr txBox="1"/>
          <p:nvPr/>
        </p:nvSpPr>
        <p:spPr>
          <a:xfrm>
            <a:off x="9237304" y="2433105"/>
            <a:ext cx="18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 Training 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F6B2C38-3E4A-04BC-A8E8-5394DC0D7883}"/>
              </a:ext>
            </a:extLst>
          </p:cNvPr>
          <p:cNvSpPr txBox="1"/>
          <p:nvPr/>
        </p:nvSpPr>
        <p:spPr>
          <a:xfrm>
            <a:off x="6414789" y="1683410"/>
            <a:ext cx="439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average result over 50 simulations, considers 10,000 testing data.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FD5E56D-B977-A3DD-514A-EEC6AAE7415D}"/>
              </a:ext>
            </a:extLst>
          </p:cNvPr>
          <p:cNvSpPr txBox="1"/>
          <p:nvPr/>
        </p:nvSpPr>
        <p:spPr>
          <a:xfrm>
            <a:off x="3017579" y="6235740"/>
            <a:ext cx="724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number of training data increases, the total cost will be lower.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9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BFF56-5BF0-5485-25A7-1F406F8B3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2D4AC-D92B-73B6-FAF3-BD1EBA4B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4B1D92-F6FE-85C1-93CC-BA33F58D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000"/>
            <a:ext cx="12192000" cy="5958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you are a decision-maker but don’t know what will happen tomorrow…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9D71F9-2696-527A-C67B-C3221C76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 descr="一張含有 服裝, 人的臉孔, 人員, 西裝 的圖片&#10;&#10;自動產生的描述">
            <a:extLst>
              <a:ext uri="{FF2B5EF4-FFF2-40B4-BE49-F238E27FC236}">
                <a16:creationId xmlns:a16="http://schemas.microsoft.com/office/drawing/2014/main" id="{F66A28E8-B57F-200A-1FEB-C143E5056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91" y="2622895"/>
            <a:ext cx="3916017" cy="3916017"/>
          </a:xfrm>
          <a:prstGeom prst="rect">
            <a:avLst/>
          </a:prstGeom>
        </p:spPr>
      </p:pic>
      <p:sp>
        <p:nvSpPr>
          <p:cNvPr id="7" name="語音泡泡: 橢圓形 6">
            <a:extLst>
              <a:ext uri="{FF2B5EF4-FFF2-40B4-BE49-F238E27FC236}">
                <a16:creationId xmlns:a16="http://schemas.microsoft.com/office/drawing/2014/main" id="{2912AC00-924E-6B5D-B735-A5F855E0F512}"/>
              </a:ext>
            </a:extLst>
          </p:cNvPr>
          <p:cNvSpPr/>
          <p:nvPr/>
        </p:nvSpPr>
        <p:spPr>
          <a:xfrm>
            <a:off x="87465" y="3428999"/>
            <a:ext cx="3625794" cy="880607"/>
          </a:xfrm>
          <a:prstGeom prst="wedgeEllipseCallout">
            <a:avLst>
              <a:gd name="adj1" fmla="val 102731"/>
              <a:gd name="adj2" fmla="val -445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to produce…?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語音泡泡: 橢圓形 7">
            <a:extLst>
              <a:ext uri="{FF2B5EF4-FFF2-40B4-BE49-F238E27FC236}">
                <a16:creationId xmlns:a16="http://schemas.microsoft.com/office/drawing/2014/main" id="{C62B9345-3359-F6B8-8909-CF4B49B64B8A}"/>
              </a:ext>
            </a:extLst>
          </p:cNvPr>
          <p:cNvSpPr/>
          <p:nvPr/>
        </p:nvSpPr>
        <p:spPr>
          <a:xfrm>
            <a:off x="2465566" y="1533364"/>
            <a:ext cx="3625794" cy="880607"/>
          </a:xfrm>
          <a:prstGeom prst="wedgeEllipseCallout">
            <a:avLst>
              <a:gd name="adj1" fmla="val 39793"/>
              <a:gd name="adj2" fmla="val 1342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to order…?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語音泡泡: 橢圓形 8">
            <a:extLst>
              <a:ext uri="{FF2B5EF4-FFF2-40B4-BE49-F238E27FC236}">
                <a16:creationId xmlns:a16="http://schemas.microsoft.com/office/drawing/2014/main" id="{EE68F638-A51D-1E01-05DC-B75BE5F29B0F}"/>
              </a:ext>
            </a:extLst>
          </p:cNvPr>
          <p:cNvSpPr/>
          <p:nvPr/>
        </p:nvSpPr>
        <p:spPr>
          <a:xfrm>
            <a:off x="6553861" y="1525787"/>
            <a:ext cx="3625794" cy="880607"/>
          </a:xfrm>
          <a:prstGeom prst="wedgeEllipseCallout">
            <a:avLst>
              <a:gd name="adj1" fmla="val -50339"/>
              <a:gd name="adj2" fmla="val 1387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to store…?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語音泡泡: 橢圓形 9">
            <a:extLst>
              <a:ext uri="{FF2B5EF4-FFF2-40B4-BE49-F238E27FC236}">
                <a16:creationId xmlns:a16="http://schemas.microsoft.com/office/drawing/2014/main" id="{FE58CC9F-3F03-57A3-D9EE-F5DCB84FF8B6}"/>
              </a:ext>
            </a:extLst>
          </p:cNvPr>
          <p:cNvSpPr/>
          <p:nvPr/>
        </p:nvSpPr>
        <p:spPr>
          <a:xfrm>
            <a:off x="8310107" y="3428998"/>
            <a:ext cx="3625794" cy="880607"/>
          </a:xfrm>
          <a:prstGeom prst="wedgeEllipseCallout">
            <a:avLst>
              <a:gd name="adj1" fmla="val -94637"/>
              <a:gd name="adj2" fmla="val -364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products will be needed…?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6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3FF76-1B42-74BE-5C68-83453B032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D7B847-3710-4C44-BD60-BF66FDD1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763392-606F-70F9-5650-A48C04B70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000"/>
            <a:ext cx="12192000" cy="5958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uncertain demand, your brain will explode because you really don't know how to make the decision...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D7ED5F-B573-F24F-5022-A80290AA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 descr="一張含有 文字, 螢幕擷取畫面, 人的臉孔, 服裝 的圖片&#10;&#10;自動產生的描述">
            <a:extLst>
              <a:ext uri="{FF2B5EF4-FFF2-40B4-BE49-F238E27FC236}">
                <a16:creationId xmlns:a16="http://schemas.microsoft.com/office/drawing/2014/main" id="{3849A414-978D-A247-DBA5-F62DA952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106" y="2638425"/>
            <a:ext cx="3581400" cy="3581400"/>
          </a:xfrm>
          <a:prstGeom prst="rect">
            <a:avLst/>
          </a:prstGeom>
        </p:spPr>
      </p:pic>
      <p:sp>
        <p:nvSpPr>
          <p:cNvPr id="7" name="爆炸: 八角 6">
            <a:extLst>
              <a:ext uri="{FF2B5EF4-FFF2-40B4-BE49-F238E27FC236}">
                <a16:creationId xmlns:a16="http://schemas.microsoft.com/office/drawing/2014/main" id="{2061A790-3DD2-D006-BF38-033406B00FB4}"/>
              </a:ext>
            </a:extLst>
          </p:cNvPr>
          <p:cNvSpPr/>
          <p:nvPr/>
        </p:nvSpPr>
        <p:spPr>
          <a:xfrm>
            <a:off x="1280824" y="2369489"/>
            <a:ext cx="5422788" cy="3708565"/>
          </a:xfrm>
          <a:prstGeom prst="irregularSeal1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 the problem that the manager can’t make an appropriate decision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due to uncertain demand!!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7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9CC82-2DA2-7C57-68C9-E56A1B4E9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19C03-EBBE-F0F6-F632-25C86AD1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F7304E-389C-E946-0B2D-8C2CBBD00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</p:spPr>
            <p:txBody>
              <a:bodyPr/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 the decision-making problem into a robust optimization problem.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Robust optimization: minimize the average cost of the worst-case situation.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Uncertainty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set:</a:t>
                </a: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Historical dataset.</a:t>
                </a: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Predicted future dataset. (Implementing machine learning method)</a:t>
                </a: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control the proportion of predicted data used to construct the uncertainty set.</a:t>
                </a:r>
              </a:p>
              <a:p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numerical experimental dataset to evaluate the model performance: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Multistage problem.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Performance index:</a:t>
                </a: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cost. (Production cost, holding cost, backorder cost)</a:t>
                </a: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Computational time.</a:t>
                </a: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Service level. (The percentage of stages in which supply is greater than demand.)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0F7304E-389C-E946-0B2D-8C2CBBD00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  <a:blipFill>
                <a:blip r:embed="rId2"/>
                <a:stretch>
                  <a:fillRect l="-900" t="-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254670-5137-2389-CBD0-0194D44E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39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8C843-2727-6E58-E434-94894A5D9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D3EC0-CB4C-84B1-ADA0-E5C9B102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experiment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03571F-FA7E-BCFE-7B34-E8790970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1631C245-0554-8A5F-1F57-754203E9DCE6}"/>
              </a:ext>
            </a:extLst>
          </p:cNvPr>
          <p:cNvGrpSpPr/>
          <p:nvPr/>
        </p:nvGrpSpPr>
        <p:grpSpPr>
          <a:xfrm>
            <a:off x="207936" y="1653769"/>
            <a:ext cx="11597499" cy="665088"/>
            <a:chOff x="160228" y="3204456"/>
            <a:chExt cx="11597499" cy="665088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62A59C46-C2E8-B782-43D5-9276E36096F7}"/>
                </a:ext>
              </a:extLst>
            </p:cNvPr>
            <p:cNvCxnSpPr>
              <a:cxnSpLocks/>
            </p:cNvCxnSpPr>
            <p:nvPr/>
          </p:nvCxnSpPr>
          <p:spPr>
            <a:xfrm>
              <a:off x="598810" y="3758741"/>
              <a:ext cx="111589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72F42F4D-AEF4-F41A-328A-ECD9717C28A3}"/>
                </a:ext>
              </a:extLst>
            </p:cNvPr>
            <p:cNvCxnSpPr>
              <a:cxnSpLocks/>
            </p:cNvCxnSpPr>
            <p:nvPr/>
          </p:nvCxnSpPr>
          <p:spPr>
            <a:xfrm>
              <a:off x="598810" y="3653544"/>
              <a:ext cx="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FED531F4-9C5E-1700-F73D-AFEB2B997E83}"/>
                </a:ext>
              </a:extLst>
            </p:cNvPr>
            <p:cNvCxnSpPr>
              <a:cxnSpLocks/>
            </p:cNvCxnSpPr>
            <p:nvPr/>
          </p:nvCxnSpPr>
          <p:spPr>
            <a:xfrm>
              <a:off x="10477794" y="3653544"/>
              <a:ext cx="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A1AA7BA1-AB28-8931-D086-1A276C0B7D66}"/>
                </a:ext>
              </a:extLst>
            </p:cNvPr>
            <p:cNvCxnSpPr>
              <a:cxnSpLocks/>
            </p:cNvCxnSpPr>
            <p:nvPr/>
          </p:nvCxnSpPr>
          <p:spPr>
            <a:xfrm>
              <a:off x="2245307" y="3653544"/>
              <a:ext cx="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AFC87D64-A5CF-67A1-6986-F5A5D42CE83E}"/>
                </a:ext>
              </a:extLst>
            </p:cNvPr>
            <p:cNvCxnSpPr>
              <a:cxnSpLocks/>
            </p:cNvCxnSpPr>
            <p:nvPr/>
          </p:nvCxnSpPr>
          <p:spPr>
            <a:xfrm>
              <a:off x="3891804" y="3653544"/>
              <a:ext cx="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D8DD4E05-C4BB-1A1C-6065-88EADD3AB261}"/>
                </a:ext>
              </a:extLst>
            </p:cNvPr>
            <p:cNvCxnSpPr>
              <a:cxnSpLocks/>
            </p:cNvCxnSpPr>
            <p:nvPr/>
          </p:nvCxnSpPr>
          <p:spPr>
            <a:xfrm>
              <a:off x="5538301" y="3653544"/>
              <a:ext cx="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CD68CD79-F148-67A8-8769-12BC4DC11FEB}"/>
                </a:ext>
              </a:extLst>
            </p:cNvPr>
            <p:cNvCxnSpPr>
              <a:cxnSpLocks/>
            </p:cNvCxnSpPr>
            <p:nvPr/>
          </p:nvCxnSpPr>
          <p:spPr>
            <a:xfrm>
              <a:off x="7184798" y="3653544"/>
              <a:ext cx="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A3F6308A-14F3-BCFB-E938-CDB5EB08FA9C}"/>
                </a:ext>
              </a:extLst>
            </p:cNvPr>
            <p:cNvCxnSpPr>
              <a:cxnSpLocks/>
            </p:cNvCxnSpPr>
            <p:nvPr/>
          </p:nvCxnSpPr>
          <p:spPr>
            <a:xfrm>
              <a:off x="8831295" y="3653544"/>
              <a:ext cx="0" cy="21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BCB2317-68E0-DB14-8F58-45B5844D5076}"/>
                </a:ext>
              </a:extLst>
            </p:cNvPr>
            <p:cNvSpPr txBox="1"/>
            <p:nvPr/>
          </p:nvSpPr>
          <p:spPr>
            <a:xfrm>
              <a:off x="160228" y="321803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Stage1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7FAF1BE-D53C-DE3E-F269-5DBAFDC8462B}"/>
                </a:ext>
              </a:extLst>
            </p:cNvPr>
            <p:cNvSpPr txBox="1"/>
            <p:nvPr/>
          </p:nvSpPr>
          <p:spPr>
            <a:xfrm>
              <a:off x="1768253" y="321803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Stage2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8E70F4B7-989C-F0EF-F883-9254B8177C51}"/>
                </a:ext>
              </a:extLst>
            </p:cNvPr>
            <p:cNvSpPr txBox="1"/>
            <p:nvPr/>
          </p:nvSpPr>
          <p:spPr>
            <a:xfrm>
              <a:off x="3412409" y="321803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Stage3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A1EAF4D-88AF-03F1-9FEC-E7409FCB1DE7}"/>
                </a:ext>
              </a:extLst>
            </p:cNvPr>
            <p:cNvSpPr txBox="1"/>
            <p:nvPr/>
          </p:nvSpPr>
          <p:spPr>
            <a:xfrm>
              <a:off x="5327804" y="32044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36AFC5E5-C71C-4350-AE21-4345C027DE4D}"/>
                    </a:ext>
                  </a:extLst>
                </p:cNvPr>
                <p:cNvSpPr txBox="1"/>
                <p:nvPr/>
              </p:nvSpPr>
              <p:spPr>
                <a:xfrm>
                  <a:off x="8437597" y="3215332"/>
                  <a:ext cx="13022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Stage </a:t>
                  </a:r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a14:m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36AFC5E5-C71C-4350-AE21-4345C027D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7597" y="3215332"/>
                  <a:ext cx="130221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206" t="-819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76A54DD1-4798-3FDF-3772-06AE6738EE60}"/>
                    </a:ext>
                  </a:extLst>
                </p:cNvPr>
                <p:cNvSpPr txBox="1"/>
                <p:nvPr/>
              </p:nvSpPr>
              <p:spPr>
                <a:xfrm>
                  <a:off x="6656448" y="3215332"/>
                  <a:ext cx="13022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Stage </a:t>
                  </a:r>
                  <a14:m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</m:oMath>
                  </a14:m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76A54DD1-4798-3FDF-3772-06AE6738E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448" y="3215332"/>
                  <a:ext cx="130221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225" t="-819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E24443D6-DED5-F2A6-B244-E3333A4C14E7}"/>
                    </a:ext>
                  </a:extLst>
                </p:cNvPr>
                <p:cNvSpPr txBox="1"/>
                <p:nvPr/>
              </p:nvSpPr>
              <p:spPr>
                <a:xfrm>
                  <a:off x="9975092" y="3223426"/>
                  <a:ext cx="892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Stage </a:t>
                  </a:r>
                  <a14:m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a14:m>
                  <a:endPara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E24443D6-DED5-F2A6-B244-E3333A4C1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5092" y="3223426"/>
                  <a:ext cx="89223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442" t="-819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2A78ACA1-CF13-A97B-7E86-2D0D5AFF9759}"/>
              </a:ext>
            </a:extLst>
          </p:cNvPr>
          <p:cNvGrpSpPr/>
          <p:nvPr/>
        </p:nvGrpSpPr>
        <p:grpSpPr>
          <a:xfrm rot="20792543">
            <a:off x="8662767" y="2597720"/>
            <a:ext cx="3351218" cy="1403038"/>
            <a:chOff x="8005197" y="5503359"/>
            <a:chExt cx="2413287" cy="1461147"/>
          </a:xfrm>
        </p:grpSpPr>
        <p:sp>
          <p:nvSpPr>
            <p:cNvPr id="49" name="爆炸: 十四角 48">
              <a:extLst>
                <a:ext uri="{FF2B5EF4-FFF2-40B4-BE49-F238E27FC236}">
                  <a16:creationId xmlns:a16="http://schemas.microsoft.com/office/drawing/2014/main" id="{ED99C74C-5E0E-98DB-D25D-7ECAEF71BC01}"/>
                </a:ext>
              </a:extLst>
            </p:cNvPr>
            <p:cNvSpPr/>
            <p:nvPr/>
          </p:nvSpPr>
          <p:spPr>
            <a:xfrm rot="984653">
              <a:off x="8005197" y="5503359"/>
              <a:ext cx="2413287" cy="1461147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A4F4279-A063-DE3E-1678-8B703F7470B5}"/>
                </a:ext>
              </a:extLst>
            </p:cNvPr>
            <p:cNvSpPr txBox="1"/>
            <p:nvPr/>
          </p:nvSpPr>
          <p:spPr>
            <a:xfrm rot="807457">
              <a:off x="8400978" y="6091442"/>
              <a:ext cx="1825891" cy="352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Minimize the total cost!</a:t>
              </a:r>
              <a:endPara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5917A61A-2F08-C8A7-E7D1-6C0288C59B15}"/>
                  </a:ext>
                </a:extLst>
              </p:cNvPr>
              <p:cNvSpPr txBox="1"/>
              <p:nvPr/>
            </p:nvSpPr>
            <p:spPr>
              <a:xfrm>
                <a:off x="853644" y="3096675"/>
                <a:ext cx="81123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Decisions about production quantities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need to be made at each stage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inventory of next stage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computed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production cost, holding cost, and backorder cost at each stage.</a:t>
                </a: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5917A61A-2F08-C8A7-E7D1-6C0288C59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4" y="3096675"/>
                <a:ext cx="8112327" cy="923330"/>
              </a:xfrm>
              <a:prstGeom prst="rect">
                <a:avLst/>
              </a:prstGeom>
              <a:blipFill>
                <a:blip r:embed="rId5"/>
                <a:stretch>
                  <a:fillRect l="-451" t="-3974" b="-9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79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642FE-F141-1758-9CC2-DFBEAEFB7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41DFF-A0CC-C673-F314-2CEF0B9D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5F7AA3-8279-329C-BE6E-D102F4806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</p:spPr>
            <p:txBody>
              <a:bodyPr/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 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Decision of production quantities on stage t.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Inventory on stage t.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Involved cost (Holding / Backorder) on stage t.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User-defined parameter: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Production cost per unit at stage t.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Holding cost per unit at stage t.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Backorder cost per unit at stage t.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maximum capacity at stage 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Number of stages to be considered.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parameters: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demand of the product at each stage.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5F7AA3-8279-329C-BE6E-D102F4806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  <a:blipFill>
                <a:blip r:embed="rId2"/>
                <a:stretch>
                  <a:fillRect l="-900" t="-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86D48C-E4CE-B332-A9C7-9D45A5EB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00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FE1F0-02F4-63BC-38E6-17F15DED3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D7A102-74A9-A727-B99B-E3255A4C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DCAD63-78F1-FB0A-EC04-D0843A2B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D12E206-C9E3-DF8E-9971-6E4BC99AD8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0332562"/>
                  </p:ext>
                </p:extLst>
              </p:nvPr>
            </p:nvGraphicFramePr>
            <p:xfrm>
              <a:off x="156000" y="1097748"/>
              <a:ext cx="11880000" cy="2667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85127">
                      <a:extLst>
                        <a:ext uri="{9D8B030D-6E8A-4147-A177-3AD203B41FA5}">
                          <a16:colId xmlns:a16="http://schemas.microsoft.com/office/drawing/2014/main" val="3098375635"/>
                        </a:ext>
                      </a:extLst>
                    </a:gridCol>
                    <a:gridCol w="4412974">
                      <a:extLst>
                        <a:ext uri="{9D8B030D-6E8A-4147-A177-3AD203B41FA5}">
                          <a16:colId xmlns:a16="http://schemas.microsoft.com/office/drawing/2014/main" val="3153573841"/>
                        </a:ext>
                      </a:extLst>
                    </a:gridCol>
                    <a:gridCol w="2581899">
                      <a:extLst>
                        <a:ext uri="{9D8B030D-6E8A-4147-A177-3AD203B41FA5}">
                          <a16:colId xmlns:a16="http://schemas.microsoft.com/office/drawing/2014/main" val="5567898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Production cost 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 </a:t>
                          </a:r>
                          <a:r>
                            <a:rPr lang="en-US" altLang="zh-TW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Involved cost 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(Holding /</a:t>
                          </a:r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Backorder)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]</m:t>
                                      </m:r>
                                    </m:e>
                                  </m:nary>
                                </m:e>
                              </m:func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28392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Next stage initial inventory:</a:t>
                          </a:r>
                        </a:p>
                        <a:p>
                          <a:pPr algn="l"/>
                          <a:r>
                            <a:rPr lang="en-US" altLang="zh-TW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Current initial inventory 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 </a:t>
                          </a:r>
                          <a:r>
                            <a:rPr lang="en-US" altLang="zh-TW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Current production quantity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– </a:t>
                          </a:r>
                          <a:r>
                            <a:rPr lang="en-US" altLang="zh-TW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Current demand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s.t.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∀</m:t>
                              </m:r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∈[</m:t>
                              </m:r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9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If having inventory: Involved holding cost.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indent="324000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∀</m:t>
                              </m:r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∈[</m:t>
                              </m:r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455109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If backorder: Involved backorder cost.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324000" algn="l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80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∀</m:t>
                              </m:r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∈[</m:t>
                              </m:r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4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Capacity constraint.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324000" algn="l" defTabSz="914400" rtl="0" eaLnBrk="1" latinLnBrk="0" hangingPunct="1"/>
                          <a14:m>
                            <m:oMath xmlns:m="http://schemas.openxmlformats.org/officeDocument/2006/math"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0≤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180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∀</m:t>
                              </m:r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∈[</m:t>
                              </m:r>
                              <m:r>
                                <a:rPr lang="en-US" altLang="zh-TW" sz="18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lang="en-US" altLang="zh-TW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5554968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D12E206-C9E3-DF8E-9971-6E4BC99AD8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0332562"/>
                  </p:ext>
                </p:extLst>
              </p:nvPr>
            </p:nvGraphicFramePr>
            <p:xfrm>
              <a:off x="156000" y="1097748"/>
              <a:ext cx="11880000" cy="2667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85127">
                      <a:extLst>
                        <a:ext uri="{9D8B030D-6E8A-4147-A177-3AD203B41FA5}">
                          <a16:colId xmlns:a16="http://schemas.microsoft.com/office/drawing/2014/main" val="3098375635"/>
                        </a:ext>
                      </a:extLst>
                    </a:gridCol>
                    <a:gridCol w="4412974">
                      <a:extLst>
                        <a:ext uri="{9D8B030D-6E8A-4147-A177-3AD203B41FA5}">
                          <a16:colId xmlns:a16="http://schemas.microsoft.com/office/drawing/2014/main" val="3153573841"/>
                        </a:ext>
                      </a:extLst>
                    </a:gridCol>
                    <a:gridCol w="2581899">
                      <a:extLst>
                        <a:ext uri="{9D8B030D-6E8A-4147-A177-3AD203B41FA5}">
                          <a16:colId xmlns:a16="http://schemas.microsoft.com/office/drawing/2014/main" val="55678981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Production cost 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 </a:t>
                          </a:r>
                          <a:r>
                            <a:rPr lang="en-US" altLang="zh-TW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Involved cost 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(Holding /</a:t>
                          </a:r>
                          <a:r>
                            <a:rPr lang="zh-TW" alt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Backorder)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948" t="-46667" r="-174" b="-3314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283927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Next stage initial inventory:</a:t>
                          </a:r>
                        </a:p>
                        <a:p>
                          <a:pPr algn="l"/>
                          <a:r>
                            <a:rPr lang="en-US" altLang="zh-TW" dirty="0">
                              <a:solidFill>
                                <a:srgbClr val="00B0F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Current initial inventory 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 </a:t>
                          </a:r>
                          <a:r>
                            <a:rPr lang="en-US" altLang="zh-TW" dirty="0">
                              <a:solidFill>
                                <a:srgbClr val="00B05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Current production quantity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– </a:t>
                          </a:r>
                          <a:r>
                            <a:rPr lang="en-US" altLang="zh-TW" dirty="0">
                              <a:solidFill>
                                <a:srgbClr val="7030A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Current demand</a:t>
                          </a:r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912" t="-102667" r="-58840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60142" t="-102667" r="-472" b="-1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097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If having inventory: Involved holding cost.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912" t="-498361" r="-5884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60142" t="-498361" r="-47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5109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If backorder: Involved backorder cost.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912" t="-598361" r="-5884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60142" t="-598361" r="-47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864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Capacity constraint.</a:t>
                          </a:r>
                          <a:endParaRPr lang="zh-TW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912" t="-698361" r="-5884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60142" t="-698361" r="-47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54968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7472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9D504-E809-B71A-56E7-F4D2181C4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32031-835E-D447-44BF-E90F129E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0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optimization 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6B25DD-8F65-89F0-2127-E2C073403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</p:spPr>
            <p:txBody>
              <a:bodyPr/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Uncertainty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𝒰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≔{</m:t>
                    </m:r>
                    <m:r>
                      <a:rPr lang="zh-TW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𝜁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𝜉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Controlling the size of the uncertainty set.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historical demand data.</a:t>
                </a: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 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0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linearize parameter of decision variable at stage t. (Interception term)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linearize parameter of decision variable at stage t for uncertainty at stage s.</a:t>
                </a: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endParaRPr lang="en-US" altLang="zh-TW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uncertain demand at stage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uncertainty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𝒰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4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bar>
                          <m:barPr>
                            <m:pos m:val="top"/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zh-TW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𝜁</m:t>
                            </m:r>
                          </m:e>
                        </m:ba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maximum demand at stage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TW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uncertainty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𝒰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4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bar>
                          <m:bar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zh-TW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𝜁</m:t>
                            </m:r>
                          </m:e>
                        </m:ba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demand at stage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uncertainty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𝒰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3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Ex: </a:t>
                </a:r>
              </a:p>
              <a:p>
                <a:pPr lvl="4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Stage 2 decision will consider stage 1 uncertainty.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(2−1=1)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4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Stage 3 decision will consider stage 1 and 2 uncertainties.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(3−1=2)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Worst-case involved cost on stage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TW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uncertainty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𝒰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6B25DD-8F65-89F0-2127-E2C073403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0000"/>
                <a:ext cx="12192000" cy="5958000"/>
              </a:xfrm>
              <a:blipFill>
                <a:blip r:embed="rId2"/>
                <a:stretch>
                  <a:fillRect l="-900" t="-6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967699-EA67-1E8B-49D2-68929882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0B6CC-B916-4F7C-9A82-592A7C0F755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84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2116</Words>
  <Application>Microsoft Office PowerPoint</Application>
  <PresentationFormat>寬螢幕</PresentationFormat>
  <Paragraphs>297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Times New Roman</vt:lpstr>
      <vt:lpstr>Office 佈景主題</vt:lpstr>
      <vt:lpstr>Improving Decision-Making under Uncertainty: A Data-Driven Robust Optimization Framework with Machine Learning</vt:lpstr>
      <vt:lpstr>Outline</vt:lpstr>
      <vt:lpstr>Introduction</vt:lpstr>
      <vt:lpstr>Introduction</vt:lpstr>
      <vt:lpstr>Methodology</vt:lpstr>
      <vt:lpstr>Numerical experiment</vt:lpstr>
      <vt:lpstr>Mathematical model</vt:lpstr>
      <vt:lpstr>Mathematical model</vt:lpstr>
      <vt:lpstr>Robust optimization model</vt:lpstr>
      <vt:lpstr>Robust optimization model</vt:lpstr>
      <vt:lpstr>Machine learning method</vt:lpstr>
      <vt:lpstr>Result</vt:lpstr>
      <vt:lpstr>Result (N=25)</vt:lpstr>
      <vt:lpstr>Result (N=25)</vt:lpstr>
      <vt:lpstr>PowerPoint 簡報</vt:lpstr>
      <vt:lpstr>PowerPoint 簡報</vt:lpstr>
      <vt:lpstr>Result</vt:lpstr>
      <vt:lpstr>Result</vt:lpstr>
      <vt:lpstr>Conclusion</vt:lpstr>
      <vt:lpstr>Thank you.</vt:lpstr>
      <vt:lpstr>Numerical experiment #1</vt:lpstr>
      <vt:lpstr>Mathematical model</vt:lpstr>
      <vt:lpstr>Mathematical model</vt:lpstr>
      <vt:lpstr>Robust optimization model</vt:lpstr>
      <vt:lpstr>Robust optimization model</vt:lpstr>
      <vt:lpstr>Result 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廖庭煜</dc:creator>
  <cp:lastModifiedBy>廖庭煜</cp:lastModifiedBy>
  <cp:revision>178</cp:revision>
  <dcterms:created xsi:type="dcterms:W3CDTF">2024-12-18T15:38:16Z</dcterms:created>
  <dcterms:modified xsi:type="dcterms:W3CDTF">2024-12-30T10:09:42Z</dcterms:modified>
</cp:coreProperties>
</file>