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76" r:id="rId10"/>
    <p:sldId id="270" r:id="rId11"/>
    <p:sldId id="271" r:id="rId12"/>
    <p:sldId id="272" r:id="rId13"/>
    <p:sldId id="273" r:id="rId14"/>
    <p:sldId id="277" r:id="rId15"/>
    <p:sldId id="274" r:id="rId16"/>
    <p:sldId id="278" r:id="rId17"/>
    <p:sldId id="275" r:id="rId18"/>
    <p:sldId id="279" r:id="rId19"/>
    <p:sldId id="280" r:id="rId20"/>
    <p:sldId id="281" r:id="rId21"/>
    <p:sldId id="282" r:id="rId22"/>
    <p:sldId id="284" r:id="rId23"/>
    <p:sldId id="283" r:id="rId24"/>
    <p:sldId id="285" r:id="rId25"/>
    <p:sldId id="26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775E-058B-48AF-AE52-419E6311FEF7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93715-F4CA-49CC-AD5C-FC0B30A2C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35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93715-F4CA-49CC-AD5C-FC0B30A2CD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70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93715-F4CA-49CC-AD5C-FC0B30A2CD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31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93715-F4CA-49CC-AD5C-FC0B30A2CD6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93715-F4CA-49CC-AD5C-FC0B30A2CD6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59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710C-B868-C5DE-BEC8-1457A820A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52557AA-5E8E-6F9F-1F8E-59F66903A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8F7744C-D28E-3468-7BEA-7135115CA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368D93-EB8A-E694-C856-62715FBEE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93715-F4CA-49CC-AD5C-FC0B30A2CD6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6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8163-2B19-A12A-7ABF-E00459609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CDBC401-1BEF-919C-B5BA-A6B1C1DC4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7C687A3-BFF9-1157-2955-EAB940B25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6B2F5E-0712-7F2B-B5D7-367B01B93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93715-F4CA-49CC-AD5C-FC0B30A2CD6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977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DF926-84F0-8946-EAC0-0EB27F30E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7CBD0F0-97CA-0299-651A-1703D7423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DCD7295-16FF-D73F-BEE2-E2867157C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E3CE7E-8B7C-882D-06FC-BF7C894D9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93715-F4CA-49CC-AD5C-FC0B30A2CD6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7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0DC81-3E06-359D-BE98-44049A8B4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BDAB86-A9B6-2C4E-F400-C63DDE43A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1FBD1A-F90F-8609-ACE9-5307E857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E403-2518-4F1A-86D1-B29F4C5018CE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472898-FB1C-4EC5-2AEB-E6842504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12448-04F0-8A41-C678-318B842F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1F105-8C9E-B2EA-32B2-5206EAEC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1229BB-D7C9-05E8-C08A-EEDC307C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CB6BE1-F3B5-B3CF-AEAA-51DD39C8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7847-35FD-4DBE-B33C-E13B20E85F65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9697B-6C61-6E3D-85A6-F04DFA20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E2291-5BBF-6613-7513-3DEA4A10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C5244F-54F3-1B5B-0FE5-40BDE4479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828BBA-46DC-2272-107C-F4E027C0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F80F40-D5D8-3157-FB50-474968FF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A2F8-A9E2-4872-8C65-8AC6B4EB71EA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2F3083-08E8-588D-B10E-1159BAC2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E67ED1-DAD4-FDDE-A100-A26CB769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FE00B-B0CC-A492-DEB1-03356773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5F5E4-61D5-3E4A-39BC-E634A265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A2F505-6065-66DD-C536-BDACF3FA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D5C2-087B-4754-B336-B85B8523AF3E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739CE-20E1-7E0F-0D16-E0D39C50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C9BAF-05A4-F031-77DD-3F26FE3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AEE2E-5204-0E25-16AF-CD3BF9B6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BADC66-E38A-B0E8-AAB2-7DABE369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23B861-E774-0E2D-A9AA-0FCEC943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AF66-EFAB-4751-ADB8-BE571A47F852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4A59CE-B044-6018-B541-E9908753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FBFD5-1F14-D12D-93F7-6D667182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40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1833E-E17B-CDA9-DBE8-9694E05E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2F01-4445-0C78-6964-AC3BF2BC1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2BA037-B48E-D133-FAFD-570D97C7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1C64AB-12B2-F051-F501-4D269BF5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BA81-1281-46C0-A025-A6C9A10162C5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05850D-C2ED-637D-B331-0ECA49AF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BC81B6-BB52-58C8-0345-71795681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8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FE9E0-8707-C092-9DD7-F303DF85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B39805-B78D-2D4D-CD46-B2C7A9E3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D10192-1E38-BDC8-E7E3-CC0FCEBE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05F2C1-CC4A-E4FA-349F-9FD07E684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8A703E-4021-BB63-F120-CE6FE0B78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7D3F3A-6F06-3960-5050-EE917A06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3EDC-E398-46D9-B021-4F5AD0E1F6CE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CE3E83-119C-8755-5166-91451EE1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687D0F-DBEE-CE44-05FF-45AE6F37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94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1CE1F-4D6B-DD86-5D55-2EB33428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64FE0E-9243-86D8-54E6-34D7FF7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ED91-598A-4E7C-A2EF-24292B16C239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BCD753-4070-11A1-8D33-94B973EB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6B567-7F7B-A090-81DE-4AEDEE78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55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5D41BA-D9C3-DB6A-74D1-E55C8D48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41BD-48CF-4201-A098-1F2AA76522D1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CDB560-BAC3-B9E1-8666-D53A9B1B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C55E75-B2AB-039B-CEA7-AA1289B4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08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B9021-DA0D-3A48-ACA0-1AA64DB8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5ED03-1EAA-BC35-3D13-16110D13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F55E5B-183A-FE00-C5CC-19EA9829F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AE7C1B-658F-635E-EFBB-E9787A13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CD40-8A30-4EE5-B0AC-9A2B34E760DA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3D5397-3278-0129-8595-FF00C6E4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1D4C8D-4D1C-3A1E-919D-9705B919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1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951E0-42F0-9D79-7CD1-708F2A86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80E97C-B03D-7914-AD35-CF88E02EC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E2B003-ADF5-103A-E442-CE190772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A5E00-7B03-899D-7C1A-C6289FF7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ABD5-0749-4EA3-B611-DDF692BE3827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2A6BBA-B720-3F17-B661-82ED8BBE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E845A0-A601-3355-741B-09903367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79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61207E-249D-9FFD-B5AA-F2028F0F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91FB65-5A1D-8F35-97D2-B452278A7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7C91E-791A-993B-7985-8609BCFF8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AA62D-2890-456D-B3A6-BF6388615222}" type="datetime1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F2086-8AB3-EF70-67FD-77374CC46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0D462-EFA9-0C69-6102-80542BAE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36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00B9A-F4C1-1C2C-0765-8DE6347E0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46" y="1122363"/>
            <a:ext cx="10074303" cy="23876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Decision-Making under Uncertainty: A TRIZ-Inspired Robust Optimization Framework with Machine Learning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50390B-EBD1-B1AE-EC87-A271530EA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Ting-Yu Liao, Vicky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Pratama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Putra, Chih-Hua Hsu, Hsin Rau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Ting-Yu Liao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2025/01/18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 Yuan Christian University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ACB1876D-7FE0-EFCF-2E7B-2D0080118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5018" y="4088341"/>
            <a:ext cx="2523067" cy="25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7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83C88-2439-C4C8-FC97-25925DF32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72B77-068B-6DF9-C550-15001242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#12 (Equipotentiality)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323239-C2D5-BB3F-44FB-3EE90BC6CD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mathematical model: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variables: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Decision of production quantities on stage t.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Inventory on stage t.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Involved cost (Holding / Backorder) on stage t.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User-defined parameter: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Production cost per unit at stage t.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Holding cost per unit at stage t.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Backorder cost per unit at stage t.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maximum capacity at stage t.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stages to be considered.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parameters: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demand of the product at each stage.</a:t>
                </a:r>
              </a:p>
              <a:p>
                <a:pPr lvl="1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7323239-C2D5-BB3F-44FB-3EE90BC6C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AE046F-CE2B-0530-CC28-F58C73D1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7632E-3F73-531E-370C-F6C344D4F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2C68B-C46D-3E25-7FAC-D48ECBCE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#12 (Equipotentiality)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1BC29-1671-D91B-E157-3713749F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mathematical model: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9DDFFA-12A8-534A-D4DB-A59BAA1B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F53EA7DE-C8E0-167A-7338-2A61B0C73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252587"/>
                  </p:ext>
                </p:extLst>
              </p:nvPr>
            </p:nvGraphicFramePr>
            <p:xfrm>
              <a:off x="156000" y="1574827"/>
              <a:ext cx="11880000" cy="2667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4412974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2581899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Involved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(Holding /</a:t>
                          </a:r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Backorder)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func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Next stage initial inventory: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initial inventory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production quantity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– </a:t>
                          </a:r>
                          <a:r>
                            <a:rPr lang="en-US" altLang="zh-TW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demand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s.t.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9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If having inventory: Involved holding cost.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indent="32400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55109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If backorder: Involved backorder cost.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Capacity constraint.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554968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F53EA7DE-C8E0-167A-7338-2A61B0C73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8252587"/>
                  </p:ext>
                </p:extLst>
              </p:nvPr>
            </p:nvGraphicFramePr>
            <p:xfrm>
              <a:off x="156000" y="1574827"/>
              <a:ext cx="11880000" cy="2667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4412974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2581899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Involved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(Holding /</a:t>
                          </a:r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Backorder)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948" t="-46667" r="-174" b="-33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Next stage initial inventory: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initial inventory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production quantity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– </a:t>
                          </a:r>
                          <a:r>
                            <a:rPr lang="en-US" altLang="zh-TW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demand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102667" r="-58840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102667" r="-472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9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If having inventory: Involved holding cost.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498361" r="-5884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498361" r="-47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109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If backorder: Involved backorder cost.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598361" r="-5884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598361" r="-47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Capacity constraint.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698361" r="-5884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698361" r="-47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54968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272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9A551-35C2-36A3-70BE-F5C85504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E350B-C02A-D4F5-30D1-FDEBADEF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#12 (Equipotentiality)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4E1A4E-94E9-FCD2-7908-4B120067C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Robust optimization model: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the average worst-case cost over each uncertainty set.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Uncertainty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≔{</m:t>
                    </m:r>
                    <m:r>
                      <a:rPr lang="zh-TW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Controlling the size of the uncertainty set.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≔(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historical demand data.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variables: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0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linearize parameter of decision variable at stage t. (Interception term)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linearize parameter of decision variable at stage t for uncertainty at stage s.</a:t>
                </a:r>
              </a:p>
              <a:p>
                <a:pPr lvl="3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 quantity decision: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altLang="zh-TW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uncertain demand at stage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uncertainty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4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Ex: </a:t>
                </a:r>
              </a:p>
              <a:p>
                <a:pPr lvl="5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 2 decision will consider stage 1 uncertainty.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(2−1=1)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5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 3 decision will consider stage 1 and 2 uncertainties.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(3−1=2)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Worst-case involved cost on stage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uncertainty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4E1A4E-94E9-FCD2-7908-4B120067C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520125-3E31-C754-F101-A01E4609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5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A3DF1-F9FE-CB3C-59EE-863CCCB84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A8D41-CD6E-E891-BA12-91AD6044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#12 (Equipotentiality)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FB819-8498-1A74-F2FB-7A55ED70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optimization: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average cost of the worst-case situation.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B66A64-0F81-23D9-B1B8-E043C74C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96A086-5AB2-11B4-0E76-68A6D811E30B}"/>
              </a:ext>
            </a:extLst>
          </p:cNvPr>
          <p:cNvSpPr txBox="1"/>
          <p:nvPr/>
        </p:nvSpPr>
        <p:spPr>
          <a:xfrm>
            <a:off x="420476" y="5338583"/>
            <a:ext cx="799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Dimitris Bertsimas, Shimrit Shtern, Bradley Sturt (2023) A Data-Driven Approach to Multistage Stochastic Linear Optimization. Management Science 69(1):51-74. https://doi.org/10.1287/mnsc.2022.4352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E2E5117-F6F3-5F7F-EDE7-21905149F7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041021"/>
                  </p:ext>
                </p:extLst>
              </p:nvPr>
            </p:nvGraphicFramePr>
            <p:xfrm>
              <a:off x="156000" y="1845164"/>
              <a:ext cx="11880000" cy="21346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5049078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1945795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Involved cost</a:t>
                          </a:r>
                          <a:endParaRPr lang="zh-TW" altLang="en-US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{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 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limLoc m:val="subSup"/>
                                                  <m:ctrlP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5"/>
                                                    </m:rP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altLang="zh-TW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TW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TW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bar>
                                                        <m:barPr>
                                                          <m:pos m:val="top"/>
                                                          <m:ctrlPr>
                                                            <a:rPr lang="en-US" altLang="zh-TW" b="0" i="1" smtClean="0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barPr>
                                                        <m:e>
                                                          <m:r>
                                                            <a:rPr lang="zh-TW" altLang="en-US" b="0" i="1" smtClean="0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𝜁</m:t>
                                                          </m:r>
                                                        </m:e>
                                                      </m:ba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nary>
                                            </m:e>
                                          </m:d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}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Consider the worst-case of holding cost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s.t.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TW" altLang="zh-TW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 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sSubSup>
                                                <m:sSubSupPr>
                                                  <m:ctrlPr>
                                                    <a:rPr lang="zh-TW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zh-TW" altLang="zh-TW" sz="1800" i="1" kern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altLang="zh-TW" sz="1800" i="1" kern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𝜁</m:t>
                                                      </m:r>
                                                    </m:e>
                                                  </m:bar>
                                                </m:e>
                                                <m:sub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bar>
                                            <m:barPr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𝜁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9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Consider the worst-case of backorder cost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indent="324000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TW" altLang="zh-TW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𝜁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 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sSubSup>
                                                <m:sSubSupPr>
                                                  <m:ctrlPr>
                                                    <a:rPr lang="zh-TW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bar>
                                                    <m:barPr>
                                                      <m:ctrlPr>
                                                        <a:rPr lang="zh-TW" altLang="zh-TW" sz="1800" i="1" kern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altLang="zh-TW" sz="1800" i="1" kern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𝜁</m:t>
                                                      </m:r>
                                                    </m:e>
                                                  </m:bar>
                                                </m:e>
                                                <m:sub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TW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55109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Capacity constraint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0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zh-TW" alt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TW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4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E2E5117-F6F3-5F7F-EDE7-21905149F7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041021"/>
                  </p:ext>
                </p:extLst>
              </p:nvPr>
            </p:nvGraphicFramePr>
            <p:xfrm>
              <a:off x="156000" y="1845164"/>
              <a:ext cx="11880000" cy="21239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5049078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1945795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Involved cost</a:t>
                          </a:r>
                          <a:endParaRPr lang="zh-TW" altLang="en-US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948" t="-1136" r="-174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5280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Consider the worst-case of holding cost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6864" t="-102299" r="-38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11599" t="-102299" r="-627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9799"/>
                      </a:ext>
                    </a:extLst>
                  </a:tr>
                  <a:tr h="5280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Consider the worst-case of backorder cost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6864" t="-202299" r="-38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11599" t="-202299" r="-627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109240"/>
                      </a:ext>
                    </a:extLst>
                  </a:tr>
                  <a:tr h="5344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Capacity constraint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6864" t="-298864" r="-38721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11599" t="-298864" r="-627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47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799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72AF6-D884-FAAE-09B7-0D998BC4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53303-E101-1AEC-D401-AF37B48E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495"/>
            <a:ext cx="10515600" cy="276150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#40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(Composite Materials)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method, use historical and predicted data to build uncertainty set used in the robust optimization problem.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4B492-0B6A-27F3-6B7F-E6A1D0C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55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2F2D3-7BFC-19EA-6564-07061CA2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19032-C105-31D6-3222-2C41CF23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#40 (Composite Materials)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5A2151-E623-23BE-2F73-6E1E8159E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Integrating machine learning method to robust optimization: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learning prediction has errors, transform this error into the uncertainty set.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engineering: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Rolling statistics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 features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 XGBoost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Hybrid uncertainty set: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proportion of predicted demand in the uncertainty set.</a:t>
                </a:r>
              </a:p>
              <a:p>
                <a:pPr lvl="3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Ex: Total 10-stage demand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=0.4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6 stages of historical data + 4 stages of predicted data</a:t>
                </a:r>
              </a:p>
              <a:p>
                <a:pPr lvl="5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Train the machine learning model with 6 stages data.</a:t>
                </a:r>
              </a:p>
              <a:p>
                <a:pPr lvl="5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Predict the 4 stages demand become the predicted data.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5A2151-E623-23BE-2F73-6E1E8159E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6AE617-5FC0-A8F5-C0CA-C141F6F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27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F6A44-4A91-402C-B400-4F978EDF6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E226F-5BF5-14AF-5638-5B4D6CB9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495"/>
            <a:ext cx="10515600" cy="276150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#35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(Parameter Changes)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 the hyperparameters to achieve an optimal result.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841009-91FB-5E2E-0C96-274C0E7D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13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7D8BA-9A1D-E6C8-E637-27C4B78A9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C826C-CF0D-DF53-D090-C3BD0902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#35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3650A3-F1E7-BF2E-B97D-724B5C2B4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grid search method to find the optimal hyperparameter set: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Finding the hyperparameter set that can minimize the testing cost.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Hyperparameters: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size of uncertainty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log space.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proportion of predicted demand in the hybrid data: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={0,0.1,…,0.7}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learning model parameter: n_estimators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={10, 20, 30, 40, 50, 100, 150}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learning model parameter: max_depth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={5, 10, 15}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3650A3-F1E7-BF2E-B97D-724B5C2B4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B48F9-F94B-EF51-8453-66F863D4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52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9453E-503E-6588-3FBD-AB5999BD5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67C01-F155-37E0-A5AC-77BDF665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experiments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AC731F2-C746-7305-0CB2-772817C99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of stages considered: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$0.1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/unit.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Holding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$0.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02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/unit.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Backorder cost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…,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$0.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/unit.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Backorder cost for final 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/unit.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historical/hybrid data: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</m:t>
                    </m:r>
                  </m:oMath>
                </a14:m>
                <a:r>
                  <a:rPr lang="en-US" altLang="zh-TW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Demand: Autoregressive stochastic process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𝜍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                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𝜍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𝜍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+…+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𝜍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&amp;,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𝜍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generated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𝑈𝑛𝑖𝑓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bar>
                      <m:barPr>
                        <m:pos m:val="top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𝜍</m:t>
                        </m:r>
                      </m:e>
                    </m:ba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𝜍</m:t>
                        </m:r>
                      </m:e>
                    </m:ba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=200,</m:t>
                    </m:r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𝜍</m:t>
                        </m:r>
                      </m:e>
                    </m:ba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AC731F2-C746-7305-0CB2-772817C99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3"/>
                <a:stretch>
                  <a:fillRect l="-900"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591725-E791-5A50-95AC-BD733694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" name="圖片 9" descr="一張含有 文字, 圖表, 繪圖, 行 的圖片&#10;&#10;自動產生的描述">
            <a:extLst>
              <a:ext uri="{FF2B5EF4-FFF2-40B4-BE49-F238E27FC236}">
                <a16:creationId xmlns:a16="http://schemas.microsoft.com/office/drawing/2014/main" id="{9E98470C-3D73-C163-40CB-51D147B10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33" y="3573451"/>
            <a:ext cx="4132333" cy="28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0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54658-689C-71B7-227E-6E8AF9116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9092C-646C-ED3D-F522-3A2178F8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experiments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07ADA3-AD4B-833C-F60B-41FDD167D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average result of 30 simulations.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training data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one common testing demand data.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=10,000)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indexes: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cost: The objective function value of the robust optimization model.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of worst-case cost over each uncertainty set.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cost: Compute the production quantity of testing data using the optimal decision rule from robust optimization, then compute the production, holding, and backorder cost.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 level: The percentage of stages with supply exceeds demand.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Ex: 80%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8/10 stages have ending inventory.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07ADA3-AD4B-833C-F60B-41FDD167D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 r="-10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F9156-2F38-BE64-36DE-4679266E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925DC0-BFD5-8399-79A0-45F43B441B60}"/>
              </a:ext>
            </a:extLst>
          </p:cNvPr>
          <p:cNvSpPr txBox="1"/>
          <p:nvPr/>
        </p:nvSpPr>
        <p:spPr>
          <a:xfrm>
            <a:off x="7074120" y="1077864"/>
            <a:ext cx="503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 historical demand, used to train the model.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 future demand, used to evaluate the model.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E09F6-8908-6FC2-F014-DD480CD8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EA3DA-2D58-4273-98F0-7BD85A2C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05156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through TRIZ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#12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#40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#35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experiment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82EA60-8C82-4B75-C512-60F80FC7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87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7DAFC-5510-F385-EED1-14E77FEF1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1A7EA784-714D-920F-E8D0-21703F3267F3}"/>
              </a:ext>
            </a:extLst>
          </p:cNvPr>
          <p:cNvGrpSpPr/>
          <p:nvPr/>
        </p:nvGrpSpPr>
        <p:grpSpPr>
          <a:xfrm>
            <a:off x="2674826" y="6225"/>
            <a:ext cx="6858000" cy="6473345"/>
            <a:chOff x="2674826" y="6225"/>
            <a:chExt cx="6858000" cy="6473345"/>
          </a:xfrm>
        </p:grpSpPr>
        <p:pic>
          <p:nvPicPr>
            <p:cNvPr id="5" name="圖片 4" descr="一張含有 文字, 圖表, 行, 繪圖 的圖片&#10;&#10;自動產生的描述">
              <a:extLst>
                <a:ext uri="{FF2B5EF4-FFF2-40B4-BE49-F238E27FC236}">
                  <a16:creationId xmlns:a16="http://schemas.microsoft.com/office/drawing/2014/main" id="{F844F6FC-3143-C3DA-C520-FD71AA96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"/>
            <a:stretch/>
          </p:blipFill>
          <p:spPr>
            <a:xfrm>
              <a:off x="2674826" y="6225"/>
              <a:ext cx="6858000" cy="6380922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9AECA1B-C267-E3B7-3F08-61DCFD4EF400}"/>
                </a:ext>
              </a:extLst>
            </p:cNvPr>
            <p:cNvSpPr txBox="1"/>
            <p:nvPr/>
          </p:nvSpPr>
          <p:spPr>
            <a:xfrm>
              <a:off x="6889608" y="5833239"/>
              <a:ext cx="2291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Big uncertainty set. 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</a:t>
              </a:r>
            </a:p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With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robustness.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4E19E60-F635-7621-D75E-807C2200D29B}"/>
                </a:ext>
              </a:extLst>
            </p:cNvPr>
            <p:cNvSpPr txBox="1"/>
            <p:nvPr/>
          </p:nvSpPr>
          <p:spPr>
            <a:xfrm>
              <a:off x="3027409" y="5828153"/>
              <a:ext cx="248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ç"/>
              </a:pP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uncertainty set.</a:t>
              </a:r>
            </a:p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Without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robustness.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F2754BD-FAE3-6FF5-A42C-E8BAC0A2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7C91ED-1B11-CD34-FD86-8FCA21CB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0D1967D-2B4B-C604-F9E4-7C39CB617DC9}"/>
                  </a:ext>
                </a:extLst>
              </p:cNvPr>
              <p:cNvSpPr txBox="1"/>
              <p:nvPr/>
            </p:nvSpPr>
            <p:spPr>
              <a:xfrm>
                <a:off x="166977" y="1764700"/>
                <a:ext cx="2584174" cy="92333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Rainbow color solid line:</a:t>
                </a:r>
              </a:p>
              <a:p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cost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={0.1,…,0.7}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0D1967D-2B4B-C604-F9E4-7C39CB61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7" y="1764700"/>
                <a:ext cx="2584174" cy="923330"/>
              </a:xfrm>
              <a:prstGeom prst="rect">
                <a:avLst/>
              </a:prstGeom>
              <a:blipFill>
                <a:blip r:embed="rId4"/>
                <a:stretch>
                  <a:fillRect l="-1639" t="-2581" b="-451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E4E7344-EEDC-F6AF-7B5A-DF4293C60DF9}"/>
                  </a:ext>
                </a:extLst>
              </p:cNvPr>
              <p:cNvSpPr txBox="1"/>
              <p:nvPr/>
            </p:nvSpPr>
            <p:spPr>
              <a:xfrm>
                <a:off x="9525000" y="1058709"/>
                <a:ext cx="2584174" cy="175432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Black dotted line:</a:t>
                </a:r>
              </a:p>
              <a:p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 level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Rainbow color dotted line:</a:t>
                </a:r>
              </a:p>
              <a:p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 level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={0.1,…,0.7}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E4E7344-EEDC-F6AF-7B5A-DF4293C6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1058709"/>
                <a:ext cx="2584174" cy="1754326"/>
              </a:xfrm>
              <a:prstGeom prst="rect">
                <a:avLst/>
              </a:prstGeom>
              <a:blipFill>
                <a:blip r:embed="rId5"/>
                <a:stretch>
                  <a:fillRect l="-1878" t="-1724" r="-3286" b="-241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C58673-1E9F-ECEC-8FF0-45F46331CE99}"/>
                  </a:ext>
                </a:extLst>
              </p:cNvPr>
              <p:cNvSpPr txBox="1"/>
              <p:nvPr/>
            </p:nvSpPr>
            <p:spPr>
              <a:xfrm>
                <a:off x="166977" y="4207577"/>
                <a:ext cx="2592000" cy="6480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Pink dashed line: </a:t>
                </a:r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cost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C58673-1E9F-ECEC-8FF0-45F46331C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7" y="4207577"/>
                <a:ext cx="2592000" cy="648000"/>
              </a:xfrm>
              <a:prstGeom prst="rect">
                <a:avLst/>
              </a:prstGeom>
              <a:blipFill>
                <a:blip r:embed="rId6"/>
                <a:stretch>
                  <a:fillRect l="-1632" t="-3636" r="-3497" b="-1090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F3C47FE-E47D-E525-3466-07CB7E39675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51151" y="1852613"/>
            <a:ext cx="992174" cy="373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F5AFEDD-553E-8B3E-F9AF-76AF60DC3BE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58977" y="4531577"/>
            <a:ext cx="984348" cy="30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F552538-4374-92B5-8B0C-370598AFD357}"/>
                  </a:ext>
                </a:extLst>
              </p:cNvPr>
              <p:cNvSpPr txBox="1"/>
              <p:nvPr/>
            </p:nvSpPr>
            <p:spPr>
              <a:xfrm>
                <a:off x="171160" y="3100581"/>
                <a:ext cx="2584174" cy="64633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Black dashed line: </a:t>
                </a:r>
                <a:r>
                  <a:rPr lang="en-US" altLang="zh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cost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F552538-4374-92B5-8B0C-370598AFD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0" y="3100581"/>
                <a:ext cx="2584174" cy="646331"/>
              </a:xfrm>
              <a:prstGeom prst="rect">
                <a:avLst/>
              </a:prstGeom>
              <a:blipFill>
                <a:blip r:embed="rId7"/>
                <a:stretch>
                  <a:fillRect l="-1639" t="-4587" b="-1192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64B6E1D-234E-F360-9DF3-4261C95A0F2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755334" y="2326481"/>
            <a:ext cx="1004660" cy="1097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CB1E690-B289-E6A0-7D04-CA20C8682CFF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195930" y="900000"/>
            <a:ext cx="2329070" cy="103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9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1FAD6-F146-4325-07CC-77962F5C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09A8A72-75FD-0CE6-F44A-048A127595A0}"/>
              </a:ext>
            </a:extLst>
          </p:cNvPr>
          <p:cNvGrpSpPr/>
          <p:nvPr/>
        </p:nvGrpSpPr>
        <p:grpSpPr>
          <a:xfrm>
            <a:off x="2674826" y="6225"/>
            <a:ext cx="6858000" cy="6473345"/>
            <a:chOff x="2674826" y="6225"/>
            <a:chExt cx="6858000" cy="6473345"/>
          </a:xfrm>
        </p:grpSpPr>
        <p:pic>
          <p:nvPicPr>
            <p:cNvPr id="8" name="圖片 7" descr="一張含有 文字, 圖表, 行, 繪圖 的圖片&#10;&#10;自動產生的描述">
              <a:extLst>
                <a:ext uri="{FF2B5EF4-FFF2-40B4-BE49-F238E27FC236}">
                  <a16:creationId xmlns:a16="http://schemas.microsoft.com/office/drawing/2014/main" id="{6CEB6925-6911-0C6E-89A3-7F308FED8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"/>
            <a:stretch/>
          </p:blipFill>
          <p:spPr>
            <a:xfrm>
              <a:off x="2674826" y="6225"/>
              <a:ext cx="6858000" cy="638092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85D9252-2C3E-A1D4-2419-37F892B51A7E}"/>
                </a:ext>
              </a:extLst>
            </p:cNvPr>
            <p:cNvSpPr txBox="1"/>
            <p:nvPr/>
          </p:nvSpPr>
          <p:spPr>
            <a:xfrm>
              <a:off x="6889608" y="5833239"/>
              <a:ext cx="2291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Big uncertainty set. 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</a:t>
              </a:r>
            </a:p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With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robustness.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D40DD68-5292-BEBF-FAFC-3701A4584B9F}"/>
                </a:ext>
              </a:extLst>
            </p:cNvPr>
            <p:cNvSpPr txBox="1"/>
            <p:nvPr/>
          </p:nvSpPr>
          <p:spPr>
            <a:xfrm>
              <a:off x="3027409" y="5828153"/>
              <a:ext cx="248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ç"/>
              </a:pP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uncertainty set.</a:t>
              </a:r>
            </a:p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Without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robustness.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C9E9D17-EA2B-D7DF-AD1E-830BEE68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74DE2B-55F5-D7A3-C983-3F083628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EEF37D7-9A69-F517-AC3C-26DDD6DBA4A6}"/>
              </a:ext>
            </a:extLst>
          </p:cNvPr>
          <p:cNvSpPr txBox="1"/>
          <p:nvPr/>
        </p:nvSpPr>
        <p:spPr>
          <a:xfrm>
            <a:off x="212437" y="1859340"/>
            <a:ext cx="2454563" cy="3139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robustness: Only make the decision based on the historical demand.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Overfitting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Training costs are low, but testing costs are high.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Service levels are also lower.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55CB21F-68B6-334E-142E-D2521A1D5ED8}"/>
              </a:ext>
            </a:extLst>
          </p:cNvPr>
          <p:cNvSpPr>
            <a:spLocks noChangeAspect="1"/>
          </p:cNvSpPr>
          <p:nvPr/>
        </p:nvSpPr>
        <p:spPr>
          <a:xfrm>
            <a:off x="3526206" y="498700"/>
            <a:ext cx="1228436" cy="4557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48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374C-A984-A02C-FEFF-F1E021CD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884FC128-3631-03AD-EB2F-5D2F08B80354}"/>
              </a:ext>
            </a:extLst>
          </p:cNvPr>
          <p:cNvGrpSpPr/>
          <p:nvPr/>
        </p:nvGrpSpPr>
        <p:grpSpPr>
          <a:xfrm>
            <a:off x="2674826" y="6225"/>
            <a:ext cx="6858000" cy="6473345"/>
            <a:chOff x="2674826" y="6225"/>
            <a:chExt cx="6858000" cy="6473345"/>
          </a:xfrm>
        </p:grpSpPr>
        <p:pic>
          <p:nvPicPr>
            <p:cNvPr id="9" name="圖片 8" descr="一張含有 文字, 圖表, 行, 繪圖 的圖片&#10;&#10;自動產生的描述">
              <a:extLst>
                <a:ext uri="{FF2B5EF4-FFF2-40B4-BE49-F238E27FC236}">
                  <a16:creationId xmlns:a16="http://schemas.microsoft.com/office/drawing/2014/main" id="{F37BC2FA-5DB1-9377-7951-E4301AF9F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"/>
            <a:stretch/>
          </p:blipFill>
          <p:spPr>
            <a:xfrm>
              <a:off x="2674826" y="6225"/>
              <a:ext cx="6858000" cy="638092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947F56B-C2F4-A684-865F-E60941204E6A}"/>
                </a:ext>
              </a:extLst>
            </p:cNvPr>
            <p:cNvSpPr txBox="1"/>
            <p:nvPr/>
          </p:nvSpPr>
          <p:spPr>
            <a:xfrm>
              <a:off x="6889608" y="5833239"/>
              <a:ext cx="2291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Big uncertainty set. 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</a:t>
              </a:r>
            </a:p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With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robustness.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E95D9CF-43E1-BD97-B408-62322725328C}"/>
                </a:ext>
              </a:extLst>
            </p:cNvPr>
            <p:cNvSpPr txBox="1"/>
            <p:nvPr/>
          </p:nvSpPr>
          <p:spPr>
            <a:xfrm>
              <a:off x="3027409" y="5828153"/>
              <a:ext cx="248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ç"/>
              </a:pP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uncertainty set.</a:t>
              </a:r>
            </a:p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Without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robustness.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975EE-B6B1-B52F-A4AB-AD996FD5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D43C41-B00A-F567-628E-22AAF922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2D01E5-B1B9-95A3-57FA-A387E55D5AE4}"/>
              </a:ext>
            </a:extLst>
          </p:cNvPr>
          <p:cNvSpPr txBox="1"/>
          <p:nvPr/>
        </p:nvSpPr>
        <p:spPr>
          <a:xfrm>
            <a:off x="9519227" y="1997839"/>
            <a:ext cx="2454563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 set too big: Consider too much worst-case. 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Underfitting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Service levels can reach almost 100%.</a:t>
            </a:r>
          </a:p>
          <a:p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Both training and testing costs are very high.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CD9BFE7-CA10-581C-FDB0-F692C9B0DDA9}"/>
              </a:ext>
            </a:extLst>
          </p:cNvPr>
          <p:cNvSpPr>
            <a:spLocks noChangeAspect="1"/>
          </p:cNvSpPr>
          <p:nvPr/>
        </p:nvSpPr>
        <p:spPr>
          <a:xfrm>
            <a:off x="7354454" y="18472"/>
            <a:ext cx="1487395" cy="23344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31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3F218-1B79-E41D-332A-8FC573FA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653D160-2BB6-BEF2-C159-B4D30805D1F3}"/>
              </a:ext>
            </a:extLst>
          </p:cNvPr>
          <p:cNvGrpSpPr/>
          <p:nvPr/>
        </p:nvGrpSpPr>
        <p:grpSpPr>
          <a:xfrm>
            <a:off x="2674826" y="6225"/>
            <a:ext cx="6858000" cy="6473345"/>
            <a:chOff x="2674826" y="6225"/>
            <a:chExt cx="6858000" cy="6473345"/>
          </a:xfrm>
        </p:grpSpPr>
        <p:pic>
          <p:nvPicPr>
            <p:cNvPr id="8" name="圖片 7" descr="一張含有 文字, 圖表, 行, 繪圖 的圖片&#10;&#10;自動產生的描述">
              <a:extLst>
                <a:ext uri="{FF2B5EF4-FFF2-40B4-BE49-F238E27FC236}">
                  <a16:creationId xmlns:a16="http://schemas.microsoft.com/office/drawing/2014/main" id="{256263EA-5A8A-393A-2C52-0F7C8189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"/>
            <a:stretch/>
          </p:blipFill>
          <p:spPr>
            <a:xfrm>
              <a:off x="2674826" y="6225"/>
              <a:ext cx="6858000" cy="638092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EAF4323-AD0E-E4FA-C33C-44B290273F92}"/>
                </a:ext>
              </a:extLst>
            </p:cNvPr>
            <p:cNvSpPr txBox="1"/>
            <p:nvPr/>
          </p:nvSpPr>
          <p:spPr>
            <a:xfrm>
              <a:off x="6889608" y="5833239"/>
              <a:ext cx="2291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Big uncertainty set. 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</a:t>
              </a:r>
            </a:p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With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robustness.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FD10A6F-A33C-B9F4-315F-B12C35B7703B}"/>
                </a:ext>
              </a:extLst>
            </p:cNvPr>
            <p:cNvSpPr txBox="1"/>
            <p:nvPr/>
          </p:nvSpPr>
          <p:spPr>
            <a:xfrm>
              <a:off x="3027409" y="5828153"/>
              <a:ext cx="248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ç"/>
              </a:pP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uncertainty set.</a:t>
              </a:r>
            </a:p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Without</a:t>
              </a:r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robustness.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A9AE87D-CEFF-AB1E-9818-A0530E30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842204-B358-4151-30CE-1909B830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B6FE1EB-D905-F9E3-2E7E-62440DB64E52}"/>
              </a:ext>
            </a:extLst>
          </p:cNvPr>
          <p:cNvSpPr>
            <a:spLocks noChangeAspect="1"/>
          </p:cNvSpPr>
          <p:nvPr/>
        </p:nvSpPr>
        <p:spPr>
          <a:xfrm>
            <a:off x="9501149" y="3234857"/>
            <a:ext cx="2500745" cy="2500745"/>
          </a:xfrm>
          <a:prstGeom prst="ellipse">
            <a:avLst/>
          </a:prstGeom>
          <a:blipFill dpi="0" rotWithShape="1">
            <a:blip r:embed="rId4"/>
            <a:srcRect/>
            <a:stretch>
              <a:fillRect r="1000"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929555B-C70B-BE0A-CB41-CAA48BDBCF60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562850" y="3095625"/>
            <a:ext cx="3188672" cy="139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2C2A5E6-2D95-568B-ECEF-E4D8126B237B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7562850" y="3095625"/>
            <a:ext cx="2304525" cy="2273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ADC6C90-5082-D82A-4988-8EEAB47DED54}"/>
              </a:ext>
            </a:extLst>
          </p:cNvPr>
          <p:cNvGrpSpPr/>
          <p:nvPr/>
        </p:nvGrpSpPr>
        <p:grpSpPr>
          <a:xfrm>
            <a:off x="7655719" y="498700"/>
            <a:ext cx="4346175" cy="2500745"/>
            <a:chOff x="7655719" y="498700"/>
            <a:chExt cx="4346175" cy="2500745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4FD9CED7-F612-FDB7-9EC6-959CCA4B3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1149" y="498700"/>
              <a:ext cx="2500745" cy="2500745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r="1000"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93F3A5B8-3EA1-7858-941C-C91C32F77101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>
              <a:off x="7655719" y="498700"/>
              <a:ext cx="3095803" cy="2204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5AA5EA9-A3B2-1F28-6907-8BA15409A02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 flipV="1">
              <a:off x="7655719" y="719138"/>
              <a:ext cx="2211656" cy="19140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E206B5C-8BA6-6356-764A-46929DF91E25}"/>
              </a:ext>
            </a:extLst>
          </p:cNvPr>
          <p:cNvSpPr txBox="1"/>
          <p:nvPr/>
        </p:nvSpPr>
        <p:spPr>
          <a:xfrm>
            <a:off x="212437" y="1859340"/>
            <a:ext cx="2597438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#35 Parameter Changes: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appropriate hyperparameters is needed.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#40 Composite Materials: Using hybrid uncertainty set can achieve a higher service level and lower testing cost.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9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F66A3-E491-BD7A-D54A-8F7175F9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6F27B-B663-3C64-ED95-16D72112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8EF36-D064-7E46-F792-42D81916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integrates the TRIZ method, robust optimization, and machine learning to propose an innovative inventory management method.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future demand is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proposed method can: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decision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results in a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service level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total cost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it can be applied to any manufacturing and retail industry.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E6BF7-B684-51A2-E858-70B3E45F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43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7AFE1-8A38-23E7-9833-F766994A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AB6C8-401A-5CE6-FEFC-DEEE3A91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9000"/>
            <a:ext cx="10515600" cy="900000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5891F0-43D1-6D0F-D00A-F6D2ACB8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64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FF56-5BF0-5485-25A7-1F406F8B3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2D4AC-D92B-73B6-FAF3-BD1EBA4B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4B1D92-F6FE-85C1-93CC-BA33F58D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you are a decision-maker but don’t know what will happen tomorrow…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9D71F9-2696-527A-C67B-C3221C76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 descr="一張含有 服裝, 人的臉孔, 人員, 西裝 的圖片&#10;&#10;自動產生的描述">
            <a:extLst>
              <a:ext uri="{FF2B5EF4-FFF2-40B4-BE49-F238E27FC236}">
                <a16:creationId xmlns:a16="http://schemas.microsoft.com/office/drawing/2014/main" id="{F66A28E8-B57F-200A-1FEB-C143E5056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91" y="2622895"/>
            <a:ext cx="3916017" cy="3916017"/>
          </a:xfrm>
          <a:prstGeom prst="rect">
            <a:avLst/>
          </a:prstGeom>
        </p:spPr>
      </p:pic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2912AC00-924E-6B5D-B735-A5F855E0F512}"/>
              </a:ext>
            </a:extLst>
          </p:cNvPr>
          <p:cNvSpPr/>
          <p:nvPr/>
        </p:nvSpPr>
        <p:spPr>
          <a:xfrm>
            <a:off x="87465" y="3428999"/>
            <a:ext cx="3625794" cy="880607"/>
          </a:xfrm>
          <a:prstGeom prst="wedgeEllipseCallout">
            <a:avLst>
              <a:gd name="adj1" fmla="val 102731"/>
              <a:gd name="adj2" fmla="val -44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to produce…?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C62B9345-3359-F6B8-8909-CF4B49B64B8A}"/>
              </a:ext>
            </a:extLst>
          </p:cNvPr>
          <p:cNvSpPr/>
          <p:nvPr/>
        </p:nvSpPr>
        <p:spPr>
          <a:xfrm>
            <a:off x="2465566" y="1533364"/>
            <a:ext cx="3625794" cy="880607"/>
          </a:xfrm>
          <a:prstGeom prst="wedgeEllipseCallout">
            <a:avLst>
              <a:gd name="adj1" fmla="val 39793"/>
              <a:gd name="adj2" fmla="val 1342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to order…?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EE68F638-A51D-1E01-05DC-B75BE5F29B0F}"/>
              </a:ext>
            </a:extLst>
          </p:cNvPr>
          <p:cNvSpPr/>
          <p:nvPr/>
        </p:nvSpPr>
        <p:spPr>
          <a:xfrm>
            <a:off x="6553861" y="1525787"/>
            <a:ext cx="3625794" cy="880607"/>
          </a:xfrm>
          <a:prstGeom prst="wedgeEllipseCallout">
            <a:avLst>
              <a:gd name="adj1" fmla="val -50339"/>
              <a:gd name="adj2" fmla="val 1387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to store…?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FE58CC9F-3F03-57A3-D9EE-F5DCB84FF8B6}"/>
              </a:ext>
            </a:extLst>
          </p:cNvPr>
          <p:cNvSpPr/>
          <p:nvPr/>
        </p:nvSpPr>
        <p:spPr>
          <a:xfrm>
            <a:off x="8310107" y="3428998"/>
            <a:ext cx="3625794" cy="880607"/>
          </a:xfrm>
          <a:prstGeom prst="wedgeEllipseCallout">
            <a:avLst>
              <a:gd name="adj1" fmla="val -94637"/>
              <a:gd name="adj2" fmla="val -364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products will be needed…?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F6DC5CF-3D82-522F-61C5-3886BC1E0786}"/>
              </a:ext>
            </a:extLst>
          </p:cNvPr>
          <p:cNvSpPr txBox="1"/>
          <p:nvPr/>
        </p:nvSpPr>
        <p:spPr>
          <a:xfrm>
            <a:off x="0" y="6488668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*Image generated by Microsoft Copilot.</a:t>
            </a:r>
            <a:endParaRPr lang="zh-TW" alt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3FF76-1B42-74BE-5C68-83453B032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7B847-3710-4C44-BD60-BF66FDD1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63392-606F-70F9-5650-A48C04B7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uncertain demand, your brain will explode because you really don't know how to make the decision...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D7ED5F-B573-F24F-5022-A80290AA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 descr="一張含有 文字, 螢幕擷取畫面, 人的臉孔, 服裝 的圖片&#10;&#10;自動產生的描述">
            <a:extLst>
              <a:ext uri="{FF2B5EF4-FFF2-40B4-BE49-F238E27FC236}">
                <a16:creationId xmlns:a16="http://schemas.microsoft.com/office/drawing/2014/main" id="{3849A414-978D-A247-DBA5-F62DA952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06" y="2638425"/>
            <a:ext cx="3581400" cy="3581400"/>
          </a:xfrm>
          <a:prstGeom prst="rect">
            <a:avLst/>
          </a:prstGeom>
        </p:spPr>
      </p:pic>
      <p:sp>
        <p:nvSpPr>
          <p:cNvPr id="7" name="爆炸: 八角 6">
            <a:extLst>
              <a:ext uri="{FF2B5EF4-FFF2-40B4-BE49-F238E27FC236}">
                <a16:creationId xmlns:a16="http://schemas.microsoft.com/office/drawing/2014/main" id="{2061A790-3DD2-D006-BF38-033406B00FB4}"/>
              </a:ext>
            </a:extLst>
          </p:cNvPr>
          <p:cNvSpPr/>
          <p:nvPr/>
        </p:nvSpPr>
        <p:spPr>
          <a:xfrm>
            <a:off x="420785" y="2369489"/>
            <a:ext cx="6570733" cy="3708565"/>
          </a:xfrm>
          <a:prstGeom prst="irregularSeal1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 the problem of the manager not being able to make an appropriate decision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uncertain demand!!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9717FF-C6EA-3791-110A-4CC24FC10ED9}"/>
              </a:ext>
            </a:extLst>
          </p:cNvPr>
          <p:cNvSpPr txBox="1"/>
          <p:nvPr/>
        </p:nvSpPr>
        <p:spPr>
          <a:xfrm>
            <a:off x="0" y="6488668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*Image generated by Microsoft Copilot.</a:t>
            </a:r>
            <a:endParaRPr lang="zh-TW" alt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4A56D-A93C-9D9F-E474-F1483300B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服裝, 人員, 人的臉孔, 建築 的圖片&#10;&#10;自動產生的描述">
            <a:extLst>
              <a:ext uri="{FF2B5EF4-FFF2-40B4-BE49-F238E27FC236}">
                <a16:creationId xmlns:a16="http://schemas.microsoft.com/office/drawing/2014/main" id="{608ED42C-2102-105A-F40C-CBE99D3B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81" y="2064606"/>
            <a:ext cx="4155219" cy="41552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1E9A429-C7EE-17D1-97B3-1B84CA8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through TRIZ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12CB2-A5BF-73C5-E904-51CF97D6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05156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analysis: What if just increase the production quantity?</a:t>
            </a: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338CBD-FD93-A664-2EB3-56E4AAB2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36C1C43F-9BA0-4E0E-CA6B-421382CC4E6C}"/>
              </a:ext>
            </a:extLst>
          </p:cNvPr>
          <p:cNvSpPr/>
          <p:nvPr/>
        </p:nvSpPr>
        <p:spPr>
          <a:xfrm>
            <a:off x="9425112" y="1855659"/>
            <a:ext cx="2422331" cy="1017767"/>
          </a:xfrm>
          <a:prstGeom prst="wedgeEllipseCallout">
            <a:avLst>
              <a:gd name="adj1" fmla="val -51432"/>
              <a:gd name="adj2" fmla="val 7187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Level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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語音泡泡: 橢圓形 10">
            <a:extLst>
              <a:ext uri="{FF2B5EF4-FFF2-40B4-BE49-F238E27FC236}">
                <a16:creationId xmlns:a16="http://schemas.microsoft.com/office/drawing/2014/main" id="{C285D14B-48BC-BC7A-FA31-EBF5DB7FC2AD}"/>
              </a:ext>
            </a:extLst>
          </p:cNvPr>
          <p:cNvSpPr/>
          <p:nvPr/>
        </p:nvSpPr>
        <p:spPr>
          <a:xfrm>
            <a:off x="5088836" y="1487460"/>
            <a:ext cx="3498076" cy="1017767"/>
          </a:xfrm>
          <a:prstGeom prst="wedgeEllipseCallout">
            <a:avLst>
              <a:gd name="adj1" fmla="val 41865"/>
              <a:gd name="adj2" fmla="val 9765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inventories,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A9689C6-6131-3A54-A8CC-294262DCE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86164"/>
              </p:ext>
            </p:extLst>
          </p:nvPr>
        </p:nvGraphicFramePr>
        <p:xfrm>
          <a:off x="309990" y="3259162"/>
          <a:ext cx="5725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371">
                  <a:extLst>
                    <a:ext uri="{9D8B030D-6E8A-4147-A177-3AD203B41FA5}">
                      <a16:colId xmlns:a16="http://schemas.microsoft.com/office/drawing/2014/main" val="174345374"/>
                    </a:ext>
                  </a:extLst>
                </a:gridCol>
                <a:gridCol w="4845679">
                  <a:extLst>
                    <a:ext uri="{9D8B030D-6E8A-4147-A177-3AD203B41FA5}">
                      <a16:colId xmlns:a16="http://schemas.microsoft.com/office/drawing/2014/main" val="185421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5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1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inventories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0953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A3F6781-0878-3C28-B381-977B3FC40D7C}"/>
              </a:ext>
            </a:extLst>
          </p:cNvPr>
          <p:cNvSpPr txBox="1"/>
          <p:nvPr/>
        </p:nvSpPr>
        <p:spPr>
          <a:xfrm>
            <a:off x="0" y="6488668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*Image generated by Microsoft Copilot.</a:t>
            </a:r>
            <a:endParaRPr lang="zh-TW" alt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8D346-7499-A185-44C8-97E7E793A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DD7FA-7312-75DF-1863-65601DE0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through TRIZ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0A7A8-1DE8-DD2A-68F5-A3A2EFBD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05156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Contradiction matrix and inventive principles: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7E21D6-A35A-6956-96E7-88B761F0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15D5C9E-AB11-970E-4F66-23E0D489D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13736"/>
              </p:ext>
            </p:extLst>
          </p:nvPr>
        </p:nvGraphicFramePr>
        <p:xfrm>
          <a:off x="3233475" y="1493973"/>
          <a:ext cx="5725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371">
                  <a:extLst>
                    <a:ext uri="{9D8B030D-6E8A-4147-A177-3AD203B41FA5}">
                      <a16:colId xmlns:a16="http://schemas.microsoft.com/office/drawing/2014/main" val="174345374"/>
                    </a:ext>
                  </a:extLst>
                </a:gridCol>
                <a:gridCol w="4845679">
                  <a:extLst>
                    <a:ext uri="{9D8B030D-6E8A-4147-A177-3AD203B41FA5}">
                      <a16:colId xmlns:a16="http://schemas.microsoft.com/office/drawing/2014/main" val="185421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5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1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inventories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09530"/>
                  </a:ext>
                </a:extLst>
              </a:tr>
            </a:tbl>
          </a:graphicData>
        </a:graphic>
      </p:graphicFrame>
      <p:sp>
        <p:nvSpPr>
          <p:cNvPr id="6" name="箭號: 向下 5">
            <a:extLst>
              <a:ext uri="{FF2B5EF4-FFF2-40B4-BE49-F238E27FC236}">
                <a16:creationId xmlns:a16="http://schemas.microsoft.com/office/drawing/2014/main" id="{ECA229EA-4577-77D7-E69A-A5EE1D13BD39}"/>
              </a:ext>
            </a:extLst>
          </p:cNvPr>
          <p:cNvSpPr/>
          <p:nvPr/>
        </p:nvSpPr>
        <p:spPr>
          <a:xfrm>
            <a:off x="5853485" y="2874396"/>
            <a:ext cx="485029" cy="56454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690F177-D5D2-CD8A-0A59-7CF9E777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70280"/>
              </p:ext>
            </p:extLst>
          </p:nvPr>
        </p:nvGraphicFramePr>
        <p:xfrm>
          <a:off x="4043999" y="3706842"/>
          <a:ext cx="4464000" cy="217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223008214"/>
                    </a:ext>
                  </a:extLst>
                </a:gridCol>
                <a:gridCol w="2664000">
                  <a:extLst>
                    <a:ext uri="{9D8B030D-6E8A-4147-A177-3AD203B41FA5}">
                      <a16:colId xmlns:a16="http://schemas.microsoft.com/office/drawing/2014/main" val="243197706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Worsen</a:t>
                      </a:r>
                    </a:p>
                    <a:p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[31]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Harmful Effects Generated by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2811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[10]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35: Parameter Changes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40: Composite Materials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3: Local Quality</a:t>
                      </a:r>
                    </a:p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12: Equipotentiality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9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47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ACF31-1916-A931-7C69-F0A799A9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9E7EB-9493-0808-4DA5-6581072A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through TRIZ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B6419-3EEF-84CF-9C08-74D7C6EC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05156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park: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19B5A-FD1B-80BC-AC2D-A62FEC60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510846-002B-6AE1-D04B-A8D91C431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61762"/>
              </p:ext>
            </p:extLst>
          </p:nvPr>
        </p:nvGraphicFramePr>
        <p:xfrm>
          <a:off x="1236000" y="2764626"/>
          <a:ext cx="970063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630">
                  <a:extLst>
                    <a:ext uri="{9D8B030D-6E8A-4147-A177-3AD203B41FA5}">
                      <a16:colId xmlns:a16="http://schemas.microsoft.com/office/drawing/2014/main" val="2450188344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4285102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Generic Solution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Solution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4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12: Equipotentiality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 decision-making problem into robust optimization problem.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5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40: Composite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machine learning method, use historical and predicted data to build uncertainty set used in the robust optimization problem.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0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35: Parameter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Tune the hyperparameters to achieve an optimal result.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66040"/>
                  </a:ext>
                </a:extLst>
              </a:tr>
            </a:tbl>
          </a:graphicData>
        </a:graphic>
      </p:graphicFrame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134D216C-2C7A-A908-3B00-E955A0B88264}"/>
              </a:ext>
            </a:extLst>
          </p:cNvPr>
          <p:cNvSpPr/>
          <p:nvPr/>
        </p:nvSpPr>
        <p:spPr>
          <a:xfrm>
            <a:off x="2918129" y="1860605"/>
            <a:ext cx="1645920" cy="652007"/>
          </a:xfrm>
          <a:prstGeom prst="wedgeEllipseCallout">
            <a:avLst>
              <a:gd name="adj1" fmla="val -19384"/>
              <a:gd name="adj2" fmla="val 1417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idea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017AEF88-0AA2-6F72-5BF5-98BFB386B217}"/>
              </a:ext>
            </a:extLst>
          </p:cNvPr>
          <p:cNvSpPr/>
          <p:nvPr/>
        </p:nvSpPr>
        <p:spPr>
          <a:xfrm>
            <a:off x="2861807" y="4876121"/>
            <a:ext cx="1972585" cy="652007"/>
          </a:xfrm>
          <a:prstGeom prst="wedgeEllipseCallout">
            <a:avLst>
              <a:gd name="adj1" fmla="val -14070"/>
              <a:gd name="adj2" fmla="val -10457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idea</a:t>
            </a:r>
            <a:endParaRPr lang="zh-TW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BEFF9E-D0B7-4708-36F9-2FA02ADA1961}"/>
              </a:ext>
            </a:extLst>
          </p:cNvPr>
          <p:cNvSpPr/>
          <p:nvPr/>
        </p:nvSpPr>
        <p:spPr>
          <a:xfrm>
            <a:off x="1234070" y="3123521"/>
            <a:ext cx="9700630" cy="3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1B371-F6EF-3DD8-7239-E09FEF26873B}"/>
              </a:ext>
            </a:extLst>
          </p:cNvPr>
          <p:cNvSpPr/>
          <p:nvPr/>
        </p:nvSpPr>
        <p:spPr>
          <a:xfrm>
            <a:off x="1234070" y="3525394"/>
            <a:ext cx="9700630" cy="9918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B6458-EA15-9A40-3DEA-9F577EA10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687DF-73E8-9D17-1A6F-C05EB83D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48B3D0-013A-FA0B-C619-E46F0125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1294D7A-2076-CD3B-480B-6186559304C8}"/>
              </a:ext>
            </a:extLst>
          </p:cNvPr>
          <p:cNvGrpSpPr/>
          <p:nvPr/>
        </p:nvGrpSpPr>
        <p:grpSpPr>
          <a:xfrm>
            <a:off x="207936" y="1653769"/>
            <a:ext cx="11597499" cy="665088"/>
            <a:chOff x="160228" y="3204456"/>
            <a:chExt cx="11597499" cy="665088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7DEBF3A7-1614-B92F-4278-08692D903BCF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0" y="3758741"/>
              <a:ext cx="1115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5A415E6-C132-F548-0D37-87D703F15947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0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06CFD76-F51A-84ED-7C17-4EB789D1AAE0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794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D5D77DF8-FAAE-0EC0-E42F-F32967305266}"/>
                </a:ext>
              </a:extLst>
            </p:cNvPr>
            <p:cNvCxnSpPr>
              <a:cxnSpLocks/>
            </p:cNvCxnSpPr>
            <p:nvPr/>
          </p:nvCxnSpPr>
          <p:spPr>
            <a:xfrm>
              <a:off x="2245307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845E4E5-D969-61CF-F5DA-FF19280EBCC5}"/>
                </a:ext>
              </a:extLst>
            </p:cNvPr>
            <p:cNvCxnSpPr>
              <a:cxnSpLocks/>
            </p:cNvCxnSpPr>
            <p:nvPr/>
          </p:nvCxnSpPr>
          <p:spPr>
            <a:xfrm>
              <a:off x="3891804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ACFBB0D-1CF7-77A1-CBE4-6BA56141824B}"/>
                </a:ext>
              </a:extLst>
            </p:cNvPr>
            <p:cNvCxnSpPr>
              <a:cxnSpLocks/>
            </p:cNvCxnSpPr>
            <p:nvPr/>
          </p:nvCxnSpPr>
          <p:spPr>
            <a:xfrm>
              <a:off x="5538301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EC41BC35-EDBB-5106-FE6B-F11F3EF33AD3}"/>
                </a:ext>
              </a:extLst>
            </p:cNvPr>
            <p:cNvCxnSpPr>
              <a:cxnSpLocks/>
            </p:cNvCxnSpPr>
            <p:nvPr/>
          </p:nvCxnSpPr>
          <p:spPr>
            <a:xfrm>
              <a:off x="7184798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F5F808C-235F-D541-CDF3-FA19F72796FA}"/>
                </a:ext>
              </a:extLst>
            </p:cNvPr>
            <p:cNvCxnSpPr>
              <a:cxnSpLocks/>
            </p:cNvCxnSpPr>
            <p:nvPr/>
          </p:nvCxnSpPr>
          <p:spPr>
            <a:xfrm>
              <a:off x="8831295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13EB93B-D07B-4653-780D-6179ED4BE6D5}"/>
                </a:ext>
              </a:extLst>
            </p:cNvPr>
            <p:cNvSpPr txBox="1"/>
            <p:nvPr/>
          </p:nvSpPr>
          <p:spPr>
            <a:xfrm>
              <a:off x="160228" y="321803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D28B970-96C9-F219-93DE-A5E040B0D70E}"/>
                </a:ext>
              </a:extLst>
            </p:cNvPr>
            <p:cNvSpPr txBox="1"/>
            <p:nvPr/>
          </p:nvSpPr>
          <p:spPr>
            <a:xfrm>
              <a:off x="1768253" y="321803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Stage2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4B851FF-8C1A-22FE-8E9E-F0B444CAF994}"/>
                </a:ext>
              </a:extLst>
            </p:cNvPr>
            <p:cNvSpPr txBox="1"/>
            <p:nvPr/>
          </p:nvSpPr>
          <p:spPr>
            <a:xfrm>
              <a:off x="3412409" y="321803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Stage3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E556D7E-A238-6FCA-2801-98BD64C7857A}"/>
                </a:ext>
              </a:extLst>
            </p:cNvPr>
            <p:cNvSpPr txBox="1"/>
            <p:nvPr/>
          </p:nvSpPr>
          <p:spPr>
            <a:xfrm>
              <a:off x="5327804" y="32044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5256CE5A-3AE2-5920-2780-33C8F3AF92E6}"/>
                    </a:ext>
                  </a:extLst>
                </p:cNvPr>
                <p:cNvSpPr txBox="1"/>
                <p:nvPr/>
              </p:nvSpPr>
              <p:spPr>
                <a:xfrm>
                  <a:off x="8437597" y="3215332"/>
                  <a:ext cx="1302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36AFC5E5-C71C-4350-AE21-4345C027D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597" y="3215332"/>
                  <a:ext cx="130221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206" t="-819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1290491B-D3C1-60C3-90DF-86522ED1529B}"/>
                    </a:ext>
                  </a:extLst>
                </p:cNvPr>
                <p:cNvSpPr txBox="1"/>
                <p:nvPr/>
              </p:nvSpPr>
              <p:spPr>
                <a:xfrm>
                  <a:off x="6656448" y="3215332"/>
                  <a:ext cx="1302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76A54DD1-4798-3FDF-3772-06AE6738E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448" y="3215332"/>
                  <a:ext cx="130221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225" t="-819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AE09E9A5-7399-C806-A865-B84C09B1F274}"/>
                    </a:ext>
                  </a:extLst>
                </p:cNvPr>
                <p:cNvSpPr txBox="1"/>
                <p:nvPr/>
              </p:nvSpPr>
              <p:spPr>
                <a:xfrm>
                  <a:off x="9975092" y="3223426"/>
                  <a:ext cx="892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</a:t>
                  </a:r>
                  <a14:m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E24443D6-DED5-F2A6-B244-E3333A4C1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5092" y="3223426"/>
                  <a:ext cx="89223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442" t="-819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60452F1-3CC2-A947-62CF-E1745A19DEF2}"/>
              </a:ext>
            </a:extLst>
          </p:cNvPr>
          <p:cNvGrpSpPr/>
          <p:nvPr/>
        </p:nvGrpSpPr>
        <p:grpSpPr>
          <a:xfrm rot="20792543">
            <a:off x="8662767" y="2597720"/>
            <a:ext cx="3351218" cy="1403038"/>
            <a:chOff x="8005197" y="5503359"/>
            <a:chExt cx="2413287" cy="1461147"/>
          </a:xfrm>
        </p:grpSpPr>
        <p:sp>
          <p:nvSpPr>
            <p:cNvPr id="28" name="爆炸: 十四角 27">
              <a:extLst>
                <a:ext uri="{FF2B5EF4-FFF2-40B4-BE49-F238E27FC236}">
                  <a16:creationId xmlns:a16="http://schemas.microsoft.com/office/drawing/2014/main" id="{C6FDFF22-4701-9B33-27D0-BE09D48DE44C}"/>
                </a:ext>
              </a:extLst>
            </p:cNvPr>
            <p:cNvSpPr/>
            <p:nvPr/>
          </p:nvSpPr>
          <p:spPr>
            <a:xfrm rot="984653">
              <a:off x="8005197" y="5503359"/>
              <a:ext cx="2413287" cy="1461147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124ABE1-C96C-45FA-C726-4FC8B8323E41}"/>
                </a:ext>
              </a:extLst>
            </p:cNvPr>
            <p:cNvSpPr txBox="1"/>
            <p:nvPr/>
          </p:nvSpPr>
          <p:spPr>
            <a:xfrm rot="807457">
              <a:off x="8400978" y="6091442"/>
              <a:ext cx="1825891" cy="35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Minimize the total cost!</a:t>
              </a:r>
              <a:endPara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FD9BBBE-33D8-91D5-DD29-4EBC8991431C}"/>
                  </a:ext>
                </a:extLst>
              </p:cNvPr>
              <p:cNvSpPr txBox="1"/>
              <p:nvPr/>
            </p:nvSpPr>
            <p:spPr>
              <a:xfrm>
                <a:off x="853643" y="3096675"/>
                <a:ext cx="811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Decisions about production quantities need to be made at each stage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FD9BBBE-33D8-91D5-DD29-4EBC89914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3" y="3096675"/>
                <a:ext cx="8112327" cy="369332"/>
              </a:xfrm>
              <a:prstGeom prst="rect">
                <a:avLst/>
              </a:prstGeom>
              <a:blipFill>
                <a:blip r:embed="rId5"/>
                <a:stretch>
                  <a:fillRect l="-601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5ED705A3-3DB6-9F13-43A8-7F0B0D6DC7AC}"/>
              </a:ext>
            </a:extLst>
          </p:cNvPr>
          <p:cNvSpPr txBox="1"/>
          <p:nvPr/>
        </p:nvSpPr>
        <p:spPr>
          <a:xfrm>
            <a:off x="853643" y="3595815"/>
            <a:ext cx="81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The initial inventory of the next stage will be computed.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01CF2B-63DA-EF24-7678-115D6B034550}"/>
              </a:ext>
            </a:extLst>
          </p:cNvPr>
          <p:cNvSpPr txBox="1"/>
          <p:nvPr/>
        </p:nvSpPr>
        <p:spPr>
          <a:xfrm>
            <a:off x="853643" y="4094955"/>
            <a:ext cx="81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Consider production cost, holding cost, and backorder cost at each stage.</a:t>
            </a:r>
          </a:p>
        </p:txBody>
      </p:sp>
    </p:spTree>
    <p:extLst>
      <p:ext uri="{BB962C8B-B14F-4D97-AF65-F5344CB8AC3E}">
        <p14:creationId xmlns:p14="http://schemas.microsoft.com/office/powerpoint/2010/main" val="12143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23219-900E-EF30-F13A-9852321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495"/>
            <a:ext cx="10515600" cy="276150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Inventive Principle #12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(Equipotentiality)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decision-making problem into a robust optimization problem.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6576FF-EF8A-932B-D25A-55681294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1727</Words>
  <Application>Microsoft Office PowerPoint</Application>
  <PresentationFormat>寬螢幕</PresentationFormat>
  <Paragraphs>276</Paragraphs>
  <Slides>25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Times New Roman</vt:lpstr>
      <vt:lpstr>Wingdings</vt:lpstr>
      <vt:lpstr>Office 佈景主題</vt:lpstr>
      <vt:lpstr>Enhancing Decision-Making under Uncertainty: A TRIZ-Inspired Robust Optimization Framework with Machine Learning</vt:lpstr>
      <vt:lpstr>Outline</vt:lpstr>
      <vt:lpstr>Introduction</vt:lpstr>
      <vt:lpstr>Introduction</vt:lpstr>
      <vt:lpstr>Problem-solving through TRIZ</vt:lpstr>
      <vt:lpstr>Problem-solving through TRIZ</vt:lpstr>
      <vt:lpstr>Problem-solving through TRIZ</vt:lpstr>
      <vt:lpstr>Problem formulation</vt:lpstr>
      <vt:lpstr>Inventive Principle #12  (Equipotentiality) Transform decision-making problem into a robust optimization problem.</vt:lpstr>
      <vt:lpstr>Inventive Principle #12 (Equipotentiality)</vt:lpstr>
      <vt:lpstr>Inventive Principle #12 (Equipotentiality)</vt:lpstr>
      <vt:lpstr>Inventive Principle #12 (Equipotentiality)</vt:lpstr>
      <vt:lpstr>Inventive Principle #12 (Equipotentiality)</vt:lpstr>
      <vt:lpstr>Inventive Principle #40  (Composite Materials) Implement machine learning method, use historical and predicted data to build uncertainty set used in the robust optimization problem.</vt:lpstr>
      <vt:lpstr>Inventive principle #40 (Composite Materials)</vt:lpstr>
      <vt:lpstr>Inventive Principle #35  (Parameter Changes) Tune the hyperparameters to achieve an optimal result.</vt:lpstr>
      <vt:lpstr>Inventive principle #35</vt:lpstr>
      <vt:lpstr>Numerical experiments</vt:lpstr>
      <vt:lpstr>Numerical experiments</vt:lpstr>
      <vt:lpstr>Result</vt:lpstr>
      <vt:lpstr>Result</vt:lpstr>
      <vt:lpstr>Result</vt:lpstr>
      <vt:lpstr>Result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廖庭煜</dc:creator>
  <cp:lastModifiedBy>廖庭煜</cp:lastModifiedBy>
  <cp:revision>183</cp:revision>
  <dcterms:created xsi:type="dcterms:W3CDTF">2024-12-18T15:38:16Z</dcterms:created>
  <dcterms:modified xsi:type="dcterms:W3CDTF">2025-01-01T06:58:34Z</dcterms:modified>
</cp:coreProperties>
</file>