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83" r:id="rId1"/>
  </p:sldMasterIdLst>
  <p:notesMasterIdLst>
    <p:notesMasterId r:id="rId20"/>
  </p:notesMasterIdLst>
  <p:handoutMasterIdLst>
    <p:handoutMasterId r:id="rId21"/>
  </p:handoutMasterIdLst>
  <p:sldIdLst>
    <p:sldId id="1878" r:id="rId2"/>
    <p:sldId id="1879" r:id="rId3"/>
    <p:sldId id="1883" r:id="rId4"/>
    <p:sldId id="1892" r:id="rId5"/>
    <p:sldId id="1884" r:id="rId6"/>
    <p:sldId id="1889" r:id="rId7"/>
    <p:sldId id="1891" r:id="rId8"/>
    <p:sldId id="1896" r:id="rId9"/>
    <p:sldId id="1897" r:id="rId10"/>
    <p:sldId id="1898" r:id="rId11"/>
    <p:sldId id="1887" r:id="rId12"/>
    <p:sldId id="1894" r:id="rId13"/>
    <p:sldId id="1895" r:id="rId14"/>
    <p:sldId id="1888" r:id="rId15"/>
    <p:sldId id="1885" r:id="rId16"/>
    <p:sldId id="1899" r:id="rId17"/>
    <p:sldId id="1893" r:id="rId18"/>
    <p:sldId id="1882" r:id="rId19"/>
  </p:sldIdLst>
  <p:sldSz cx="9144000" cy="6858000" type="screen4x3"/>
  <p:notesSz cx="7099300" cy="10234613"/>
  <p:defaultTextStyle>
    <a:defPPr>
      <a:defRPr lang="zh-TW"/>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25DE06"/>
    <a:srgbClr val="06DE1B"/>
    <a:srgbClr val="FFFF99"/>
    <a:srgbClr val="B2B2B2"/>
    <a:srgbClr val="C0C0C0"/>
    <a:srgbClr val="FF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727" autoAdjust="0"/>
  </p:normalViewPr>
  <p:slideViewPr>
    <p:cSldViewPr>
      <p:cViewPr varScale="1">
        <p:scale>
          <a:sx n="127" d="100"/>
          <a:sy n="127" d="100"/>
        </p:scale>
        <p:origin x="116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1854"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FF11FB4-5205-4046-A228-B82CBF065CF0}"/>
              </a:ext>
            </a:extLst>
          </p:cNvPr>
          <p:cNvSpPr>
            <a:spLocks noGrp="1" noChangeArrowheads="1"/>
          </p:cNvSpPr>
          <p:nvPr>
            <p:ph type="hdr" sz="quarter"/>
          </p:nvPr>
        </p:nvSpPr>
        <p:spPr bwMode="auto">
          <a:xfrm>
            <a:off x="0" y="0"/>
            <a:ext cx="3076575" cy="511175"/>
          </a:xfrm>
          <a:prstGeom prst="rect">
            <a:avLst/>
          </a:prstGeom>
          <a:noFill/>
          <a:ln>
            <a:noFill/>
          </a:ln>
          <a:effectLst/>
        </p:spPr>
        <p:txBody>
          <a:bodyPr vert="horz" wrap="square" lIns="89528" tIns="44763" rIns="89528" bIns="44763" numCol="1" anchor="t" anchorCtr="0" compatLnSpc="1">
            <a:prstTxWarp prst="textNoShape">
              <a:avLst/>
            </a:prstTxWarp>
          </a:bodyPr>
          <a:lstStyle>
            <a:lvl1pPr defTabSz="895350" eaLnBrk="1" hangingPunct="1">
              <a:defRPr sz="1100">
                <a:latin typeface="Arial" pitchFamily="34" charset="0"/>
              </a:defRPr>
            </a:lvl1pPr>
          </a:lstStyle>
          <a:p>
            <a:pPr>
              <a:defRPr/>
            </a:pPr>
            <a:endParaRPr lang="en-US" altLang="zh-TW"/>
          </a:p>
        </p:txBody>
      </p:sp>
      <p:sp>
        <p:nvSpPr>
          <p:cNvPr id="12291" name="Rectangle 3">
            <a:extLst>
              <a:ext uri="{FF2B5EF4-FFF2-40B4-BE49-F238E27FC236}">
                <a16:creationId xmlns:a16="http://schemas.microsoft.com/office/drawing/2014/main" id="{C1377ADC-B64F-432C-9653-A590B65C7421}"/>
              </a:ext>
            </a:extLst>
          </p:cNvPr>
          <p:cNvSpPr>
            <a:spLocks noGrp="1" noChangeArrowheads="1"/>
          </p:cNvSpPr>
          <p:nvPr>
            <p:ph type="dt" sz="quarter" idx="1"/>
          </p:nvPr>
        </p:nvSpPr>
        <p:spPr bwMode="auto">
          <a:xfrm>
            <a:off x="4021138" y="0"/>
            <a:ext cx="3076575" cy="511175"/>
          </a:xfrm>
          <a:prstGeom prst="rect">
            <a:avLst/>
          </a:prstGeom>
          <a:noFill/>
          <a:ln>
            <a:noFill/>
          </a:ln>
          <a:effectLst/>
        </p:spPr>
        <p:txBody>
          <a:bodyPr vert="horz" wrap="square" lIns="89528" tIns="44763" rIns="89528" bIns="44763" numCol="1" anchor="t" anchorCtr="0" compatLnSpc="1">
            <a:prstTxWarp prst="textNoShape">
              <a:avLst/>
            </a:prstTxWarp>
          </a:bodyPr>
          <a:lstStyle>
            <a:lvl1pPr algn="r" defTabSz="895350" eaLnBrk="1" hangingPunct="1">
              <a:defRPr sz="1100">
                <a:latin typeface="Arial" pitchFamily="34" charset="0"/>
              </a:defRPr>
            </a:lvl1pPr>
          </a:lstStyle>
          <a:p>
            <a:pPr>
              <a:defRPr/>
            </a:pPr>
            <a:endParaRPr lang="en-US" altLang="zh-TW"/>
          </a:p>
        </p:txBody>
      </p:sp>
      <p:sp>
        <p:nvSpPr>
          <p:cNvPr id="12292" name="Rectangle 4">
            <a:extLst>
              <a:ext uri="{FF2B5EF4-FFF2-40B4-BE49-F238E27FC236}">
                <a16:creationId xmlns:a16="http://schemas.microsoft.com/office/drawing/2014/main" id="{5AE99C24-09C4-4B6A-8788-CDB7BC3873DC}"/>
              </a:ext>
            </a:extLst>
          </p:cNvPr>
          <p:cNvSpPr>
            <a:spLocks noGrp="1" noChangeArrowheads="1"/>
          </p:cNvSpPr>
          <p:nvPr>
            <p:ph type="ftr" sz="quarter" idx="2"/>
          </p:nvPr>
        </p:nvSpPr>
        <p:spPr bwMode="auto">
          <a:xfrm>
            <a:off x="0" y="9721850"/>
            <a:ext cx="3076575" cy="511175"/>
          </a:xfrm>
          <a:prstGeom prst="rect">
            <a:avLst/>
          </a:prstGeom>
          <a:noFill/>
          <a:ln>
            <a:noFill/>
          </a:ln>
          <a:effectLst/>
        </p:spPr>
        <p:txBody>
          <a:bodyPr vert="horz" wrap="square" lIns="89528" tIns="44763" rIns="89528" bIns="44763" numCol="1" anchor="b" anchorCtr="0" compatLnSpc="1">
            <a:prstTxWarp prst="textNoShape">
              <a:avLst/>
            </a:prstTxWarp>
          </a:bodyPr>
          <a:lstStyle>
            <a:lvl1pPr defTabSz="895350" eaLnBrk="1" hangingPunct="1">
              <a:defRPr sz="1100">
                <a:latin typeface="Arial" pitchFamily="34" charset="0"/>
              </a:defRPr>
            </a:lvl1pPr>
          </a:lstStyle>
          <a:p>
            <a:pPr>
              <a:defRPr/>
            </a:pPr>
            <a:endParaRPr lang="en-US" altLang="zh-TW"/>
          </a:p>
        </p:txBody>
      </p:sp>
      <p:sp>
        <p:nvSpPr>
          <p:cNvPr id="12293" name="Rectangle 5">
            <a:extLst>
              <a:ext uri="{FF2B5EF4-FFF2-40B4-BE49-F238E27FC236}">
                <a16:creationId xmlns:a16="http://schemas.microsoft.com/office/drawing/2014/main" id="{9B62BDC7-B816-491D-AF60-B37FE2D9AA18}"/>
              </a:ext>
            </a:extLst>
          </p:cNvPr>
          <p:cNvSpPr>
            <a:spLocks noGrp="1" noChangeArrowheads="1"/>
          </p:cNvSpPr>
          <p:nvPr>
            <p:ph type="sldNum" sz="quarter" idx="3"/>
          </p:nvPr>
        </p:nvSpPr>
        <p:spPr bwMode="auto">
          <a:xfrm>
            <a:off x="4021138" y="9721850"/>
            <a:ext cx="3076575" cy="511175"/>
          </a:xfrm>
          <a:prstGeom prst="rect">
            <a:avLst/>
          </a:prstGeom>
          <a:noFill/>
          <a:ln>
            <a:noFill/>
          </a:ln>
          <a:effectLst/>
        </p:spPr>
        <p:txBody>
          <a:bodyPr vert="horz" wrap="square" lIns="89528" tIns="44763" rIns="89528" bIns="44763" numCol="1" anchor="b" anchorCtr="0" compatLnSpc="1">
            <a:prstTxWarp prst="textNoShape">
              <a:avLst/>
            </a:prstTxWarp>
          </a:bodyPr>
          <a:lstStyle>
            <a:lvl1pPr algn="r" defTabSz="895350" eaLnBrk="1" hangingPunct="1">
              <a:defRPr sz="1100">
                <a:latin typeface="Arial" panose="020B0604020202020204" pitchFamily="34" charset="0"/>
              </a:defRPr>
            </a:lvl1pPr>
          </a:lstStyle>
          <a:p>
            <a:pPr>
              <a:defRPr/>
            </a:pPr>
            <a:fld id="{49F7F86D-8A68-4F8F-A6D9-0D7586F6C652}" type="slidenum">
              <a:rPr lang="en-US" altLang="zh-TW"/>
              <a:pPr>
                <a:defRPr/>
              </a:pPr>
              <a:t>‹#›</a:t>
            </a:fld>
            <a:endParaRPr lang="en-US" altLang="zh-TW"/>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2566EAE-D988-46A9-A8FB-FE247F411DD0}"/>
              </a:ext>
            </a:extLst>
          </p:cNvPr>
          <p:cNvSpPr>
            <a:spLocks noGrp="1" noChangeArrowheads="1"/>
          </p:cNvSpPr>
          <p:nvPr>
            <p:ph type="hdr" sz="quarter"/>
          </p:nvPr>
        </p:nvSpPr>
        <p:spPr bwMode="auto">
          <a:xfrm>
            <a:off x="0" y="0"/>
            <a:ext cx="3076575" cy="511175"/>
          </a:xfrm>
          <a:prstGeom prst="rect">
            <a:avLst/>
          </a:prstGeom>
          <a:noFill/>
          <a:ln>
            <a:noFill/>
          </a:ln>
          <a:effectLst/>
        </p:spPr>
        <p:txBody>
          <a:bodyPr vert="horz" wrap="square" lIns="89528" tIns="44763" rIns="89528" bIns="44763" numCol="1" anchor="t" anchorCtr="0" compatLnSpc="1">
            <a:prstTxWarp prst="textNoShape">
              <a:avLst/>
            </a:prstTxWarp>
          </a:bodyPr>
          <a:lstStyle>
            <a:lvl1pPr defTabSz="895350" eaLnBrk="1" hangingPunct="1">
              <a:defRPr sz="1100">
                <a:latin typeface="Arial" pitchFamily="34" charset="0"/>
              </a:defRPr>
            </a:lvl1pPr>
          </a:lstStyle>
          <a:p>
            <a:pPr>
              <a:defRPr/>
            </a:pPr>
            <a:endParaRPr lang="en-US" altLang="zh-TW"/>
          </a:p>
        </p:txBody>
      </p:sp>
      <p:sp>
        <p:nvSpPr>
          <p:cNvPr id="14339" name="Rectangle 3">
            <a:extLst>
              <a:ext uri="{FF2B5EF4-FFF2-40B4-BE49-F238E27FC236}">
                <a16:creationId xmlns:a16="http://schemas.microsoft.com/office/drawing/2014/main" id="{92FCB499-7BF2-4104-B699-AA5836B3F29F}"/>
              </a:ext>
            </a:extLst>
          </p:cNvPr>
          <p:cNvSpPr>
            <a:spLocks noGrp="1" noChangeArrowheads="1"/>
          </p:cNvSpPr>
          <p:nvPr>
            <p:ph type="dt" idx="1"/>
          </p:nvPr>
        </p:nvSpPr>
        <p:spPr bwMode="auto">
          <a:xfrm>
            <a:off x="4021138" y="0"/>
            <a:ext cx="3076575" cy="511175"/>
          </a:xfrm>
          <a:prstGeom prst="rect">
            <a:avLst/>
          </a:prstGeom>
          <a:noFill/>
          <a:ln>
            <a:noFill/>
          </a:ln>
          <a:effectLst/>
        </p:spPr>
        <p:txBody>
          <a:bodyPr vert="horz" wrap="square" lIns="89528" tIns="44763" rIns="89528" bIns="44763" numCol="1" anchor="t" anchorCtr="0" compatLnSpc="1">
            <a:prstTxWarp prst="textNoShape">
              <a:avLst/>
            </a:prstTxWarp>
          </a:bodyPr>
          <a:lstStyle>
            <a:lvl1pPr algn="r" defTabSz="895350" eaLnBrk="1" hangingPunct="1">
              <a:defRPr sz="1100">
                <a:latin typeface="Arial" pitchFamily="34" charset="0"/>
              </a:defRPr>
            </a:lvl1pPr>
          </a:lstStyle>
          <a:p>
            <a:pPr>
              <a:defRPr/>
            </a:pPr>
            <a:endParaRPr lang="en-US" altLang="zh-TW"/>
          </a:p>
        </p:txBody>
      </p:sp>
      <p:sp>
        <p:nvSpPr>
          <p:cNvPr id="3076" name="Rectangle 4">
            <a:extLst>
              <a:ext uri="{FF2B5EF4-FFF2-40B4-BE49-F238E27FC236}">
                <a16:creationId xmlns:a16="http://schemas.microsoft.com/office/drawing/2014/main" id="{1D9B9574-FC1F-4DDD-87AF-A14DD955BEB6}"/>
              </a:ext>
            </a:extLst>
          </p:cNvPr>
          <p:cNvSpPr>
            <a:spLocks noGrp="1" noRot="1" noChangeAspect="1" noChangeArrowheads="1" noTextEdit="1"/>
          </p:cNvSpPr>
          <p:nvPr>
            <p:ph type="sldImg" idx="2"/>
          </p:nvPr>
        </p:nvSpPr>
        <p:spPr bwMode="auto">
          <a:xfrm>
            <a:off x="992188" y="766763"/>
            <a:ext cx="5119687" cy="38401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505E5992-6E51-47CA-B652-3CD4C8E55C54}"/>
              </a:ext>
            </a:extLst>
          </p:cNvPr>
          <p:cNvSpPr>
            <a:spLocks noGrp="1" noChangeArrowheads="1"/>
          </p:cNvSpPr>
          <p:nvPr>
            <p:ph type="body" sz="quarter" idx="3"/>
          </p:nvPr>
        </p:nvSpPr>
        <p:spPr bwMode="auto">
          <a:xfrm>
            <a:off x="709613" y="4862513"/>
            <a:ext cx="5680075" cy="4605337"/>
          </a:xfrm>
          <a:prstGeom prst="rect">
            <a:avLst/>
          </a:prstGeom>
          <a:noFill/>
          <a:ln>
            <a:noFill/>
          </a:ln>
          <a:effectLst/>
        </p:spPr>
        <p:txBody>
          <a:bodyPr vert="horz" wrap="square" lIns="89528" tIns="44763" rIns="89528" bIns="44763"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4342" name="Rectangle 6">
            <a:extLst>
              <a:ext uri="{FF2B5EF4-FFF2-40B4-BE49-F238E27FC236}">
                <a16:creationId xmlns:a16="http://schemas.microsoft.com/office/drawing/2014/main" id="{107845BB-35D6-4527-825D-09A26A103623}"/>
              </a:ext>
            </a:extLst>
          </p:cNvPr>
          <p:cNvSpPr>
            <a:spLocks noGrp="1" noChangeArrowheads="1"/>
          </p:cNvSpPr>
          <p:nvPr>
            <p:ph type="ftr" sz="quarter" idx="4"/>
          </p:nvPr>
        </p:nvSpPr>
        <p:spPr bwMode="auto">
          <a:xfrm>
            <a:off x="0" y="9721850"/>
            <a:ext cx="3076575" cy="511175"/>
          </a:xfrm>
          <a:prstGeom prst="rect">
            <a:avLst/>
          </a:prstGeom>
          <a:noFill/>
          <a:ln>
            <a:noFill/>
          </a:ln>
          <a:effectLst/>
        </p:spPr>
        <p:txBody>
          <a:bodyPr vert="horz" wrap="square" lIns="89528" tIns="44763" rIns="89528" bIns="44763" numCol="1" anchor="b" anchorCtr="0" compatLnSpc="1">
            <a:prstTxWarp prst="textNoShape">
              <a:avLst/>
            </a:prstTxWarp>
          </a:bodyPr>
          <a:lstStyle>
            <a:lvl1pPr defTabSz="895350" eaLnBrk="1" hangingPunct="1">
              <a:defRPr sz="1100">
                <a:latin typeface="Arial" pitchFamily="34" charset="0"/>
              </a:defRPr>
            </a:lvl1pPr>
          </a:lstStyle>
          <a:p>
            <a:pPr>
              <a:defRPr/>
            </a:pPr>
            <a:endParaRPr lang="en-US" altLang="zh-TW"/>
          </a:p>
        </p:txBody>
      </p:sp>
      <p:sp>
        <p:nvSpPr>
          <p:cNvPr id="14343" name="Rectangle 7">
            <a:extLst>
              <a:ext uri="{FF2B5EF4-FFF2-40B4-BE49-F238E27FC236}">
                <a16:creationId xmlns:a16="http://schemas.microsoft.com/office/drawing/2014/main" id="{D414F7F9-0275-421F-B07B-A868BB3C8091}"/>
              </a:ext>
            </a:extLst>
          </p:cNvPr>
          <p:cNvSpPr>
            <a:spLocks noGrp="1" noChangeArrowheads="1"/>
          </p:cNvSpPr>
          <p:nvPr>
            <p:ph type="sldNum" sz="quarter" idx="5"/>
          </p:nvPr>
        </p:nvSpPr>
        <p:spPr bwMode="auto">
          <a:xfrm>
            <a:off x="4021138" y="9721850"/>
            <a:ext cx="3076575" cy="511175"/>
          </a:xfrm>
          <a:prstGeom prst="rect">
            <a:avLst/>
          </a:prstGeom>
          <a:noFill/>
          <a:ln>
            <a:noFill/>
          </a:ln>
          <a:effectLst/>
        </p:spPr>
        <p:txBody>
          <a:bodyPr vert="horz" wrap="square" lIns="89528" tIns="44763" rIns="89528" bIns="44763" numCol="1" anchor="b" anchorCtr="0" compatLnSpc="1">
            <a:prstTxWarp prst="textNoShape">
              <a:avLst/>
            </a:prstTxWarp>
          </a:bodyPr>
          <a:lstStyle>
            <a:lvl1pPr algn="r" defTabSz="895350" eaLnBrk="1" hangingPunct="1">
              <a:defRPr sz="1100">
                <a:latin typeface="Arial" panose="020B0604020202020204" pitchFamily="34" charset="0"/>
              </a:defRPr>
            </a:lvl1pPr>
          </a:lstStyle>
          <a:p>
            <a:pPr>
              <a:defRPr/>
            </a:pPr>
            <a:fld id="{2AA250C0-4B4F-4315-9446-7583DA08CA53}"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709C5B2-DB97-4FC1-919E-77876AA21C2E}"/>
              </a:ext>
            </a:extLst>
          </p:cNvPr>
          <p:cNvSpPr>
            <a:spLocks noGrp="1" noRot="1" noChangeAspect="1" noChangeArrowheads="1" noTextEdit="1"/>
          </p:cNvSpPr>
          <p:nvPr>
            <p:ph type="sldImg"/>
          </p:nvPr>
        </p:nvSpPr>
        <p:spPr>
          <a:xfrm>
            <a:off x="993775" y="766763"/>
            <a:ext cx="5119688" cy="3840162"/>
          </a:xfrm>
          <a:ln/>
        </p:spPr>
      </p:sp>
      <p:sp>
        <p:nvSpPr>
          <p:cNvPr id="7171" name="Rectangle 3">
            <a:extLst>
              <a:ext uri="{FF2B5EF4-FFF2-40B4-BE49-F238E27FC236}">
                <a16:creationId xmlns:a16="http://schemas.microsoft.com/office/drawing/2014/main" id="{F7287AEC-6CE2-4185-8961-58238A2FC9E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zh-TW"/>
              <a:t>Purposes:</a:t>
            </a:r>
          </a:p>
          <a:p>
            <a:pPr marL="228600" indent="-228600"/>
            <a:r>
              <a:rPr lang="en-US" altLang="zh-TW"/>
              <a:t>I was told that there are a number of academic people in the conference</a:t>
            </a:r>
          </a:p>
          <a:p>
            <a:pPr marL="228600" indent="-228600">
              <a:buFontTx/>
              <a:buAutoNum type="arabicParenR"/>
            </a:pPr>
            <a:r>
              <a:rPr lang="en-US" altLang="zh-TW"/>
              <a:t>Layout an overview of the knowledge of SI and point out some opportunities for SI/TRIZ researches.</a:t>
            </a:r>
          </a:p>
          <a:p>
            <a:pPr marL="228600" indent="-228600">
              <a:buFontTx/>
              <a:buAutoNum type="arabicParenR"/>
            </a:pPr>
            <a:r>
              <a:rPr lang="en-US" altLang="zh-TW"/>
              <a:t>Introduce you to the Society of Systematic Innovation and Share with you the status &amp; develop strategies in Taiwan and to the Greater Chinese areas.</a:t>
            </a:r>
          </a:p>
          <a:p>
            <a:pPr marL="228600" indent="-228600">
              <a:buFontTx/>
              <a:buAutoNum type="arabicParenR"/>
            </a:pPr>
            <a:r>
              <a:rPr lang="en-US" altLang="zh-TW"/>
              <a:t>Call for your participations to the upcoming 2</a:t>
            </a:r>
            <a:r>
              <a:rPr lang="en-US" altLang="zh-TW" baseline="30000"/>
              <a:t>nd</a:t>
            </a:r>
            <a:r>
              <a:rPr lang="en-US" altLang="zh-TW"/>
              <a:t> ICSI and submit papers to the International Journal of Systematic Innovation.</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BDF8A47-4759-4971-91DF-02AB3BCCFBF2}"/>
              </a:ext>
            </a:extLst>
          </p:cNvPr>
          <p:cNvGrpSpPr>
            <a:grpSpLocks/>
          </p:cNvGrpSpPr>
          <p:nvPr/>
        </p:nvGrpSpPr>
        <p:grpSpPr bwMode="auto">
          <a:xfrm>
            <a:off x="423863" y="1912938"/>
            <a:ext cx="711200" cy="473075"/>
            <a:chOff x="720" y="336"/>
            <a:chExt cx="624" cy="432"/>
          </a:xfrm>
        </p:grpSpPr>
        <p:sp>
          <p:nvSpPr>
            <p:cNvPr id="5" name="Rectangle 3">
              <a:extLst>
                <a:ext uri="{FF2B5EF4-FFF2-40B4-BE49-F238E27FC236}">
                  <a16:creationId xmlns:a16="http://schemas.microsoft.com/office/drawing/2014/main" id="{F8D64D73-FC2D-4F15-B4BD-2E1456E2AD92}"/>
                </a:ext>
              </a:extLst>
            </p:cNvPr>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a:p>
          </p:txBody>
        </p:sp>
        <p:sp>
          <p:nvSpPr>
            <p:cNvPr id="6" name="Rectangle 4">
              <a:extLst>
                <a:ext uri="{FF2B5EF4-FFF2-40B4-BE49-F238E27FC236}">
                  <a16:creationId xmlns:a16="http://schemas.microsoft.com/office/drawing/2014/main" id="{CC8FF370-49FE-4AF3-9F20-B60D8123FB06}"/>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a:p>
          </p:txBody>
        </p:sp>
      </p:grpSp>
      <p:grpSp>
        <p:nvGrpSpPr>
          <p:cNvPr id="7" name="Group 5">
            <a:extLst>
              <a:ext uri="{FF2B5EF4-FFF2-40B4-BE49-F238E27FC236}">
                <a16:creationId xmlns:a16="http://schemas.microsoft.com/office/drawing/2014/main" id="{E9D55529-8C84-45B3-9AFF-56B84E55A852}"/>
              </a:ext>
            </a:extLst>
          </p:cNvPr>
          <p:cNvGrpSpPr>
            <a:grpSpLocks/>
          </p:cNvGrpSpPr>
          <p:nvPr/>
        </p:nvGrpSpPr>
        <p:grpSpPr bwMode="auto">
          <a:xfrm>
            <a:off x="547688" y="2335213"/>
            <a:ext cx="738187" cy="474662"/>
            <a:chOff x="912" y="2640"/>
            <a:chExt cx="672" cy="432"/>
          </a:xfrm>
        </p:grpSpPr>
        <p:sp>
          <p:nvSpPr>
            <p:cNvPr id="8" name="Rectangle 6">
              <a:extLst>
                <a:ext uri="{FF2B5EF4-FFF2-40B4-BE49-F238E27FC236}">
                  <a16:creationId xmlns:a16="http://schemas.microsoft.com/office/drawing/2014/main" id="{EEC923C1-D4C0-4050-9F9D-65E777014686}"/>
                </a:ext>
              </a:extLst>
            </p:cNvPr>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a:p>
          </p:txBody>
        </p:sp>
        <p:sp>
          <p:nvSpPr>
            <p:cNvPr id="9" name="Rectangle 7">
              <a:extLst>
                <a:ext uri="{FF2B5EF4-FFF2-40B4-BE49-F238E27FC236}">
                  <a16:creationId xmlns:a16="http://schemas.microsoft.com/office/drawing/2014/main" id="{87BE9363-2D46-41DA-8F02-E29C390ACCBF}"/>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a:p>
          </p:txBody>
        </p:sp>
      </p:grpSp>
      <p:sp>
        <p:nvSpPr>
          <p:cNvPr id="10" name="Rectangle 8">
            <a:extLst>
              <a:ext uri="{FF2B5EF4-FFF2-40B4-BE49-F238E27FC236}">
                <a16:creationId xmlns:a16="http://schemas.microsoft.com/office/drawing/2014/main" id="{B9A16454-98E6-4AA0-9503-276D81E18100}"/>
              </a:ext>
            </a:extLst>
          </p:cNvPr>
          <p:cNvSpPr>
            <a:spLocks noChangeArrowheads="1"/>
          </p:cNvSpPr>
          <p:nvPr/>
        </p:nvSpPr>
        <p:spPr bwMode="auto">
          <a:xfrm>
            <a:off x="134938" y="2262188"/>
            <a:ext cx="560387" cy="422275"/>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a:p>
        </p:txBody>
      </p:sp>
      <p:sp>
        <p:nvSpPr>
          <p:cNvPr id="11" name="Rectangle 9">
            <a:extLst>
              <a:ext uri="{FF2B5EF4-FFF2-40B4-BE49-F238E27FC236}">
                <a16:creationId xmlns:a16="http://schemas.microsoft.com/office/drawing/2014/main" id="{E83E0F51-8D0E-4189-8597-BA271B83AD44}"/>
              </a:ext>
            </a:extLst>
          </p:cNvPr>
          <p:cNvSpPr>
            <a:spLocks noChangeArrowheads="1"/>
          </p:cNvSpPr>
          <p:nvPr/>
        </p:nvSpPr>
        <p:spPr bwMode="auto">
          <a:xfrm>
            <a:off x="769938" y="1804988"/>
            <a:ext cx="30162" cy="1052512"/>
          </a:xfrm>
          <a:prstGeom prst="rect">
            <a:avLst/>
          </a:prstGeom>
          <a:solidFill>
            <a:schemeClr val="bg2"/>
          </a:solidFill>
          <a:ln>
            <a:noFill/>
          </a:ln>
        </p:spPr>
        <p:txBody>
          <a:bodyPr wrap="none"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a:p>
        </p:txBody>
      </p:sp>
      <p:sp>
        <p:nvSpPr>
          <p:cNvPr id="12" name="Rectangle 10">
            <a:extLst>
              <a:ext uri="{FF2B5EF4-FFF2-40B4-BE49-F238E27FC236}">
                <a16:creationId xmlns:a16="http://schemas.microsoft.com/office/drawing/2014/main" id="{A4E7418A-83B0-4AF7-8FBF-E3B32B036D88}"/>
              </a:ext>
            </a:extLst>
          </p:cNvPr>
          <p:cNvSpPr>
            <a:spLocks noChangeArrowheads="1"/>
          </p:cNvSpPr>
          <p:nvPr/>
        </p:nvSpPr>
        <p:spPr bwMode="auto">
          <a:xfrm flipV="1">
            <a:off x="358775" y="2598738"/>
            <a:ext cx="8637588" cy="55562"/>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a:p>
        </p:txBody>
      </p:sp>
      <p:sp>
        <p:nvSpPr>
          <p:cNvPr id="13" name="Rectangle 14">
            <a:extLst>
              <a:ext uri="{FF2B5EF4-FFF2-40B4-BE49-F238E27FC236}">
                <a16:creationId xmlns:a16="http://schemas.microsoft.com/office/drawing/2014/main" id="{94E234D4-151F-40D2-8F36-23E19A40097B}"/>
              </a:ext>
            </a:extLst>
          </p:cNvPr>
          <p:cNvSpPr>
            <a:spLocks noChangeArrowheads="1"/>
          </p:cNvSpPr>
          <p:nvPr userDrawn="1"/>
        </p:nvSpPr>
        <p:spPr bwMode="gray">
          <a:xfrm>
            <a:off x="250825" y="6135688"/>
            <a:ext cx="8636000" cy="30162"/>
          </a:xfrm>
          <a:prstGeom prst="rect">
            <a:avLst/>
          </a:prstGeom>
          <a:solidFill>
            <a:srgbClr val="FF0000"/>
          </a:solidFill>
          <a:ln>
            <a:noFill/>
          </a:ln>
        </p:spPr>
        <p:txBody>
          <a:bodyPr wrap="none" lIns="129113" tIns="64556" rIns="129113" bIns="64556"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a:p>
        </p:txBody>
      </p:sp>
      <p:sp>
        <p:nvSpPr>
          <p:cNvPr id="2169867" name="Rectangle 11"/>
          <p:cNvSpPr>
            <a:spLocks noGrp="1" noChangeArrowheads="1"/>
          </p:cNvSpPr>
          <p:nvPr>
            <p:ph type="ctrTitle"/>
          </p:nvPr>
        </p:nvSpPr>
        <p:spPr>
          <a:xfrm>
            <a:off x="860425" y="1227138"/>
            <a:ext cx="7772400" cy="1358900"/>
          </a:xfrm>
        </p:spPr>
        <p:txBody>
          <a:bodyPr/>
          <a:lstStyle>
            <a:lvl1pPr>
              <a:defRPr/>
            </a:lvl1pPr>
          </a:lstStyle>
          <a:p>
            <a:pPr lvl="0"/>
            <a:r>
              <a:rPr lang="zh-TW" altLang="en-US" noProof="0" dirty="0"/>
              <a:t>按一下以編輯母片標題樣式</a:t>
            </a:r>
          </a:p>
        </p:txBody>
      </p:sp>
      <p:sp>
        <p:nvSpPr>
          <p:cNvPr id="2169868" name="Rectangle 12"/>
          <p:cNvSpPr>
            <a:spLocks noGrp="1" noChangeArrowheads="1"/>
          </p:cNvSpPr>
          <p:nvPr>
            <p:ph type="subTitle" idx="1"/>
          </p:nvPr>
        </p:nvSpPr>
        <p:spPr>
          <a:xfrm>
            <a:off x="1362075" y="3248025"/>
            <a:ext cx="6400800" cy="1752600"/>
          </a:xfrm>
        </p:spPr>
        <p:txBody>
          <a:bodyPr/>
          <a:lstStyle>
            <a:lvl1pPr marL="0" indent="0" algn="ctr">
              <a:buFont typeface="Wingdings" pitchFamily="2" charset="2"/>
              <a:buNone/>
              <a:defRPr>
                <a:latin typeface="+mj-ea"/>
                <a:ea typeface="+mj-ea"/>
              </a:defRPr>
            </a:lvl1pPr>
          </a:lstStyle>
          <a:p>
            <a:pPr lvl="0"/>
            <a:r>
              <a:rPr lang="zh-TW" altLang="en-US" noProof="0" dirty="0"/>
              <a:t>按一下以編輯母片副標題樣式</a:t>
            </a:r>
          </a:p>
        </p:txBody>
      </p:sp>
      <p:sp>
        <p:nvSpPr>
          <p:cNvPr id="18" name="Rectangle 13">
            <a:extLst>
              <a:ext uri="{FF2B5EF4-FFF2-40B4-BE49-F238E27FC236}">
                <a16:creationId xmlns:a16="http://schemas.microsoft.com/office/drawing/2014/main" id="{DBAE7FC0-9A94-4D6A-A4EF-88EAA2470232}"/>
              </a:ext>
            </a:extLst>
          </p:cNvPr>
          <p:cNvSpPr>
            <a:spLocks noGrp="1" noChangeArrowheads="1"/>
          </p:cNvSpPr>
          <p:nvPr>
            <p:ph type="sldNum" sz="quarter" idx="10"/>
          </p:nvPr>
        </p:nvSpPr>
        <p:spPr bwMode="auto">
          <a:xfrm>
            <a:off x="8272463" y="6354763"/>
            <a:ext cx="871537" cy="433387"/>
          </a:xfrm>
          <a:prstGeom prst="rect">
            <a:avLst/>
          </a:prstGeom>
        </p:spPr>
        <p:txBody>
          <a:bodyPr vert="horz" wrap="square" lIns="91302" tIns="45653" rIns="91302" bIns="45653" numCol="1" anchor="b" anchorCtr="0" compatLnSpc="1">
            <a:prstTxWarp prst="textNoShape">
              <a:avLst/>
            </a:prstTxWarp>
          </a:bodyPr>
          <a:lstStyle>
            <a:lvl1pPr algn="r" eaLnBrk="1" hangingPunct="1">
              <a:defRPr kumimoji="0" sz="1400">
                <a:solidFill>
                  <a:schemeClr val="bg2"/>
                </a:solidFill>
              </a:defRPr>
            </a:lvl1pPr>
          </a:lstStyle>
          <a:p>
            <a:pPr>
              <a:defRPr/>
            </a:pPr>
            <a:fld id="{5C5B05AD-1603-42C5-846B-104CE7C3E0C0}" type="slidenum">
              <a:rPr lang="en-US" altLang="zh-TW"/>
              <a:pPr>
                <a:defRPr/>
              </a:pPr>
              <a:t>‹#›</a:t>
            </a:fld>
            <a:endParaRPr lang="en-US" altLang="zh-TW"/>
          </a:p>
        </p:txBody>
      </p:sp>
      <p:pic>
        <p:nvPicPr>
          <p:cNvPr id="14" name="圖片 3">
            <a:extLst>
              <a:ext uri="{FF2B5EF4-FFF2-40B4-BE49-F238E27FC236}">
                <a16:creationId xmlns:a16="http://schemas.microsoft.com/office/drawing/2014/main" id="{B5CDF9BB-4E47-29A8-640F-C66C177067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75656" y="6311726"/>
            <a:ext cx="2832100" cy="5016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
            <a:extLst>
              <a:ext uri="{FF2B5EF4-FFF2-40B4-BE49-F238E27FC236}">
                <a16:creationId xmlns:a16="http://schemas.microsoft.com/office/drawing/2014/main" id="{95F82385-B838-D8CE-BAC3-BF20BA7371D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44008" y="6308551"/>
            <a:ext cx="3170238" cy="504825"/>
          </a:xfrm>
          <a:prstGeom prst="rect">
            <a:avLst/>
          </a:prstGeom>
          <a:noFill/>
          <a:extLst>
            <a:ext uri="{909E8E84-426E-40DD-AFC4-6F175D3DCCD1}">
              <a14:hiddenFill xmlns:a14="http://schemas.microsoft.com/office/drawing/2010/main">
                <a:solidFill>
                  <a:srgbClr val="FFFFFF"/>
                </a:solidFill>
              </a14:hiddenFill>
            </a:ext>
          </a:extLst>
        </p:spPr>
      </p:pic>
      <p:sp>
        <p:nvSpPr>
          <p:cNvPr id="17" name="文字方塊 16">
            <a:extLst>
              <a:ext uri="{FF2B5EF4-FFF2-40B4-BE49-F238E27FC236}">
                <a16:creationId xmlns:a16="http://schemas.microsoft.com/office/drawing/2014/main" id="{5CB80BBD-C3B5-822D-7A8F-1BA3DF153B53}"/>
              </a:ext>
            </a:extLst>
          </p:cNvPr>
          <p:cNvSpPr txBox="1"/>
          <p:nvPr userDrawn="1"/>
        </p:nvSpPr>
        <p:spPr>
          <a:xfrm>
            <a:off x="250824" y="36212"/>
            <a:ext cx="4897239" cy="307777"/>
          </a:xfrm>
          <a:prstGeom prst="rect">
            <a:avLst/>
          </a:prstGeom>
          <a:noFill/>
        </p:spPr>
        <p:txBody>
          <a:bodyPr wrap="square" rtlCol="0">
            <a:spAutoFit/>
          </a:bodyPr>
          <a:lstStyle/>
          <a:p>
            <a:r>
              <a:rPr lang="en-US" altLang="zh-TW" sz="1400" b="1" dirty="0">
                <a:latin typeface="新細明體" panose="02020500000000000000" pitchFamily="18" charset="-120"/>
                <a:ea typeface="新細明體" panose="02020500000000000000" pitchFamily="18" charset="-120"/>
              </a:rPr>
              <a:t>2025 </a:t>
            </a:r>
            <a:r>
              <a:rPr lang="zh-TW" altLang="en-US" sz="1400" b="1" dirty="0">
                <a:latin typeface="新細明體" panose="02020500000000000000" pitchFamily="18" charset="-120"/>
                <a:ea typeface="新細明體" panose="02020500000000000000" pitchFamily="18" charset="-120"/>
              </a:rPr>
              <a:t>第十七屆系統性創新研討會暨專案競賽</a:t>
            </a:r>
          </a:p>
        </p:txBody>
      </p:sp>
    </p:spTree>
    <p:extLst>
      <p:ext uri="{BB962C8B-B14F-4D97-AF65-F5344CB8AC3E}">
        <p14:creationId xmlns:p14="http://schemas.microsoft.com/office/powerpoint/2010/main" val="133012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3" name="內容版面配置區 2"/>
          <p:cNvSpPr>
            <a:spLocks noGrp="1"/>
          </p:cNvSpPr>
          <p:nvPr>
            <p:ph idx="1"/>
          </p:nvPr>
        </p:nvSpPr>
        <p:spPr>
          <a:xfrm>
            <a:off x="107504" y="1039391"/>
            <a:ext cx="8807896" cy="5125913"/>
          </a:xfrm>
        </p:spPr>
        <p:txBody>
          <a:bodyPr/>
          <a:lstStyle>
            <a:lvl1pPr>
              <a:defRPr sz="2800"/>
            </a:lvl1pPr>
            <a:lvl2pPr>
              <a:defRPr sz="2800"/>
            </a:lvl2pPr>
            <a:lvl3pPr>
              <a:defRPr sz="2800"/>
            </a:lvl3pPr>
            <a:lvl4pPr>
              <a:defRPr sz="2800"/>
            </a:lvl4pPr>
            <a:lvl5pPr>
              <a:defRPr sz="28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256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97790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31275969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7ABD6377-1B45-4BE9-BF5E-528502204215}"/>
              </a:ext>
            </a:extLst>
          </p:cNvPr>
          <p:cNvGrpSpPr>
            <a:grpSpLocks/>
          </p:cNvGrpSpPr>
          <p:nvPr/>
        </p:nvGrpSpPr>
        <p:grpSpPr bwMode="auto">
          <a:xfrm>
            <a:off x="0" y="288925"/>
            <a:ext cx="1003300" cy="793750"/>
            <a:chOff x="0" y="192"/>
            <a:chExt cx="678" cy="553"/>
          </a:xfrm>
        </p:grpSpPr>
        <p:sp>
          <p:nvSpPr>
            <p:cNvPr id="2" name="Rectangle 3">
              <a:extLst>
                <a:ext uri="{FF2B5EF4-FFF2-40B4-BE49-F238E27FC236}">
                  <a16:creationId xmlns:a16="http://schemas.microsoft.com/office/drawing/2014/main" id="{DEA36B78-7B21-4A01-A847-22CD43C783CA}"/>
                </a:ext>
              </a:extLst>
            </p:cNvPr>
            <p:cNvSpPr>
              <a:spLocks noChangeArrowheads="1"/>
            </p:cNvSpPr>
            <p:nvPr/>
          </p:nvSpPr>
          <p:spPr bwMode="ltGray">
            <a:xfrm>
              <a:off x="95" y="192"/>
              <a:ext cx="295" cy="298"/>
            </a:xfrm>
            <a:prstGeom prst="rect">
              <a:avLst/>
            </a:prstGeom>
            <a:solidFill>
              <a:schemeClr val="accent2"/>
            </a:solidFill>
            <a:ln>
              <a:noFill/>
            </a:ln>
          </p:spPr>
          <p:txBody>
            <a:bodyPr wrap="none" lIns="129113" tIns="64556" rIns="129113" bIns="64556"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a:p>
          </p:txBody>
        </p:sp>
        <p:sp>
          <p:nvSpPr>
            <p:cNvPr id="1038" name="Rectangle 4">
              <a:extLst>
                <a:ext uri="{FF2B5EF4-FFF2-40B4-BE49-F238E27FC236}">
                  <a16:creationId xmlns:a16="http://schemas.microsoft.com/office/drawing/2014/main" id="{0B193CFD-2217-401C-B99C-0588B5183AC2}"/>
                </a:ext>
              </a:extLst>
            </p:cNvPr>
            <p:cNvSpPr>
              <a:spLocks noChangeArrowheads="1"/>
            </p:cNvSpPr>
            <p:nvPr/>
          </p:nvSpPr>
          <p:spPr bwMode="ltGray">
            <a:xfrm>
              <a:off x="336" y="192"/>
              <a:ext cx="219" cy="298"/>
            </a:xfrm>
            <a:prstGeom prst="rect">
              <a:avLst/>
            </a:prstGeom>
            <a:gradFill rotWithShape="0">
              <a:gsLst>
                <a:gs pos="0">
                  <a:schemeClr val="accent2"/>
                </a:gs>
                <a:gs pos="100000">
                  <a:schemeClr val="bg1"/>
                </a:gs>
              </a:gsLst>
              <a:lin ang="0" scaled="1"/>
            </a:gradFill>
            <a:ln>
              <a:noFill/>
            </a:ln>
          </p:spPr>
          <p:txBody>
            <a:bodyPr wrap="none" lIns="129113" tIns="64556" rIns="129113" bIns="64556"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a:p>
          </p:txBody>
        </p:sp>
        <p:sp>
          <p:nvSpPr>
            <p:cNvPr id="1039" name="Rectangle 5">
              <a:extLst>
                <a:ext uri="{FF2B5EF4-FFF2-40B4-BE49-F238E27FC236}">
                  <a16:creationId xmlns:a16="http://schemas.microsoft.com/office/drawing/2014/main" id="{73B98374-4DAF-4DEF-96F0-D4BB9F9C7582}"/>
                </a:ext>
              </a:extLst>
            </p:cNvPr>
            <p:cNvSpPr>
              <a:spLocks noChangeArrowheads="1"/>
            </p:cNvSpPr>
            <p:nvPr/>
          </p:nvSpPr>
          <p:spPr bwMode="ltGray">
            <a:xfrm>
              <a:off x="192" y="432"/>
              <a:ext cx="283" cy="240"/>
            </a:xfrm>
            <a:prstGeom prst="rect">
              <a:avLst/>
            </a:prstGeom>
            <a:solidFill>
              <a:schemeClr val="folHlink"/>
            </a:solidFill>
            <a:ln>
              <a:noFill/>
            </a:ln>
          </p:spPr>
          <p:txBody>
            <a:bodyPr wrap="none" lIns="129113" tIns="64556" rIns="129113" bIns="64556"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a:p>
          </p:txBody>
        </p:sp>
        <p:sp>
          <p:nvSpPr>
            <p:cNvPr id="1040" name="Rectangle 6">
              <a:extLst>
                <a:ext uri="{FF2B5EF4-FFF2-40B4-BE49-F238E27FC236}">
                  <a16:creationId xmlns:a16="http://schemas.microsoft.com/office/drawing/2014/main" id="{068CD447-A13F-4726-B00B-F61CEF67AEC9}"/>
                </a:ext>
              </a:extLst>
            </p:cNvPr>
            <p:cNvSpPr>
              <a:spLocks noChangeArrowheads="1"/>
            </p:cNvSpPr>
            <p:nvPr/>
          </p:nvSpPr>
          <p:spPr bwMode="ltGray">
            <a:xfrm>
              <a:off x="432" y="432"/>
              <a:ext cx="246" cy="240"/>
            </a:xfrm>
            <a:prstGeom prst="rect">
              <a:avLst/>
            </a:prstGeom>
            <a:gradFill rotWithShape="0">
              <a:gsLst>
                <a:gs pos="0">
                  <a:schemeClr val="folHlink"/>
                </a:gs>
                <a:gs pos="100000">
                  <a:schemeClr val="bg1"/>
                </a:gs>
              </a:gsLst>
              <a:lin ang="0" scaled="1"/>
            </a:gradFill>
            <a:ln>
              <a:noFill/>
            </a:ln>
          </p:spPr>
          <p:txBody>
            <a:bodyPr wrap="none" lIns="129113" tIns="64556" rIns="129113" bIns="64556"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a:p>
          </p:txBody>
        </p:sp>
        <p:sp>
          <p:nvSpPr>
            <p:cNvPr id="1041" name="Rectangle 7">
              <a:extLst>
                <a:ext uri="{FF2B5EF4-FFF2-40B4-BE49-F238E27FC236}">
                  <a16:creationId xmlns:a16="http://schemas.microsoft.com/office/drawing/2014/main" id="{07228878-262F-4722-92EA-C945DF0673F6}"/>
                </a:ext>
              </a:extLst>
            </p:cNvPr>
            <p:cNvSpPr>
              <a:spLocks noChangeArrowheads="1"/>
            </p:cNvSpPr>
            <p:nvPr/>
          </p:nvSpPr>
          <p:spPr bwMode="ltGray">
            <a:xfrm>
              <a:off x="0" y="480"/>
              <a:ext cx="375" cy="265"/>
            </a:xfrm>
            <a:prstGeom prst="rect">
              <a:avLst/>
            </a:prstGeom>
            <a:gradFill rotWithShape="0">
              <a:gsLst>
                <a:gs pos="0">
                  <a:schemeClr val="bg1"/>
                </a:gs>
                <a:gs pos="100000">
                  <a:schemeClr val="hlink"/>
                </a:gs>
              </a:gsLst>
              <a:lin ang="18900000" scaled="1"/>
            </a:gradFill>
            <a:ln>
              <a:noFill/>
            </a:ln>
          </p:spPr>
          <p:txBody>
            <a:bodyPr wrap="none" lIns="129113" tIns="64556" rIns="129113" bIns="64556"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a:p>
          </p:txBody>
        </p:sp>
      </p:grpSp>
      <p:sp>
        <p:nvSpPr>
          <p:cNvPr id="1027" name="Rectangle 8">
            <a:extLst>
              <a:ext uri="{FF2B5EF4-FFF2-40B4-BE49-F238E27FC236}">
                <a16:creationId xmlns:a16="http://schemas.microsoft.com/office/drawing/2014/main" id="{D39A10B6-8BDB-4A1A-AB19-CF404209FD41}"/>
              </a:ext>
            </a:extLst>
          </p:cNvPr>
          <p:cNvSpPr>
            <a:spLocks noChangeArrowheads="1"/>
          </p:cNvSpPr>
          <p:nvPr/>
        </p:nvSpPr>
        <p:spPr bwMode="gray">
          <a:xfrm>
            <a:off x="430213" y="215900"/>
            <a:ext cx="31750" cy="992188"/>
          </a:xfrm>
          <a:prstGeom prst="rect">
            <a:avLst/>
          </a:prstGeom>
          <a:solidFill>
            <a:schemeClr val="bg2"/>
          </a:solidFill>
          <a:ln>
            <a:noFill/>
          </a:ln>
        </p:spPr>
        <p:txBody>
          <a:bodyPr wrap="none" lIns="129113" tIns="64556" rIns="129113" bIns="64556"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a:p>
        </p:txBody>
      </p:sp>
      <p:sp>
        <p:nvSpPr>
          <p:cNvPr id="1028" name="Rectangle 9">
            <a:extLst>
              <a:ext uri="{FF2B5EF4-FFF2-40B4-BE49-F238E27FC236}">
                <a16:creationId xmlns:a16="http://schemas.microsoft.com/office/drawing/2014/main" id="{44B8BC9C-B1E4-4A8F-B6A6-AF06F8046C22}"/>
              </a:ext>
            </a:extLst>
          </p:cNvPr>
          <p:cNvSpPr>
            <a:spLocks noChangeArrowheads="1"/>
          </p:cNvSpPr>
          <p:nvPr/>
        </p:nvSpPr>
        <p:spPr bwMode="gray">
          <a:xfrm>
            <a:off x="215900" y="938213"/>
            <a:ext cx="8636000" cy="30162"/>
          </a:xfrm>
          <a:prstGeom prst="rect">
            <a:avLst/>
          </a:prstGeom>
          <a:solidFill>
            <a:srgbClr val="FF0000"/>
          </a:solidFill>
          <a:ln w="12700">
            <a:solidFill>
              <a:srgbClr val="FF0000"/>
            </a:solidFill>
            <a:miter lim="800000"/>
            <a:headEnd/>
            <a:tailEnd/>
          </a:ln>
        </p:spPr>
        <p:txBody>
          <a:bodyPr wrap="none" lIns="129113" tIns="64556" rIns="129113" bIns="64556"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a:p>
        </p:txBody>
      </p:sp>
      <p:sp>
        <p:nvSpPr>
          <p:cNvPr id="1029" name="Rectangle 10">
            <a:extLst>
              <a:ext uri="{FF2B5EF4-FFF2-40B4-BE49-F238E27FC236}">
                <a16:creationId xmlns:a16="http://schemas.microsoft.com/office/drawing/2014/main" id="{BFF429B4-D71F-4DA3-8956-517796ADBCAF}"/>
              </a:ext>
            </a:extLst>
          </p:cNvPr>
          <p:cNvSpPr>
            <a:spLocks noGrp="1" noChangeArrowheads="1"/>
          </p:cNvSpPr>
          <p:nvPr>
            <p:ph type="title"/>
          </p:nvPr>
        </p:nvSpPr>
        <p:spPr bwMode="auto">
          <a:xfrm>
            <a:off x="820738" y="252413"/>
            <a:ext cx="83915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02" tIns="45653" rIns="91302" bIns="45653" numCol="1" anchor="b" anchorCtr="0" compatLnSpc="1">
            <a:prstTxWarp prst="textNoShape">
              <a:avLst/>
            </a:prstTxWarp>
          </a:bodyPr>
          <a:lstStyle/>
          <a:p>
            <a:pPr lvl="0"/>
            <a:r>
              <a:rPr lang="zh-TW" altLang="en-US" dirty="0"/>
              <a:t>按一下以編輯母片標題樣式</a:t>
            </a:r>
          </a:p>
        </p:txBody>
      </p:sp>
      <p:sp>
        <p:nvSpPr>
          <p:cNvPr id="1030" name="Rectangle 11">
            <a:extLst>
              <a:ext uri="{FF2B5EF4-FFF2-40B4-BE49-F238E27FC236}">
                <a16:creationId xmlns:a16="http://schemas.microsoft.com/office/drawing/2014/main" id="{2FABE46E-EF7F-4291-89D8-87633588CEA4}"/>
              </a:ext>
            </a:extLst>
          </p:cNvPr>
          <p:cNvSpPr>
            <a:spLocks noGrp="1" noChangeArrowheads="1"/>
          </p:cNvSpPr>
          <p:nvPr>
            <p:ph type="body" idx="1"/>
          </p:nvPr>
        </p:nvSpPr>
        <p:spPr bwMode="auto">
          <a:xfrm>
            <a:off x="107950" y="1011238"/>
            <a:ext cx="8807450" cy="515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02" tIns="45653" rIns="91302" bIns="45653"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168844" name="Text Box 12">
            <a:extLst>
              <a:ext uri="{FF2B5EF4-FFF2-40B4-BE49-F238E27FC236}">
                <a16:creationId xmlns:a16="http://schemas.microsoft.com/office/drawing/2014/main" id="{6BA8DEB0-130A-4684-B36B-A1210D1B12EF}"/>
              </a:ext>
            </a:extLst>
          </p:cNvPr>
          <p:cNvSpPr txBox="1">
            <a:spLocks noChangeArrowheads="1"/>
          </p:cNvSpPr>
          <p:nvPr/>
        </p:nvSpPr>
        <p:spPr bwMode="auto">
          <a:xfrm>
            <a:off x="8680450" y="6410325"/>
            <a:ext cx="361950" cy="274638"/>
          </a:xfrm>
          <a:prstGeom prst="rect">
            <a:avLst/>
          </a:prstGeom>
          <a:noFill/>
          <a:ln>
            <a:noFill/>
          </a:ln>
          <a:effectLst/>
        </p:spPr>
        <p:txBody>
          <a:bodyPr wrap="none" lIns="91308" tIns="45655" rIns="91308" bIns="45655">
            <a:spAutoFit/>
          </a:bodyPr>
          <a:lstStyle>
            <a:lvl1pPr>
              <a:defRPr kumimoji="1" sz="2400">
                <a:solidFill>
                  <a:schemeClr val="tx1"/>
                </a:solidFill>
                <a:latin typeface="Tahoma" panose="020B0604030504040204" pitchFamily="34" charset="0"/>
                <a:ea typeface="新細明體" panose="02020500000000000000" pitchFamily="18" charset="-120"/>
              </a:defRPr>
            </a:lvl1pPr>
            <a:lvl2pPr marL="742950" indent="-285750">
              <a:defRPr kumimoji="1" sz="2400">
                <a:solidFill>
                  <a:schemeClr val="tx1"/>
                </a:solidFill>
                <a:latin typeface="Tahoma" panose="020B0604030504040204" pitchFamily="34" charset="0"/>
                <a:ea typeface="新細明體" panose="02020500000000000000" pitchFamily="18" charset="-120"/>
              </a:defRPr>
            </a:lvl2pPr>
            <a:lvl3pPr marL="1143000" indent="-228600">
              <a:defRPr kumimoji="1" sz="2400">
                <a:solidFill>
                  <a:schemeClr val="tx1"/>
                </a:solidFill>
                <a:latin typeface="Tahoma" panose="020B0604030504040204" pitchFamily="34" charset="0"/>
                <a:ea typeface="新細明體" panose="02020500000000000000" pitchFamily="18" charset="-120"/>
              </a:defRPr>
            </a:lvl3pPr>
            <a:lvl4pPr marL="1600200" indent="-228600">
              <a:defRPr kumimoji="1" sz="2400">
                <a:solidFill>
                  <a:schemeClr val="tx1"/>
                </a:solidFill>
                <a:latin typeface="Tahoma" panose="020B0604030504040204" pitchFamily="34" charset="0"/>
                <a:ea typeface="新細明體" panose="02020500000000000000" pitchFamily="18" charset="-120"/>
              </a:defRPr>
            </a:lvl4pPr>
            <a:lvl5pPr marL="2057400" indent="-22860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a:defRPr/>
            </a:pPr>
            <a:fld id="{CABB25FC-E40C-4508-9706-334C901EC293}" type="slidenum">
              <a:rPr lang="en-US" altLang="zh-TW" sz="1200" i="1" smtClean="0">
                <a:effectLst>
                  <a:outerShdw blurRad="38100" dist="38100" dir="2700000" algn="tl">
                    <a:srgbClr val="C0C0C0"/>
                  </a:outerShdw>
                </a:effectLst>
                <a:latin typeface="Times New Roman" panose="02020603050405020304" pitchFamily="18" charset="0"/>
              </a:rPr>
              <a:pPr>
                <a:defRPr/>
              </a:pPr>
              <a:t>‹#›</a:t>
            </a:fld>
            <a:endParaRPr lang="en-US" altLang="zh-TW" sz="1200" i="1">
              <a:effectLst>
                <a:outerShdw blurRad="38100" dist="38100" dir="2700000" algn="tl">
                  <a:srgbClr val="C0C0C0"/>
                </a:outerShdw>
              </a:effectLst>
              <a:latin typeface="Times New Roman" panose="02020603050405020304" pitchFamily="18" charset="0"/>
            </a:endParaRPr>
          </a:p>
        </p:txBody>
      </p:sp>
      <p:sp>
        <p:nvSpPr>
          <p:cNvPr id="1032" name="Rectangle 14">
            <a:extLst>
              <a:ext uri="{FF2B5EF4-FFF2-40B4-BE49-F238E27FC236}">
                <a16:creationId xmlns:a16="http://schemas.microsoft.com/office/drawing/2014/main" id="{91F06644-2604-4FEC-B475-2A010ACAA001}"/>
              </a:ext>
            </a:extLst>
          </p:cNvPr>
          <p:cNvSpPr>
            <a:spLocks noChangeArrowheads="1"/>
          </p:cNvSpPr>
          <p:nvPr userDrawn="1"/>
        </p:nvSpPr>
        <p:spPr bwMode="gray">
          <a:xfrm>
            <a:off x="250825" y="6237288"/>
            <a:ext cx="8636000" cy="30162"/>
          </a:xfrm>
          <a:prstGeom prst="rect">
            <a:avLst/>
          </a:prstGeom>
          <a:solidFill>
            <a:srgbClr val="FF0000"/>
          </a:solidFill>
          <a:ln>
            <a:noFill/>
          </a:ln>
        </p:spPr>
        <p:txBody>
          <a:bodyPr wrap="none" lIns="129113" tIns="64556" rIns="129113" bIns="64556" anchor="ct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a:p>
        </p:txBody>
      </p:sp>
      <p:pic>
        <p:nvPicPr>
          <p:cNvPr id="2050" name="圖片 3">
            <a:extLst>
              <a:ext uri="{FF2B5EF4-FFF2-40B4-BE49-F238E27FC236}">
                <a16:creationId xmlns:a16="http://schemas.microsoft.com/office/drawing/2014/main" id="{D35CFB25-D1FB-B3B6-BD68-FE72E07EAB4D}"/>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75656" y="6311726"/>
            <a:ext cx="2832100" cy="5016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ADD441DB-C245-DFED-3E16-A9566F865E63}"/>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644008" y="6308551"/>
            <a:ext cx="3170238" cy="5048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C87B072-1690-34CA-5D0D-12410A5D61A2}"/>
              </a:ext>
            </a:extLst>
          </p:cNvPr>
          <p:cNvSpPr>
            <a:spLocks noChangeArrowheads="1"/>
          </p:cNvSpPr>
          <p:nvPr userDrawn="1"/>
        </p:nvSpPr>
        <p:spPr bwMode="auto">
          <a:xfrm>
            <a:off x="1056230" y="340000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4">
            <a:extLst>
              <a:ext uri="{FF2B5EF4-FFF2-40B4-BE49-F238E27FC236}">
                <a16:creationId xmlns:a16="http://schemas.microsoft.com/office/drawing/2014/main" id="{840803B4-D9CC-3413-EEB4-FB2E262703DE}"/>
              </a:ext>
            </a:extLst>
          </p:cNvPr>
          <p:cNvSpPr>
            <a:spLocks noChangeArrowheads="1"/>
          </p:cNvSpPr>
          <p:nvPr userDrawn="1"/>
        </p:nvSpPr>
        <p:spPr bwMode="auto">
          <a:xfrm>
            <a:off x="1056230" y="38572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6" name="文字方塊 5">
            <a:extLst>
              <a:ext uri="{FF2B5EF4-FFF2-40B4-BE49-F238E27FC236}">
                <a16:creationId xmlns:a16="http://schemas.microsoft.com/office/drawing/2014/main" id="{5AA3A682-57E2-456B-E6CF-9C22654C719C}"/>
              </a:ext>
            </a:extLst>
          </p:cNvPr>
          <p:cNvSpPr txBox="1"/>
          <p:nvPr userDrawn="1"/>
        </p:nvSpPr>
        <p:spPr>
          <a:xfrm>
            <a:off x="250824" y="-27384"/>
            <a:ext cx="4897239" cy="307777"/>
          </a:xfrm>
          <a:prstGeom prst="rect">
            <a:avLst/>
          </a:prstGeom>
          <a:noFill/>
        </p:spPr>
        <p:txBody>
          <a:bodyPr wrap="square" rtlCol="0">
            <a:spAutoFit/>
          </a:bodyPr>
          <a:lstStyle/>
          <a:p>
            <a:r>
              <a:rPr lang="en-US" altLang="zh-TW" sz="1400" b="1" dirty="0">
                <a:latin typeface="新細明體" panose="02020500000000000000" pitchFamily="18" charset="-120"/>
                <a:ea typeface="新細明體" panose="02020500000000000000" pitchFamily="18" charset="-120"/>
              </a:rPr>
              <a:t>2025 </a:t>
            </a:r>
            <a:r>
              <a:rPr lang="zh-TW" altLang="en-US" sz="1400" b="1" dirty="0">
                <a:latin typeface="新細明體" panose="02020500000000000000" pitchFamily="18" charset="-120"/>
                <a:ea typeface="新細明體" panose="02020500000000000000" pitchFamily="18" charset="-120"/>
              </a:rPr>
              <a:t>第十七屆系統性創新研討會暨專案競賽</a:t>
            </a:r>
          </a:p>
        </p:txBody>
      </p:sp>
    </p:spTree>
  </p:cSld>
  <p:clrMap bg1="lt1" tx1="dk1" bg2="lt2" tx2="dk2" accent1="accent1" accent2="accent2" accent3="accent3" accent4="accent4" accent5="accent5" accent6="accent6" hlink="hlink" folHlink="folHlink"/>
  <p:sldLayoutIdLst>
    <p:sldLayoutId id="2147484211" r:id="rId1"/>
    <p:sldLayoutId id="2147484208" r:id="rId2"/>
    <p:sldLayoutId id="2147484209" r:id="rId3"/>
    <p:sldLayoutId id="2147484210" r:id="rId4"/>
  </p:sldLayoutIdLst>
  <p:txStyles>
    <p:titleStyle>
      <a:lvl1pPr algn="ctr" rtl="0" eaLnBrk="0" fontAlgn="base" hangingPunct="0">
        <a:spcBef>
          <a:spcPct val="0"/>
        </a:spcBef>
        <a:spcAft>
          <a:spcPct val="0"/>
        </a:spcAft>
        <a:defRPr kumimoji="1" sz="4000">
          <a:solidFill>
            <a:schemeClr val="tx2"/>
          </a:solidFill>
          <a:latin typeface="+mj-lt"/>
          <a:ea typeface="+mj-ea"/>
          <a:cs typeface="+mj-cs"/>
        </a:defRPr>
      </a:lvl1pPr>
      <a:lvl2pPr algn="ctr" rtl="0" eaLnBrk="0" fontAlgn="base" hangingPunct="0">
        <a:spcBef>
          <a:spcPct val="0"/>
        </a:spcBef>
        <a:spcAft>
          <a:spcPct val="0"/>
        </a:spcAft>
        <a:defRPr kumimoji="1" sz="4000">
          <a:solidFill>
            <a:schemeClr val="tx2"/>
          </a:solidFill>
          <a:latin typeface="Tahoma" pitchFamily="34" charset="0"/>
          <a:ea typeface="標楷體" pitchFamily="65" charset="-120"/>
        </a:defRPr>
      </a:lvl2pPr>
      <a:lvl3pPr algn="ctr" rtl="0" eaLnBrk="0" fontAlgn="base" hangingPunct="0">
        <a:spcBef>
          <a:spcPct val="0"/>
        </a:spcBef>
        <a:spcAft>
          <a:spcPct val="0"/>
        </a:spcAft>
        <a:defRPr kumimoji="1" sz="4000">
          <a:solidFill>
            <a:schemeClr val="tx2"/>
          </a:solidFill>
          <a:latin typeface="Tahoma" pitchFamily="34" charset="0"/>
          <a:ea typeface="標楷體" pitchFamily="65" charset="-120"/>
        </a:defRPr>
      </a:lvl3pPr>
      <a:lvl4pPr algn="ctr" rtl="0" eaLnBrk="0" fontAlgn="base" hangingPunct="0">
        <a:spcBef>
          <a:spcPct val="0"/>
        </a:spcBef>
        <a:spcAft>
          <a:spcPct val="0"/>
        </a:spcAft>
        <a:defRPr kumimoji="1" sz="4000">
          <a:solidFill>
            <a:schemeClr val="tx2"/>
          </a:solidFill>
          <a:latin typeface="Tahoma" pitchFamily="34" charset="0"/>
          <a:ea typeface="標楷體" pitchFamily="65" charset="-120"/>
        </a:defRPr>
      </a:lvl4pPr>
      <a:lvl5pPr algn="ctr" rtl="0" eaLnBrk="0" fontAlgn="base" hangingPunct="0">
        <a:spcBef>
          <a:spcPct val="0"/>
        </a:spcBef>
        <a:spcAft>
          <a:spcPct val="0"/>
        </a:spcAft>
        <a:defRPr kumimoji="1" sz="4000">
          <a:solidFill>
            <a:schemeClr val="tx2"/>
          </a:solidFill>
          <a:latin typeface="Tahoma" pitchFamily="34" charset="0"/>
          <a:ea typeface="標楷體" pitchFamily="65" charset="-120"/>
        </a:defRPr>
      </a:lvl5pPr>
      <a:lvl6pPr marL="457200" algn="ctr" rtl="0" fontAlgn="base">
        <a:spcBef>
          <a:spcPct val="0"/>
        </a:spcBef>
        <a:spcAft>
          <a:spcPct val="0"/>
        </a:spcAft>
        <a:defRPr kumimoji="1" sz="4000">
          <a:solidFill>
            <a:schemeClr val="tx2"/>
          </a:solidFill>
          <a:latin typeface="Tahoma" pitchFamily="34" charset="0"/>
          <a:ea typeface="標楷體" pitchFamily="65" charset="-120"/>
        </a:defRPr>
      </a:lvl6pPr>
      <a:lvl7pPr marL="914400" algn="ctr" rtl="0" fontAlgn="base">
        <a:spcBef>
          <a:spcPct val="0"/>
        </a:spcBef>
        <a:spcAft>
          <a:spcPct val="0"/>
        </a:spcAft>
        <a:defRPr kumimoji="1" sz="4000">
          <a:solidFill>
            <a:schemeClr val="tx2"/>
          </a:solidFill>
          <a:latin typeface="Tahoma" pitchFamily="34" charset="0"/>
          <a:ea typeface="標楷體" pitchFamily="65" charset="-120"/>
        </a:defRPr>
      </a:lvl7pPr>
      <a:lvl8pPr marL="1371600" algn="ctr" rtl="0" fontAlgn="base">
        <a:spcBef>
          <a:spcPct val="0"/>
        </a:spcBef>
        <a:spcAft>
          <a:spcPct val="0"/>
        </a:spcAft>
        <a:defRPr kumimoji="1" sz="4000">
          <a:solidFill>
            <a:schemeClr val="tx2"/>
          </a:solidFill>
          <a:latin typeface="Tahoma" pitchFamily="34" charset="0"/>
          <a:ea typeface="標楷體" pitchFamily="65" charset="-120"/>
        </a:defRPr>
      </a:lvl8pPr>
      <a:lvl9pPr marL="1828800" algn="ctr" rtl="0" fontAlgn="base">
        <a:spcBef>
          <a:spcPct val="0"/>
        </a:spcBef>
        <a:spcAft>
          <a:spcPct val="0"/>
        </a:spcAft>
        <a:defRPr kumimoji="1" sz="4000">
          <a:solidFill>
            <a:schemeClr val="tx2"/>
          </a:solidFill>
          <a:latin typeface="Tahoma" pitchFamily="34" charset="0"/>
          <a:ea typeface="標楷體" pitchFamily="65" charset="-12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j-ea"/>
          <a:ea typeface="+mj-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3200">
          <a:solidFill>
            <a:schemeClr val="tx1"/>
          </a:solidFill>
          <a:latin typeface="+mj-ea"/>
          <a:ea typeface="+mj-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3200">
          <a:solidFill>
            <a:schemeClr val="tx1"/>
          </a:solidFill>
          <a:latin typeface="+mj-ea"/>
          <a:ea typeface="+mj-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3200">
          <a:solidFill>
            <a:schemeClr val="tx1"/>
          </a:solidFill>
          <a:latin typeface="+mj-ea"/>
          <a:ea typeface="+mj-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3200">
          <a:solidFill>
            <a:schemeClr val="tx1"/>
          </a:solidFill>
          <a:latin typeface="+mj-ea"/>
          <a:ea typeface="+mj-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2CC74B7-D892-461B-9310-D879DB63B698}"/>
              </a:ext>
            </a:extLst>
          </p:cNvPr>
          <p:cNvSpPr>
            <a:spLocks noGrp="1" noChangeArrowheads="1"/>
          </p:cNvSpPr>
          <p:nvPr>
            <p:ph type="ctrTitle" idx="4294967295"/>
          </p:nvPr>
        </p:nvSpPr>
        <p:spPr>
          <a:xfrm>
            <a:off x="755650" y="549275"/>
            <a:ext cx="7772400" cy="1943100"/>
          </a:xfrm>
        </p:spPr>
        <p:txBody>
          <a:bodyPr/>
          <a:lstStyle/>
          <a:p>
            <a:pPr>
              <a:lnSpc>
                <a:spcPct val="110000"/>
              </a:lnSpc>
            </a:pPr>
            <a:r>
              <a:rPr lang="zh-TW" altLang="en-US" b="1" dirty="0">
                <a:solidFill>
                  <a:srgbClr val="FF0000"/>
                </a:solidFill>
              </a:rPr>
              <a:t>專案競賽 </a:t>
            </a:r>
            <a:r>
              <a:rPr lang="en-US" altLang="zh-TW" b="1" dirty="0"/>
              <a:t>ID:38</a:t>
            </a:r>
            <a:br>
              <a:rPr lang="en-US" altLang="zh-TW" b="1" dirty="0"/>
            </a:br>
            <a:r>
              <a:rPr lang="zh-TW" altLang="en-US" b="1" dirty="0"/>
              <a:t>需求變動下的創新存貨管理</a:t>
            </a:r>
            <a:r>
              <a:rPr lang="en-US" altLang="zh-TW" b="1" dirty="0"/>
              <a:t>:TRIZ</a:t>
            </a:r>
            <a:r>
              <a:rPr lang="zh-TW" altLang="en-US" b="1" dirty="0"/>
              <a:t>與穩健最佳化模型的整合研究</a:t>
            </a:r>
            <a:endParaRPr lang="en-US" altLang="zh-TW" dirty="0"/>
          </a:p>
        </p:txBody>
      </p:sp>
      <p:sp>
        <p:nvSpPr>
          <p:cNvPr id="17411" name="Rectangle 3">
            <a:extLst>
              <a:ext uri="{FF2B5EF4-FFF2-40B4-BE49-F238E27FC236}">
                <a16:creationId xmlns:a16="http://schemas.microsoft.com/office/drawing/2014/main" id="{0C5F2F57-5F84-4F49-AC55-5DC1A4329C84}"/>
              </a:ext>
            </a:extLst>
          </p:cNvPr>
          <p:cNvSpPr>
            <a:spLocks noGrp="1" noChangeArrowheads="1"/>
          </p:cNvSpPr>
          <p:nvPr>
            <p:ph type="subTitle" idx="4294967295"/>
          </p:nvPr>
        </p:nvSpPr>
        <p:spPr>
          <a:xfrm>
            <a:off x="468313" y="3573463"/>
            <a:ext cx="8135937" cy="1752600"/>
          </a:xfrm>
        </p:spPr>
        <p:txBody>
          <a:bodyPr/>
          <a:lstStyle/>
          <a:p>
            <a:pPr marL="0" indent="0" algn="ctr">
              <a:buFont typeface="Wingdings" panose="05000000000000000000" pitchFamily="2" charset="2"/>
              <a:buNone/>
              <a:defRPr/>
            </a:pPr>
            <a:r>
              <a:rPr lang="zh-TW" altLang="en-US" dirty="0">
                <a:latin typeface="Times New Roman" panose="02020603050405020304" pitchFamily="18" charset="0"/>
                <a:ea typeface="+mn-ea"/>
                <a:cs typeface="Times New Roman" panose="02020603050405020304" pitchFamily="18" charset="0"/>
              </a:rPr>
              <a:t>廖庭煜、維琪、許志華、饒忻</a:t>
            </a:r>
            <a:endParaRPr lang="en-US" altLang="zh-TW" dirty="0">
              <a:latin typeface="Times New Roman" panose="02020603050405020304" pitchFamily="18" charset="0"/>
              <a:ea typeface="+mn-ea"/>
              <a:cs typeface="Times New Roman" panose="02020603050405020304" pitchFamily="18" charset="0"/>
            </a:endParaRPr>
          </a:p>
          <a:p>
            <a:pPr marL="0" indent="0" algn="ctr">
              <a:buFont typeface="Wingdings" panose="05000000000000000000" pitchFamily="2" charset="2"/>
              <a:buNone/>
              <a:defRPr/>
            </a:pPr>
            <a:r>
              <a:rPr lang="en-US" altLang="zh-TW" dirty="0">
                <a:latin typeface="Times New Roman" panose="02020603050405020304" pitchFamily="18" charset="0"/>
                <a:ea typeface="+mn-ea"/>
                <a:cs typeface="Times New Roman" panose="02020603050405020304" pitchFamily="18" charset="0"/>
              </a:rPr>
              <a:t>2025</a:t>
            </a:r>
            <a:r>
              <a:rPr lang="zh-TW" altLang="en-US" dirty="0">
                <a:latin typeface="Times New Roman" panose="02020603050405020304" pitchFamily="18" charset="0"/>
                <a:ea typeface="+mn-ea"/>
                <a:cs typeface="Times New Roman" panose="02020603050405020304" pitchFamily="18" charset="0"/>
              </a:rPr>
              <a:t>年</a:t>
            </a:r>
            <a:r>
              <a:rPr lang="en-US" altLang="zh-TW" dirty="0">
                <a:latin typeface="Times New Roman" panose="02020603050405020304" pitchFamily="18" charset="0"/>
                <a:ea typeface="+mn-ea"/>
                <a:cs typeface="Times New Roman" panose="02020603050405020304" pitchFamily="18" charset="0"/>
              </a:rPr>
              <a:t>1</a:t>
            </a:r>
            <a:r>
              <a:rPr lang="zh-TW" altLang="en-US" dirty="0">
                <a:latin typeface="Times New Roman" panose="02020603050405020304" pitchFamily="18" charset="0"/>
                <a:ea typeface="+mn-ea"/>
                <a:cs typeface="Times New Roman" panose="02020603050405020304" pitchFamily="18" charset="0"/>
              </a:rPr>
              <a:t>月</a:t>
            </a:r>
            <a:r>
              <a:rPr lang="en-US" altLang="zh-TW" dirty="0">
                <a:latin typeface="Times New Roman" panose="02020603050405020304" pitchFamily="18" charset="0"/>
                <a:ea typeface="+mn-ea"/>
                <a:cs typeface="Times New Roman" panose="02020603050405020304" pitchFamily="18" charset="0"/>
              </a:rPr>
              <a:t>18</a:t>
            </a:r>
            <a:r>
              <a:rPr lang="zh-TW" altLang="en-US" dirty="0">
                <a:latin typeface="Times New Roman" panose="02020603050405020304" pitchFamily="18" charset="0"/>
                <a:ea typeface="+mn-ea"/>
                <a:cs typeface="Times New Roman" panose="02020603050405020304" pitchFamily="18" charset="0"/>
              </a:rPr>
              <a:t>日 </a:t>
            </a:r>
            <a:endParaRPr lang="en-US" altLang="zh-TW"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41D1C-DFA2-BA55-D250-57AA395FDE1F}"/>
            </a:ext>
          </a:extLst>
        </p:cNvPr>
        <p:cNvGrpSpPr/>
        <p:nvPr/>
      </p:nvGrpSpPr>
      <p:grpSpPr>
        <a:xfrm>
          <a:off x="0" y="0"/>
          <a:ext cx="0" cy="0"/>
          <a:chOff x="0" y="0"/>
          <a:chExt cx="0" cy="0"/>
        </a:xfrm>
      </p:grpSpPr>
      <p:sp>
        <p:nvSpPr>
          <p:cNvPr id="13314" name="標題 1">
            <a:extLst>
              <a:ext uri="{FF2B5EF4-FFF2-40B4-BE49-F238E27FC236}">
                <a16:creationId xmlns:a16="http://schemas.microsoft.com/office/drawing/2014/main" id="{7F1A5CFB-74A4-764D-E6C9-48FA0932ED1B}"/>
              </a:ext>
            </a:extLst>
          </p:cNvPr>
          <p:cNvSpPr>
            <a:spLocks noGrp="1" noChangeArrowheads="1"/>
          </p:cNvSpPr>
          <p:nvPr>
            <p:ph type="title"/>
          </p:nvPr>
        </p:nvSpPr>
        <p:spPr/>
        <p:txBody>
          <a:bodyPr/>
          <a:lstStyle/>
          <a:p>
            <a:r>
              <a:rPr lang="zh-TW" altLang="en-US" dirty="0"/>
              <a:t>創意產生過程</a:t>
            </a:r>
            <a:r>
              <a:rPr lang="en-US" altLang="zh-TW" dirty="0"/>
              <a:t>(3/7)</a:t>
            </a:r>
            <a:endParaRPr lang="zh-TW" altLang="en-US" dirty="0"/>
          </a:p>
        </p:txBody>
      </p:sp>
      <mc:AlternateContent xmlns:mc="http://schemas.openxmlformats.org/markup-compatibility/2006">
        <mc:Choice xmlns:a14="http://schemas.microsoft.com/office/drawing/2010/main" Requires="a14">
          <p:sp>
            <p:nvSpPr>
              <p:cNvPr id="13315" name="內容版面配置區 2">
                <a:extLst>
                  <a:ext uri="{FF2B5EF4-FFF2-40B4-BE49-F238E27FC236}">
                    <a16:creationId xmlns:a16="http://schemas.microsoft.com/office/drawing/2014/main" id="{A920CF6F-97C6-0BBD-D0E2-68CD384C6315}"/>
                  </a:ext>
                </a:extLst>
              </p:cNvPr>
              <p:cNvSpPr>
                <a:spLocks noGrp="1" noChangeArrowheads="1"/>
              </p:cNvSpPr>
              <p:nvPr>
                <p:ph idx="1"/>
              </p:nvPr>
            </p:nvSpPr>
            <p:spPr>
              <a:xfrm>
                <a:off x="107950" y="1039813"/>
                <a:ext cx="8807450" cy="5126037"/>
              </a:xfrm>
            </p:spPr>
            <p:txBody>
              <a:bodyPr/>
              <a:lstStyle/>
              <a:p>
                <a:r>
                  <a:rPr lang="en-US" altLang="zh-TW" dirty="0">
                    <a:latin typeface="Times New Roman" panose="02020603050405020304" pitchFamily="18" charset="0"/>
                    <a:cs typeface="Times New Roman" panose="02020603050405020304" pitchFamily="18" charset="0"/>
                  </a:rPr>
                  <a:t>#35</a:t>
                </a:r>
                <a:r>
                  <a:rPr lang="zh-TW" altLang="en-US" dirty="0">
                    <a:latin typeface="Times New Roman" panose="02020603050405020304" pitchFamily="18" charset="0"/>
                    <a:cs typeface="Times New Roman" panose="02020603050405020304" pitchFamily="18" charset="0"/>
                  </a:rPr>
                  <a:t> 參數改變：</a:t>
                </a:r>
                <a:endParaRPr lang="en-US" altLang="zh-TW" dirty="0">
                  <a:latin typeface="Times New Roman" panose="02020603050405020304" pitchFamily="18" charset="0"/>
                  <a:cs typeface="Times New Roman" panose="02020603050405020304" pitchFamily="18" charset="0"/>
                </a:endParaRPr>
              </a:p>
              <a:p>
                <a:pPr lvl="1"/>
                <a:r>
                  <a:rPr lang="zh-TW" altLang="en-US" dirty="0">
                    <a:latin typeface="Times New Roman" panose="02020603050405020304" pitchFamily="18" charset="0"/>
                    <a:cs typeface="Times New Roman" panose="02020603050405020304" pitchFamily="18" charset="0"/>
                  </a:rPr>
                  <a:t>使用網格搜索尋找使成本最小化的最佳參數組合。</a:t>
                </a:r>
                <a:endParaRPr lang="en-US" altLang="zh-TW" dirty="0">
                  <a:latin typeface="Times New Roman" panose="02020603050405020304" pitchFamily="18" charset="0"/>
                  <a:cs typeface="Times New Roman" panose="02020603050405020304" pitchFamily="18" charset="0"/>
                </a:endParaRPr>
              </a:p>
              <a:p>
                <a:pPr lvl="1"/>
                <a:r>
                  <a:rPr lang="zh-TW" altLang="en-US" dirty="0">
                    <a:latin typeface="Times New Roman" panose="02020603050405020304" pitchFamily="18" charset="0"/>
                    <a:cs typeface="Times New Roman" panose="02020603050405020304" pitchFamily="18" charset="0"/>
                  </a:rPr>
                  <a:t>參數：</a:t>
                </a:r>
                <a:endParaRPr lang="en-US" altLang="zh-TW" dirty="0">
                  <a:latin typeface="Times New Roman" panose="02020603050405020304" pitchFamily="18" charset="0"/>
                  <a:cs typeface="Times New Roman" panose="02020603050405020304" pitchFamily="18" charset="0"/>
                </a:endParaRPr>
              </a:p>
              <a:p>
                <a:pPr lvl="2"/>
                <a14:m>
                  <m:oMath xmlns:m="http://schemas.openxmlformats.org/officeDocument/2006/math">
                    <m:sSub>
                      <m:sSubPr>
                        <m:ctrlPr>
                          <a:rPr lang="en-US" altLang="zh-TW" b="0" i="1" smtClean="0">
                            <a:latin typeface="Cambria Math" panose="02040503050406030204" pitchFamily="18" charset="0"/>
                            <a:cs typeface="Times New Roman" panose="02020603050405020304" pitchFamily="18" charset="0"/>
                          </a:rPr>
                        </m:ctrlPr>
                      </m:sSubPr>
                      <m:e>
                        <m:r>
                          <a:rPr lang="zh-TW" altLang="en-US" b="0" i="1" smtClean="0">
                            <a:latin typeface="Cambria Math" panose="02040503050406030204" pitchFamily="18" charset="0"/>
                            <a:ea typeface="Cambria Math" panose="02040503050406030204" pitchFamily="18" charset="0"/>
                            <a:cs typeface="Times New Roman" panose="02020603050405020304" pitchFamily="18" charset="0"/>
                          </a:rPr>
                          <m:t>𝜖</m:t>
                        </m:r>
                      </m:e>
                      <m:sub>
                        <m:r>
                          <a:rPr lang="en-US" altLang="zh-TW" b="0" i="1" smtClean="0">
                            <a:latin typeface="Cambria Math" panose="02040503050406030204" pitchFamily="18" charset="0"/>
                            <a:cs typeface="Times New Roman" panose="02020603050405020304" pitchFamily="18" charset="0"/>
                          </a:rPr>
                          <m:t>𝑁</m:t>
                        </m:r>
                      </m:sub>
                    </m:sSub>
                  </m:oMath>
                </a14:m>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不確定性集合大小。</a:t>
                </a:r>
                <a:endParaRPr lang="en-US" altLang="zh-TW" dirty="0">
                  <a:latin typeface="Times New Roman" panose="02020603050405020304" pitchFamily="18" charset="0"/>
                  <a:cs typeface="Times New Roman" panose="02020603050405020304" pitchFamily="18" charset="0"/>
                </a:endParaRPr>
              </a:p>
              <a:p>
                <a:pPr lvl="2"/>
                <a14:m>
                  <m:oMath xmlns:m="http://schemas.openxmlformats.org/officeDocument/2006/math">
                    <m:r>
                      <a:rPr lang="zh-TW" altLang="en-US" i="1" smtClean="0">
                        <a:latin typeface="Cambria Math" panose="02040503050406030204" pitchFamily="18" charset="0"/>
                        <a:cs typeface="Times New Roman" panose="02020603050405020304" pitchFamily="18" charset="0"/>
                      </a:rPr>
                      <m:t>𝜔</m:t>
                    </m:r>
                  </m:oMath>
                </a14:m>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預測數據在不確定性集合內所佔的比例。</a:t>
                </a:r>
                <a:endParaRPr lang="en-US" altLang="zh-TW" dirty="0">
                  <a:latin typeface="Times New Roman" panose="02020603050405020304" pitchFamily="18" charset="0"/>
                  <a:cs typeface="Times New Roman" panose="02020603050405020304" pitchFamily="18" charset="0"/>
                </a:endParaRPr>
              </a:p>
              <a:p>
                <a:pPr lvl="2"/>
                <a:r>
                  <a:rPr lang="en-US" altLang="zh-TW" dirty="0" err="1">
                    <a:latin typeface="Times New Roman" panose="02020603050405020304" pitchFamily="18" charset="0"/>
                    <a:cs typeface="Times New Roman" panose="02020603050405020304" pitchFamily="18" charset="0"/>
                  </a:rPr>
                  <a:t>n_estimators</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XGBoost</a:t>
                </a:r>
                <a:r>
                  <a:rPr lang="zh-TW" altLang="en-US" dirty="0">
                    <a:latin typeface="Times New Roman" panose="02020603050405020304" pitchFamily="18" charset="0"/>
                    <a:cs typeface="Times New Roman" panose="02020603050405020304" pitchFamily="18" charset="0"/>
                  </a:rPr>
                  <a:t>模型參數</a:t>
                </a:r>
                <a:endParaRPr lang="en-US" altLang="zh-TW" dirty="0">
                  <a:latin typeface="Times New Roman" panose="02020603050405020304" pitchFamily="18" charset="0"/>
                  <a:cs typeface="Times New Roman" panose="02020603050405020304" pitchFamily="18" charset="0"/>
                </a:endParaRPr>
              </a:p>
              <a:p>
                <a:pPr lvl="2"/>
                <a:r>
                  <a:rPr lang="en-US" altLang="zh-TW" dirty="0" err="1">
                    <a:latin typeface="Times New Roman" panose="02020603050405020304" pitchFamily="18" charset="0"/>
                    <a:cs typeface="Times New Roman" panose="02020603050405020304" pitchFamily="18" charset="0"/>
                  </a:rPr>
                  <a:t>max_depth</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XGBoost</a:t>
                </a:r>
                <a:r>
                  <a:rPr lang="zh-TW" altLang="en-US" dirty="0">
                    <a:latin typeface="Times New Roman" panose="02020603050405020304" pitchFamily="18" charset="0"/>
                    <a:cs typeface="Times New Roman" panose="02020603050405020304" pitchFamily="18" charset="0"/>
                  </a:rPr>
                  <a:t>模型參數</a:t>
                </a:r>
                <a:endParaRPr lang="en-US" altLang="zh-TW" dirty="0">
                  <a:latin typeface="Times New Roman" panose="02020603050405020304" pitchFamily="18" charset="0"/>
                  <a:cs typeface="Times New Roman" panose="02020603050405020304" pitchFamily="18" charset="0"/>
                </a:endParaRPr>
              </a:p>
              <a:p>
                <a:pPr lvl="2"/>
                <a:endParaRPr lang="zh-TW" altLang="en-US" dirty="0">
                  <a:latin typeface="Times New Roman" panose="02020603050405020304" pitchFamily="18" charset="0"/>
                  <a:cs typeface="Times New Roman" panose="02020603050405020304" pitchFamily="18" charset="0"/>
                </a:endParaRPr>
              </a:p>
            </p:txBody>
          </p:sp>
        </mc:Choice>
        <mc:Fallback>
          <p:sp>
            <p:nvSpPr>
              <p:cNvPr id="13315" name="內容版面配置區 2">
                <a:extLst>
                  <a:ext uri="{FF2B5EF4-FFF2-40B4-BE49-F238E27FC236}">
                    <a16:creationId xmlns:a16="http://schemas.microsoft.com/office/drawing/2014/main" id="{A920CF6F-97C6-0BBD-D0E2-68CD384C6315}"/>
                  </a:ext>
                </a:extLst>
              </p:cNvPr>
              <p:cNvSpPr>
                <a:spLocks noGrp="1" noRot="1" noChangeAspect="1" noMove="1" noResize="1" noEditPoints="1" noAdjustHandles="1" noChangeArrowheads="1" noChangeShapeType="1" noTextEdit="1"/>
              </p:cNvSpPr>
              <p:nvPr>
                <p:ph idx="1"/>
              </p:nvPr>
            </p:nvSpPr>
            <p:spPr>
              <a:xfrm>
                <a:off x="107950" y="1039813"/>
                <a:ext cx="8807450" cy="5126037"/>
              </a:xfrm>
              <a:blipFill>
                <a:blip r:embed="rId2"/>
                <a:stretch>
                  <a:fillRect l="-346" t="-1310" r="-76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84540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9B244-40CF-B257-1D5B-6599C214DA98}"/>
            </a:ext>
          </a:extLst>
        </p:cNvPr>
        <p:cNvGrpSpPr/>
        <p:nvPr/>
      </p:nvGrpSpPr>
      <p:grpSpPr>
        <a:xfrm>
          <a:off x="0" y="0"/>
          <a:ext cx="0" cy="0"/>
          <a:chOff x="0" y="0"/>
          <a:chExt cx="0" cy="0"/>
        </a:xfrm>
      </p:grpSpPr>
      <p:sp>
        <p:nvSpPr>
          <p:cNvPr id="13314" name="標題 1">
            <a:extLst>
              <a:ext uri="{FF2B5EF4-FFF2-40B4-BE49-F238E27FC236}">
                <a16:creationId xmlns:a16="http://schemas.microsoft.com/office/drawing/2014/main" id="{32B00301-8918-2CA3-F3B4-601EFF7932BB}"/>
              </a:ext>
            </a:extLst>
          </p:cNvPr>
          <p:cNvSpPr>
            <a:spLocks noGrp="1" noChangeArrowheads="1"/>
          </p:cNvSpPr>
          <p:nvPr>
            <p:ph type="title"/>
          </p:nvPr>
        </p:nvSpPr>
        <p:spPr/>
        <p:txBody>
          <a:bodyPr/>
          <a:lstStyle/>
          <a:p>
            <a:r>
              <a:rPr lang="zh-TW" altLang="en-US" dirty="0"/>
              <a:t>效果展示</a:t>
            </a:r>
            <a:r>
              <a:rPr lang="en-US" altLang="zh-TW" dirty="0"/>
              <a:t>(4/7)</a:t>
            </a:r>
            <a:endParaRPr lang="zh-TW" altLang="en-US" dirty="0"/>
          </a:p>
        </p:txBody>
      </p:sp>
      <p:pic>
        <p:nvPicPr>
          <p:cNvPr id="3" name="圖片 2" descr="一張含有 文字, 圖表, 行, 繪圖 的圖片&#10;&#10;自動產生的描述">
            <a:extLst>
              <a:ext uri="{FF2B5EF4-FFF2-40B4-BE49-F238E27FC236}">
                <a16:creationId xmlns:a16="http://schemas.microsoft.com/office/drawing/2014/main" id="{7D84F29F-2BD4-4BE0-8D94-5E9E15B69C2C}"/>
              </a:ext>
            </a:extLst>
          </p:cNvPr>
          <p:cNvPicPr>
            <a:picLocks noChangeAspect="1"/>
          </p:cNvPicPr>
          <p:nvPr/>
        </p:nvPicPr>
        <p:blipFill>
          <a:blip r:embed="rId2">
            <a:extLst>
              <a:ext uri="{28A0092B-C50C-407E-A947-70E740481C1C}">
                <a14:useLocalDpi xmlns:a14="http://schemas.microsoft.com/office/drawing/2010/main" val="0"/>
              </a:ext>
            </a:extLst>
          </a:blip>
          <a:srcRect t="7414" b="4885"/>
          <a:stretch/>
        </p:blipFill>
        <p:spPr>
          <a:xfrm>
            <a:off x="2232000" y="1412776"/>
            <a:ext cx="4860280" cy="4262565"/>
          </a:xfrm>
          <a:prstGeom prst="rect">
            <a:avLst/>
          </a:prstGeom>
        </p:spPr>
      </p:pic>
      <p:sp>
        <p:nvSpPr>
          <p:cNvPr id="6" name="文字方塊 5">
            <a:extLst>
              <a:ext uri="{FF2B5EF4-FFF2-40B4-BE49-F238E27FC236}">
                <a16:creationId xmlns:a16="http://schemas.microsoft.com/office/drawing/2014/main" id="{E3173FD3-FF31-30F0-9694-71CD456CC614}"/>
              </a:ext>
            </a:extLst>
          </p:cNvPr>
          <p:cNvSpPr txBox="1"/>
          <p:nvPr/>
        </p:nvSpPr>
        <p:spPr>
          <a:xfrm>
            <a:off x="107950" y="1642893"/>
            <a:ext cx="2231802" cy="1077218"/>
          </a:xfrm>
          <a:prstGeom prst="rect">
            <a:avLst/>
          </a:prstGeom>
          <a:noFill/>
          <a:ln w="19050">
            <a:solidFill>
              <a:srgbClr val="FF0000"/>
            </a:solidFill>
          </a:ln>
        </p:spPr>
        <p:txBody>
          <a:bodyPr wrap="square" rtlCol="0">
            <a:spAutoFit/>
          </a:bodyPr>
          <a:lstStyle/>
          <a:p>
            <a:r>
              <a:rPr lang="zh-TW" altLang="en-US" sz="1600" dirty="0">
                <a:latin typeface="標楷體" panose="03000509000000000000" pitchFamily="65" charset="-120"/>
                <a:ea typeface="標楷體" panose="03000509000000000000" pitchFamily="65" charset="-120"/>
                <a:cs typeface="Times New Roman" panose="02020603050405020304" pitchFamily="18" charset="0"/>
              </a:rPr>
              <a:t>彩虹顏色的實線：使用不同預測數據比例建構不確定性對未來需求之決策的成本。</a:t>
            </a:r>
          </a:p>
        </p:txBody>
      </p:sp>
      <p:sp>
        <p:nvSpPr>
          <p:cNvPr id="7" name="文字方塊 6">
            <a:extLst>
              <a:ext uri="{FF2B5EF4-FFF2-40B4-BE49-F238E27FC236}">
                <a16:creationId xmlns:a16="http://schemas.microsoft.com/office/drawing/2014/main" id="{427968A0-12CB-6B59-F884-577F027F5E6C}"/>
              </a:ext>
            </a:extLst>
          </p:cNvPr>
          <p:cNvSpPr txBox="1"/>
          <p:nvPr/>
        </p:nvSpPr>
        <p:spPr>
          <a:xfrm>
            <a:off x="113953" y="2985922"/>
            <a:ext cx="2231802" cy="1077218"/>
          </a:xfrm>
          <a:prstGeom prst="rect">
            <a:avLst/>
          </a:prstGeom>
          <a:noFill/>
          <a:ln w="19050">
            <a:solidFill>
              <a:srgbClr val="FF0000"/>
            </a:solidFill>
          </a:ln>
        </p:spPr>
        <p:txBody>
          <a:bodyPr wrap="square" rtlCol="0">
            <a:spAutoFit/>
          </a:bodyPr>
          <a:lstStyle/>
          <a:p>
            <a:r>
              <a:rPr lang="zh-TW" altLang="en-US" sz="1600" dirty="0">
                <a:latin typeface="標楷體" panose="03000509000000000000" pitchFamily="65" charset="-120"/>
                <a:ea typeface="標楷體" panose="03000509000000000000" pitchFamily="65" charset="-120"/>
                <a:cs typeface="Times New Roman" panose="02020603050405020304" pitchFamily="18" charset="0"/>
              </a:rPr>
              <a:t>黑色虛線：單純使用歷史數據建構不確定性對未來需求之決策的成本。</a:t>
            </a:r>
          </a:p>
        </p:txBody>
      </p:sp>
      <p:sp>
        <p:nvSpPr>
          <p:cNvPr id="8" name="文字方塊 7">
            <a:extLst>
              <a:ext uri="{FF2B5EF4-FFF2-40B4-BE49-F238E27FC236}">
                <a16:creationId xmlns:a16="http://schemas.microsoft.com/office/drawing/2014/main" id="{7B0ED7B7-C09E-6F65-BF6A-042EE904BDD9}"/>
              </a:ext>
            </a:extLst>
          </p:cNvPr>
          <p:cNvSpPr txBox="1"/>
          <p:nvPr/>
        </p:nvSpPr>
        <p:spPr>
          <a:xfrm>
            <a:off x="107950" y="4328951"/>
            <a:ext cx="2231802" cy="830997"/>
          </a:xfrm>
          <a:prstGeom prst="rect">
            <a:avLst/>
          </a:prstGeom>
          <a:noFill/>
          <a:ln w="19050">
            <a:solidFill>
              <a:srgbClr val="FF0000"/>
            </a:solidFill>
          </a:ln>
        </p:spPr>
        <p:txBody>
          <a:bodyPr wrap="square" rtlCol="0">
            <a:spAutoFit/>
          </a:bodyPr>
          <a:lstStyle/>
          <a:p>
            <a:r>
              <a:rPr lang="zh-TW" altLang="en-US" sz="1600" dirty="0">
                <a:latin typeface="標楷體" panose="03000509000000000000" pitchFamily="65" charset="-120"/>
                <a:ea typeface="標楷體" panose="03000509000000000000" pitchFamily="65" charset="-120"/>
                <a:cs typeface="Times New Roman" panose="02020603050405020304" pitchFamily="18" charset="0"/>
              </a:rPr>
              <a:t>粉色虛線：對歷史數據之決策的成本（考慮最壞情況）。</a:t>
            </a:r>
          </a:p>
        </p:txBody>
      </p:sp>
      <p:cxnSp>
        <p:nvCxnSpPr>
          <p:cNvPr id="9" name="直線單箭頭接點 8">
            <a:extLst>
              <a:ext uri="{FF2B5EF4-FFF2-40B4-BE49-F238E27FC236}">
                <a16:creationId xmlns:a16="http://schemas.microsoft.com/office/drawing/2014/main" id="{CE81C402-A628-7E54-1550-B85D45B04B63}"/>
              </a:ext>
            </a:extLst>
          </p:cNvPr>
          <p:cNvCxnSpPr>
            <a:cxnSpLocks/>
            <a:stCxn id="6" idx="3"/>
          </p:cNvCxnSpPr>
          <p:nvPr/>
        </p:nvCxnSpPr>
        <p:spPr>
          <a:xfrm>
            <a:off x="2339752" y="2181502"/>
            <a:ext cx="648072" cy="147761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直線單箭頭接點 12">
            <a:extLst>
              <a:ext uri="{FF2B5EF4-FFF2-40B4-BE49-F238E27FC236}">
                <a16:creationId xmlns:a16="http://schemas.microsoft.com/office/drawing/2014/main" id="{0235F7C9-A172-8B53-68A5-53736F3CA3EE}"/>
              </a:ext>
            </a:extLst>
          </p:cNvPr>
          <p:cNvCxnSpPr>
            <a:cxnSpLocks/>
          </p:cNvCxnSpPr>
          <p:nvPr/>
        </p:nvCxnSpPr>
        <p:spPr>
          <a:xfrm>
            <a:off x="2345755" y="3544058"/>
            <a:ext cx="642069" cy="38087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直線單箭頭接點 15">
            <a:extLst>
              <a:ext uri="{FF2B5EF4-FFF2-40B4-BE49-F238E27FC236}">
                <a16:creationId xmlns:a16="http://schemas.microsoft.com/office/drawing/2014/main" id="{6661B9B0-5722-3CAC-2C98-4D4BDF81619D}"/>
              </a:ext>
            </a:extLst>
          </p:cNvPr>
          <p:cNvCxnSpPr>
            <a:cxnSpLocks/>
            <a:stCxn id="8" idx="3"/>
          </p:cNvCxnSpPr>
          <p:nvPr/>
        </p:nvCxnSpPr>
        <p:spPr>
          <a:xfrm flipV="1">
            <a:off x="2339752" y="4307189"/>
            <a:ext cx="648072" cy="43726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文字方塊 18">
            <a:extLst>
              <a:ext uri="{FF2B5EF4-FFF2-40B4-BE49-F238E27FC236}">
                <a16:creationId xmlns:a16="http://schemas.microsoft.com/office/drawing/2014/main" id="{56F0536C-69D4-4DE9-FB1F-44980364D68F}"/>
              </a:ext>
            </a:extLst>
          </p:cNvPr>
          <p:cNvSpPr txBox="1"/>
          <p:nvPr/>
        </p:nvSpPr>
        <p:spPr>
          <a:xfrm>
            <a:off x="7092280" y="1761896"/>
            <a:ext cx="1913077" cy="2800767"/>
          </a:xfrm>
          <a:prstGeom prst="rect">
            <a:avLst/>
          </a:prstGeom>
          <a:noFill/>
          <a:ln w="19050">
            <a:solidFill>
              <a:srgbClr val="FF0000"/>
            </a:solidFill>
          </a:ln>
        </p:spPr>
        <p:txBody>
          <a:bodyPr wrap="square" rtlCol="0">
            <a:spAutoFit/>
          </a:bodyPr>
          <a:lstStyle/>
          <a:p>
            <a:r>
              <a:rPr lang="zh-TW" altLang="en-US" sz="1600" dirty="0">
                <a:latin typeface="標楷體" panose="03000509000000000000" pitchFamily="65" charset="-120"/>
                <a:ea typeface="標楷體" panose="03000509000000000000" pitchFamily="65" charset="-120"/>
                <a:cs typeface="Times New Roman" panose="02020603050405020304" pitchFamily="18" charset="0"/>
              </a:rPr>
              <a:t>彩虹顏色的點線：使用不同預測數據比例建構不確定性對未來需求之決策的服務水準。</a:t>
            </a:r>
            <a:endParaRPr lang="en-US" altLang="zh-TW" sz="1600"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sz="1600"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sz="1600" dirty="0">
                <a:latin typeface="標楷體" panose="03000509000000000000" pitchFamily="65" charset="-120"/>
                <a:ea typeface="標楷體" panose="03000509000000000000" pitchFamily="65" charset="-120"/>
                <a:cs typeface="Times New Roman" panose="02020603050405020304" pitchFamily="18" charset="0"/>
              </a:rPr>
              <a:t>黑色點線：單純使用歷史數據建構不確定性對未來需求之決策的服務水準。</a:t>
            </a:r>
          </a:p>
        </p:txBody>
      </p:sp>
      <p:cxnSp>
        <p:nvCxnSpPr>
          <p:cNvPr id="20" name="直線單箭頭接點 19">
            <a:extLst>
              <a:ext uri="{FF2B5EF4-FFF2-40B4-BE49-F238E27FC236}">
                <a16:creationId xmlns:a16="http://schemas.microsoft.com/office/drawing/2014/main" id="{61EA9E32-B9AA-7F62-698C-4004D43D0FB0}"/>
              </a:ext>
            </a:extLst>
          </p:cNvPr>
          <p:cNvCxnSpPr>
            <a:cxnSpLocks/>
            <a:stCxn id="19" idx="1"/>
          </p:cNvCxnSpPr>
          <p:nvPr/>
        </p:nvCxnSpPr>
        <p:spPr>
          <a:xfrm flipH="1" flipV="1">
            <a:off x="5179203" y="2002933"/>
            <a:ext cx="1913077" cy="115934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0065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3D353-6157-F034-4ECD-87355D3C9011}"/>
            </a:ext>
          </a:extLst>
        </p:cNvPr>
        <p:cNvGrpSpPr/>
        <p:nvPr/>
      </p:nvGrpSpPr>
      <p:grpSpPr>
        <a:xfrm>
          <a:off x="0" y="0"/>
          <a:ext cx="0" cy="0"/>
          <a:chOff x="0" y="0"/>
          <a:chExt cx="0" cy="0"/>
        </a:xfrm>
      </p:grpSpPr>
      <p:sp>
        <p:nvSpPr>
          <p:cNvPr id="13314" name="標題 1">
            <a:extLst>
              <a:ext uri="{FF2B5EF4-FFF2-40B4-BE49-F238E27FC236}">
                <a16:creationId xmlns:a16="http://schemas.microsoft.com/office/drawing/2014/main" id="{E4E9BAD0-5F69-575E-32B7-767E54BFBD85}"/>
              </a:ext>
            </a:extLst>
          </p:cNvPr>
          <p:cNvSpPr>
            <a:spLocks noGrp="1" noChangeArrowheads="1"/>
          </p:cNvSpPr>
          <p:nvPr>
            <p:ph type="title"/>
          </p:nvPr>
        </p:nvSpPr>
        <p:spPr/>
        <p:txBody>
          <a:bodyPr/>
          <a:lstStyle/>
          <a:p>
            <a:r>
              <a:rPr lang="zh-TW" altLang="en-US" dirty="0"/>
              <a:t>效果展示</a:t>
            </a:r>
            <a:r>
              <a:rPr lang="en-US" altLang="zh-TW" dirty="0"/>
              <a:t>(4/7)</a:t>
            </a:r>
            <a:endParaRPr lang="zh-TW" altLang="en-US" dirty="0"/>
          </a:p>
        </p:txBody>
      </p:sp>
      <p:pic>
        <p:nvPicPr>
          <p:cNvPr id="3" name="圖片 2" descr="一張含有 文字, 圖表, 行, 繪圖 的圖片&#10;&#10;自動產生的描述">
            <a:extLst>
              <a:ext uri="{FF2B5EF4-FFF2-40B4-BE49-F238E27FC236}">
                <a16:creationId xmlns:a16="http://schemas.microsoft.com/office/drawing/2014/main" id="{BE203182-E445-091C-57A7-9945E1D11B9C}"/>
              </a:ext>
            </a:extLst>
          </p:cNvPr>
          <p:cNvPicPr>
            <a:picLocks noChangeAspect="1"/>
          </p:cNvPicPr>
          <p:nvPr/>
        </p:nvPicPr>
        <p:blipFill>
          <a:blip r:embed="rId2">
            <a:extLst>
              <a:ext uri="{28A0092B-C50C-407E-A947-70E740481C1C}">
                <a14:useLocalDpi xmlns:a14="http://schemas.microsoft.com/office/drawing/2010/main" val="0"/>
              </a:ext>
            </a:extLst>
          </a:blip>
          <a:srcRect t="7414" b="4885"/>
          <a:stretch/>
        </p:blipFill>
        <p:spPr>
          <a:xfrm>
            <a:off x="2232000" y="1390462"/>
            <a:ext cx="4860280" cy="4262565"/>
          </a:xfrm>
          <a:prstGeom prst="rect">
            <a:avLst/>
          </a:prstGeom>
        </p:spPr>
      </p:pic>
      <p:sp>
        <p:nvSpPr>
          <p:cNvPr id="4" name="橢圓 3">
            <a:extLst>
              <a:ext uri="{FF2B5EF4-FFF2-40B4-BE49-F238E27FC236}">
                <a16:creationId xmlns:a16="http://schemas.microsoft.com/office/drawing/2014/main" id="{6551BB1D-3F9A-F26F-3F94-A0D3F0CF8DAE}"/>
              </a:ext>
            </a:extLst>
          </p:cNvPr>
          <p:cNvSpPr>
            <a:spLocks noChangeAspect="1"/>
          </p:cNvSpPr>
          <p:nvPr/>
        </p:nvSpPr>
        <p:spPr>
          <a:xfrm>
            <a:off x="2627784" y="1753091"/>
            <a:ext cx="1228436" cy="275931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30E90944-1823-EB57-8AD6-9E973A0E4CB1}"/>
              </a:ext>
            </a:extLst>
          </p:cNvPr>
          <p:cNvSpPr txBox="1"/>
          <p:nvPr/>
        </p:nvSpPr>
        <p:spPr>
          <a:xfrm>
            <a:off x="212437" y="1563087"/>
            <a:ext cx="2199323" cy="2800767"/>
          </a:xfrm>
          <a:prstGeom prst="rect">
            <a:avLst/>
          </a:prstGeom>
          <a:noFill/>
          <a:ln w="19050">
            <a:solidFill>
              <a:srgbClr val="FF0000"/>
            </a:solidFill>
          </a:ln>
        </p:spPr>
        <p:txBody>
          <a:bodyPr wrap="square" rtlCol="0">
            <a:spAutoFit/>
          </a:bodyPr>
          <a:lstStyle/>
          <a:p>
            <a:r>
              <a:rPr lang="zh-TW" altLang="en-US"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未考慮不確定性：僅使用歷史資料訓練模型進行決策。</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 </a:t>
            </a:r>
            <a:r>
              <a:rPr lang="zh-TW" altLang="en-US"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過擬合</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endParaRPr>
          </a:p>
          <a:p>
            <a:endPar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endParaRPr>
          </a:p>
          <a:p>
            <a:r>
              <a:rPr lang="zh-TW" altLang="en-US"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對歷史需求之決策的成本較低，但對未來需求之決策的成本過高。</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endParaRPr>
          </a:p>
          <a:p>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endParaRPr>
          </a:p>
          <a:p>
            <a:r>
              <a:rPr lang="zh-TW" altLang="en-US"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整體服務水準較低。</a:t>
            </a:r>
            <a:endParaRPr lang="zh-TW" altLang="en-US"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橢圓 1">
            <a:extLst>
              <a:ext uri="{FF2B5EF4-FFF2-40B4-BE49-F238E27FC236}">
                <a16:creationId xmlns:a16="http://schemas.microsoft.com/office/drawing/2014/main" id="{71ABE6DF-26E9-71A8-6AAC-265E9B26135C}"/>
              </a:ext>
            </a:extLst>
          </p:cNvPr>
          <p:cNvSpPr>
            <a:spLocks noChangeAspect="1"/>
          </p:cNvSpPr>
          <p:nvPr/>
        </p:nvSpPr>
        <p:spPr>
          <a:xfrm>
            <a:off x="5529062" y="1196752"/>
            <a:ext cx="902416" cy="141635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3D84894D-A005-6EDE-60B9-592A0C3719F5}"/>
              </a:ext>
            </a:extLst>
          </p:cNvPr>
          <p:cNvSpPr txBox="1"/>
          <p:nvPr/>
        </p:nvSpPr>
        <p:spPr>
          <a:xfrm>
            <a:off x="7077927" y="1563087"/>
            <a:ext cx="1965419" cy="2554545"/>
          </a:xfrm>
          <a:prstGeom prst="rect">
            <a:avLst/>
          </a:prstGeom>
          <a:noFill/>
          <a:ln w="19050">
            <a:solidFill>
              <a:srgbClr val="FF0000"/>
            </a:solidFill>
          </a:ln>
        </p:spPr>
        <p:txBody>
          <a:bodyPr wrap="square" rtlCol="0">
            <a:spAutoFit/>
          </a:bodyPr>
          <a:lstStyle/>
          <a:p>
            <a:r>
              <a:rPr lang="zh-TW" altLang="en-US"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考慮過多不確定性：不確定性集合過大。</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 </a:t>
            </a:r>
            <a:r>
              <a:rPr lang="zh-TW" altLang="en-US"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欠擬合</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endParaRPr>
          </a:p>
          <a:p>
            <a:endPar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endParaRPr>
          </a:p>
          <a:p>
            <a:r>
              <a:rPr lang="zh-TW" altLang="en-US"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整體服務水準可提升將近至</a:t>
            </a:r>
            <a:r>
              <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100%</a:t>
            </a:r>
            <a:r>
              <a:rPr lang="zh-TW" altLang="en-US"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，但對歷史與未來需求之決策的成本過高。</a:t>
            </a:r>
            <a:endParaRPr lang="zh-TW" altLang="en-US"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263269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08061-769E-1BE2-AF13-50617E56A77D}"/>
            </a:ext>
          </a:extLst>
        </p:cNvPr>
        <p:cNvGrpSpPr/>
        <p:nvPr/>
      </p:nvGrpSpPr>
      <p:grpSpPr>
        <a:xfrm>
          <a:off x="0" y="0"/>
          <a:ext cx="0" cy="0"/>
          <a:chOff x="0" y="0"/>
          <a:chExt cx="0" cy="0"/>
        </a:xfrm>
      </p:grpSpPr>
      <p:sp>
        <p:nvSpPr>
          <p:cNvPr id="13314" name="標題 1">
            <a:extLst>
              <a:ext uri="{FF2B5EF4-FFF2-40B4-BE49-F238E27FC236}">
                <a16:creationId xmlns:a16="http://schemas.microsoft.com/office/drawing/2014/main" id="{6AD056FC-4EA2-C245-09EC-89F1EDCDAFED}"/>
              </a:ext>
            </a:extLst>
          </p:cNvPr>
          <p:cNvSpPr>
            <a:spLocks noGrp="1" noChangeArrowheads="1"/>
          </p:cNvSpPr>
          <p:nvPr>
            <p:ph type="title"/>
          </p:nvPr>
        </p:nvSpPr>
        <p:spPr/>
        <p:txBody>
          <a:bodyPr/>
          <a:lstStyle/>
          <a:p>
            <a:r>
              <a:rPr lang="zh-TW" altLang="en-US" dirty="0"/>
              <a:t>效果展示</a:t>
            </a:r>
            <a:r>
              <a:rPr lang="en-US" altLang="zh-TW" dirty="0"/>
              <a:t>(4/7)</a:t>
            </a:r>
            <a:endParaRPr lang="zh-TW" altLang="en-US" dirty="0"/>
          </a:p>
        </p:txBody>
      </p:sp>
      <p:pic>
        <p:nvPicPr>
          <p:cNvPr id="3" name="圖片 2" descr="一張含有 文字, 圖表, 行, 繪圖 的圖片&#10;&#10;自動產生的描述">
            <a:extLst>
              <a:ext uri="{FF2B5EF4-FFF2-40B4-BE49-F238E27FC236}">
                <a16:creationId xmlns:a16="http://schemas.microsoft.com/office/drawing/2014/main" id="{D54027D2-7B44-D64F-2B1C-55EA73CD31D4}"/>
              </a:ext>
            </a:extLst>
          </p:cNvPr>
          <p:cNvPicPr>
            <a:picLocks noChangeAspect="1"/>
          </p:cNvPicPr>
          <p:nvPr/>
        </p:nvPicPr>
        <p:blipFill>
          <a:blip r:embed="rId2">
            <a:extLst>
              <a:ext uri="{28A0092B-C50C-407E-A947-70E740481C1C}">
                <a14:useLocalDpi xmlns:a14="http://schemas.microsoft.com/office/drawing/2010/main" val="0"/>
              </a:ext>
            </a:extLst>
          </a:blip>
          <a:srcRect t="7414" b="4885"/>
          <a:stretch/>
        </p:blipFill>
        <p:spPr>
          <a:xfrm>
            <a:off x="395536" y="1484784"/>
            <a:ext cx="4860280" cy="4262565"/>
          </a:xfrm>
          <a:prstGeom prst="rect">
            <a:avLst/>
          </a:prstGeom>
        </p:spPr>
      </p:pic>
      <p:sp>
        <p:nvSpPr>
          <p:cNvPr id="7" name="橢圓 6">
            <a:extLst>
              <a:ext uri="{FF2B5EF4-FFF2-40B4-BE49-F238E27FC236}">
                <a16:creationId xmlns:a16="http://schemas.microsoft.com/office/drawing/2014/main" id="{808D521F-24AD-0103-9FC4-15F7E7773DB3}"/>
              </a:ext>
            </a:extLst>
          </p:cNvPr>
          <p:cNvSpPr>
            <a:spLocks noChangeAspect="1"/>
          </p:cNvSpPr>
          <p:nvPr/>
        </p:nvSpPr>
        <p:spPr bwMode="auto">
          <a:xfrm>
            <a:off x="5940152" y="2564904"/>
            <a:ext cx="2304256" cy="2304256"/>
          </a:xfrm>
          <a:prstGeom prst="ellipse">
            <a:avLst/>
          </a:prstGeom>
          <a:blipFill>
            <a:blip r:embed="rId3"/>
            <a:stretch>
              <a:fillRect r="1000"/>
            </a:stretch>
          </a:blip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Tahoma" pitchFamily="34" charset="0"/>
              <a:ea typeface="新細明體" pitchFamily="18" charset="-120"/>
            </a:endParaRPr>
          </a:p>
        </p:txBody>
      </p:sp>
      <p:cxnSp>
        <p:nvCxnSpPr>
          <p:cNvPr id="9" name="直線接點 8">
            <a:extLst>
              <a:ext uri="{FF2B5EF4-FFF2-40B4-BE49-F238E27FC236}">
                <a16:creationId xmlns:a16="http://schemas.microsoft.com/office/drawing/2014/main" id="{6F3618D8-B7E2-350E-106D-82DF3414FE19}"/>
              </a:ext>
            </a:extLst>
          </p:cNvPr>
          <p:cNvCxnSpPr/>
          <p:nvPr/>
        </p:nvCxnSpPr>
        <p:spPr bwMode="auto">
          <a:xfrm flipV="1">
            <a:off x="3491880" y="2649576"/>
            <a:ext cx="3168352" cy="1368152"/>
          </a:xfrm>
          <a:prstGeom prst="line">
            <a:avLst/>
          </a:prstGeom>
          <a:noFill/>
          <a:ln w="254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接點 11">
            <a:extLst>
              <a:ext uri="{FF2B5EF4-FFF2-40B4-BE49-F238E27FC236}">
                <a16:creationId xmlns:a16="http://schemas.microsoft.com/office/drawing/2014/main" id="{9E68D48D-BA46-824D-AEE3-4CDCB023E247}"/>
              </a:ext>
            </a:extLst>
          </p:cNvPr>
          <p:cNvCxnSpPr/>
          <p:nvPr/>
        </p:nvCxnSpPr>
        <p:spPr bwMode="auto">
          <a:xfrm>
            <a:off x="3491880" y="4017728"/>
            <a:ext cx="3384376" cy="833280"/>
          </a:xfrm>
          <a:prstGeom prst="line">
            <a:avLst/>
          </a:prstGeom>
          <a:noFill/>
          <a:ln w="254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字方塊 17">
            <a:extLst>
              <a:ext uri="{FF2B5EF4-FFF2-40B4-BE49-F238E27FC236}">
                <a16:creationId xmlns:a16="http://schemas.microsoft.com/office/drawing/2014/main" id="{942B5A63-732C-6121-2FC5-AACA5B144D4B}"/>
              </a:ext>
            </a:extLst>
          </p:cNvPr>
          <p:cNvSpPr txBox="1"/>
          <p:nvPr/>
        </p:nvSpPr>
        <p:spPr>
          <a:xfrm>
            <a:off x="5956116" y="1816296"/>
            <a:ext cx="2376263" cy="584775"/>
          </a:xfrm>
          <a:prstGeom prst="rect">
            <a:avLst/>
          </a:prstGeom>
          <a:noFill/>
          <a:ln w="19050">
            <a:solidFill>
              <a:srgbClr val="FF0000"/>
            </a:solidFill>
          </a:ln>
        </p:spPr>
        <p:txBody>
          <a:bodyPr wrap="square" rtlCol="0">
            <a:spAutoFit/>
          </a:bodyPr>
          <a:lstStyle/>
          <a:p>
            <a:r>
              <a:rPr lang="zh-TW" altLang="en-US"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引入機器學習方法有助於降低最低成本。</a:t>
            </a:r>
          </a:p>
        </p:txBody>
      </p:sp>
    </p:spTree>
    <p:extLst>
      <p:ext uri="{BB962C8B-B14F-4D97-AF65-F5344CB8AC3E}">
        <p14:creationId xmlns:p14="http://schemas.microsoft.com/office/powerpoint/2010/main" val="325233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44DD9-5BDF-52F0-7643-7A0E559D3299}"/>
            </a:ext>
          </a:extLst>
        </p:cNvPr>
        <p:cNvGrpSpPr/>
        <p:nvPr/>
      </p:nvGrpSpPr>
      <p:grpSpPr>
        <a:xfrm>
          <a:off x="0" y="0"/>
          <a:ext cx="0" cy="0"/>
          <a:chOff x="0" y="0"/>
          <a:chExt cx="0" cy="0"/>
        </a:xfrm>
      </p:grpSpPr>
      <p:sp>
        <p:nvSpPr>
          <p:cNvPr id="13314" name="標題 1">
            <a:extLst>
              <a:ext uri="{FF2B5EF4-FFF2-40B4-BE49-F238E27FC236}">
                <a16:creationId xmlns:a16="http://schemas.microsoft.com/office/drawing/2014/main" id="{AC30E2E5-234A-86D3-5DA7-C16661922FD4}"/>
              </a:ext>
            </a:extLst>
          </p:cNvPr>
          <p:cNvSpPr>
            <a:spLocks noGrp="1" noChangeArrowheads="1"/>
          </p:cNvSpPr>
          <p:nvPr>
            <p:ph type="title"/>
          </p:nvPr>
        </p:nvSpPr>
        <p:spPr/>
        <p:txBody>
          <a:bodyPr/>
          <a:lstStyle/>
          <a:p>
            <a:r>
              <a:rPr lang="zh-TW" altLang="en-US" dirty="0"/>
              <a:t>作品特色</a:t>
            </a:r>
            <a:r>
              <a:rPr lang="en-US" altLang="zh-TW" dirty="0"/>
              <a:t>(5/7)</a:t>
            </a:r>
            <a:endParaRPr lang="zh-TW" altLang="en-US" dirty="0"/>
          </a:p>
        </p:txBody>
      </p:sp>
      <p:sp>
        <p:nvSpPr>
          <p:cNvPr id="13315" name="內容版面配置區 2">
            <a:extLst>
              <a:ext uri="{FF2B5EF4-FFF2-40B4-BE49-F238E27FC236}">
                <a16:creationId xmlns:a16="http://schemas.microsoft.com/office/drawing/2014/main" id="{414B819C-2A54-61AF-5F54-5ABF93772452}"/>
              </a:ext>
            </a:extLst>
          </p:cNvPr>
          <p:cNvSpPr>
            <a:spLocks noGrp="1" noChangeArrowheads="1"/>
          </p:cNvSpPr>
          <p:nvPr>
            <p:ph idx="1"/>
          </p:nvPr>
        </p:nvSpPr>
        <p:spPr>
          <a:xfrm>
            <a:off x="107950" y="1039813"/>
            <a:ext cx="8807450" cy="5126037"/>
          </a:xfrm>
        </p:spPr>
        <p:txBody>
          <a:bodyPr/>
          <a:lstStyle/>
          <a:p>
            <a:r>
              <a:rPr lang="zh-TW" altLang="en-US" dirty="0"/>
              <a:t>功能：幫助決策者即使在未來需求不確定情況下，也能</a:t>
            </a:r>
            <a:r>
              <a:rPr lang="zh-TW" altLang="en-US" b="1" dirty="0"/>
              <a:t>做出穩健決策</a:t>
            </a:r>
            <a:r>
              <a:rPr lang="zh-TW" altLang="en-US" dirty="0"/>
              <a:t>，</a:t>
            </a:r>
            <a:r>
              <a:rPr lang="zh-TW" altLang="en-US" b="1" dirty="0"/>
              <a:t>提升服務水準</a:t>
            </a:r>
            <a:r>
              <a:rPr lang="zh-TW" altLang="en-US" dirty="0"/>
              <a:t>且</a:t>
            </a:r>
            <a:r>
              <a:rPr lang="zh-TW" altLang="en-US" b="1" dirty="0"/>
              <a:t>降低總成本</a:t>
            </a:r>
            <a:r>
              <a:rPr lang="zh-TW" altLang="en-US" dirty="0"/>
              <a:t>。</a:t>
            </a:r>
            <a:endParaRPr lang="en-US" altLang="zh-TW" dirty="0"/>
          </a:p>
          <a:p>
            <a:r>
              <a:rPr lang="zh-TW" altLang="en-US" dirty="0"/>
              <a:t>創新性：結合</a:t>
            </a:r>
            <a:r>
              <a:rPr lang="en-US" altLang="zh-TW" dirty="0">
                <a:latin typeface="Times New Roman" panose="02020603050405020304" pitchFamily="18" charset="0"/>
                <a:cs typeface="Times New Roman" panose="02020603050405020304" pitchFamily="18" charset="0"/>
              </a:rPr>
              <a:t>TRIZ</a:t>
            </a:r>
            <a:r>
              <a:rPr lang="zh-TW" altLang="en-US" dirty="0"/>
              <a:t>、穩健最佳化、機器學習方法</a:t>
            </a:r>
            <a:endParaRPr lang="en-US" altLang="zh-TW" dirty="0"/>
          </a:p>
          <a:p>
            <a:r>
              <a:rPr lang="zh-TW" altLang="en-US" dirty="0"/>
              <a:t>效益：以</a:t>
            </a:r>
            <a:r>
              <a:rPr lang="en-US" altLang="zh-TW" dirty="0">
                <a:latin typeface="Times New Roman" panose="02020603050405020304" pitchFamily="18" charset="0"/>
                <a:cs typeface="Times New Roman" panose="02020603050405020304" pitchFamily="18" charset="0"/>
              </a:rPr>
              <a:t>10</a:t>
            </a:r>
            <a:r>
              <a:rPr lang="zh-TW" altLang="en-US" dirty="0"/>
              <a:t>階段問題為例</a:t>
            </a:r>
          </a:p>
        </p:txBody>
      </p:sp>
      <p:graphicFrame>
        <p:nvGraphicFramePr>
          <p:cNvPr id="2" name="表格 1">
            <a:extLst>
              <a:ext uri="{FF2B5EF4-FFF2-40B4-BE49-F238E27FC236}">
                <a16:creationId xmlns:a16="http://schemas.microsoft.com/office/drawing/2014/main" id="{CBDBC500-2FF8-9EA8-5FE0-798CCCD4680A}"/>
              </a:ext>
            </a:extLst>
          </p:cNvPr>
          <p:cNvGraphicFramePr>
            <a:graphicFrameLocks noGrp="1"/>
          </p:cNvGraphicFramePr>
          <p:nvPr>
            <p:extLst>
              <p:ext uri="{D42A27DB-BD31-4B8C-83A1-F6EECF244321}">
                <p14:modId xmlns:p14="http://schemas.microsoft.com/office/powerpoint/2010/main" val="2770000963"/>
              </p:ext>
            </p:extLst>
          </p:nvPr>
        </p:nvGraphicFramePr>
        <p:xfrm>
          <a:off x="551675" y="3140968"/>
          <a:ext cx="7920000" cy="2773680"/>
        </p:xfrm>
        <a:graphic>
          <a:graphicData uri="http://schemas.openxmlformats.org/drawingml/2006/table">
            <a:tbl>
              <a:tblPr firstRow="1" bandRow="1">
                <a:tableStyleId>{5940675A-B579-460E-94D1-54222C63F5DA}</a:tableStyleId>
              </a:tblPr>
              <a:tblGrid>
                <a:gridCol w="2196000">
                  <a:extLst>
                    <a:ext uri="{9D8B030D-6E8A-4147-A177-3AD203B41FA5}">
                      <a16:colId xmlns:a16="http://schemas.microsoft.com/office/drawing/2014/main" val="3154210073"/>
                    </a:ext>
                  </a:extLst>
                </a:gridCol>
                <a:gridCol w="1908000">
                  <a:extLst>
                    <a:ext uri="{9D8B030D-6E8A-4147-A177-3AD203B41FA5}">
                      <a16:colId xmlns:a16="http://schemas.microsoft.com/office/drawing/2014/main" val="2009255134"/>
                    </a:ext>
                  </a:extLst>
                </a:gridCol>
                <a:gridCol w="1908000">
                  <a:extLst>
                    <a:ext uri="{9D8B030D-6E8A-4147-A177-3AD203B41FA5}">
                      <a16:colId xmlns:a16="http://schemas.microsoft.com/office/drawing/2014/main" val="1868419553"/>
                    </a:ext>
                  </a:extLst>
                </a:gridCol>
                <a:gridCol w="1908000">
                  <a:extLst>
                    <a:ext uri="{9D8B030D-6E8A-4147-A177-3AD203B41FA5}">
                      <a16:colId xmlns:a16="http://schemas.microsoft.com/office/drawing/2014/main" val="1933471801"/>
                    </a:ext>
                  </a:extLst>
                </a:gridCol>
              </a:tblGrid>
              <a:tr h="370840">
                <a:tc>
                  <a:txBody>
                    <a:bodyPr/>
                    <a:lstStyle/>
                    <a:p>
                      <a:pPr algn="ct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歷史樣本數</a:t>
                      </a:r>
                    </a:p>
                  </a:txBody>
                  <a:tcPr anchor="ctr"/>
                </a:tc>
                <a:tc>
                  <a:txBody>
                    <a:bodyPr/>
                    <a:lstStyle/>
                    <a:p>
                      <a:pPr algn="ctr"/>
                      <a:r>
                        <a:rPr lang="en-US" altLang="zh-TW" sz="2000" b="1" dirty="0">
                          <a:solidFill>
                            <a:srgbClr val="0000CC"/>
                          </a:solidFill>
                          <a:latin typeface="Times New Roman" panose="02020603050405020304" pitchFamily="18" charset="0"/>
                          <a:ea typeface="標楷體" panose="03000509000000000000" pitchFamily="65" charset="-120"/>
                          <a:cs typeface="Times New Roman" panose="02020603050405020304" pitchFamily="18" charset="0"/>
                        </a:rPr>
                        <a:t>25</a:t>
                      </a:r>
                      <a:endParaRPr lang="zh-TW" altLang="en-US" sz="2000" b="1" dirty="0">
                        <a:solidFill>
                          <a:srgbClr val="0000CC"/>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50</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100</a:t>
                      </a:r>
                      <a:endPar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576246500"/>
                  </a:ext>
                </a:extLst>
              </a:tr>
              <a:tr h="370840">
                <a:tc>
                  <a:txBody>
                    <a:bodyPr/>
                    <a:lstStyle/>
                    <a:p>
                      <a:pPr algn="ct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平均成本（生產成本</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持有成本</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延遲交貨成本）</a:t>
                      </a:r>
                    </a:p>
                  </a:txBody>
                  <a:tcPr anchor="ctr"/>
                </a:tc>
                <a:tc hMerge="1">
                  <a:txBody>
                    <a:bodyPr/>
                    <a:lstStyle/>
                    <a:p>
                      <a:pPr algn="ct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hMerge="1">
                  <a:txBody>
                    <a:bodyPr/>
                    <a:lstStyle/>
                    <a:p>
                      <a:pPr algn="ct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062277403"/>
                  </a:ext>
                </a:extLst>
              </a:tr>
              <a:tr h="370840">
                <a:tc>
                  <a:txBody>
                    <a:bodyPr/>
                    <a:lstStyle/>
                    <a:p>
                      <a:pPr algn="ct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未考慮不確定性</a:t>
                      </a: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$211.051</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$208.540</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$207.919</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4092732725"/>
                  </a:ext>
                </a:extLst>
              </a:tr>
              <a:tr h="370840">
                <a:tc>
                  <a:txBody>
                    <a:bodyPr/>
                    <a:lstStyle/>
                    <a:p>
                      <a:pPr algn="ctr"/>
                      <a:r>
                        <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考慮不確定性</a:t>
                      </a: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$208.830</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$207.872</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$207.489</a:t>
                      </a:r>
                      <a:endPar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732529027"/>
                  </a:ext>
                </a:extLst>
              </a:tr>
              <a:tr h="370840">
                <a:tc>
                  <a:txBody>
                    <a:bodyPr/>
                    <a:lstStyle/>
                    <a:p>
                      <a:pPr algn="ct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服務水準（供給滿足需求之階段的百分比）</a:t>
                      </a:r>
                    </a:p>
                  </a:txBody>
                  <a:tcPr anchor="ctr"/>
                </a:tc>
                <a:tc hMerge="1">
                  <a:txBody>
                    <a:bodyPr/>
                    <a:lstStyle/>
                    <a:p>
                      <a:pPr algn="ct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hMerge="1">
                  <a:txBody>
                    <a:bodyPr/>
                    <a:lstStyle/>
                    <a:p>
                      <a:pPr algn="ct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133374061"/>
                  </a:ext>
                </a:extLst>
              </a:tr>
              <a:tr h="370840">
                <a:tc>
                  <a:txBody>
                    <a:bodyPr/>
                    <a:lstStyle/>
                    <a:p>
                      <a:pPr algn="ct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未考慮不確定性</a:t>
                      </a: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85.32%</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88.55%</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89.42%</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303397107"/>
                  </a:ext>
                </a:extLst>
              </a:tr>
              <a:tr h="370840">
                <a:tc>
                  <a:txBody>
                    <a:bodyPr/>
                    <a:lstStyle/>
                    <a:p>
                      <a:pPr algn="ctr"/>
                      <a:r>
                        <a:rPr lang="zh-TW" altLang="en-US" sz="2000" b="1" dirty="0">
                          <a:solidFill>
                            <a:srgbClr val="0000CC"/>
                          </a:solidFill>
                          <a:latin typeface="Times New Roman" panose="02020603050405020304" pitchFamily="18" charset="0"/>
                          <a:ea typeface="標楷體" panose="03000509000000000000" pitchFamily="65" charset="-120"/>
                          <a:cs typeface="Times New Roman" panose="02020603050405020304" pitchFamily="18" charset="0"/>
                        </a:rPr>
                        <a:t>考慮不確定性</a:t>
                      </a:r>
                    </a:p>
                  </a:txBody>
                  <a:tcPr anchor="ctr"/>
                </a:tc>
                <a:tc>
                  <a:txBody>
                    <a:bodyPr/>
                    <a:lstStyle/>
                    <a:p>
                      <a:pPr algn="ctr"/>
                      <a:r>
                        <a:rPr lang="en-US" altLang="zh-TW" sz="2000" b="1" dirty="0">
                          <a:solidFill>
                            <a:srgbClr val="0000CC"/>
                          </a:solidFill>
                          <a:latin typeface="Times New Roman" panose="02020603050405020304" pitchFamily="18" charset="0"/>
                          <a:ea typeface="標楷體" panose="03000509000000000000" pitchFamily="65" charset="-120"/>
                          <a:cs typeface="Times New Roman" panose="02020603050405020304" pitchFamily="18" charset="0"/>
                        </a:rPr>
                        <a:t>95.02%</a:t>
                      </a:r>
                      <a:endParaRPr lang="zh-TW" altLang="en-US" sz="2000" b="1" dirty="0">
                        <a:solidFill>
                          <a:srgbClr val="0000CC"/>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92.09%</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92.94%</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683271542"/>
                  </a:ext>
                </a:extLst>
              </a:tr>
            </a:tbl>
          </a:graphicData>
        </a:graphic>
      </p:graphicFrame>
    </p:spTree>
    <p:extLst>
      <p:ext uri="{BB962C8B-B14F-4D97-AF65-F5344CB8AC3E}">
        <p14:creationId xmlns:p14="http://schemas.microsoft.com/office/powerpoint/2010/main" val="86636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8525C-24A2-09ED-16FB-C9CB088AB9E5}"/>
            </a:ext>
          </a:extLst>
        </p:cNvPr>
        <p:cNvGrpSpPr/>
        <p:nvPr/>
      </p:nvGrpSpPr>
      <p:grpSpPr>
        <a:xfrm>
          <a:off x="0" y="0"/>
          <a:ext cx="0" cy="0"/>
          <a:chOff x="0" y="0"/>
          <a:chExt cx="0" cy="0"/>
        </a:xfrm>
      </p:grpSpPr>
      <p:sp>
        <p:nvSpPr>
          <p:cNvPr id="13314" name="標題 1">
            <a:extLst>
              <a:ext uri="{FF2B5EF4-FFF2-40B4-BE49-F238E27FC236}">
                <a16:creationId xmlns:a16="http://schemas.microsoft.com/office/drawing/2014/main" id="{23E383E8-3D09-E2BA-B003-2F0C651D93A7}"/>
              </a:ext>
            </a:extLst>
          </p:cNvPr>
          <p:cNvSpPr>
            <a:spLocks noGrp="1" noChangeArrowheads="1"/>
          </p:cNvSpPr>
          <p:nvPr>
            <p:ph type="title"/>
          </p:nvPr>
        </p:nvSpPr>
        <p:spPr/>
        <p:txBody>
          <a:bodyPr/>
          <a:lstStyle/>
          <a:p>
            <a:r>
              <a:rPr lang="zh-TW" altLang="en-US" dirty="0"/>
              <a:t>作品特色</a:t>
            </a:r>
            <a:r>
              <a:rPr lang="en-US" altLang="zh-TW" dirty="0"/>
              <a:t>(5/7)</a:t>
            </a:r>
            <a:endParaRPr lang="zh-TW" altLang="en-US" dirty="0"/>
          </a:p>
        </p:txBody>
      </p:sp>
      <p:sp>
        <p:nvSpPr>
          <p:cNvPr id="13315" name="內容版面配置區 2">
            <a:extLst>
              <a:ext uri="{FF2B5EF4-FFF2-40B4-BE49-F238E27FC236}">
                <a16:creationId xmlns:a16="http://schemas.microsoft.com/office/drawing/2014/main" id="{BF19D18C-5906-8E0A-C270-20B84621F07D}"/>
              </a:ext>
            </a:extLst>
          </p:cNvPr>
          <p:cNvSpPr>
            <a:spLocks noGrp="1" noChangeArrowheads="1"/>
          </p:cNvSpPr>
          <p:nvPr>
            <p:ph idx="1"/>
          </p:nvPr>
        </p:nvSpPr>
        <p:spPr>
          <a:xfrm>
            <a:off x="107950" y="1039813"/>
            <a:ext cx="8807450" cy="5126037"/>
          </a:xfrm>
        </p:spPr>
        <p:txBody>
          <a:bodyPr/>
          <a:lstStyle/>
          <a:p>
            <a:r>
              <a:rPr lang="zh-TW" altLang="en-US" dirty="0"/>
              <a:t>實用性：</a:t>
            </a:r>
            <a:endParaRPr lang="en-US" altLang="zh-TW" dirty="0"/>
          </a:p>
          <a:p>
            <a:pPr lvl="1"/>
            <a:r>
              <a:rPr lang="zh-TW" altLang="en-US" dirty="0"/>
              <a:t>執行效率高：</a:t>
            </a:r>
            <a:endParaRPr lang="en-US" altLang="zh-TW" dirty="0"/>
          </a:p>
          <a:p>
            <a:pPr lvl="2"/>
            <a:r>
              <a:rPr lang="zh-TW" altLang="en-US" dirty="0"/>
              <a:t>以</a:t>
            </a:r>
            <a:r>
              <a:rPr lang="en-US" altLang="zh-TW" dirty="0">
                <a:latin typeface="Times New Roman" panose="02020603050405020304" pitchFamily="18" charset="0"/>
                <a:cs typeface="Times New Roman" panose="02020603050405020304" pitchFamily="18" charset="0"/>
              </a:rPr>
              <a:t>10</a:t>
            </a:r>
            <a:r>
              <a:rPr lang="zh-TW" altLang="en-US" dirty="0"/>
              <a:t>階段問題為例</a:t>
            </a:r>
            <a:endParaRPr lang="en-US" altLang="zh-TW" dirty="0"/>
          </a:p>
          <a:p>
            <a:pPr lvl="2"/>
            <a:r>
              <a:rPr lang="zh-TW" altLang="en-US" dirty="0"/>
              <a:t>硬體設備：</a:t>
            </a:r>
            <a:r>
              <a:rPr lang="en-US" altLang="zh-TW" dirty="0">
                <a:latin typeface="Times New Roman" panose="02020603050405020304" pitchFamily="18" charset="0"/>
                <a:cs typeface="Times New Roman" panose="02020603050405020304" pitchFamily="18" charset="0"/>
              </a:rPr>
              <a:t>Windows 11</a:t>
            </a:r>
            <a:r>
              <a:rPr lang="zh-TW" altLang="en-US" dirty="0">
                <a:latin typeface="Times New Roman" panose="02020603050405020304" pitchFamily="18" charset="0"/>
                <a:cs typeface="Times New Roman" panose="02020603050405020304" pitchFamily="18" charset="0"/>
              </a:rPr>
              <a:t>系統、</a:t>
            </a:r>
            <a:r>
              <a:rPr lang="en-US" altLang="zh-TW" dirty="0">
                <a:latin typeface="Times New Roman" panose="02020603050405020304" pitchFamily="18" charset="0"/>
                <a:cs typeface="Times New Roman" panose="02020603050405020304" pitchFamily="18" charset="0"/>
              </a:rPr>
              <a:t>Intel Core i5-14600K</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CPU</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32GB RAM</a:t>
            </a:r>
          </a:p>
          <a:p>
            <a:pPr marL="457200" lvl="1" indent="0">
              <a:buNone/>
            </a:pPr>
            <a:endParaRPr lang="en-US" altLang="zh-TW" dirty="0"/>
          </a:p>
          <a:p>
            <a:pPr marL="457200" lvl="1" indent="0">
              <a:buNone/>
            </a:pPr>
            <a:endParaRPr lang="en-US" altLang="zh-TW" dirty="0"/>
          </a:p>
          <a:p>
            <a:pPr lvl="1"/>
            <a:r>
              <a:rPr lang="zh-TW" altLang="en-US" dirty="0"/>
              <a:t>僅需相似產品之歷史資料即可訓練模型</a:t>
            </a:r>
            <a:endParaRPr lang="en-US" altLang="zh-TW" dirty="0"/>
          </a:p>
          <a:p>
            <a:pPr lvl="1"/>
            <a:r>
              <a:rPr lang="zh-TW" altLang="en-US" dirty="0"/>
              <a:t>可應用於各式領域（例：製造業、零售業）</a:t>
            </a:r>
            <a:endParaRPr lang="en-US" altLang="zh-TW" dirty="0"/>
          </a:p>
          <a:p>
            <a:pPr lvl="1"/>
            <a:r>
              <a:rPr lang="zh-TW" altLang="en-US" dirty="0"/>
              <a:t>軟體需求：</a:t>
            </a:r>
            <a:r>
              <a:rPr lang="en-US" altLang="zh-TW" dirty="0">
                <a:latin typeface="Times New Roman" panose="02020603050405020304" pitchFamily="18" charset="0"/>
                <a:cs typeface="Times New Roman" panose="02020603050405020304" pitchFamily="18" charset="0"/>
              </a:rPr>
              <a:t>Python</a:t>
            </a:r>
            <a:r>
              <a:rPr lang="zh-TW" altLang="en-US"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Gurobi</a:t>
            </a:r>
            <a:endParaRPr lang="zh-TW" altLang="en-US" dirty="0">
              <a:latin typeface="Times New Roman" panose="02020603050405020304" pitchFamily="18" charset="0"/>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0D45E2DE-DEFB-AADF-C22B-B1BA38AC1F9E}"/>
              </a:ext>
            </a:extLst>
          </p:cNvPr>
          <p:cNvGraphicFramePr>
            <a:graphicFrameLocks noGrp="1"/>
          </p:cNvGraphicFramePr>
          <p:nvPr>
            <p:extLst>
              <p:ext uri="{D42A27DB-BD31-4B8C-83A1-F6EECF244321}">
                <p14:modId xmlns:p14="http://schemas.microsoft.com/office/powerpoint/2010/main" val="2838964688"/>
              </p:ext>
            </p:extLst>
          </p:nvPr>
        </p:nvGraphicFramePr>
        <p:xfrm>
          <a:off x="1463675" y="3615001"/>
          <a:ext cx="6096000" cy="74168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1441994722"/>
                    </a:ext>
                  </a:extLst>
                </a:gridCol>
                <a:gridCol w="1524000">
                  <a:extLst>
                    <a:ext uri="{9D8B030D-6E8A-4147-A177-3AD203B41FA5}">
                      <a16:colId xmlns:a16="http://schemas.microsoft.com/office/drawing/2014/main" val="3949006360"/>
                    </a:ext>
                  </a:extLst>
                </a:gridCol>
                <a:gridCol w="1524000">
                  <a:extLst>
                    <a:ext uri="{9D8B030D-6E8A-4147-A177-3AD203B41FA5}">
                      <a16:colId xmlns:a16="http://schemas.microsoft.com/office/drawing/2014/main" val="3824287053"/>
                    </a:ext>
                  </a:extLst>
                </a:gridCol>
                <a:gridCol w="1524000">
                  <a:extLst>
                    <a:ext uri="{9D8B030D-6E8A-4147-A177-3AD203B41FA5}">
                      <a16:colId xmlns:a16="http://schemas.microsoft.com/office/drawing/2014/main" val="347721140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歷史樣本數</a:t>
                      </a: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25</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50</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100</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49874141"/>
                  </a:ext>
                </a:extLst>
              </a:tr>
              <a:tr h="370840">
                <a:tc>
                  <a:txBody>
                    <a:bodyPr/>
                    <a:lstStyle/>
                    <a:p>
                      <a:pPr algn="ctr"/>
                      <a:r>
                        <a:rPr lang="zh-TW" altLang="en-US" dirty="0">
                          <a:latin typeface="Times New Roman" panose="02020603050405020304" pitchFamily="18" charset="0"/>
                          <a:cs typeface="Times New Roman" panose="02020603050405020304" pitchFamily="18" charset="0"/>
                        </a:rPr>
                        <a:t>執行時間</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秒</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5.90</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9.80</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17.25</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43907074"/>
                  </a:ext>
                </a:extLst>
              </a:tr>
            </a:tbl>
          </a:graphicData>
        </a:graphic>
      </p:graphicFrame>
    </p:spTree>
    <p:extLst>
      <p:ext uri="{BB962C8B-B14F-4D97-AF65-F5344CB8AC3E}">
        <p14:creationId xmlns:p14="http://schemas.microsoft.com/office/powerpoint/2010/main" val="997742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D2E62-35F6-E654-7CA9-DAC5EAF2FA67}"/>
            </a:ext>
          </a:extLst>
        </p:cNvPr>
        <p:cNvGrpSpPr/>
        <p:nvPr/>
      </p:nvGrpSpPr>
      <p:grpSpPr>
        <a:xfrm>
          <a:off x="0" y="0"/>
          <a:ext cx="0" cy="0"/>
          <a:chOff x="0" y="0"/>
          <a:chExt cx="0" cy="0"/>
        </a:xfrm>
      </p:grpSpPr>
      <p:sp>
        <p:nvSpPr>
          <p:cNvPr id="13314" name="標題 1">
            <a:extLst>
              <a:ext uri="{FF2B5EF4-FFF2-40B4-BE49-F238E27FC236}">
                <a16:creationId xmlns:a16="http://schemas.microsoft.com/office/drawing/2014/main" id="{25158BE4-2608-D033-203C-87FE9CC3A035}"/>
              </a:ext>
            </a:extLst>
          </p:cNvPr>
          <p:cNvSpPr>
            <a:spLocks noGrp="1" noChangeArrowheads="1"/>
          </p:cNvSpPr>
          <p:nvPr>
            <p:ph type="title"/>
          </p:nvPr>
        </p:nvSpPr>
        <p:spPr/>
        <p:txBody>
          <a:bodyPr/>
          <a:lstStyle/>
          <a:p>
            <a:r>
              <a:rPr lang="zh-TW" altLang="en-US" dirty="0"/>
              <a:t>作品特色</a:t>
            </a:r>
            <a:r>
              <a:rPr lang="en-US" altLang="zh-TW" dirty="0"/>
              <a:t>(5/7)</a:t>
            </a:r>
            <a:endParaRPr lang="zh-TW" altLang="en-US" dirty="0"/>
          </a:p>
        </p:txBody>
      </p:sp>
      <p:sp>
        <p:nvSpPr>
          <p:cNvPr id="13315" name="內容版面配置區 2">
            <a:extLst>
              <a:ext uri="{FF2B5EF4-FFF2-40B4-BE49-F238E27FC236}">
                <a16:creationId xmlns:a16="http://schemas.microsoft.com/office/drawing/2014/main" id="{7C7B74E2-455C-4C4A-38B2-E621A9DE664E}"/>
              </a:ext>
            </a:extLst>
          </p:cNvPr>
          <p:cNvSpPr>
            <a:spLocks noGrp="1" noChangeArrowheads="1"/>
          </p:cNvSpPr>
          <p:nvPr>
            <p:ph idx="1"/>
          </p:nvPr>
        </p:nvSpPr>
        <p:spPr>
          <a:xfrm>
            <a:off x="107950" y="1039813"/>
            <a:ext cx="8807450" cy="5126037"/>
          </a:xfrm>
        </p:spPr>
        <p:txBody>
          <a:bodyPr/>
          <a:lstStyle/>
          <a:p>
            <a:r>
              <a:rPr lang="zh-TW" altLang="en-US" dirty="0">
                <a:latin typeface="Times New Roman" panose="02020603050405020304" pitchFamily="18" charset="0"/>
                <a:cs typeface="Times New Roman" panose="02020603050405020304" pitchFamily="18" charset="0"/>
              </a:rPr>
              <a:t>商業化可行性：</a:t>
            </a:r>
            <a:endParaRPr lang="en-US" altLang="zh-TW" dirty="0">
              <a:latin typeface="Times New Roman" panose="02020603050405020304" pitchFamily="18" charset="0"/>
              <a:cs typeface="Times New Roman" panose="02020603050405020304" pitchFamily="18" charset="0"/>
            </a:endParaRPr>
          </a:p>
          <a:p>
            <a:pPr lvl="1"/>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534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84874-05BD-30E2-1A73-1D8F7899FD3B}"/>
            </a:ext>
          </a:extLst>
        </p:cNvPr>
        <p:cNvGrpSpPr/>
        <p:nvPr/>
      </p:nvGrpSpPr>
      <p:grpSpPr>
        <a:xfrm>
          <a:off x="0" y="0"/>
          <a:ext cx="0" cy="0"/>
          <a:chOff x="0" y="0"/>
          <a:chExt cx="0" cy="0"/>
        </a:xfrm>
      </p:grpSpPr>
      <p:sp>
        <p:nvSpPr>
          <p:cNvPr id="13314" name="標題 1">
            <a:extLst>
              <a:ext uri="{FF2B5EF4-FFF2-40B4-BE49-F238E27FC236}">
                <a16:creationId xmlns:a16="http://schemas.microsoft.com/office/drawing/2014/main" id="{A44EAC64-F44A-0170-A1E3-47372F61030E}"/>
              </a:ext>
            </a:extLst>
          </p:cNvPr>
          <p:cNvSpPr>
            <a:spLocks noGrp="1" noChangeArrowheads="1"/>
          </p:cNvSpPr>
          <p:nvPr>
            <p:ph type="title"/>
          </p:nvPr>
        </p:nvSpPr>
        <p:spPr/>
        <p:txBody>
          <a:bodyPr/>
          <a:lstStyle/>
          <a:p>
            <a:r>
              <a:rPr lang="zh-TW" altLang="en-US" dirty="0"/>
              <a:t>結論</a:t>
            </a:r>
            <a:r>
              <a:rPr lang="en-US" altLang="zh-TW" dirty="0"/>
              <a:t>(6/7)</a:t>
            </a:r>
            <a:endParaRPr lang="zh-TW" altLang="en-US" dirty="0"/>
          </a:p>
        </p:txBody>
      </p:sp>
      <p:sp>
        <p:nvSpPr>
          <p:cNvPr id="13315" name="內容版面配置區 2">
            <a:extLst>
              <a:ext uri="{FF2B5EF4-FFF2-40B4-BE49-F238E27FC236}">
                <a16:creationId xmlns:a16="http://schemas.microsoft.com/office/drawing/2014/main" id="{522EC6D2-3DDE-E0CD-C4B4-6C43692D38F7}"/>
              </a:ext>
            </a:extLst>
          </p:cNvPr>
          <p:cNvSpPr>
            <a:spLocks noGrp="1" noChangeArrowheads="1"/>
          </p:cNvSpPr>
          <p:nvPr>
            <p:ph idx="1"/>
          </p:nvPr>
        </p:nvSpPr>
        <p:spPr>
          <a:xfrm>
            <a:off x="107950" y="1039813"/>
            <a:ext cx="8807450" cy="5126037"/>
          </a:xfrm>
        </p:spPr>
        <p:txBody>
          <a:bodyPr/>
          <a:lstStyle/>
          <a:p>
            <a:r>
              <a:rPr lang="zh-TW" altLang="en-US" dirty="0"/>
              <a:t>此研究結合</a:t>
            </a:r>
            <a:r>
              <a:rPr lang="en-US" altLang="zh-TW" dirty="0"/>
              <a:t>TRIZ</a:t>
            </a:r>
            <a:r>
              <a:rPr lang="zh-TW" altLang="en-US" dirty="0"/>
              <a:t>理論、穩健最佳化、機器學習方法改善存貨管理方法。</a:t>
            </a:r>
            <a:endParaRPr lang="en-US" altLang="zh-TW" dirty="0"/>
          </a:p>
          <a:p>
            <a:endParaRPr lang="en-US" altLang="zh-TW" dirty="0"/>
          </a:p>
          <a:p>
            <a:r>
              <a:rPr lang="zh-TW" altLang="en-US" dirty="0"/>
              <a:t>此研究幫助決策者進行穩健決策，不僅提升服務水準也降低總成本。</a:t>
            </a:r>
            <a:endParaRPr lang="en-US" altLang="zh-TW" dirty="0"/>
          </a:p>
          <a:p>
            <a:endParaRPr lang="en-US" altLang="zh-TW" dirty="0"/>
          </a:p>
          <a:p>
            <a:r>
              <a:rPr lang="zh-TW" altLang="en-US" dirty="0"/>
              <a:t>此研究具有可行性與實用性。</a:t>
            </a:r>
            <a:endParaRPr lang="en-US" altLang="zh-TW" dirty="0"/>
          </a:p>
          <a:p>
            <a:endParaRPr lang="en-US" altLang="zh-TW" dirty="0"/>
          </a:p>
          <a:p>
            <a:r>
              <a:rPr lang="zh-TW" altLang="en-US" dirty="0"/>
              <a:t>此研究有開源程式碼供決策者拓展其應用。</a:t>
            </a:r>
            <a:endParaRPr lang="en-US" altLang="zh-TW" dirty="0"/>
          </a:p>
        </p:txBody>
      </p:sp>
    </p:spTree>
    <p:extLst>
      <p:ext uri="{BB962C8B-B14F-4D97-AF65-F5344CB8AC3E}">
        <p14:creationId xmlns:p14="http://schemas.microsoft.com/office/powerpoint/2010/main" val="166851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a:extLst>
              <a:ext uri="{FF2B5EF4-FFF2-40B4-BE49-F238E27FC236}">
                <a16:creationId xmlns:a16="http://schemas.microsoft.com/office/drawing/2014/main" id="{38D7FF3E-6886-40F9-96CC-034F2705123D}"/>
              </a:ext>
            </a:extLst>
          </p:cNvPr>
          <p:cNvSpPr>
            <a:spLocks noGrp="1" noChangeArrowheads="1"/>
          </p:cNvSpPr>
          <p:nvPr>
            <p:ph type="title"/>
          </p:nvPr>
        </p:nvSpPr>
        <p:spPr/>
        <p:txBody>
          <a:bodyPr/>
          <a:lstStyle/>
          <a:p>
            <a:r>
              <a:rPr lang="zh-TW" altLang="en-US" dirty="0"/>
              <a:t>參考文獻</a:t>
            </a:r>
            <a:r>
              <a:rPr lang="en-US" altLang="zh-TW" dirty="0"/>
              <a:t>(7/7)</a:t>
            </a:r>
            <a:endParaRPr lang="zh-TW" altLang="en-US" dirty="0"/>
          </a:p>
        </p:txBody>
      </p:sp>
      <p:sp>
        <p:nvSpPr>
          <p:cNvPr id="13315" name="內容版面配置區 2">
            <a:extLst>
              <a:ext uri="{FF2B5EF4-FFF2-40B4-BE49-F238E27FC236}">
                <a16:creationId xmlns:a16="http://schemas.microsoft.com/office/drawing/2014/main" id="{769F742B-7103-4A4E-9830-654B058B8976}"/>
              </a:ext>
            </a:extLst>
          </p:cNvPr>
          <p:cNvSpPr>
            <a:spLocks noGrp="1" noChangeArrowheads="1"/>
          </p:cNvSpPr>
          <p:nvPr>
            <p:ph idx="1"/>
          </p:nvPr>
        </p:nvSpPr>
        <p:spPr>
          <a:xfrm>
            <a:off x="107950" y="1039813"/>
            <a:ext cx="8807450" cy="5126037"/>
          </a:xfrm>
        </p:spPr>
        <p:txBody>
          <a:bodyPr/>
          <a:lstStyle/>
          <a:p>
            <a:r>
              <a:rPr lang="en-US" altLang="zh-TW" sz="1800" dirty="0" err="1">
                <a:effectLst/>
                <a:latin typeface="Times New Roman" panose="02020603050405020304" pitchFamily="18" charset="0"/>
                <a:ea typeface="新細明體" panose="02020500000000000000" pitchFamily="18" charset="-120"/>
              </a:rPr>
              <a:t>Altshuller</a:t>
            </a:r>
            <a:r>
              <a:rPr lang="en-US" altLang="zh-TW" sz="1800" dirty="0">
                <a:effectLst/>
                <a:latin typeface="Times New Roman" panose="02020603050405020304" pitchFamily="18" charset="0"/>
                <a:ea typeface="新細明體" panose="02020500000000000000" pitchFamily="18" charset="-120"/>
              </a:rPr>
              <a:t>, G. (2002). 40 principles: TRIZ keys to technical innovation (Vol. 1). Technical Innovation Center, Inc..</a:t>
            </a:r>
          </a:p>
          <a:p>
            <a:r>
              <a:rPr lang="en-US" altLang="zh-TW" sz="1800" dirty="0" err="1">
                <a:effectLst/>
                <a:latin typeface="Times New Roman" panose="02020603050405020304" pitchFamily="18" charset="0"/>
                <a:ea typeface="新細明體" panose="02020500000000000000" pitchFamily="18" charset="-120"/>
              </a:rPr>
              <a:t>Alʹtshuller</a:t>
            </a:r>
            <a:r>
              <a:rPr lang="en-US" altLang="zh-TW" sz="1800" dirty="0">
                <a:effectLst/>
                <a:latin typeface="Times New Roman" panose="02020603050405020304" pitchFamily="18" charset="0"/>
                <a:ea typeface="新細明體" panose="02020500000000000000" pitchFamily="18" charset="-120"/>
              </a:rPr>
              <a:t>, G. S. (1999). The innovation algorithm: TRIZ, systematic innovation and technical creativity. Technical innovation center, Inc..</a:t>
            </a:r>
          </a:p>
          <a:p>
            <a:r>
              <a:rPr lang="en-US" altLang="zh-TW" sz="1800" dirty="0">
                <a:effectLst/>
                <a:latin typeface="Times New Roman" panose="02020603050405020304" pitchFamily="18" charset="0"/>
                <a:ea typeface="新細明體" panose="02020500000000000000" pitchFamily="18" charset="-120"/>
              </a:rPr>
              <a:t>Ben-Tal, A., </a:t>
            </a:r>
            <a:r>
              <a:rPr lang="en-US" altLang="zh-TW" sz="1800" dirty="0" err="1">
                <a:effectLst/>
                <a:latin typeface="Times New Roman" panose="02020603050405020304" pitchFamily="18" charset="0"/>
                <a:ea typeface="新細明體" panose="02020500000000000000" pitchFamily="18" charset="-120"/>
              </a:rPr>
              <a:t>Goryashko</a:t>
            </a:r>
            <a:r>
              <a:rPr lang="en-US" altLang="zh-TW" sz="1800" dirty="0">
                <a:effectLst/>
                <a:latin typeface="Times New Roman" panose="02020603050405020304" pitchFamily="18" charset="0"/>
                <a:ea typeface="新細明體" panose="02020500000000000000" pitchFamily="18" charset="-120"/>
              </a:rPr>
              <a:t>, A., </a:t>
            </a:r>
            <a:r>
              <a:rPr lang="en-US" altLang="zh-TW" sz="1800" dirty="0" err="1">
                <a:effectLst/>
                <a:latin typeface="Times New Roman" panose="02020603050405020304" pitchFamily="18" charset="0"/>
                <a:ea typeface="新細明體" panose="02020500000000000000" pitchFamily="18" charset="-120"/>
              </a:rPr>
              <a:t>Guslitzer</a:t>
            </a:r>
            <a:r>
              <a:rPr lang="en-US" altLang="zh-TW" sz="1800" dirty="0">
                <a:effectLst/>
                <a:latin typeface="Times New Roman" panose="02020603050405020304" pitchFamily="18" charset="0"/>
                <a:ea typeface="新細明體" panose="02020500000000000000" pitchFamily="18" charset="-120"/>
              </a:rPr>
              <a:t>, E., &amp; </a:t>
            </a:r>
            <a:r>
              <a:rPr lang="en-US" altLang="zh-TW" sz="1800" dirty="0" err="1">
                <a:effectLst/>
                <a:latin typeface="Times New Roman" panose="02020603050405020304" pitchFamily="18" charset="0"/>
                <a:ea typeface="新細明體" panose="02020500000000000000" pitchFamily="18" charset="-120"/>
              </a:rPr>
              <a:t>Nemirovski</a:t>
            </a:r>
            <a:r>
              <a:rPr lang="en-US" altLang="zh-TW" sz="1800" dirty="0">
                <a:effectLst/>
                <a:latin typeface="Times New Roman" panose="02020603050405020304" pitchFamily="18" charset="0"/>
                <a:ea typeface="新細明體" panose="02020500000000000000" pitchFamily="18" charset="-120"/>
              </a:rPr>
              <a:t>, A. (2004). Adjustable robust solutions of uncertain linear programs. </a:t>
            </a:r>
            <a:r>
              <a:rPr lang="en-US" altLang="zh-TW" sz="1800" i="1" dirty="0">
                <a:effectLst/>
                <a:latin typeface="Times New Roman" panose="02020603050405020304" pitchFamily="18" charset="0"/>
                <a:ea typeface="新細明體" panose="02020500000000000000" pitchFamily="18" charset="-120"/>
              </a:rPr>
              <a:t>Mathematical programming</a:t>
            </a:r>
            <a:r>
              <a:rPr lang="en-US" altLang="zh-TW" sz="1800" dirty="0">
                <a:effectLst/>
                <a:latin typeface="Times New Roman" panose="02020603050405020304" pitchFamily="18" charset="0"/>
                <a:ea typeface="新細明體" panose="02020500000000000000" pitchFamily="18" charset="-120"/>
              </a:rPr>
              <a:t>, </a:t>
            </a:r>
            <a:r>
              <a:rPr lang="en-US" altLang="zh-TW" sz="1800" i="1" dirty="0">
                <a:effectLst/>
                <a:latin typeface="Times New Roman" panose="02020603050405020304" pitchFamily="18" charset="0"/>
                <a:ea typeface="新細明體" panose="02020500000000000000" pitchFamily="18" charset="-120"/>
              </a:rPr>
              <a:t>99</a:t>
            </a:r>
            <a:r>
              <a:rPr lang="en-US" altLang="zh-TW" sz="1800" dirty="0">
                <a:effectLst/>
                <a:latin typeface="Times New Roman" panose="02020603050405020304" pitchFamily="18" charset="0"/>
                <a:ea typeface="新細明體" panose="02020500000000000000" pitchFamily="18" charset="-120"/>
              </a:rPr>
              <a:t>(2), 351-376.</a:t>
            </a:r>
          </a:p>
          <a:p>
            <a:r>
              <a:rPr lang="en-US" altLang="zh-TW" sz="1800" kern="100" dirty="0">
                <a:effectLst/>
                <a:latin typeface="Times New Roman" panose="02020603050405020304" pitchFamily="18" charset="0"/>
                <a:ea typeface="新細明體" panose="02020500000000000000" pitchFamily="18" charset="-120"/>
              </a:rPr>
              <a:t>Bertsimas, D., </a:t>
            </a:r>
            <a:r>
              <a:rPr lang="en-US" altLang="zh-TW" sz="1800" kern="100" dirty="0" err="1">
                <a:effectLst/>
                <a:latin typeface="Times New Roman" panose="02020603050405020304" pitchFamily="18" charset="0"/>
                <a:ea typeface="新細明體" panose="02020500000000000000" pitchFamily="18" charset="-120"/>
              </a:rPr>
              <a:t>Shtern</a:t>
            </a:r>
            <a:r>
              <a:rPr lang="en-US" altLang="zh-TW" sz="1800" kern="100" dirty="0">
                <a:effectLst/>
                <a:latin typeface="Times New Roman" panose="02020603050405020304" pitchFamily="18" charset="0"/>
                <a:ea typeface="新細明體" panose="02020500000000000000" pitchFamily="18" charset="-120"/>
              </a:rPr>
              <a:t>, S., &amp; Sturt, B. (2023). A data-driven approach to multistage stochastic linear optimization. </a:t>
            </a:r>
            <a:r>
              <a:rPr lang="en-US" altLang="zh-TW" sz="1800" i="1" kern="100" dirty="0">
                <a:effectLst/>
                <a:latin typeface="Times New Roman" panose="02020603050405020304" pitchFamily="18" charset="0"/>
                <a:ea typeface="新細明體" panose="02020500000000000000" pitchFamily="18" charset="-120"/>
              </a:rPr>
              <a:t>Management Science</a:t>
            </a:r>
            <a:r>
              <a:rPr lang="en-US" altLang="zh-TW" sz="1800" kern="100" dirty="0">
                <a:effectLst/>
                <a:latin typeface="Times New Roman" panose="02020603050405020304" pitchFamily="18" charset="0"/>
                <a:ea typeface="新細明體" panose="02020500000000000000" pitchFamily="18" charset="-120"/>
              </a:rPr>
              <a:t>, </a:t>
            </a:r>
            <a:r>
              <a:rPr lang="en-US" altLang="zh-TW" sz="1800" i="1" kern="100" dirty="0">
                <a:effectLst/>
                <a:latin typeface="Times New Roman" panose="02020603050405020304" pitchFamily="18" charset="0"/>
                <a:ea typeface="新細明體" panose="02020500000000000000" pitchFamily="18" charset="-120"/>
              </a:rPr>
              <a:t>69</a:t>
            </a:r>
            <a:r>
              <a:rPr lang="en-US" altLang="zh-TW" sz="1800" kern="100" dirty="0">
                <a:effectLst/>
                <a:latin typeface="Times New Roman" panose="02020603050405020304" pitchFamily="18" charset="0"/>
                <a:ea typeface="新細明體" panose="02020500000000000000" pitchFamily="18" charset="-120"/>
              </a:rPr>
              <a:t>(1), 51-74.</a:t>
            </a:r>
          </a:p>
          <a:p>
            <a:r>
              <a:rPr lang="en-US" altLang="zh-TW" sz="1800" kern="100" dirty="0">
                <a:effectLst/>
                <a:latin typeface="Times New Roman" panose="02020603050405020304" pitchFamily="18" charset="0"/>
                <a:ea typeface="新細明體" panose="02020500000000000000" pitchFamily="18" charset="-120"/>
              </a:rPr>
              <a:t>Chopra, S., &amp; Meindl, P. (2019). Supply Chain Management: Strategy, Planning, and Operation. Pearson.</a:t>
            </a:r>
            <a:endParaRPr lang="zh-TW" altLang="zh-TW" sz="1800" kern="100" dirty="0">
              <a:effectLst/>
              <a:latin typeface="Times New Roman" panose="02020603050405020304" pitchFamily="18" charset="0"/>
              <a:ea typeface="新細明體" panose="02020500000000000000" pitchFamily="18" charset="-120"/>
            </a:endParaRPr>
          </a:p>
          <a:p>
            <a:r>
              <a:rPr lang="en-US" altLang="zh-TW" sz="1800" dirty="0" err="1">
                <a:latin typeface="Times New Roman" panose="02020603050405020304" pitchFamily="18" charset="0"/>
                <a:cs typeface="Times New Roman" panose="02020603050405020304" pitchFamily="18" charset="0"/>
              </a:rPr>
              <a:t>Demizu</a:t>
            </a:r>
            <a:r>
              <a:rPr lang="en-US" altLang="zh-TW" sz="1800" dirty="0">
                <a:latin typeface="Times New Roman" panose="02020603050405020304" pitchFamily="18" charset="0"/>
                <a:cs typeface="Times New Roman" panose="02020603050405020304" pitchFamily="18" charset="0"/>
              </a:rPr>
              <a:t>, T., Fukazawa, Y., &amp; Morita, H. (2023). Inventory management of new products in retailers using model-based deep reinforcement learning. Expert Systems with Applications, 229, 120256.</a:t>
            </a:r>
          </a:p>
          <a:p>
            <a:r>
              <a:rPr lang="en-US" altLang="zh-TW" sz="1800" dirty="0">
                <a:latin typeface="Times New Roman" panose="02020603050405020304" pitchFamily="18" charset="0"/>
                <a:cs typeface="Times New Roman" panose="02020603050405020304" pitchFamily="18" charset="0"/>
              </a:rPr>
              <a:t>Masini, R. P., Medeiros, M. C., &amp; Mendes, E. F. (2023). Machine learning advances for time series forecasting. Journal of economic surveys, 37(1), 76-111.</a:t>
            </a:r>
          </a:p>
          <a:p>
            <a:r>
              <a:rPr lang="en-US" altLang="zh-TW" sz="1800" dirty="0">
                <a:latin typeface="Times New Roman" panose="02020603050405020304" pitchFamily="18" charset="0"/>
                <a:cs typeface="Times New Roman" panose="02020603050405020304" pitchFamily="18" charset="0"/>
              </a:rPr>
              <a:t>Qi, M., Shi, Y., Qi, Y., Ma, C., Yuan, R., Wu, D., &amp; Shen, Z. J. (2023). A practical end-to-end inventory management model with deep learning. Management Science, 69(2), 759-773.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FA9A0FA-8E73-43D4-965F-1EBC8FE551B4}"/>
              </a:ext>
            </a:extLst>
          </p:cNvPr>
          <p:cNvSpPr>
            <a:spLocks noGrp="1" noChangeArrowheads="1"/>
          </p:cNvSpPr>
          <p:nvPr>
            <p:ph type="title"/>
          </p:nvPr>
        </p:nvSpPr>
        <p:spPr/>
        <p:txBody>
          <a:bodyPr/>
          <a:lstStyle/>
          <a:p>
            <a:r>
              <a:rPr lang="zh-TW" altLang="en-US"/>
              <a:t>報告大綱</a:t>
            </a:r>
            <a:endParaRPr lang="en-US" altLang="zh-TW"/>
          </a:p>
        </p:txBody>
      </p:sp>
      <p:sp>
        <p:nvSpPr>
          <p:cNvPr id="8" name="Rectangle 3">
            <a:extLst>
              <a:ext uri="{FF2B5EF4-FFF2-40B4-BE49-F238E27FC236}">
                <a16:creationId xmlns:a16="http://schemas.microsoft.com/office/drawing/2014/main" id="{F07774A6-641C-435B-AA5C-4E1F8CC1E6F3}"/>
              </a:ext>
            </a:extLst>
          </p:cNvPr>
          <p:cNvSpPr txBox="1">
            <a:spLocks noChangeArrowheads="1"/>
          </p:cNvSpPr>
          <p:nvPr/>
        </p:nvSpPr>
        <p:spPr bwMode="auto">
          <a:xfrm>
            <a:off x="152400" y="1011238"/>
            <a:ext cx="8763000" cy="5341937"/>
          </a:xfrm>
          <a:prstGeom prst="rect">
            <a:avLst/>
          </a:prstGeom>
          <a:noFill/>
          <a:ln w="9525">
            <a:noFill/>
            <a:miter lim="800000"/>
            <a:headEnd/>
            <a:tailEnd/>
          </a:ln>
        </p:spPr>
        <p:txBody>
          <a:bodyPr lIns="91302" tIns="45653" rIns="91302" bIns="45653"/>
          <a:lstStyle/>
          <a:p>
            <a:pPr marL="609600" indent="-609600">
              <a:spcBef>
                <a:spcPct val="20000"/>
              </a:spcBef>
              <a:buClr>
                <a:schemeClr val="folHlink"/>
              </a:buClr>
              <a:buSzPct val="60000"/>
              <a:buFont typeface="Wingdings" pitchFamily="2" charset="2"/>
              <a:buChar char="n"/>
              <a:defRPr/>
            </a:pPr>
            <a:r>
              <a:rPr lang="zh-TW" altLang="en-US" sz="3200" kern="0" dirty="0">
                <a:latin typeface="Times New Roman" panose="02020603050405020304" pitchFamily="18" charset="0"/>
                <a:ea typeface="+mn-ea"/>
                <a:cs typeface="Times New Roman" panose="02020603050405020304" pitchFamily="18" charset="0"/>
              </a:rPr>
              <a:t>背景與動機</a:t>
            </a:r>
            <a:endParaRPr lang="en-US" altLang="zh-TW" sz="3200" kern="0" dirty="0">
              <a:latin typeface="Times New Roman" panose="02020603050405020304" pitchFamily="18" charset="0"/>
              <a:ea typeface="+mn-ea"/>
              <a:cs typeface="Times New Roman" panose="02020603050405020304" pitchFamily="18" charset="0"/>
            </a:endParaRPr>
          </a:p>
          <a:p>
            <a:pPr marL="609600" indent="-609600">
              <a:spcBef>
                <a:spcPct val="20000"/>
              </a:spcBef>
              <a:buClr>
                <a:schemeClr val="folHlink"/>
              </a:buClr>
              <a:buSzPct val="60000"/>
              <a:buFont typeface="Wingdings" pitchFamily="2" charset="2"/>
              <a:buChar char="n"/>
              <a:defRPr/>
            </a:pPr>
            <a:r>
              <a:rPr lang="zh-TW" altLang="en-US" sz="3200" kern="0" dirty="0">
                <a:latin typeface="Times New Roman" panose="02020603050405020304" pitchFamily="18" charset="0"/>
                <a:ea typeface="+mn-ea"/>
                <a:cs typeface="Times New Roman" panose="02020603050405020304" pitchFamily="18" charset="0"/>
              </a:rPr>
              <a:t>目的</a:t>
            </a:r>
            <a:endParaRPr lang="en-US" altLang="zh-TW" sz="3200" kern="0" dirty="0">
              <a:latin typeface="Times New Roman" panose="02020603050405020304" pitchFamily="18" charset="0"/>
              <a:ea typeface="+mn-ea"/>
              <a:cs typeface="Times New Roman" panose="02020603050405020304" pitchFamily="18" charset="0"/>
            </a:endParaRPr>
          </a:p>
          <a:p>
            <a:pPr marL="609600" indent="-609600">
              <a:spcBef>
                <a:spcPct val="20000"/>
              </a:spcBef>
              <a:buClr>
                <a:schemeClr val="folHlink"/>
              </a:buClr>
              <a:buSzPct val="60000"/>
              <a:buFont typeface="Wingdings" pitchFamily="2" charset="2"/>
              <a:buChar char="n"/>
              <a:defRPr/>
            </a:pPr>
            <a:r>
              <a:rPr lang="zh-TW" altLang="en-US" sz="3200" kern="0" dirty="0">
                <a:latin typeface="Times New Roman" panose="02020603050405020304" pitchFamily="18" charset="0"/>
                <a:ea typeface="+mn-ea"/>
                <a:cs typeface="Times New Roman" panose="02020603050405020304" pitchFamily="18" charset="0"/>
              </a:rPr>
              <a:t>創意產生過程</a:t>
            </a:r>
            <a:endParaRPr lang="en-US" altLang="zh-TW" sz="3200" kern="0" dirty="0">
              <a:latin typeface="Times New Roman" panose="02020603050405020304" pitchFamily="18" charset="0"/>
              <a:ea typeface="+mn-ea"/>
              <a:cs typeface="Times New Roman" panose="02020603050405020304" pitchFamily="18" charset="0"/>
            </a:endParaRPr>
          </a:p>
          <a:p>
            <a:pPr marL="609600" indent="-609600">
              <a:spcBef>
                <a:spcPct val="20000"/>
              </a:spcBef>
              <a:buClr>
                <a:schemeClr val="folHlink"/>
              </a:buClr>
              <a:buSzPct val="60000"/>
              <a:buFont typeface="Wingdings" pitchFamily="2" charset="2"/>
              <a:buChar char="n"/>
              <a:defRPr/>
            </a:pPr>
            <a:r>
              <a:rPr lang="zh-TW" altLang="en-US" sz="3200" kern="0" dirty="0">
                <a:latin typeface="Times New Roman" panose="02020603050405020304" pitchFamily="18" charset="0"/>
                <a:ea typeface="+mn-ea"/>
                <a:cs typeface="Times New Roman" panose="02020603050405020304" pitchFamily="18" charset="0"/>
              </a:rPr>
              <a:t>效果展示</a:t>
            </a:r>
            <a:endParaRPr lang="en-US" altLang="zh-TW" sz="3200" kern="0" dirty="0">
              <a:latin typeface="Times New Roman" panose="02020603050405020304" pitchFamily="18" charset="0"/>
              <a:ea typeface="+mn-ea"/>
              <a:cs typeface="Times New Roman" panose="02020603050405020304" pitchFamily="18" charset="0"/>
            </a:endParaRPr>
          </a:p>
          <a:p>
            <a:pPr marL="609600" indent="-609600">
              <a:spcBef>
                <a:spcPct val="20000"/>
              </a:spcBef>
              <a:buClr>
                <a:schemeClr val="folHlink"/>
              </a:buClr>
              <a:buSzPct val="60000"/>
              <a:buFont typeface="Wingdings" pitchFamily="2" charset="2"/>
              <a:buChar char="n"/>
              <a:defRPr/>
            </a:pPr>
            <a:r>
              <a:rPr lang="zh-TW" altLang="en-US" sz="3200" kern="0" dirty="0">
                <a:latin typeface="Times New Roman" panose="02020603050405020304" pitchFamily="18" charset="0"/>
                <a:ea typeface="+mn-ea"/>
                <a:cs typeface="Times New Roman" panose="02020603050405020304" pitchFamily="18" charset="0"/>
              </a:rPr>
              <a:t>作品特色</a:t>
            </a:r>
            <a:endParaRPr lang="en-US" altLang="zh-TW" sz="3200" kern="0" dirty="0">
              <a:latin typeface="Times New Roman" panose="02020603050405020304" pitchFamily="18" charset="0"/>
              <a:ea typeface="+mn-ea"/>
              <a:cs typeface="Times New Roman" panose="02020603050405020304" pitchFamily="18" charset="0"/>
            </a:endParaRPr>
          </a:p>
          <a:p>
            <a:pPr marL="609600" indent="-609600">
              <a:spcBef>
                <a:spcPct val="20000"/>
              </a:spcBef>
              <a:buClr>
                <a:schemeClr val="folHlink"/>
              </a:buClr>
              <a:buSzPct val="60000"/>
              <a:buFont typeface="Wingdings" pitchFamily="2" charset="2"/>
              <a:buChar char="n"/>
              <a:defRPr/>
            </a:pPr>
            <a:r>
              <a:rPr lang="zh-TW" altLang="en-US" sz="3200" kern="0" dirty="0">
                <a:latin typeface="Times New Roman" panose="02020603050405020304" pitchFamily="18" charset="0"/>
                <a:ea typeface="+mn-ea"/>
                <a:cs typeface="Times New Roman" panose="02020603050405020304" pitchFamily="18" charset="0"/>
              </a:rPr>
              <a:t>結論</a:t>
            </a:r>
            <a:endParaRPr lang="en-US" altLang="zh-TW" sz="3200" kern="0" dirty="0">
              <a:latin typeface="Times New Roman" panose="02020603050405020304" pitchFamily="18" charset="0"/>
              <a:ea typeface="+mn-ea"/>
              <a:cs typeface="Times New Roman" panose="02020603050405020304" pitchFamily="18" charset="0"/>
            </a:endParaRPr>
          </a:p>
          <a:p>
            <a:pPr marL="609600" indent="-609600">
              <a:spcBef>
                <a:spcPct val="20000"/>
              </a:spcBef>
              <a:buClr>
                <a:schemeClr val="folHlink"/>
              </a:buClr>
              <a:buSzPct val="60000"/>
              <a:buFont typeface="Wingdings" pitchFamily="2" charset="2"/>
              <a:buChar char="n"/>
              <a:defRPr/>
            </a:pPr>
            <a:r>
              <a:rPr lang="zh-TW" altLang="en-US" sz="3200" kern="0" dirty="0">
                <a:latin typeface="Times New Roman" panose="02020603050405020304" pitchFamily="18" charset="0"/>
                <a:ea typeface="+mn-ea"/>
                <a:cs typeface="Times New Roman" panose="02020603050405020304" pitchFamily="18" charset="0"/>
              </a:rPr>
              <a:t>參考文獻</a:t>
            </a:r>
            <a:endParaRPr lang="en-US" altLang="zh-TW" sz="3200" kern="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F7C7C-9074-9143-EB0A-44B8C3776115}"/>
            </a:ext>
          </a:extLst>
        </p:cNvPr>
        <p:cNvGrpSpPr/>
        <p:nvPr/>
      </p:nvGrpSpPr>
      <p:grpSpPr>
        <a:xfrm>
          <a:off x="0" y="0"/>
          <a:ext cx="0" cy="0"/>
          <a:chOff x="0" y="0"/>
          <a:chExt cx="0" cy="0"/>
        </a:xfrm>
      </p:grpSpPr>
      <p:pic>
        <p:nvPicPr>
          <p:cNvPr id="3" name="圖片 2" descr="一張含有 文字, 圖表, 繪圖, 行 的圖片&#10;&#10;自動產生的描述">
            <a:extLst>
              <a:ext uri="{FF2B5EF4-FFF2-40B4-BE49-F238E27FC236}">
                <a16:creationId xmlns:a16="http://schemas.microsoft.com/office/drawing/2014/main" id="{3BB41CA9-D425-FA40-861B-B00A12C9F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7" y="3342591"/>
            <a:ext cx="4032448" cy="2822713"/>
          </a:xfrm>
          <a:prstGeom prst="rect">
            <a:avLst/>
          </a:prstGeom>
        </p:spPr>
      </p:pic>
      <p:sp>
        <p:nvSpPr>
          <p:cNvPr id="13314" name="標題 1">
            <a:extLst>
              <a:ext uri="{FF2B5EF4-FFF2-40B4-BE49-F238E27FC236}">
                <a16:creationId xmlns:a16="http://schemas.microsoft.com/office/drawing/2014/main" id="{F38C7093-7DBC-7988-BF7A-3EEF2722A095}"/>
              </a:ext>
            </a:extLst>
          </p:cNvPr>
          <p:cNvSpPr>
            <a:spLocks noGrp="1" noChangeArrowheads="1"/>
          </p:cNvSpPr>
          <p:nvPr>
            <p:ph type="title"/>
          </p:nvPr>
        </p:nvSpPr>
        <p:spPr/>
        <p:txBody>
          <a:bodyPr/>
          <a:lstStyle/>
          <a:p>
            <a:r>
              <a:rPr lang="zh-TW" altLang="en-US" dirty="0"/>
              <a:t>背景與動機</a:t>
            </a:r>
            <a:r>
              <a:rPr lang="en-US" altLang="zh-TW" dirty="0"/>
              <a:t>(1/7)</a:t>
            </a:r>
            <a:endParaRPr lang="zh-TW" altLang="en-US" dirty="0"/>
          </a:p>
        </p:txBody>
      </p:sp>
      <p:sp>
        <p:nvSpPr>
          <p:cNvPr id="13315" name="內容版面配置區 2">
            <a:extLst>
              <a:ext uri="{FF2B5EF4-FFF2-40B4-BE49-F238E27FC236}">
                <a16:creationId xmlns:a16="http://schemas.microsoft.com/office/drawing/2014/main" id="{DFBC535C-C4FB-D485-D80E-51F34507E37E}"/>
              </a:ext>
            </a:extLst>
          </p:cNvPr>
          <p:cNvSpPr>
            <a:spLocks noGrp="1" noChangeArrowheads="1"/>
          </p:cNvSpPr>
          <p:nvPr>
            <p:ph idx="1"/>
          </p:nvPr>
        </p:nvSpPr>
        <p:spPr>
          <a:xfrm>
            <a:off x="107950" y="1039813"/>
            <a:ext cx="8807450" cy="5126037"/>
          </a:xfrm>
        </p:spPr>
        <p:txBody>
          <a:bodyPr/>
          <a:lstStyle/>
          <a:p>
            <a:r>
              <a:rPr lang="zh-TW" altLang="en-US" dirty="0"/>
              <a:t>在未來需求不確定的情況下，無法預知未來需求，生產決策者難以進行相關決策以維持競爭力：</a:t>
            </a:r>
            <a:endParaRPr lang="en-US" altLang="zh-TW" dirty="0"/>
          </a:p>
          <a:p>
            <a:pPr lvl="1"/>
            <a:r>
              <a:rPr lang="zh-TW" altLang="en-US" dirty="0"/>
              <a:t>服務水準</a:t>
            </a:r>
            <a:endParaRPr lang="en-US" altLang="zh-TW" dirty="0"/>
          </a:p>
          <a:p>
            <a:pPr lvl="1"/>
            <a:r>
              <a:rPr lang="zh-TW" altLang="en-US" dirty="0"/>
              <a:t>總成本（生產成本、持有成本、延遲交貨成本</a:t>
            </a:r>
            <a:r>
              <a:rPr lang="en-US" altLang="zh-TW" dirty="0"/>
              <a:t>…</a:t>
            </a:r>
            <a:r>
              <a:rPr lang="zh-TW" altLang="en-US" dirty="0"/>
              <a:t>）</a:t>
            </a:r>
            <a:endParaRPr lang="en-US" altLang="zh-TW" dirty="0"/>
          </a:p>
          <a:p>
            <a:r>
              <a:rPr lang="zh-TW" altLang="en-US" dirty="0"/>
              <a:t>大幅提升總生產量雖可以提升服務水準，然而也將大幅提升總成本</a:t>
            </a:r>
          </a:p>
        </p:txBody>
      </p:sp>
    </p:spTree>
    <p:extLst>
      <p:ext uri="{BB962C8B-B14F-4D97-AF65-F5344CB8AC3E}">
        <p14:creationId xmlns:p14="http://schemas.microsoft.com/office/powerpoint/2010/main" val="108545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9F10B-AE0F-83C0-AE4F-70B5538BC707}"/>
            </a:ext>
          </a:extLst>
        </p:cNvPr>
        <p:cNvGrpSpPr/>
        <p:nvPr/>
      </p:nvGrpSpPr>
      <p:grpSpPr>
        <a:xfrm>
          <a:off x="0" y="0"/>
          <a:ext cx="0" cy="0"/>
          <a:chOff x="0" y="0"/>
          <a:chExt cx="0" cy="0"/>
        </a:xfrm>
      </p:grpSpPr>
      <p:sp>
        <p:nvSpPr>
          <p:cNvPr id="13314" name="標題 1">
            <a:extLst>
              <a:ext uri="{FF2B5EF4-FFF2-40B4-BE49-F238E27FC236}">
                <a16:creationId xmlns:a16="http://schemas.microsoft.com/office/drawing/2014/main" id="{CCBA4C10-CAEF-9C0C-063E-484F86C139EB}"/>
              </a:ext>
            </a:extLst>
          </p:cNvPr>
          <p:cNvSpPr>
            <a:spLocks noGrp="1" noChangeArrowheads="1"/>
          </p:cNvSpPr>
          <p:nvPr>
            <p:ph type="title"/>
          </p:nvPr>
        </p:nvSpPr>
        <p:spPr/>
        <p:txBody>
          <a:bodyPr/>
          <a:lstStyle/>
          <a:p>
            <a:r>
              <a:rPr lang="zh-TW" altLang="en-US" dirty="0"/>
              <a:t>目的</a:t>
            </a:r>
            <a:r>
              <a:rPr lang="en-US" altLang="zh-TW" dirty="0"/>
              <a:t>(2/7)</a:t>
            </a:r>
            <a:endParaRPr lang="zh-TW" altLang="en-US" dirty="0"/>
          </a:p>
        </p:txBody>
      </p:sp>
      <p:sp>
        <p:nvSpPr>
          <p:cNvPr id="13315" name="內容版面配置區 2">
            <a:extLst>
              <a:ext uri="{FF2B5EF4-FFF2-40B4-BE49-F238E27FC236}">
                <a16:creationId xmlns:a16="http://schemas.microsoft.com/office/drawing/2014/main" id="{FD79FBD0-B126-5AAB-1396-B167CE9E7E45}"/>
              </a:ext>
            </a:extLst>
          </p:cNvPr>
          <p:cNvSpPr>
            <a:spLocks noGrp="1" noChangeArrowheads="1"/>
          </p:cNvSpPr>
          <p:nvPr>
            <p:ph idx="1"/>
          </p:nvPr>
        </p:nvSpPr>
        <p:spPr>
          <a:xfrm>
            <a:off x="107950" y="1039813"/>
            <a:ext cx="8807450" cy="5126037"/>
          </a:xfrm>
        </p:spPr>
        <p:txBody>
          <a:bodyPr/>
          <a:lstStyle/>
          <a:p>
            <a:r>
              <a:rPr lang="zh-TW" altLang="en-US" dirty="0"/>
              <a:t>開發演算法使決策者不再受需求不確定性影響而難以進行決策的困境</a:t>
            </a:r>
            <a:endParaRPr lang="en-US" altLang="zh-TW" dirty="0"/>
          </a:p>
          <a:p>
            <a:pPr lvl="1"/>
            <a:r>
              <a:rPr lang="zh-TW" altLang="en-US" dirty="0"/>
              <a:t>具有實用性：執行時間快、容易執行</a:t>
            </a:r>
            <a:endParaRPr lang="en-US" altLang="zh-TW" dirty="0"/>
          </a:p>
          <a:p>
            <a:pPr lvl="1"/>
            <a:r>
              <a:rPr lang="zh-TW" altLang="en-US" dirty="0"/>
              <a:t>效益：提升服務水準、降低總成本</a:t>
            </a:r>
          </a:p>
        </p:txBody>
      </p:sp>
    </p:spTree>
    <p:extLst>
      <p:ext uri="{BB962C8B-B14F-4D97-AF65-F5344CB8AC3E}">
        <p14:creationId xmlns:p14="http://schemas.microsoft.com/office/powerpoint/2010/main" val="268729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A0426-2688-7057-D37E-4511A83CB9CD}"/>
            </a:ext>
          </a:extLst>
        </p:cNvPr>
        <p:cNvGrpSpPr/>
        <p:nvPr/>
      </p:nvGrpSpPr>
      <p:grpSpPr>
        <a:xfrm>
          <a:off x="0" y="0"/>
          <a:ext cx="0" cy="0"/>
          <a:chOff x="0" y="0"/>
          <a:chExt cx="0" cy="0"/>
        </a:xfrm>
      </p:grpSpPr>
      <p:sp>
        <p:nvSpPr>
          <p:cNvPr id="13314" name="標題 1">
            <a:extLst>
              <a:ext uri="{FF2B5EF4-FFF2-40B4-BE49-F238E27FC236}">
                <a16:creationId xmlns:a16="http://schemas.microsoft.com/office/drawing/2014/main" id="{DAB26712-B477-D386-2BA3-23B5848D2581}"/>
              </a:ext>
            </a:extLst>
          </p:cNvPr>
          <p:cNvSpPr>
            <a:spLocks noGrp="1" noChangeArrowheads="1"/>
          </p:cNvSpPr>
          <p:nvPr>
            <p:ph type="title"/>
          </p:nvPr>
        </p:nvSpPr>
        <p:spPr/>
        <p:txBody>
          <a:bodyPr/>
          <a:lstStyle/>
          <a:p>
            <a:r>
              <a:rPr lang="zh-TW" altLang="en-US" dirty="0"/>
              <a:t>創意產生過程</a:t>
            </a:r>
            <a:r>
              <a:rPr lang="en-US" altLang="zh-TW" dirty="0"/>
              <a:t>(3/7)</a:t>
            </a:r>
            <a:endParaRPr lang="zh-TW" altLang="en-US" dirty="0"/>
          </a:p>
        </p:txBody>
      </p:sp>
      <p:sp>
        <p:nvSpPr>
          <p:cNvPr id="2" name="橢圓 1">
            <a:extLst>
              <a:ext uri="{FF2B5EF4-FFF2-40B4-BE49-F238E27FC236}">
                <a16:creationId xmlns:a16="http://schemas.microsoft.com/office/drawing/2014/main" id="{B3FA03C2-DB04-C452-ED81-6BA0343EED5E}"/>
              </a:ext>
            </a:extLst>
          </p:cNvPr>
          <p:cNvSpPr/>
          <p:nvPr/>
        </p:nvSpPr>
        <p:spPr bwMode="auto">
          <a:xfrm>
            <a:off x="1110030" y="1124744"/>
            <a:ext cx="1224136" cy="648072"/>
          </a:xfrm>
          <a:prstGeom prst="ellipse">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開始</a:t>
            </a:r>
          </a:p>
        </p:txBody>
      </p:sp>
      <p:sp>
        <p:nvSpPr>
          <p:cNvPr id="3" name="矩形 2">
            <a:extLst>
              <a:ext uri="{FF2B5EF4-FFF2-40B4-BE49-F238E27FC236}">
                <a16:creationId xmlns:a16="http://schemas.microsoft.com/office/drawing/2014/main" id="{F185DDFD-7431-88B6-D03A-2D28E562B8A7}"/>
              </a:ext>
            </a:extLst>
          </p:cNvPr>
          <p:cNvSpPr/>
          <p:nvPr/>
        </p:nvSpPr>
        <p:spPr bwMode="auto">
          <a:xfrm>
            <a:off x="3885131" y="1124744"/>
            <a:ext cx="1368152" cy="648072"/>
          </a:xfrm>
          <a:prstGeom prst="rect">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定義問題</a:t>
            </a:r>
          </a:p>
        </p:txBody>
      </p:sp>
      <p:cxnSp>
        <p:nvCxnSpPr>
          <p:cNvPr id="7" name="直線單箭頭接點 6">
            <a:extLst>
              <a:ext uri="{FF2B5EF4-FFF2-40B4-BE49-F238E27FC236}">
                <a16:creationId xmlns:a16="http://schemas.microsoft.com/office/drawing/2014/main" id="{A6DAF17E-471A-1183-CB24-3AA55F0251F5}"/>
              </a:ext>
            </a:extLst>
          </p:cNvPr>
          <p:cNvCxnSpPr>
            <a:stCxn id="2" idx="6"/>
            <a:endCxn id="3" idx="1"/>
          </p:cNvCxnSpPr>
          <p:nvPr/>
        </p:nvCxnSpPr>
        <p:spPr bwMode="auto">
          <a:xfrm>
            <a:off x="2334166" y="1448780"/>
            <a:ext cx="1550965" cy="0"/>
          </a:xfrm>
          <a:prstGeom prst="straightConnector1">
            <a:avLst/>
          </a:prstGeom>
          <a:noFill/>
          <a:ln w="25400" cap="flat" cmpd="sng" algn="ctr">
            <a:solidFill>
              <a:srgbClr val="0000CC"/>
            </a:solidFill>
            <a:prstDash val="solid"/>
            <a:miter lim="800000"/>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a:extLst>
              <a:ext uri="{FF2B5EF4-FFF2-40B4-BE49-F238E27FC236}">
                <a16:creationId xmlns:a16="http://schemas.microsoft.com/office/drawing/2014/main" id="{079265DE-5F9B-8344-D67D-F4EFCB481619}"/>
              </a:ext>
            </a:extLst>
          </p:cNvPr>
          <p:cNvSpPr/>
          <p:nvPr/>
        </p:nvSpPr>
        <p:spPr bwMode="auto">
          <a:xfrm>
            <a:off x="6804248" y="1124744"/>
            <a:ext cx="1368152" cy="648072"/>
          </a:xfrm>
          <a:prstGeom prst="rect">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文獻探討</a:t>
            </a:r>
          </a:p>
        </p:txBody>
      </p:sp>
      <p:sp>
        <p:nvSpPr>
          <p:cNvPr id="16" name="矩形 15">
            <a:extLst>
              <a:ext uri="{FF2B5EF4-FFF2-40B4-BE49-F238E27FC236}">
                <a16:creationId xmlns:a16="http://schemas.microsoft.com/office/drawing/2014/main" id="{96710351-CD0F-016D-C215-B018AC2A789A}"/>
              </a:ext>
            </a:extLst>
          </p:cNvPr>
          <p:cNvSpPr/>
          <p:nvPr/>
        </p:nvSpPr>
        <p:spPr bwMode="auto">
          <a:xfrm>
            <a:off x="668402" y="2475355"/>
            <a:ext cx="2040421" cy="648072"/>
          </a:xfrm>
          <a:prstGeom prst="rect">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建立矛盾矩陣</a:t>
            </a:r>
          </a:p>
        </p:txBody>
      </p:sp>
      <p:sp>
        <p:nvSpPr>
          <p:cNvPr id="20" name="矩形 19">
            <a:extLst>
              <a:ext uri="{FF2B5EF4-FFF2-40B4-BE49-F238E27FC236}">
                <a16:creationId xmlns:a16="http://schemas.microsoft.com/office/drawing/2014/main" id="{7C065318-D000-CE65-08FA-3328A807CC50}"/>
              </a:ext>
            </a:extLst>
          </p:cNvPr>
          <p:cNvSpPr/>
          <p:nvPr/>
        </p:nvSpPr>
        <p:spPr bwMode="auto">
          <a:xfrm>
            <a:off x="3501476" y="2475355"/>
            <a:ext cx="1751807" cy="648072"/>
          </a:xfrm>
          <a:prstGeom prst="rect">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40</a:t>
            </a:r>
            <a:r>
              <a:rPr kumimoji="1"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發明原則</a:t>
            </a:r>
          </a:p>
        </p:txBody>
      </p:sp>
      <p:sp>
        <p:nvSpPr>
          <p:cNvPr id="26" name="矩形 25">
            <a:extLst>
              <a:ext uri="{FF2B5EF4-FFF2-40B4-BE49-F238E27FC236}">
                <a16:creationId xmlns:a16="http://schemas.microsoft.com/office/drawing/2014/main" id="{0C9FEEED-4503-5041-7735-0D54730DA920}"/>
              </a:ext>
            </a:extLst>
          </p:cNvPr>
          <p:cNvSpPr/>
          <p:nvPr/>
        </p:nvSpPr>
        <p:spPr bwMode="auto">
          <a:xfrm>
            <a:off x="6045936" y="2475355"/>
            <a:ext cx="2671802" cy="648072"/>
          </a:xfrm>
          <a:prstGeom prst="rect">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發想具體解決方案</a:t>
            </a:r>
          </a:p>
        </p:txBody>
      </p:sp>
      <p:sp>
        <p:nvSpPr>
          <p:cNvPr id="31" name="矩形 30">
            <a:extLst>
              <a:ext uri="{FF2B5EF4-FFF2-40B4-BE49-F238E27FC236}">
                <a16:creationId xmlns:a16="http://schemas.microsoft.com/office/drawing/2014/main" id="{86C47FFF-A887-7BE9-C96C-2201A816ECAC}"/>
              </a:ext>
            </a:extLst>
          </p:cNvPr>
          <p:cNvSpPr/>
          <p:nvPr/>
        </p:nvSpPr>
        <p:spPr bwMode="auto">
          <a:xfrm>
            <a:off x="668402" y="3940993"/>
            <a:ext cx="2003835" cy="648072"/>
          </a:xfrm>
          <a:prstGeom prst="rect">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數學模型建構</a:t>
            </a:r>
          </a:p>
        </p:txBody>
      </p:sp>
      <p:sp>
        <p:nvSpPr>
          <p:cNvPr id="36" name="矩形 35">
            <a:extLst>
              <a:ext uri="{FF2B5EF4-FFF2-40B4-BE49-F238E27FC236}">
                <a16:creationId xmlns:a16="http://schemas.microsoft.com/office/drawing/2014/main" id="{9A7E8BFB-9182-CC5D-0DE6-1CE727F4C894}"/>
              </a:ext>
            </a:extLst>
          </p:cNvPr>
          <p:cNvSpPr/>
          <p:nvPr/>
        </p:nvSpPr>
        <p:spPr bwMode="auto">
          <a:xfrm>
            <a:off x="3336201" y="3940993"/>
            <a:ext cx="2003835" cy="648072"/>
          </a:xfrm>
          <a:prstGeom prst="rect">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程式碼撰寫</a:t>
            </a:r>
          </a:p>
        </p:txBody>
      </p:sp>
      <p:sp>
        <p:nvSpPr>
          <p:cNvPr id="40" name="矩形 39">
            <a:extLst>
              <a:ext uri="{FF2B5EF4-FFF2-40B4-BE49-F238E27FC236}">
                <a16:creationId xmlns:a16="http://schemas.microsoft.com/office/drawing/2014/main" id="{E93B11F2-B958-21FF-BEEA-8B1AB20623F6}"/>
              </a:ext>
            </a:extLst>
          </p:cNvPr>
          <p:cNvSpPr/>
          <p:nvPr/>
        </p:nvSpPr>
        <p:spPr bwMode="auto">
          <a:xfrm>
            <a:off x="6004000" y="3952271"/>
            <a:ext cx="2671802" cy="648072"/>
          </a:xfrm>
          <a:prstGeom prst="rect">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數值例子模擬實驗</a:t>
            </a:r>
          </a:p>
        </p:txBody>
      </p:sp>
      <p:sp>
        <p:nvSpPr>
          <p:cNvPr id="44" name="矩形 43">
            <a:extLst>
              <a:ext uri="{FF2B5EF4-FFF2-40B4-BE49-F238E27FC236}">
                <a16:creationId xmlns:a16="http://schemas.microsoft.com/office/drawing/2014/main" id="{DBF158F9-9B98-8DBE-3CDD-7A2B4E8EDA81}"/>
              </a:ext>
            </a:extLst>
          </p:cNvPr>
          <p:cNvSpPr/>
          <p:nvPr/>
        </p:nvSpPr>
        <p:spPr bwMode="auto">
          <a:xfrm>
            <a:off x="412332" y="5373216"/>
            <a:ext cx="2003835" cy="648072"/>
          </a:xfrm>
          <a:prstGeom prst="rect">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模型性能評估</a:t>
            </a:r>
          </a:p>
        </p:txBody>
      </p:sp>
      <p:sp>
        <p:nvSpPr>
          <p:cNvPr id="48" name="橢圓 47">
            <a:extLst>
              <a:ext uri="{FF2B5EF4-FFF2-40B4-BE49-F238E27FC236}">
                <a16:creationId xmlns:a16="http://schemas.microsoft.com/office/drawing/2014/main" id="{F7F4132B-35D0-770F-91EB-3AB769235C70}"/>
              </a:ext>
            </a:extLst>
          </p:cNvPr>
          <p:cNvSpPr/>
          <p:nvPr/>
        </p:nvSpPr>
        <p:spPr bwMode="auto">
          <a:xfrm>
            <a:off x="6727833" y="5371467"/>
            <a:ext cx="1224136" cy="648072"/>
          </a:xfrm>
          <a:prstGeom prst="ellipse">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結論</a:t>
            </a:r>
          </a:p>
        </p:txBody>
      </p:sp>
      <p:sp>
        <p:nvSpPr>
          <p:cNvPr id="49" name="矩形 48">
            <a:extLst>
              <a:ext uri="{FF2B5EF4-FFF2-40B4-BE49-F238E27FC236}">
                <a16:creationId xmlns:a16="http://schemas.microsoft.com/office/drawing/2014/main" id="{4F514171-54F1-F083-2FB9-EFD485548C22}"/>
              </a:ext>
            </a:extLst>
          </p:cNvPr>
          <p:cNvSpPr/>
          <p:nvPr/>
        </p:nvSpPr>
        <p:spPr bwMode="auto">
          <a:xfrm>
            <a:off x="3299159" y="5373216"/>
            <a:ext cx="2545682" cy="648072"/>
          </a:xfrm>
          <a:prstGeom prst="rect">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最佳模型參數組合</a:t>
            </a:r>
          </a:p>
        </p:txBody>
      </p:sp>
      <p:cxnSp>
        <p:nvCxnSpPr>
          <p:cNvPr id="53" name="直線單箭頭接點 52">
            <a:extLst>
              <a:ext uri="{FF2B5EF4-FFF2-40B4-BE49-F238E27FC236}">
                <a16:creationId xmlns:a16="http://schemas.microsoft.com/office/drawing/2014/main" id="{1D7CB8A1-2A25-1027-32F8-B251F6847882}"/>
              </a:ext>
            </a:extLst>
          </p:cNvPr>
          <p:cNvCxnSpPr/>
          <p:nvPr/>
        </p:nvCxnSpPr>
        <p:spPr bwMode="auto">
          <a:xfrm>
            <a:off x="5253283" y="1448780"/>
            <a:ext cx="1550965" cy="0"/>
          </a:xfrm>
          <a:prstGeom prst="straightConnector1">
            <a:avLst/>
          </a:prstGeom>
          <a:noFill/>
          <a:ln w="25400" cap="flat" cmpd="sng" algn="ctr">
            <a:solidFill>
              <a:srgbClr val="0000CC"/>
            </a:solidFill>
            <a:prstDash val="solid"/>
            <a:miter lim="800000"/>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線接點 61">
            <a:extLst>
              <a:ext uri="{FF2B5EF4-FFF2-40B4-BE49-F238E27FC236}">
                <a16:creationId xmlns:a16="http://schemas.microsoft.com/office/drawing/2014/main" id="{327AE826-0EA2-B404-A42B-B3EE941C824F}"/>
              </a:ext>
            </a:extLst>
          </p:cNvPr>
          <p:cNvCxnSpPr/>
          <p:nvPr/>
        </p:nvCxnSpPr>
        <p:spPr bwMode="auto">
          <a:xfrm>
            <a:off x="1688612" y="2132856"/>
            <a:ext cx="5799712" cy="0"/>
          </a:xfrm>
          <a:prstGeom prst="line">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2" name="直線接點 13311">
            <a:extLst>
              <a:ext uri="{FF2B5EF4-FFF2-40B4-BE49-F238E27FC236}">
                <a16:creationId xmlns:a16="http://schemas.microsoft.com/office/drawing/2014/main" id="{F797B0FA-9012-44BA-1403-4CE973EDC34D}"/>
              </a:ext>
            </a:extLst>
          </p:cNvPr>
          <p:cNvCxnSpPr>
            <a:stCxn id="14" idx="2"/>
          </p:cNvCxnSpPr>
          <p:nvPr/>
        </p:nvCxnSpPr>
        <p:spPr bwMode="auto">
          <a:xfrm>
            <a:off x="7488324" y="1772816"/>
            <a:ext cx="0" cy="360040"/>
          </a:xfrm>
          <a:prstGeom prst="line">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6" name="直線單箭頭接點 13315">
            <a:extLst>
              <a:ext uri="{FF2B5EF4-FFF2-40B4-BE49-F238E27FC236}">
                <a16:creationId xmlns:a16="http://schemas.microsoft.com/office/drawing/2014/main" id="{70D68B3B-984F-C092-CE56-746E02A5DDD3}"/>
              </a:ext>
            </a:extLst>
          </p:cNvPr>
          <p:cNvCxnSpPr>
            <a:endCxn id="16" idx="0"/>
          </p:cNvCxnSpPr>
          <p:nvPr/>
        </p:nvCxnSpPr>
        <p:spPr bwMode="auto">
          <a:xfrm>
            <a:off x="1688613" y="2132856"/>
            <a:ext cx="0" cy="342499"/>
          </a:xfrm>
          <a:prstGeom prst="straightConnector1">
            <a:avLst/>
          </a:prstGeom>
          <a:noFill/>
          <a:ln w="25400" cap="flat" cmpd="sng" algn="ctr">
            <a:solidFill>
              <a:srgbClr val="0000CC"/>
            </a:solidFill>
            <a:prstDash val="solid"/>
            <a:miter lim="800000"/>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8" name="直線單箭頭接點 13317">
            <a:extLst>
              <a:ext uri="{FF2B5EF4-FFF2-40B4-BE49-F238E27FC236}">
                <a16:creationId xmlns:a16="http://schemas.microsoft.com/office/drawing/2014/main" id="{24A40392-83D5-D60A-B8A8-E49586E0BCDD}"/>
              </a:ext>
            </a:extLst>
          </p:cNvPr>
          <p:cNvCxnSpPr>
            <a:stCxn id="16" idx="3"/>
            <a:endCxn id="20" idx="1"/>
          </p:cNvCxnSpPr>
          <p:nvPr/>
        </p:nvCxnSpPr>
        <p:spPr bwMode="auto">
          <a:xfrm>
            <a:off x="2708823" y="2799391"/>
            <a:ext cx="792653" cy="0"/>
          </a:xfrm>
          <a:prstGeom prst="straightConnector1">
            <a:avLst/>
          </a:prstGeom>
          <a:noFill/>
          <a:ln w="25400" cap="flat" cmpd="sng" algn="ctr">
            <a:solidFill>
              <a:srgbClr val="0000CC"/>
            </a:solidFill>
            <a:prstDash val="solid"/>
            <a:miter lim="800000"/>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1" name="直線單箭頭接點 13320">
            <a:extLst>
              <a:ext uri="{FF2B5EF4-FFF2-40B4-BE49-F238E27FC236}">
                <a16:creationId xmlns:a16="http://schemas.microsoft.com/office/drawing/2014/main" id="{5C187B8A-B5B7-CDF8-44E3-E79274CF8399}"/>
              </a:ext>
            </a:extLst>
          </p:cNvPr>
          <p:cNvCxnSpPr>
            <a:stCxn id="20" idx="3"/>
            <a:endCxn id="26" idx="1"/>
          </p:cNvCxnSpPr>
          <p:nvPr/>
        </p:nvCxnSpPr>
        <p:spPr bwMode="auto">
          <a:xfrm>
            <a:off x="5253283" y="2799391"/>
            <a:ext cx="792653" cy="0"/>
          </a:xfrm>
          <a:prstGeom prst="straightConnector1">
            <a:avLst/>
          </a:prstGeom>
          <a:noFill/>
          <a:ln w="25400" cap="flat" cmpd="sng" algn="ctr">
            <a:solidFill>
              <a:srgbClr val="0000CC"/>
            </a:solidFill>
            <a:prstDash val="solid"/>
            <a:miter lim="800000"/>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4" name="直線接點 13323">
            <a:extLst>
              <a:ext uri="{FF2B5EF4-FFF2-40B4-BE49-F238E27FC236}">
                <a16:creationId xmlns:a16="http://schemas.microsoft.com/office/drawing/2014/main" id="{C7DD815C-51E1-AB63-765A-EB9E710CEA79}"/>
              </a:ext>
            </a:extLst>
          </p:cNvPr>
          <p:cNvCxnSpPr/>
          <p:nvPr/>
        </p:nvCxnSpPr>
        <p:spPr bwMode="auto">
          <a:xfrm>
            <a:off x="1670319" y="3501008"/>
            <a:ext cx="5711518" cy="0"/>
          </a:xfrm>
          <a:prstGeom prst="line">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5" name="直線接點 13324">
            <a:extLst>
              <a:ext uri="{FF2B5EF4-FFF2-40B4-BE49-F238E27FC236}">
                <a16:creationId xmlns:a16="http://schemas.microsoft.com/office/drawing/2014/main" id="{8CBA6005-867A-1BAB-48C0-EBFB8C0EE3A7}"/>
              </a:ext>
            </a:extLst>
          </p:cNvPr>
          <p:cNvCxnSpPr>
            <a:stCxn id="26" idx="2"/>
          </p:cNvCxnSpPr>
          <p:nvPr/>
        </p:nvCxnSpPr>
        <p:spPr bwMode="auto">
          <a:xfrm>
            <a:off x="7381837" y="3123427"/>
            <a:ext cx="0" cy="377581"/>
          </a:xfrm>
          <a:prstGeom prst="line">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9" name="直線單箭頭接點 13328">
            <a:extLst>
              <a:ext uri="{FF2B5EF4-FFF2-40B4-BE49-F238E27FC236}">
                <a16:creationId xmlns:a16="http://schemas.microsoft.com/office/drawing/2014/main" id="{E5B5C0DC-F203-A14E-F851-108B1C9C7983}"/>
              </a:ext>
            </a:extLst>
          </p:cNvPr>
          <p:cNvCxnSpPr>
            <a:endCxn id="31" idx="0"/>
          </p:cNvCxnSpPr>
          <p:nvPr/>
        </p:nvCxnSpPr>
        <p:spPr bwMode="auto">
          <a:xfrm>
            <a:off x="1670320" y="3501008"/>
            <a:ext cx="0" cy="439985"/>
          </a:xfrm>
          <a:prstGeom prst="straightConnector1">
            <a:avLst/>
          </a:prstGeom>
          <a:noFill/>
          <a:ln w="25400" cap="flat" cmpd="sng" algn="ctr">
            <a:solidFill>
              <a:srgbClr val="0000CC"/>
            </a:solidFill>
            <a:prstDash val="solid"/>
            <a:miter lim="800000"/>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3" name="直線單箭頭接點 13332">
            <a:extLst>
              <a:ext uri="{FF2B5EF4-FFF2-40B4-BE49-F238E27FC236}">
                <a16:creationId xmlns:a16="http://schemas.microsoft.com/office/drawing/2014/main" id="{6B5DE34C-79E7-1A87-7A4F-4423536E02C6}"/>
              </a:ext>
            </a:extLst>
          </p:cNvPr>
          <p:cNvCxnSpPr>
            <a:stCxn id="31" idx="3"/>
            <a:endCxn id="36" idx="1"/>
          </p:cNvCxnSpPr>
          <p:nvPr/>
        </p:nvCxnSpPr>
        <p:spPr bwMode="auto">
          <a:xfrm>
            <a:off x="2672237" y="4265029"/>
            <a:ext cx="663964" cy="0"/>
          </a:xfrm>
          <a:prstGeom prst="straightConnector1">
            <a:avLst/>
          </a:prstGeom>
          <a:noFill/>
          <a:ln w="25400" cap="flat" cmpd="sng" algn="ctr">
            <a:solidFill>
              <a:srgbClr val="0000CC"/>
            </a:solidFill>
            <a:prstDash val="solid"/>
            <a:miter lim="800000"/>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6" name="直線單箭頭接點 13335">
            <a:extLst>
              <a:ext uri="{FF2B5EF4-FFF2-40B4-BE49-F238E27FC236}">
                <a16:creationId xmlns:a16="http://schemas.microsoft.com/office/drawing/2014/main" id="{3CEA2B27-5D8C-4912-1719-80579F906640}"/>
              </a:ext>
            </a:extLst>
          </p:cNvPr>
          <p:cNvCxnSpPr>
            <a:stCxn id="36" idx="3"/>
            <a:endCxn id="40" idx="1"/>
          </p:cNvCxnSpPr>
          <p:nvPr/>
        </p:nvCxnSpPr>
        <p:spPr bwMode="auto">
          <a:xfrm>
            <a:off x="5340036" y="4265029"/>
            <a:ext cx="663964" cy="11278"/>
          </a:xfrm>
          <a:prstGeom prst="straightConnector1">
            <a:avLst/>
          </a:prstGeom>
          <a:noFill/>
          <a:ln w="25400" cap="flat" cmpd="sng" algn="ctr">
            <a:solidFill>
              <a:srgbClr val="0000CC"/>
            </a:solidFill>
            <a:prstDash val="solid"/>
            <a:miter lim="800000"/>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9" name="直線接點 13338">
            <a:extLst>
              <a:ext uri="{FF2B5EF4-FFF2-40B4-BE49-F238E27FC236}">
                <a16:creationId xmlns:a16="http://schemas.microsoft.com/office/drawing/2014/main" id="{52AEBBBD-0122-C15B-33A7-50965D26F759}"/>
              </a:ext>
            </a:extLst>
          </p:cNvPr>
          <p:cNvCxnSpPr/>
          <p:nvPr/>
        </p:nvCxnSpPr>
        <p:spPr bwMode="auto">
          <a:xfrm>
            <a:off x="1403648" y="5013176"/>
            <a:ext cx="5936253" cy="0"/>
          </a:xfrm>
          <a:prstGeom prst="line">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0" name="直線接點 13339">
            <a:extLst>
              <a:ext uri="{FF2B5EF4-FFF2-40B4-BE49-F238E27FC236}">
                <a16:creationId xmlns:a16="http://schemas.microsoft.com/office/drawing/2014/main" id="{1145FA59-07CD-9F93-77DC-8431985C1ED9}"/>
              </a:ext>
            </a:extLst>
          </p:cNvPr>
          <p:cNvCxnSpPr>
            <a:stCxn id="40" idx="2"/>
          </p:cNvCxnSpPr>
          <p:nvPr/>
        </p:nvCxnSpPr>
        <p:spPr bwMode="auto">
          <a:xfrm>
            <a:off x="7339901" y="4600343"/>
            <a:ext cx="0" cy="412833"/>
          </a:xfrm>
          <a:prstGeom prst="line">
            <a:avLst/>
          </a:prstGeom>
          <a:noFill/>
          <a:ln w="25400" cap="flat" cmpd="sng" algn="ctr">
            <a:solidFill>
              <a:srgbClr val="00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5" name="直線單箭頭接點 13344">
            <a:extLst>
              <a:ext uri="{FF2B5EF4-FFF2-40B4-BE49-F238E27FC236}">
                <a16:creationId xmlns:a16="http://schemas.microsoft.com/office/drawing/2014/main" id="{F0940C0D-FA64-86EA-EFA6-C6EE8C35A603}"/>
              </a:ext>
            </a:extLst>
          </p:cNvPr>
          <p:cNvCxnSpPr>
            <a:endCxn id="44" idx="0"/>
          </p:cNvCxnSpPr>
          <p:nvPr/>
        </p:nvCxnSpPr>
        <p:spPr bwMode="auto">
          <a:xfrm>
            <a:off x="1414250" y="5013176"/>
            <a:ext cx="0" cy="360040"/>
          </a:xfrm>
          <a:prstGeom prst="straightConnector1">
            <a:avLst/>
          </a:prstGeom>
          <a:noFill/>
          <a:ln w="25400" cap="flat" cmpd="sng" algn="ctr">
            <a:solidFill>
              <a:srgbClr val="0000CC"/>
            </a:solidFill>
            <a:prstDash val="solid"/>
            <a:miter lim="800000"/>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51" name="直線單箭頭接點 13350">
            <a:extLst>
              <a:ext uri="{FF2B5EF4-FFF2-40B4-BE49-F238E27FC236}">
                <a16:creationId xmlns:a16="http://schemas.microsoft.com/office/drawing/2014/main" id="{CE07794E-49A4-0644-35E9-957F4818BE0B}"/>
              </a:ext>
            </a:extLst>
          </p:cNvPr>
          <p:cNvCxnSpPr>
            <a:stCxn id="44" idx="3"/>
            <a:endCxn id="49" idx="1"/>
          </p:cNvCxnSpPr>
          <p:nvPr/>
        </p:nvCxnSpPr>
        <p:spPr bwMode="auto">
          <a:xfrm>
            <a:off x="2416167" y="5697252"/>
            <a:ext cx="882992" cy="0"/>
          </a:xfrm>
          <a:prstGeom prst="straightConnector1">
            <a:avLst/>
          </a:prstGeom>
          <a:noFill/>
          <a:ln w="25400" cap="flat" cmpd="sng" algn="ctr">
            <a:solidFill>
              <a:srgbClr val="0000CC"/>
            </a:solidFill>
            <a:prstDash val="solid"/>
            <a:miter lim="800000"/>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58" name="直線單箭頭接點 13357">
            <a:extLst>
              <a:ext uri="{FF2B5EF4-FFF2-40B4-BE49-F238E27FC236}">
                <a16:creationId xmlns:a16="http://schemas.microsoft.com/office/drawing/2014/main" id="{217266D2-6300-7139-651D-41D44872BB47}"/>
              </a:ext>
            </a:extLst>
          </p:cNvPr>
          <p:cNvCxnSpPr>
            <a:stCxn id="49" idx="3"/>
            <a:endCxn id="48" idx="2"/>
          </p:cNvCxnSpPr>
          <p:nvPr/>
        </p:nvCxnSpPr>
        <p:spPr bwMode="auto">
          <a:xfrm flipV="1">
            <a:off x="5844841" y="5695503"/>
            <a:ext cx="882992" cy="1749"/>
          </a:xfrm>
          <a:prstGeom prst="straightConnector1">
            <a:avLst/>
          </a:prstGeom>
          <a:noFill/>
          <a:ln w="25400" cap="flat" cmpd="sng" algn="ctr">
            <a:solidFill>
              <a:srgbClr val="0000CC"/>
            </a:solidFill>
            <a:prstDash val="solid"/>
            <a:miter lim="800000"/>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6637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45852-1B01-3255-3F0F-B04F6BEB103A}"/>
            </a:ext>
          </a:extLst>
        </p:cNvPr>
        <p:cNvGrpSpPr/>
        <p:nvPr/>
      </p:nvGrpSpPr>
      <p:grpSpPr>
        <a:xfrm>
          <a:off x="0" y="0"/>
          <a:ext cx="0" cy="0"/>
          <a:chOff x="0" y="0"/>
          <a:chExt cx="0" cy="0"/>
        </a:xfrm>
      </p:grpSpPr>
      <p:sp>
        <p:nvSpPr>
          <p:cNvPr id="13314" name="標題 1">
            <a:extLst>
              <a:ext uri="{FF2B5EF4-FFF2-40B4-BE49-F238E27FC236}">
                <a16:creationId xmlns:a16="http://schemas.microsoft.com/office/drawing/2014/main" id="{683464BB-F0BC-9657-CF34-65F9F988AC2D}"/>
              </a:ext>
            </a:extLst>
          </p:cNvPr>
          <p:cNvSpPr>
            <a:spLocks noGrp="1" noChangeArrowheads="1"/>
          </p:cNvSpPr>
          <p:nvPr>
            <p:ph type="title"/>
          </p:nvPr>
        </p:nvSpPr>
        <p:spPr/>
        <p:txBody>
          <a:bodyPr/>
          <a:lstStyle/>
          <a:p>
            <a:r>
              <a:rPr lang="zh-TW" altLang="en-US" dirty="0"/>
              <a:t>創意產生過程</a:t>
            </a:r>
            <a:r>
              <a:rPr lang="en-US" altLang="zh-TW" dirty="0"/>
              <a:t>(3/7)</a:t>
            </a:r>
            <a:endParaRPr lang="zh-TW" altLang="en-US" dirty="0"/>
          </a:p>
        </p:txBody>
      </p:sp>
      <p:graphicFrame>
        <p:nvGraphicFramePr>
          <p:cNvPr id="5" name="表格 4">
            <a:extLst>
              <a:ext uri="{FF2B5EF4-FFF2-40B4-BE49-F238E27FC236}">
                <a16:creationId xmlns:a16="http://schemas.microsoft.com/office/drawing/2014/main" id="{858CF404-68EE-902D-5699-14D7B7C6A6F6}"/>
              </a:ext>
            </a:extLst>
          </p:cNvPr>
          <p:cNvGraphicFramePr>
            <a:graphicFrameLocks noGrp="1"/>
          </p:cNvGraphicFramePr>
          <p:nvPr>
            <p:extLst>
              <p:ext uri="{D42A27DB-BD31-4B8C-83A1-F6EECF244321}">
                <p14:modId xmlns:p14="http://schemas.microsoft.com/office/powerpoint/2010/main" val="1224553185"/>
              </p:ext>
            </p:extLst>
          </p:nvPr>
        </p:nvGraphicFramePr>
        <p:xfrm>
          <a:off x="1709475" y="1328497"/>
          <a:ext cx="5725050" cy="1112520"/>
        </p:xfrm>
        <a:graphic>
          <a:graphicData uri="http://schemas.openxmlformats.org/drawingml/2006/table">
            <a:tbl>
              <a:tblPr firstRow="1" bandRow="1">
                <a:tableStyleId>{5940675A-B579-460E-94D1-54222C63F5DA}</a:tableStyleId>
              </a:tblPr>
              <a:tblGrid>
                <a:gridCol w="879371">
                  <a:extLst>
                    <a:ext uri="{9D8B030D-6E8A-4147-A177-3AD203B41FA5}">
                      <a16:colId xmlns:a16="http://schemas.microsoft.com/office/drawing/2014/main" val="174345374"/>
                    </a:ext>
                  </a:extLst>
                </a:gridCol>
                <a:gridCol w="4845679">
                  <a:extLst>
                    <a:ext uri="{9D8B030D-6E8A-4147-A177-3AD203B41FA5}">
                      <a16:colId xmlns:a16="http://schemas.microsoft.com/office/drawing/2014/main" val="185421571"/>
                    </a:ext>
                  </a:extLst>
                </a:gridCol>
              </a:tblGrid>
              <a:tr h="370840">
                <a:tc>
                  <a:txBody>
                    <a:bodyPr/>
                    <a:lstStyle/>
                    <a:p>
                      <a:r>
                        <a:rPr lang="en-US" altLang="zh-TW" dirty="0">
                          <a:latin typeface="Times New Roman" panose="02020603050405020304" pitchFamily="18" charset="0"/>
                          <a:cs typeface="Times New Roman" panose="02020603050405020304" pitchFamily="18" charset="0"/>
                        </a:rPr>
                        <a:t>IF</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zh-TW" altLang="en-US" dirty="0">
                          <a:latin typeface="Times New Roman" panose="02020603050405020304" pitchFamily="18" charset="0"/>
                          <a:cs typeface="Times New Roman" panose="02020603050405020304" pitchFamily="18" charset="0"/>
                        </a:rPr>
                        <a:t>直接提升總生產量</a:t>
                      </a:r>
                    </a:p>
                  </a:txBody>
                  <a:tcPr/>
                </a:tc>
                <a:extLst>
                  <a:ext uri="{0D108BD9-81ED-4DB2-BD59-A6C34878D82A}">
                    <a16:rowId xmlns:a16="http://schemas.microsoft.com/office/drawing/2014/main" val="2564154220"/>
                  </a:ext>
                </a:extLst>
              </a:tr>
              <a:tr h="370840">
                <a:tc>
                  <a:txBody>
                    <a:bodyPr/>
                    <a:lstStyle/>
                    <a:p>
                      <a:r>
                        <a:rPr lang="en-US" altLang="zh-TW" dirty="0">
                          <a:latin typeface="Times New Roman" panose="02020603050405020304" pitchFamily="18" charset="0"/>
                          <a:cs typeface="Times New Roman" panose="02020603050405020304" pitchFamily="18" charset="0"/>
                        </a:rPr>
                        <a:t>THEN</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zh-TW" altLang="en-US" dirty="0">
                          <a:latin typeface="Times New Roman" panose="02020603050405020304" pitchFamily="18" charset="0"/>
                          <a:cs typeface="Times New Roman" panose="02020603050405020304" pitchFamily="18" charset="0"/>
                        </a:rPr>
                        <a:t>服務水準可獲得提升，顧客需求得到滿足</a:t>
                      </a:r>
                    </a:p>
                  </a:txBody>
                  <a:tcPr/>
                </a:tc>
                <a:extLst>
                  <a:ext uri="{0D108BD9-81ED-4DB2-BD59-A6C34878D82A}">
                    <a16:rowId xmlns:a16="http://schemas.microsoft.com/office/drawing/2014/main" val="3784715237"/>
                  </a:ext>
                </a:extLst>
              </a:tr>
              <a:tr h="370840">
                <a:tc>
                  <a:txBody>
                    <a:bodyPr/>
                    <a:lstStyle/>
                    <a:p>
                      <a:r>
                        <a:rPr lang="en-US" altLang="zh-TW" dirty="0">
                          <a:latin typeface="Times New Roman" panose="02020603050405020304" pitchFamily="18" charset="0"/>
                          <a:cs typeface="Times New Roman" panose="02020603050405020304" pitchFamily="18" charset="0"/>
                        </a:rPr>
                        <a:t>BUT</a:t>
                      </a:r>
                      <a:endParaRPr lang="zh-TW" altLang="en-US" dirty="0">
                        <a:latin typeface="Times New Roman" panose="02020603050405020304" pitchFamily="18" charset="0"/>
                        <a:cs typeface="Times New Roman" panose="02020603050405020304" pitchFamily="18" charset="0"/>
                      </a:endParaRPr>
                    </a:p>
                  </a:txBody>
                  <a:tcPr/>
                </a:tc>
                <a:tc>
                  <a:txBody>
                    <a:bodyPr/>
                    <a:lstStyle/>
                    <a:p>
                      <a:r>
                        <a:rPr lang="zh-TW" altLang="en-US" dirty="0">
                          <a:latin typeface="Times New Roman" panose="02020603050405020304" pitchFamily="18" charset="0"/>
                          <a:cs typeface="Times New Roman" panose="02020603050405020304" pitchFamily="18" charset="0"/>
                        </a:rPr>
                        <a:t>大量生產與過多存貨使得總成本提升</a:t>
                      </a:r>
                    </a:p>
                  </a:txBody>
                  <a:tcPr/>
                </a:tc>
                <a:extLst>
                  <a:ext uri="{0D108BD9-81ED-4DB2-BD59-A6C34878D82A}">
                    <a16:rowId xmlns:a16="http://schemas.microsoft.com/office/drawing/2014/main" val="647209530"/>
                  </a:ext>
                </a:extLst>
              </a:tr>
            </a:tbl>
          </a:graphicData>
        </a:graphic>
      </p:graphicFrame>
      <p:sp>
        <p:nvSpPr>
          <p:cNvPr id="6" name="箭號: 向下 5">
            <a:extLst>
              <a:ext uri="{FF2B5EF4-FFF2-40B4-BE49-F238E27FC236}">
                <a16:creationId xmlns:a16="http://schemas.microsoft.com/office/drawing/2014/main" id="{7531A42F-660C-362B-5D49-E5D45C99D45E}"/>
              </a:ext>
            </a:extLst>
          </p:cNvPr>
          <p:cNvSpPr/>
          <p:nvPr/>
        </p:nvSpPr>
        <p:spPr>
          <a:xfrm>
            <a:off x="4329486" y="2708920"/>
            <a:ext cx="485029" cy="56454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TW" altLang="en-US"/>
          </a:p>
        </p:txBody>
      </p:sp>
      <p:graphicFrame>
        <p:nvGraphicFramePr>
          <p:cNvPr id="8" name="表格 7">
            <a:extLst>
              <a:ext uri="{FF2B5EF4-FFF2-40B4-BE49-F238E27FC236}">
                <a16:creationId xmlns:a16="http://schemas.microsoft.com/office/drawing/2014/main" id="{4086A5D8-BB3F-4B0D-CF7F-6DF2AE12C022}"/>
              </a:ext>
            </a:extLst>
          </p:cNvPr>
          <p:cNvGraphicFramePr>
            <a:graphicFrameLocks noGrp="1"/>
          </p:cNvGraphicFramePr>
          <p:nvPr>
            <p:extLst>
              <p:ext uri="{D42A27DB-BD31-4B8C-83A1-F6EECF244321}">
                <p14:modId xmlns:p14="http://schemas.microsoft.com/office/powerpoint/2010/main" val="3191979718"/>
              </p:ext>
            </p:extLst>
          </p:nvPr>
        </p:nvGraphicFramePr>
        <p:xfrm>
          <a:off x="2340000" y="3541366"/>
          <a:ext cx="4464000" cy="2174400"/>
        </p:xfrm>
        <a:graphic>
          <a:graphicData uri="http://schemas.openxmlformats.org/drawingml/2006/table">
            <a:tbl>
              <a:tblPr firstRow="1" bandRow="1">
                <a:tableStyleId>{5940675A-B579-460E-94D1-54222C63F5DA}</a:tableStyleId>
              </a:tblPr>
              <a:tblGrid>
                <a:gridCol w="1800000">
                  <a:extLst>
                    <a:ext uri="{9D8B030D-6E8A-4147-A177-3AD203B41FA5}">
                      <a16:colId xmlns:a16="http://schemas.microsoft.com/office/drawing/2014/main" val="2223008214"/>
                    </a:ext>
                  </a:extLst>
                </a:gridCol>
                <a:gridCol w="2664000">
                  <a:extLst>
                    <a:ext uri="{9D8B030D-6E8A-4147-A177-3AD203B41FA5}">
                      <a16:colId xmlns:a16="http://schemas.microsoft.com/office/drawing/2014/main" val="2431977061"/>
                    </a:ext>
                  </a:extLst>
                </a:gridCol>
              </a:tblGrid>
              <a:tr h="648000">
                <a:tc>
                  <a:txBody>
                    <a:bodyPr/>
                    <a:lstStyle/>
                    <a:p>
                      <a:r>
                        <a:rPr lang="en-US" altLang="zh-TW" dirty="0">
                          <a:latin typeface="Times New Roman" panose="02020603050405020304" pitchFamily="18" charset="0"/>
                          <a:cs typeface="Times New Roman" panose="02020603050405020304" pitchFamily="18" charset="0"/>
                        </a:rPr>
                        <a:t>                Worsen</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Improve</a:t>
                      </a:r>
                      <a:endParaRPr lang="zh-TW" altLang="en-US" dirty="0">
                        <a:latin typeface="Times New Roman" panose="02020603050405020304" pitchFamily="18" charset="0"/>
                        <a:cs typeface="Times New Roman" panose="02020603050405020304" pitchFamily="18" charset="0"/>
                      </a:endParaRPr>
                    </a:p>
                  </a:txBody>
                  <a:tcPr>
                    <a:lnTlToBr w="12700" cap="flat" cmpd="sng" algn="ctr">
                      <a:solidFill>
                        <a:schemeClr val="tx1"/>
                      </a:solidFill>
                      <a:prstDash val="solid"/>
                      <a:round/>
                      <a:headEnd type="none" w="med" len="med"/>
                      <a:tailEnd type="none" w="med" len="med"/>
                    </a:lnTlToBr>
                  </a:tcPr>
                </a:tc>
                <a:tc>
                  <a:txBody>
                    <a:bodyPr/>
                    <a:lstStyle/>
                    <a:p>
                      <a:r>
                        <a:rPr lang="en-US" altLang="zh-TW" dirty="0">
                          <a:latin typeface="Times New Roman" panose="02020603050405020304" pitchFamily="18" charset="0"/>
                          <a:cs typeface="Times New Roman" panose="02020603050405020304" pitchFamily="18" charset="0"/>
                        </a:rPr>
                        <a:t>[31]</a:t>
                      </a:r>
                    </a:p>
                    <a:p>
                      <a:r>
                        <a:rPr lang="zh-TW" altLang="en-US" dirty="0">
                          <a:latin typeface="Times New Roman" panose="02020603050405020304" pitchFamily="18" charset="0"/>
                          <a:cs typeface="Times New Roman" panose="02020603050405020304" pitchFamily="18" charset="0"/>
                        </a:rPr>
                        <a:t>系統所產生的其他有害效果</a:t>
                      </a:r>
                      <a:endParaRPr lang="en-US" altLang="zh-TW"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832811"/>
                  </a:ext>
                </a:extLst>
              </a:tr>
              <a:tr h="1260000">
                <a:tc>
                  <a:txBody>
                    <a:bodyPr/>
                    <a:lstStyle/>
                    <a:p>
                      <a:r>
                        <a:rPr lang="en-US" altLang="zh-TW" dirty="0">
                          <a:latin typeface="Times New Roman" panose="02020603050405020304" pitchFamily="18" charset="0"/>
                          <a:cs typeface="Times New Roman" panose="02020603050405020304" pitchFamily="18" charset="0"/>
                        </a:rPr>
                        <a:t>[10]</a:t>
                      </a:r>
                    </a:p>
                    <a:p>
                      <a:r>
                        <a:rPr lang="zh-TW" altLang="en-US" dirty="0">
                          <a:latin typeface="Times New Roman" panose="02020603050405020304" pitchFamily="18" charset="0"/>
                          <a:cs typeface="Times New Roman" panose="02020603050405020304" pitchFamily="18" charset="0"/>
                        </a:rPr>
                        <a:t>物質的數量</a:t>
                      </a:r>
                    </a:p>
                  </a:txBody>
                  <a:tcPr/>
                </a:tc>
                <a:tc>
                  <a:txBody>
                    <a:bodyPr/>
                    <a:lstStyle/>
                    <a:p>
                      <a:r>
                        <a:rPr lang="en-US" altLang="zh-TW" dirty="0">
                          <a:latin typeface="Times New Roman" panose="02020603050405020304" pitchFamily="18" charset="0"/>
                          <a:cs typeface="Times New Roman" panose="02020603050405020304" pitchFamily="18" charset="0"/>
                        </a:rPr>
                        <a:t>35: </a:t>
                      </a:r>
                      <a:r>
                        <a:rPr lang="zh-TW" altLang="en-US" dirty="0">
                          <a:latin typeface="Times New Roman" panose="02020603050405020304" pitchFamily="18" charset="0"/>
                          <a:cs typeface="Times New Roman" panose="02020603050405020304" pitchFamily="18" charset="0"/>
                        </a:rPr>
                        <a:t>參數改變</a:t>
                      </a:r>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40: </a:t>
                      </a:r>
                      <a:r>
                        <a:rPr lang="zh-TW" altLang="en-US" dirty="0">
                          <a:latin typeface="Times New Roman" panose="02020603050405020304" pitchFamily="18" charset="0"/>
                          <a:cs typeface="Times New Roman" panose="02020603050405020304" pitchFamily="18" charset="0"/>
                        </a:rPr>
                        <a:t>複合材料</a:t>
                      </a:r>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3: </a:t>
                      </a:r>
                      <a:r>
                        <a:rPr lang="zh-TW" altLang="en-US" dirty="0">
                          <a:latin typeface="Times New Roman" panose="02020603050405020304" pitchFamily="18" charset="0"/>
                          <a:cs typeface="Times New Roman" panose="02020603050405020304" pitchFamily="18" charset="0"/>
                        </a:rPr>
                        <a:t>局部品質</a:t>
                      </a:r>
                      <a:endParaRPr lang="en-US" altLang="zh-TW" dirty="0">
                        <a:latin typeface="Times New Roman" panose="02020603050405020304" pitchFamily="18" charset="0"/>
                        <a:cs typeface="Times New Roman" panose="02020603050405020304" pitchFamily="18" charset="0"/>
                      </a:endParaRPr>
                    </a:p>
                    <a:p>
                      <a:r>
                        <a:rPr lang="en-US" altLang="zh-TW" b="0" dirty="0">
                          <a:solidFill>
                            <a:schemeClr val="tx1"/>
                          </a:solidFill>
                          <a:latin typeface="Times New Roman" panose="02020603050405020304" pitchFamily="18" charset="0"/>
                          <a:cs typeface="Times New Roman" panose="02020603050405020304" pitchFamily="18" charset="0"/>
                        </a:rPr>
                        <a:t>12: </a:t>
                      </a:r>
                      <a:r>
                        <a:rPr lang="zh-TW" altLang="en-US" b="0" dirty="0">
                          <a:solidFill>
                            <a:schemeClr val="tx1"/>
                          </a:solidFill>
                          <a:latin typeface="Times New Roman" panose="02020603050405020304" pitchFamily="18" charset="0"/>
                          <a:cs typeface="Times New Roman" panose="02020603050405020304" pitchFamily="18" charset="0"/>
                        </a:rPr>
                        <a:t>等勢性</a:t>
                      </a:r>
                    </a:p>
                  </a:txBody>
                  <a:tcPr/>
                </a:tc>
                <a:extLst>
                  <a:ext uri="{0D108BD9-81ED-4DB2-BD59-A6C34878D82A}">
                    <a16:rowId xmlns:a16="http://schemas.microsoft.com/office/drawing/2014/main" val="4119893448"/>
                  </a:ext>
                </a:extLst>
              </a:tr>
            </a:tbl>
          </a:graphicData>
        </a:graphic>
      </p:graphicFrame>
    </p:spTree>
    <p:extLst>
      <p:ext uri="{BB962C8B-B14F-4D97-AF65-F5344CB8AC3E}">
        <p14:creationId xmlns:p14="http://schemas.microsoft.com/office/powerpoint/2010/main" val="405555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A2C66-349C-0D4D-48E2-C95F3AF2D124}"/>
            </a:ext>
          </a:extLst>
        </p:cNvPr>
        <p:cNvGrpSpPr/>
        <p:nvPr/>
      </p:nvGrpSpPr>
      <p:grpSpPr>
        <a:xfrm>
          <a:off x="0" y="0"/>
          <a:ext cx="0" cy="0"/>
          <a:chOff x="0" y="0"/>
          <a:chExt cx="0" cy="0"/>
        </a:xfrm>
      </p:grpSpPr>
      <p:sp>
        <p:nvSpPr>
          <p:cNvPr id="13314" name="標題 1">
            <a:extLst>
              <a:ext uri="{FF2B5EF4-FFF2-40B4-BE49-F238E27FC236}">
                <a16:creationId xmlns:a16="http://schemas.microsoft.com/office/drawing/2014/main" id="{83092B3A-1297-4CD4-7EC0-2FC550D9D501}"/>
              </a:ext>
            </a:extLst>
          </p:cNvPr>
          <p:cNvSpPr>
            <a:spLocks noGrp="1" noChangeArrowheads="1"/>
          </p:cNvSpPr>
          <p:nvPr>
            <p:ph type="title"/>
          </p:nvPr>
        </p:nvSpPr>
        <p:spPr/>
        <p:txBody>
          <a:bodyPr/>
          <a:lstStyle/>
          <a:p>
            <a:r>
              <a:rPr lang="zh-TW" altLang="en-US" dirty="0"/>
              <a:t>創意產生過程</a:t>
            </a:r>
            <a:r>
              <a:rPr lang="en-US" altLang="zh-TW" dirty="0"/>
              <a:t>(3/7)</a:t>
            </a:r>
            <a:endParaRPr lang="zh-TW" altLang="en-US" dirty="0"/>
          </a:p>
        </p:txBody>
      </p:sp>
      <p:sp>
        <p:nvSpPr>
          <p:cNvPr id="13315" name="內容版面配置區 2">
            <a:extLst>
              <a:ext uri="{FF2B5EF4-FFF2-40B4-BE49-F238E27FC236}">
                <a16:creationId xmlns:a16="http://schemas.microsoft.com/office/drawing/2014/main" id="{2ECDF822-1EE8-A452-DA8C-AED0F5A6315C}"/>
              </a:ext>
            </a:extLst>
          </p:cNvPr>
          <p:cNvSpPr>
            <a:spLocks noGrp="1" noChangeArrowheads="1"/>
          </p:cNvSpPr>
          <p:nvPr>
            <p:ph idx="1"/>
          </p:nvPr>
        </p:nvSpPr>
        <p:spPr>
          <a:xfrm>
            <a:off x="107950" y="1039813"/>
            <a:ext cx="8807450" cy="5126037"/>
          </a:xfrm>
        </p:spPr>
        <p:txBody>
          <a:bodyPr/>
          <a:lstStyle/>
          <a:p>
            <a:r>
              <a:rPr lang="zh-TW" altLang="en-US" dirty="0">
                <a:latin typeface="Times New Roman" panose="02020603050405020304" pitchFamily="18" charset="0"/>
                <a:cs typeface="Times New Roman" panose="02020603050405020304" pitchFamily="18" charset="0"/>
              </a:rPr>
              <a:t>解決方案：</a:t>
            </a:r>
          </a:p>
        </p:txBody>
      </p:sp>
      <p:graphicFrame>
        <p:nvGraphicFramePr>
          <p:cNvPr id="2" name="表格 1">
            <a:extLst>
              <a:ext uri="{FF2B5EF4-FFF2-40B4-BE49-F238E27FC236}">
                <a16:creationId xmlns:a16="http://schemas.microsoft.com/office/drawing/2014/main" id="{7F915FF5-F062-DA3C-6EF1-02B9C75B1A0A}"/>
              </a:ext>
            </a:extLst>
          </p:cNvPr>
          <p:cNvGraphicFramePr>
            <a:graphicFrameLocks noGrp="1"/>
          </p:cNvGraphicFramePr>
          <p:nvPr>
            <p:extLst>
              <p:ext uri="{D42A27DB-BD31-4B8C-83A1-F6EECF244321}">
                <p14:modId xmlns:p14="http://schemas.microsoft.com/office/powerpoint/2010/main" val="1245471625"/>
              </p:ext>
            </p:extLst>
          </p:nvPr>
        </p:nvGraphicFramePr>
        <p:xfrm>
          <a:off x="395536" y="2418080"/>
          <a:ext cx="8352928" cy="2021840"/>
        </p:xfrm>
        <a:graphic>
          <a:graphicData uri="http://schemas.openxmlformats.org/drawingml/2006/table">
            <a:tbl>
              <a:tblPr firstRow="1" bandRow="1">
                <a:tableStyleId>{5940675A-B579-460E-94D1-54222C63F5DA}</a:tableStyleId>
              </a:tblPr>
              <a:tblGrid>
                <a:gridCol w="2153219">
                  <a:extLst>
                    <a:ext uri="{9D8B030D-6E8A-4147-A177-3AD203B41FA5}">
                      <a16:colId xmlns:a16="http://schemas.microsoft.com/office/drawing/2014/main" val="2450188344"/>
                    </a:ext>
                  </a:extLst>
                </a:gridCol>
                <a:gridCol w="6199709">
                  <a:extLst>
                    <a:ext uri="{9D8B030D-6E8A-4147-A177-3AD203B41FA5}">
                      <a16:colId xmlns:a16="http://schemas.microsoft.com/office/drawing/2014/main" val="4285102250"/>
                    </a:ext>
                  </a:extLst>
                </a:gridCol>
              </a:tblGrid>
              <a:tr h="370840">
                <a:tc>
                  <a:txBody>
                    <a:bodyPr/>
                    <a:lstStyle/>
                    <a:p>
                      <a:r>
                        <a:rPr lang="zh-TW" altLang="en-US" b="1" dirty="0">
                          <a:latin typeface="Times New Roman" panose="02020603050405020304" pitchFamily="18" charset="0"/>
                          <a:cs typeface="Times New Roman" panose="02020603050405020304" pitchFamily="18" charset="0"/>
                        </a:rPr>
                        <a:t>通用解決方案</a:t>
                      </a:r>
                    </a:p>
                  </a:txBody>
                  <a:tcPr/>
                </a:tc>
                <a:tc>
                  <a:txBody>
                    <a:bodyPr/>
                    <a:lstStyle/>
                    <a:p>
                      <a:r>
                        <a:rPr lang="zh-TW" altLang="en-US" b="1" dirty="0">
                          <a:latin typeface="Times New Roman" panose="02020603050405020304" pitchFamily="18" charset="0"/>
                          <a:cs typeface="Times New Roman" panose="02020603050405020304" pitchFamily="18" charset="0"/>
                        </a:rPr>
                        <a:t>具體解決方案</a:t>
                      </a:r>
                    </a:p>
                  </a:txBody>
                  <a:tcPr/>
                </a:tc>
                <a:extLst>
                  <a:ext uri="{0D108BD9-81ED-4DB2-BD59-A6C34878D82A}">
                    <a16:rowId xmlns:a16="http://schemas.microsoft.com/office/drawing/2014/main" val="8824461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FF0000"/>
                          </a:solidFill>
                          <a:latin typeface="Times New Roman" panose="02020603050405020304" pitchFamily="18" charset="0"/>
                          <a:cs typeface="Times New Roman" panose="02020603050405020304" pitchFamily="18" charset="0"/>
                        </a:rPr>
                        <a:t>#12: </a:t>
                      </a:r>
                      <a:r>
                        <a:rPr lang="zh-TW" altLang="en-US" b="0" dirty="0">
                          <a:solidFill>
                            <a:srgbClr val="FF0000"/>
                          </a:solidFill>
                          <a:latin typeface="Times New Roman" panose="02020603050405020304" pitchFamily="18" charset="0"/>
                          <a:cs typeface="Times New Roman" panose="02020603050405020304" pitchFamily="18" charset="0"/>
                        </a:rPr>
                        <a:t>等勢性</a:t>
                      </a:r>
                    </a:p>
                  </a:txBody>
                  <a:tcPr/>
                </a:tc>
                <a:tc>
                  <a:txBody>
                    <a:bodyPr/>
                    <a:lstStyle/>
                    <a:p>
                      <a:r>
                        <a:rPr lang="zh-TW" altLang="en-US" dirty="0">
                          <a:solidFill>
                            <a:srgbClr val="FF0000"/>
                          </a:solidFill>
                          <a:latin typeface="Times New Roman" panose="02020603050405020304" pitchFamily="18" charset="0"/>
                          <a:cs typeface="Times New Roman" panose="02020603050405020304" pitchFamily="18" charset="0"/>
                        </a:rPr>
                        <a:t>將決策問題轉化為能夠因應不確定性的穩健最佳化數學模型進行最佳化求解。</a:t>
                      </a:r>
                    </a:p>
                  </a:txBody>
                  <a:tcPr/>
                </a:tc>
                <a:extLst>
                  <a:ext uri="{0D108BD9-81ED-4DB2-BD59-A6C34878D82A}">
                    <a16:rowId xmlns:a16="http://schemas.microsoft.com/office/drawing/2014/main" val="10639549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00B0F0"/>
                          </a:solidFill>
                          <a:latin typeface="Times New Roman" panose="02020603050405020304" pitchFamily="18" charset="0"/>
                          <a:cs typeface="Times New Roman" panose="02020603050405020304" pitchFamily="18" charset="0"/>
                        </a:rPr>
                        <a:t>#40: </a:t>
                      </a:r>
                      <a:r>
                        <a:rPr lang="zh-TW" altLang="en-US" dirty="0">
                          <a:solidFill>
                            <a:srgbClr val="00B0F0"/>
                          </a:solidFill>
                          <a:latin typeface="Times New Roman" panose="02020603050405020304" pitchFamily="18" charset="0"/>
                          <a:cs typeface="Times New Roman" panose="02020603050405020304" pitchFamily="18" charset="0"/>
                        </a:rPr>
                        <a:t>複合材料</a:t>
                      </a:r>
                      <a:endParaRPr lang="en-US" altLang="zh-TW" dirty="0">
                        <a:solidFill>
                          <a:srgbClr val="00B0F0"/>
                        </a:solidFill>
                        <a:latin typeface="Times New Roman" panose="02020603050405020304" pitchFamily="18" charset="0"/>
                        <a:cs typeface="Times New Roman" panose="02020603050405020304" pitchFamily="18" charset="0"/>
                      </a:endParaRPr>
                    </a:p>
                  </a:txBody>
                  <a:tcPr/>
                </a:tc>
                <a:tc>
                  <a:txBody>
                    <a:bodyPr/>
                    <a:lstStyle/>
                    <a:p>
                      <a:r>
                        <a:rPr lang="zh-TW" altLang="en-US" dirty="0">
                          <a:solidFill>
                            <a:srgbClr val="00B0F0"/>
                          </a:solidFill>
                          <a:latin typeface="Times New Roman" panose="02020603050405020304" pitchFamily="18" charset="0"/>
                          <a:cs typeface="Times New Roman" panose="02020603050405020304" pitchFamily="18" charset="0"/>
                        </a:rPr>
                        <a:t>整合機器學習方法，利用歷史數據和預測數據建立穩健最佳化所需的不確定性集合。</a:t>
                      </a:r>
                    </a:p>
                  </a:txBody>
                  <a:tcPr/>
                </a:tc>
                <a:extLst>
                  <a:ext uri="{0D108BD9-81ED-4DB2-BD59-A6C34878D82A}">
                    <a16:rowId xmlns:a16="http://schemas.microsoft.com/office/drawing/2014/main" val="41875082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00B0F0"/>
                          </a:solidFill>
                          <a:latin typeface="Times New Roman" panose="02020603050405020304" pitchFamily="18" charset="0"/>
                          <a:cs typeface="Times New Roman" panose="02020603050405020304" pitchFamily="18" charset="0"/>
                        </a:rPr>
                        <a:t>#35: </a:t>
                      </a:r>
                      <a:r>
                        <a:rPr lang="zh-TW" altLang="en-US" dirty="0">
                          <a:solidFill>
                            <a:srgbClr val="00B0F0"/>
                          </a:solidFill>
                          <a:latin typeface="Times New Roman" panose="02020603050405020304" pitchFamily="18" charset="0"/>
                          <a:cs typeface="Times New Roman" panose="02020603050405020304" pitchFamily="18" charset="0"/>
                        </a:rPr>
                        <a:t>參數改變</a:t>
                      </a:r>
                      <a:endParaRPr lang="en-US" altLang="zh-TW" dirty="0">
                        <a:solidFill>
                          <a:srgbClr val="00B0F0"/>
                        </a:solidFill>
                        <a:latin typeface="Times New Roman" panose="02020603050405020304" pitchFamily="18" charset="0"/>
                        <a:cs typeface="Times New Roman" panose="02020603050405020304" pitchFamily="18" charset="0"/>
                      </a:endParaRPr>
                    </a:p>
                  </a:txBody>
                  <a:tcPr/>
                </a:tc>
                <a:tc>
                  <a:txBody>
                    <a:bodyPr/>
                    <a:lstStyle/>
                    <a:p>
                      <a:r>
                        <a:rPr lang="zh-TW" altLang="en-US" dirty="0">
                          <a:solidFill>
                            <a:srgbClr val="00B0F0"/>
                          </a:solidFill>
                          <a:latin typeface="Times New Roman" panose="02020603050405020304" pitchFamily="18" charset="0"/>
                          <a:cs typeface="Times New Roman" panose="02020603050405020304" pitchFamily="18" charset="0"/>
                        </a:rPr>
                        <a:t>調整模型內參數以得到最佳決策結果。</a:t>
                      </a:r>
                    </a:p>
                  </a:txBody>
                  <a:tcPr/>
                </a:tc>
                <a:extLst>
                  <a:ext uri="{0D108BD9-81ED-4DB2-BD59-A6C34878D82A}">
                    <a16:rowId xmlns:a16="http://schemas.microsoft.com/office/drawing/2014/main" val="2474566040"/>
                  </a:ext>
                </a:extLst>
              </a:tr>
            </a:tbl>
          </a:graphicData>
        </a:graphic>
      </p:graphicFrame>
      <p:sp>
        <p:nvSpPr>
          <p:cNvPr id="3" name="語音泡泡: 橢圓形 2">
            <a:extLst>
              <a:ext uri="{FF2B5EF4-FFF2-40B4-BE49-F238E27FC236}">
                <a16:creationId xmlns:a16="http://schemas.microsoft.com/office/drawing/2014/main" id="{EA1AE60D-2886-C3E4-6133-CC63AD9F038A}"/>
              </a:ext>
            </a:extLst>
          </p:cNvPr>
          <p:cNvSpPr/>
          <p:nvPr/>
        </p:nvSpPr>
        <p:spPr>
          <a:xfrm>
            <a:off x="1872277" y="1529541"/>
            <a:ext cx="1602408" cy="652007"/>
          </a:xfrm>
          <a:prstGeom prst="wedgeEllipseCallout">
            <a:avLst>
              <a:gd name="adj1" fmla="val -16083"/>
              <a:gd name="adj2" fmla="val 137132"/>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1800" dirty="0">
                <a:solidFill>
                  <a:srgbClr val="FF0000"/>
                </a:solidFill>
                <a:latin typeface="Times New Roman" panose="02020603050405020304" pitchFamily="18" charset="0"/>
                <a:cs typeface="Times New Roman" panose="02020603050405020304" pitchFamily="18" charset="0"/>
              </a:rPr>
              <a:t>主要方法</a:t>
            </a:r>
          </a:p>
        </p:txBody>
      </p:sp>
      <p:sp>
        <p:nvSpPr>
          <p:cNvPr id="4" name="語音泡泡: 橢圓形 3">
            <a:extLst>
              <a:ext uri="{FF2B5EF4-FFF2-40B4-BE49-F238E27FC236}">
                <a16:creationId xmlns:a16="http://schemas.microsoft.com/office/drawing/2014/main" id="{576A7774-A619-77E4-7BD5-5D24957A84DF}"/>
              </a:ext>
            </a:extLst>
          </p:cNvPr>
          <p:cNvSpPr/>
          <p:nvPr/>
        </p:nvSpPr>
        <p:spPr>
          <a:xfrm>
            <a:off x="1848843" y="4869160"/>
            <a:ext cx="2171722" cy="652007"/>
          </a:xfrm>
          <a:prstGeom prst="wedgeEllipseCallout">
            <a:avLst>
              <a:gd name="adj1" fmla="val -21377"/>
              <a:gd name="adj2" fmla="val -116164"/>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1800" dirty="0">
                <a:solidFill>
                  <a:srgbClr val="00B0F0"/>
                </a:solidFill>
                <a:latin typeface="Times New Roman" panose="02020603050405020304" pitchFamily="18" charset="0"/>
                <a:cs typeface="Times New Roman" panose="02020603050405020304" pitchFamily="18" charset="0"/>
              </a:rPr>
              <a:t>輔助方法</a:t>
            </a:r>
          </a:p>
        </p:txBody>
      </p:sp>
      <p:sp>
        <p:nvSpPr>
          <p:cNvPr id="5" name="矩形 4">
            <a:extLst>
              <a:ext uri="{FF2B5EF4-FFF2-40B4-BE49-F238E27FC236}">
                <a16:creationId xmlns:a16="http://schemas.microsoft.com/office/drawing/2014/main" id="{CF0F2C55-571E-9557-89EB-A9CD36F3C3DF}"/>
              </a:ext>
            </a:extLst>
          </p:cNvPr>
          <p:cNvSpPr/>
          <p:nvPr/>
        </p:nvSpPr>
        <p:spPr>
          <a:xfrm>
            <a:off x="393606" y="2780928"/>
            <a:ext cx="8352928" cy="6520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D6E9DD91-576E-A3C7-EA29-DE983F28D856}"/>
              </a:ext>
            </a:extLst>
          </p:cNvPr>
          <p:cNvSpPr/>
          <p:nvPr/>
        </p:nvSpPr>
        <p:spPr>
          <a:xfrm>
            <a:off x="393606" y="3469004"/>
            <a:ext cx="8352928" cy="970916"/>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114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92B5A-5FDE-FBCF-081A-B862490335F9}"/>
            </a:ext>
          </a:extLst>
        </p:cNvPr>
        <p:cNvGrpSpPr/>
        <p:nvPr/>
      </p:nvGrpSpPr>
      <p:grpSpPr>
        <a:xfrm>
          <a:off x="0" y="0"/>
          <a:ext cx="0" cy="0"/>
          <a:chOff x="0" y="0"/>
          <a:chExt cx="0" cy="0"/>
        </a:xfrm>
      </p:grpSpPr>
      <p:sp>
        <p:nvSpPr>
          <p:cNvPr id="13314" name="標題 1">
            <a:extLst>
              <a:ext uri="{FF2B5EF4-FFF2-40B4-BE49-F238E27FC236}">
                <a16:creationId xmlns:a16="http://schemas.microsoft.com/office/drawing/2014/main" id="{D6A48762-D35C-AFE2-839D-CDDBE2104E04}"/>
              </a:ext>
            </a:extLst>
          </p:cNvPr>
          <p:cNvSpPr>
            <a:spLocks noGrp="1" noChangeArrowheads="1"/>
          </p:cNvSpPr>
          <p:nvPr>
            <p:ph type="title"/>
          </p:nvPr>
        </p:nvSpPr>
        <p:spPr/>
        <p:txBody>
          <a:bodyPr/>
          <a:lstStyle/>
          <a:p>
            <a:r>
              <a:rPr lang="zh-TW" altLang="en-US" dirty="0"/>
              <a:t>創意產生過程</a:t>
            </a:r>
            <a:r>
              <a:rPr lang="en-US" altLang="zh-TW" dirty="0"/>
              <a:t>(3/7)</a:t>
            </a:r>
            <a:endParaRPr lang="zh-TW" altLang="en-US" dirty="0"/>
          </a:p>
        </p:txBody>
      </p:sp>
      <mc:AlternateContent xmlns:mc="http://schemas.openxmlformats.org/markup-compatibility/2006">
        <mc:Choice xmlns:a14="http://schemas.microsoft.com/office/drawing/2010/main" Requires="a14">
          <p:sp>
            <p:nvSpPr>
              <p:cNvPr id="13315" name="內容版面配置區 2">
                <a:extLst>
                  <a:ext uri="{FF2B5EF4-FFF2-40B4-BE49-F238E27FC236}">
                    <a16:creationId xmlns:a16="http://schemas.microsoft.com/office/drawing/2014/main" id="{117737A2-BE11-E575-D001-7074B6A488E6}"/>
                  </a:ext>
                </a:extLst>
              </p:cNvPr>
              <p:cNvSpPr>
                <a:spLocks noGrp="1" noChangeArrowheads="1"/>
              </p:cNvSpPr>
              <p:nvPr>
                <p:ph idx="1"/>
              </p:nvPr>
            </p:nvSpPr>
            <p:spPr>
              <a:xfrm>
                <a:off x="107950" y="1039813"/>
                <a:ext cx="8807450" cy="5126037"/>
              </a:xfrm>
            </p:spPr>
            <p:txBody>
              <a:bodyPr/>
              <a:lstStyle/>
              <a:p>
                <a:r>
                  <a:rPr lang="en-US" altLang="zh-TW" dirty="0">
                    <a:latin typeface="Times New Roman" panose="02020603050405020304" pitchFamily="18" charset="0"/>
                    <a:cs typeface="Times New Roman" panose="02020603050405020304" pitchFamily="18" charset="0"/>
                  </a:rPr>
                  <a:t>#12</a:t>
                </a:r>
                <a:r>
                  <a:rPr lang="zh-TW" altLang="en-US" dirty="0">
                    <a:latin typeface="Times New Roman" panose="02020603050405020304" pitchFamily="18" charset="0"/>
                    <a:cs typeface="Times New Roman" panose="02020603050405020304" pitchFamily="18" charset="0"/>
                  </a:rPr>
                  <a:t> 等勢性：</a:t>
                </a:r>
                <a:endParaRPr lang="en-US" altLang="zh-TW" dirty="0">
                  <a:latin typeface="Times New Roman" panose="02020603050405020304" pitchFamily="18" charset="0"/>
                  <a:cs typeface="Times New Roman" panose="02020603050405020304" pitchFamily="18" charset="0"/>
                </a:endParaRPr>
              </a:p>
              <a:p>
                <a:pPr lvl="1"/>
                <a:r>
                  <a:rPr lang="zh-TW" altLang="en-US" dirty="0">
                    <a:latin typeface="Times New Roman" panose="02020603050405020304" pitchFamily="18" charset="0"/>
                    <a:cs typeface="Times New Roman" panose="02020603050405020304" pitchFamily="18" charset="0"/>
                  </a:rPr>
                  <a:t>穩健最佳化：最小化最糟情況的平均成本。</a:t>
                </a:r>
                <a:endParaRPr lang="en-US" altLang="zh-TW" dirty="0">
                  <a:latin typeface="Times New Roman" panose="02020603050405020304" pitchFamily="18" charset="0"/>
                  <a:cs typeface="Times New Roman" panose="02020603050405020304" pitchFamily="18" charset="0"/>
                </a:endParaRPr>
              </a:p>
              <a:p>
                <a:pPr lvl="1"/>
                <a:r>
                  <a:rPr lang="zh-TW" altLang="en-US" dirty="0">
                    <a:latin typeface="Times New Roman" panose="02020603050405020304" pitchFamily="18" charset="0"/>
                    <a:cs typeface="Times New Roman" panose="02020603050405020304" pitchFamily="18" charset="0"/>
                  </a:rPr>
                  <a:t>不確定性集合</a:t>
                </a:r>
                <a:r>
                  <a:rPr lang="en-US" altLang="zh-TW"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TW" i="1" smtClean="0">
                            <a:latin typeface="Cambria Math" panose="02040503050406030204" pitchFamily="18" charset="0"/>
                            <a:cs typeface="Times New Roman" panose="02020603050405020304" pitchFamily="18" charset="0"/>
                          </a:rPr>
                        </m:ctrlPr>
                      </m:sSubSupPr>
                      <m:e>
                        <m:r>
                          <a:rPr lang="zh-TW" altLang="en-US" i="1" smtClean="0">
                            <a:latin typeface="Cambria Math" panose="02040503050406030204" pitchFamily="18" charset="0"/>
                            <a:cs typeface="Times New Roman" panose="02020603050405020304" pitchFamily="18" charset="0"/>
                          </a:rPr>
                          <m:t>𝒰</m:t>
                        </m:r>
                      </m:e>
                      <m:sub>
                        <m:r>
                          <a:rPr lang="en-US" altLang="zh-TW" b="0" i="1" smtClean="0">
                            <a:latin typeface="Cambria Math" panose="02040503050406030204" pitchFamily="18" charset="0"/>
                            <a:cs typeface="Times New Roman" panose="02020603050405020304" pitchFamily="18" charset="0"/>
                          </a:rPr>
                          <m:t>𝑁</m:t>
                        </m:r>
                      </m:sub>
                      <m:sup>
                        <m:r>
                          <a:rPr lang="en-US" altLang="zh-TW" b="0" i="1" smtClean="0">
                            <a:latin typeface="Cambria Math" panose="02040503050406030204" pitchFamily="18" charset="0"/>
                            <a:cs typeface="Times New Roman" panose="02020603050405020304" pitchFamily="18" charset="0"/>
                          </a:rPr>
                          <m:t>𝑗</m:t>
                        </m:r>
                      </m:sup>
                    </m:sSubSup>
                    <m:r>
                      <a:rPr lang="en-US" altLang="zh-TW" b="0" i="1" smtClean="0">
                        <a:latin typeface="Cambria Math" panose="02040503050406030204" pitchFamily="18" charset="0"/>
                        <a:cs typeface="Times New Roman" panose="02020603050405020304" pitchFamily="18" charset="0"/>
                      </a:rPr>
                      <m:t>≔{</m:t>
                    </m:r>
                    <m:r>
                      <a:rPr lang="zh-TW" altLang="en-US" i="1">
                        <a:latin typeface="Cambria Math" panose="02040503050406030204" pitchFamily="18" charset="0"/>
                        <a:cs typeface="Times New Roman" panose="02020603050405020304" pitchFamily="18" charset="0"/>
                      </a:rPr>
                      <m:t>𝜁</m:t>
                    </m:r>
                    <m:r>
                      <a:rPr lang="en-US" altLang="zh-TW" b="0" i="1" smtClean="0">
                        <a:latin typeface="Cambria Math" panose="02040503050406030204" pitchFamily="18" charset="0"/>
                        <a:cs typeface="Times New Roman" panose="02020603050405020304" pitchFamily="18" charset="0"/>
                      </a:rPr>
                      <m:t>:</m:t>
                    </m:r>
                    <m:sSub>
                      <m:sSubPr>
                        <m:ctrlPr>
                          <a:rPr lang="en-US" altLang="zh-TW" b="0" i="1" smtClean="0">
                            <a:latin typeface="Cambria Math" panose="02040503050406030204" pitchFamily="18" charset="0"/>
                            <a:cs typeface="Times New Roman" panose="02020603050405020304" pitchFamily="18" charset="0"/>
                          </a:rPr>
                        </m:ctrlPr>
                      </m:sSubPr>
                      <m:e>
                        <m:d>
                          <m:dPr>
                            <m:begChr m:val="‖"/>
                            <m:endChr m:val="‖"/>
                            <m:ctrlPr>
                              <a:rPr lang="en-US" altLang="zh-TW" i="1">
                                <a:latin typeface="Cambria Math" panose="02040503050406030204" pitchFamily="18" charset="0"/>
                                <a:cs typeface="Times New Roman" panose="02020603050405020304" pitchFamily="18" charset="0"/>
                              </a:rPr>
                            </m:ctrlPr>
                          </m:dPr>
                          <m:e>
                            <m:r>
                              <a:rPr lang="zh-TW" altLang="en-US" i="1">
                                <a:latin typeface="Cambria Math" panose="02040503050406030204" pitchFamily="18" charset="0"/>
                                <a:cs typeface="Times New Roman" panose="02020603050405020304" pitchFamily="18" charset="0"/>
                              </a:rPr>
                              <m:t>𝜁</m:t>
                            </m:r>
                            <m:r>
                              <a:rPr lang="en-US" altLang="zh-TW" i="1">
                                <a:latin typeface="Cambria Math" panose="02040503050406030204" pitchFamily="18" charset="0"/>
                                <a:cs typeface="Times New Roman" panose="02020603050405020304" pitchFamily="18" charset="0"/>
                              </a:rPr>
                              <m:t>−</m:t>
                            </m:r>
                            <m:sSup>
                              <m:sSupPr>
                                <m:ctrlPr>
                                  <a:rPr lang="en-US" altLang="zh-TW" i="1">
                                    <a:latin typeface="Cambria Math" panose="02040503050406030204" pitchFamily="18" charset="0"/>
                                    <a:cs typeface="Times New Roman" panose="02020603050405020304" pitchFamily="18" charset="0"/>
                                  </a:rPr>
                                </m:ctrlPr>
                              </m:sSupPr>
                              <m:e>
                                <m:acc>
                                  <m:accPr>
                                    <m:chr m:val="̂"/>
                                    <m:ctrlPr>
                                      <a:rPr lang="en-US" altLang="zh-TW" i="1">
                                        <a:latin typeface="Cambria Math" panose="02040503050406030204" pitchFamily="18" charset="0"/>
                                        <a:cs typeface="Times New Roman" panose="02020603050405020304" pitchFamily="18" charset="0"/>
                                      </a:rPr>
                                    </m:ctrlPr>
                                  </m:accPr>
                                  <m:e>
                                    <m:r>
                                      <a:rPr lang="zh-TW" altLang="en-US" i="1">
                                        <a:latin typeface="Cambria Math" panose="02040503050406030204" pitchFamily="18" charset="0"/>
                                        <a:cs typeface="Times New Roman" panose="02020603050405020304" pitchFamily="18" charset="0"/>
                                      </a:rPr>
                                      <m:t>𝜉</m:t>
                                    </m:r>
                                  </m:e>
                                </m:acc>
                              </m:e>
                              <m:sup>
                                <m:r>
                                  <a:rPr lang="en-US" altLang="zh-TW" i="1">
                                    <a:latin typeface="Cambria Math" panose="02040503050406030204" pitchFamily="18" charset="0"/>
                                    <a:cs typeface="Times New Roman" panose="02020603050405020304" pitchFamily="18" charset="0"/>
                                  </a:rPr>
                                  <m:t>𝑗</m:t>
                                </m:r>
                              </m:sup>
                            </m:sSup>
                          </m:e>
                        </m:d>
                      </m:e>
                      <m:sub>
                        <m:r>
                          <a:rPr lang="en-US" altLang="zh-TW" b="0" i="1" smtClean="0">
                            <a:latin typeface="Cambria Math" panose="02040503050406030204" pitchFamily="18" charset="0"/>
                            <a:ea typeface="Cambria Math" panose="02040503050406030204" pitchFamily="18" charset="0"/>
                            <a:cs typeface="Times New Roman" panose="02020603050405020304" pitchFamily="18" charset="0"/>
                          </a:rPr>
                          <m:t>∞</m:t>
                        </m:r>
                      </m:sub>
                    </m:sSub>
                    <m:r>
                      <a:rPr lang="en-US" altLang="zh-TW" b="0" i="1" smtClean="0">
                        <a:latin typeface="Cambria Math" panose="02040503050406030204" pitchFamily="18" charset="0"/>
                        <a:cs typeface="Times New Roman" panose="02020603050405020304" pitchFamily="18" charset="0"/>
                      </a:rPr>
                      <m:t>≤</m:t>
                    </m:r>
                    <m:sSub>
                      <m:sSubPr>
                        <m:ctrlPr>
                          <a:rPr lang="en-US" altLang="zh-TW" b="0" i="1" smtClean="0">
                            <a:latin typeface="Cambria Math" panose="02040503050406030204" pitchFamily="18" charset="0"/>
                            <a:cs typeface="Times New Roman" panose="02020603050405020304" pitchFamily="18" charset="0"/>
                          </a:rPr>
                        </m:ctrlPr>
                      </m:sSubPr>
                      <m:e>
                        <m:r>
                          <a:rPr lang="zh-TW" altLang="en-US" b="0" i="1" smtClean="0">
                            <a:latin typeface="Cambria Math" panose="02040503050406030204" pitchFamily="18" charset="0"/>
                            <a:ea typeface="Cambria Math" panose="02040503050406030204" pitchFamily="18" charset="0"/>
                            <a:cs typeface="Times New Roman" panose="02020603050405020304" pitchFamily="18" charset="0"/>
                          </a:rPr>
                          <m:t>𝜖</m:t>
                        </m:r>
                      </m:e>
                      <m:sub>
                        <m:r>
                          <a:rPr lang="en-US" altLang="zh-TW" b="0" i="1" smtClean="0">
                            <a:latin typeface="Cambria Math" panose="02040503050406030204" pitchFamily="18" charset="0"/>
                            <a:cs typeface="Times New Roman" panose="02020603050405020304" pitchFamily="18" charset="0"/>
                          </a:rPr>
                          <m:t>𝑁</m:t>
                        </m:r>
                      </m:sub>
                    </m:sSub>
                    <m:r>
                      <a:rPr lang="en-US" altLang="zh-TW" b="0" i="1" smtClean="0">
                        <a:latin typeface="Cambria Math" panose="02040503050406030204" pitchFamily="18" charset="0"/>
                        <a:cs typeface="Times New Roman" panose="02020603050405020304" pitchFamily="18" charset="0"/>
                      </a:rPr>
                      <m:t>}</m:t>
                    </m:r>
                  </m:oMath>
                </a14:m>
                <a:endParaRPr lang="en-US" altLang="zh-TW" dirty="0">
                  <a:latin typeface="Times New Roman" panose="02020603050405020304" pitchFamily="18" charset="0"/>
                  <a:cs typeface="Times New Roman" panose="02020603050405020304" pitchFamily="18" charset="0"/>
                </a:endParaRPr>
              </a:p>
              <a:p>
                <a:pPr lvl="2"/>
                <a14:m>
                  <m:oMath xmlns:m="http://schemas.openxmlformats.org/officeDocument/2006/math">
                    <m:sSub>
                      <m:sSubPr>
                        <m:ctrlPr>
                          <a:rPr lang="en-US" altLang="zh-TW" b="0" i="1" smtClean="0">
                            <a:latin typeface="Cambria Math" panose="02040503050406030204" pitchFamily="18" charset="0"/>
                            <a:cs typeface="Times New Roman" panose="02020603050405020304" pitchFamily="18" charset="0"/>
                          </a:rPr>
                        </m:ctrlPr>
                      </m:sSubPr>
                      <m:e>
                        <m:r>
                          <a:rPr lang="zh-TW" altLang="en-US" b="0" i="1" smtClean="0">
                            <a:latin typeface="Cambria Math" panose="02040503050406030204" pitchFamily="18" charset="0"/>
                            <a:ea typeface="Cambria Math" panose="02040503050406030204" pitchFamily="18" charset="0"/>
                            <a:cs typeface="Times New Roman" panose="02020603050405020304" pitchFamily="18" charset="0"/>
                          </a:rPr>
                          <m:t>𝜖</m:t>
                        </m:r>
                      </m:e>
                      <m:sub>
                        <m:r>
                          <a:rPr lang="en-US" altLang="zh-TW" b="0" i="1" smtClean="0">
                            <a:latin typeface="Cambria Math" panose="02040503050406030204" pitchFamily="18" charset="0"/>
                            <a:cs typeface="Times New Roman" panose="02020603050405020304" pitchFamily="18" charset="0"/>
                          </a:rPr>
                          <m:t>𝑁</m:t>
                        </m:r>
                      </m:sub>
                    </m:sSub>
                  </m:oMath>
                </a14:m>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控制集合大小</a:t>
                </a:r>
                <a:endParaRPr lang="en-US" altLang="zh-TW" dirty="0">
                  <a:latin typeface="Times New Roman" panose="02020603050405020304" pitchFamily="18" charset="0"/>
                  <a:cs typeface="Times New Roman" panose="02020603050405020304" pitchFamily="18" charset="0"/>
                </a:endParaRPr>
              </a:p>
              <a:p>
                <a:pPr lvl="2"/>
                <a14:m>
                  <m:oMath xmlns:m="http://schemas.openxmlformats.org/officeDocument/2006/math">
                    <m:sSup>
                      <m:sSupPr>
                        <m:ctrlPr>
                          <a:rPr lang="en-US" altLang="zh-TW" i="1" smtClean="0">
                            <a:latin typeface="Cambria Math" panose="02040503050406030204" pitchFamily="18" charset="0"/>
                            <a:cs typeface="Times New Roman" panose="02020603050405020304" pitchFamily="18" charset="0"/>
                          </a:rPr>
                        </m:ctrlPr>
                      </m:sSupPr>
                      <m:e>
                        <m:acc>
                          <m:accPr>
                            <m:chr m:val="̂"/>
                            <m:ctrlPr>
                              <a:rPr lang="en-US" altLang="zh-TW" i="1">
                                <a:latin typeface="Cambria Math" panose="02040503050406030204" pitchFamily="18" charset="0"/>
                                <a:cs typeface="Times New Roman" panose="02020603050405020304" pitchFamily="18" charset="0"/>
                              </a:rPr>
                            </m:ctrlPr>
                          </m:accPr>
                          <m:e>
                            <m:r>
                              <a:rPr lang="zh-TW" altLang="en-US" i="1">
                                <a:latin typeface="Cambria Math" panose="02040503050406030204" pitchFamily="18" charset="0"/>
                                <a:cs typeface="Times New Roman" panose="02020603050405020304" pitchFamily="18" charset="0"/>
                              </a:rPr>
                              <m:t>𝜉</m:t>
                            </m:r>
                          </m:e>
                        </m:acc>
                      </m:e>
                      <m:sup>
                        <m:r>
                          <a:rPr lang="en-US" altLang="zh-TW" i="1">
                            <a:latin typeface="Cambria Math" panose="02040503050406030204" pitchFamily="18" charset="0"/>
                            <a:cs typeface="Times New Roman" panose="02020603050405020304" pitchFamily="18" charset="0"/>
                          </a:rPr>
                          <m:t>𝑗</m:t>
                        </m:r>
                      </m:sup>
                    </m:sSup>
                    <m:r>
                      <a:rPr lang="en-US" altLang="zh-TW" i="1">
                        <a:latin typeface="Cambria Math" panose="02040503050406030204" pitchFamily="18" charset="0"/>
                        <a:cs typeface="Times New Roman" panose="02020603050405020304" pitchFamily="18" charset="0"/>
                      </a:rPr>
                      <m:t>≔(</m:t>
                    </m:r>
                    <m:sSubSup>
                      <m:sSubSupPr>
                        <m:ctrlPr>
                          <a:rPr lang="en-US" altLang="zh-TW" i="1" smtClean="0">
                            <a:latin typeface="Cambria Math" panose="02040503050406030204" pitchFamily="18" charset="0"/>
                            <a:cs typeface="Times New Roman" panose="02020603050405020304" pitchFamily="18" charset="0"/>
                          </a:rPr>
                        </m:ctrlPr>
                      </m:sSubSupPr>
                      <m:e>
                        <m:acc>
                          <m:accPr>
                            <m:chr m:val="̂"/>
                            <m:ctrlPr>
                              <a:rPr lang="en-US" altLang="zh-TW" i="1">
                                <a:latin typeface="Cambria Math" panose="02040503050406030204" pitchFamily="18" charset="0"/>
                                <a:cs typeface="Times New Roman" panose="02020603050405020304" pitchFamily="18" charset="0"/>
                              </a:rPr>
                            </m:ctrlPr>
                          </m:accPr>
                          <m:e>
                            <m:r>
                              <a:rPr lang="zh-TW" altLang="en-US" i="1">
                                <a:latin typeface="Cambria Math" panose="02040503050406030204" pitchFamily="18" charset="0"/>
                                <a:cs typeface="Times New Roman" panose="02020603050405020304" pitchFamily="18" charset="0"/>
                              </a:rPr>
                              <m:t>𝜉</m:t>
                            </m:r>
                          </m:e>
                        </m:acc>
                      </m:e>
                      <m:sub>
                        <m:r>
                          <a:rPr lang="en-US" altLang="zh-TW" b="0" i="1" smtClean="0">
                            <a:latin typeface="Cambria Math" panose="02040503050406030204" pitchFamily="18" charset="0"/>
                            <a:cs typeface="Times New Roman" panose="02020603050405020304" pitchFamily="18" charset="0"/>
                          </a:rPr>
                          <m:t>1</m:t>
                        </m:r>
                      </m:sub>
                      <m:sup>
                        <m:r>
                          <a:rPr lang="en-US" altLang="zh-TW" b="0" i="1" smtClean="0">
                            <a:latin typeface="Cambria Math" panose="02040503050406030204" pitchFamily="18" charset="0"/>
                            <a:cs typeface="Times New Roman" panose="02020603050405020304" pitchFamily="18" charset="0"/>
                          </a:rPr>
                          <m:t>𝑗</m:t>
                        </m:r>
                      </m:sup>
                    </m:sSubSup>
                    <m:r>
                      <a:rPr lang="en-US" altLang="zh-TW" b="0" i="1" smtClean="0">
                        <a:latin typeface="Cambria Math" panose="02040503050406030204" pitchFamily="18" charset="0"/>
                        <a:cs typeface="Times New Roman" panose="02020603050405020304" pitchFamily="18" charset="0"/>
                      </a:rPr>
                      <m:t>,…,</m:t>
                    </m:r>
                    <m:sSubSup>
                      <m:sSubSupPr>
                        <m:ctrlPr>
                          <a:rPr lang="en-US" altLang="zh-TW" i="1">
                            <a:latin typeface="Cambria Math" panose="02040503050406030204" pitchFamily="18" charset="0"/>
                            <a:cs typeface="Times New Roman" panose="02020603050405020304" pitchFamily="18" charset="0"/>
                          </a:rPr>
                        </m:ctrlPr>
                      </m:sSubSupPr>
                      <m:e>
                        <m:acc>
                          <m:accPr>
                            <m:chr m:val="̂"/>
                            <m:ctrlPr>
                              <a:rPr lang="en-US" altLang="zh-TW" i="1">
                                <a:latin typeface="Cambria Math" panose="02040503050406030204" pitchFamily="18" charset="0"/>
                                <a:cs typeface="Times New Roman" panose="02020603050405020304" pitchFamily="18" charset="0"/>
                              </a:rPr>
                            </m:ctrlPr>
                          </m:accPr>
                          <m:e>
                            <m:r>
                              <a:rPr lang="zh-TW" altLang="en-US" i="1">
                                <a:latin typeface="Cambria Math" panose="02040503050406030204" pitchFamily="18" charset="0"/>
                                <a:cs typeface="Times New Roman" panose="02020603050405020304" pitchFamily="18" charset="0"/>
                              </a:rPr>
                              <m:t>𝜉</m:t>
                            </m:r>
                          </m:e>
                        </m:acc>
                      </m:e>
                      <m:sub>
                        <m:r>
                          <a:rPr lang="en-US" altLang="zh-TW" b="0" i="1" smtClean="0">
                            <a:latin typeface="Cambria Math" panose="02040503050406030204" pitchFamily="18" charset="0"/>
                            <a:cs typeface="Times New Roman" panose="02020603050405020304" pitchFamily="18" charset="0"/>
                          </a:rPr>
                          <m:t>𝑇</m:t>
                        </m:r>
                      </m:sub>
                      <m:sup>
                        <m:r>
                          <a:rPr lang="en-US" altLang="zh-TW" i="1">
                            <a:latin typeface="Cambria Math" panose="02040503050406030204" pitchFamily="18" charset="0"/>
                            <a:cs typeface="Times New Roman" panose="02020603050405020304" pitchFamily="18" charset="0"/>
                          </a:rPr>
                          <m:t>𝑗</m:t>
                        </m:r>
                      </m:sup>
                    </m:sSubSup>
                    <m:r>
                      <a:rPr lang="en-US" altLang="zh-TW" i="1">
                        <a:latin typeface="Cambria Math" panose="02040503050406030204" pitchFamily="18" charset="0"/>
                        <a:cs typeface="Times New Roman" panose="02020603050405020304" pitchFamily="18" charset="0"/>
                      </a:rPr>
                      <m:t>)</m:t>
                    </m:r>
                  </m:oMath>
                </a14:m>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第</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𝑗</m:t>
                    </m:r>
                  </m:oMath>
                </a14:m>
                <a:r>
                  <a:rPr lang="zh-TW" altLang="en-US" dirty="0">
                    <a:latin typeface="Times New Roman" panose="02020603050405020304" pitchFamily="18" charset="0"/>
                    <a:cs typeface="Times New Roman" panose="02020603050405020304" pitchFamily="18" charset="0"/>
                  </a:rPr>
                  <a:t>筆歷史數據</a:t>
                </a:r>
                <a:endParaRPr lang="en-US" altLang="zh-TW" dirty="0">
                  <a:latin typeface="Times New Roman" panose="02020603050405020304" pitchFamily="18" charset="0"/>
                  <a:cs typeface="Times New Roman" panose="02020603050405020304" pitchFamily="18" charset="0"/>
                </a:endParaRPr>
              </a:p>
              <a:p>
                <a:pPr lvl="1"/>
                <a:endParaRPr lang="zh-TW" altLang="en-US" dirty="0">
                  <a:latin typeface="Times New Roman" panose="02020603050405020304" pitchFamily="18" charset="0"/>
                  <a:cs typeface="Times New Roman" panose="02020603050405020304" pitchFamily="18" charset="0"/>
                </a:endParaRPr>
              </a:p>
            </p:txBody>
          </p:sp>
        </mc:Choice>
        <mc:Fallback>
          <p:sp>
            <p:nvSpPr>
              <p:cNvPr id="13315" name="內容版面配置區 2">
                <a:extLst>
                  <a:ext uri="{FF2B5EF4-FFF2-40B4-BE49-F238E27FC236}">
                    <a16:creationId xmlns:a16="http://schemas.microsoft.com/office/drawing/2014/main" id="{117737A2-BE11-E575-D001-7074B6A488E6}"/>
                  </a:ext>
                </a:extLst>
              </p:cNvPr>
              <p:cNvSpPr>
                <a:spLocks noGrp="1" noRot="1" noChangeAspect="1" noMove="1" noResize="1" noEditPoints="1" noAdjustHandles="1" noChangeArrowheads="1" noChangeShapeType="1" noTextEdit="1"/>
              </p:cNvSpPr>
              <p:nvPr>
                <p:ph idx="1"/>
              </p:nvPr>
            </p:nvSpPr>
            <p:spPr>
              <a:xfrm>
                <a:off x="107950" y="1039813"/>
                <a:ext cx="8807450" cy="5126037"/>
              </a:xfrm>
              <a:blipFill>
                <a:blip r:embed="rId2"/>
                <a:stretch>
                  <a:fillRect l="-346" t="-131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graphicFrame>
            <p:nvGraphicFramePr>
              <p:cNvPr id="3" name="表格 2">
                <a:extLst>
                  <a:ext uri="{FF2B5EF4-FFF2-40B4-BE49-F238E27FC236}">
                    <a16:creationId xmlns:a16="http://schemas.microsoft.com/office/drawing/2014/main" id="{5767A5CF-40EB-3F39-3F78-578668E1BF44}"/>
                  </a:ext>
                </a:extLst>
              </p:cNvPr>
              <p:cNvGraphicFramePr>
                <a:graphicFrameLocks noGrp="1"/>
              </p:cNvGraphicFramePr>
              <p:nvPr>
                <p:extLst>
                  <p:ext uri="{D42A27DB-BD31-4B8C-83A1-F6EECF244321}">
                    <p14:modId xmlns:p14="http://schemas.microsoft.com/office/powerpoint/2010/main" val="2669084134"/>
                  </p:ext>
                </p:extLst>
              </p:nvPr>
            </p:nvGraphicFramePr>
            <p:xfrm>
              <a:off x="306323" y="4005064"/>
              <a:ext cx="8531353" cy="1946529"/>
            </p:xfrm>
            <a:graphic>
              <a:graphicData uri="http://schemas.openxmlformats.org/drawingml/2006/table">
                <a:tbl>
                  <a:tblPr firstRow="1" bandRow="1"/>
                  <a:tblGrid>
                    <a:gridCol w="3240000">
                      <a:extLst>
                        <a:ext uri="{9D8B030D-6E8A-4147-A177-3AD203B41FA5}">
                          <a16:colId xmlns:a16="http://schemas.microsoft.com/office/drawing/2014/main" val="3098375635"/>
                        </a:ext>
                      </a:extLst>
                    </a:gridCol>
                    <a:gridCol w="3851353">
                      <a:extLst>
                        <a:ext uri="{9D8B030D-6E8A-4147-A177-3AD203B41FA5}">
                          <a16:colId xmlns:a16="http://schemas.microsoft.com/office/drawing/2014/main" val="3153573841"/>
                        </a:ext>
                      </a:extLst>
                    </a:gridCol>
                    <a:gridCol w="1440000">
                      <a:extLst>
                        <a:ext uri="{9D8B030D-6E8A-4147-A177-3AD203B41FA5}">
                          <a16:colId xmlns:a16="http://schemas.microsoft.com/office/drawing/2014/main" val="556789816"/>
                        </a:ext>
                      </a:extLst>
                    </a:gridCol>
                  </a:tblGrid>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l"/>
                          <a:r>
                            <a:rPr lang="zh-TW" altLang="en-US" dirty="0">
                              <a:solidFill>
                                <a:srgbClr val="00B0F0"/>
                              </a:solidFill>
                              <a:latin typeface="Times New Roman" panose="02020603050405020304" pitchFamily="18" charset="0"/>
                              <a:ea typeface="標楷體" panose="03000509000000000000" pitchFamily="65" charset="-120"/>
                              <a:cs typeface="Times New Roman" panose="02020603050405020304" pitchFamily="18" charset="0"/>
                            </a:rPr>
                            <a:t>生產成本 </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p>
                        <a:p>
                          <a:pPr algn="l"/>
                          <a:r>
                            <a:rPr lang="zh-TW" altLang="en-US"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相關成本（持有</a:t>
                          </a:r>
                          <a:r>
                            <a:rPr lang="en-US" altLang="zh-TW"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延遲交貨）</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14:m>
                            <m:oMath xmlns:m="http://schemas.openxmlformats.org/officeDocument/2006/math">
                              <m:func>
                                <m:funcPr>
                                  <m:ctrlPr>
                                    <a:rPr lang="en-US" altLang="zh-TW" sz="1400" b="0" i="1" smtClean="0">
                                      <a:solidFill>
                                        <a:schemeClr val="tx1"/>
                                      </a:solidFill>
                                      <a:latin typeface="Cambria Math" panose="02040503050406030204" pitchFamily="18" charset="0"/>
                                      <a:cs typeface="Times New Roman" panose="02020603050405020304" pitchFamily="18" charset="0"/>
                                    </a:rPr>
                                  </m:ctrlPr>
                                </m:funcPr>
                                <m:fName>
                                  <m:r>
                                    <m:rPr>
                                      <m:sty m:val="p"/>
                                    </m:rPr>
                                    <a:rPr lang="en-US" altLang="zh-TW" sz="1400" b="0" i="0" smtClean="0">
                                      <a:solidFill>
                                        <a:schemeClr val="tx1"/>
                                      </a:solidFill>
                                      <a:latin typeface="Cambria Math" panose="02040503050406030204" pitchFamily="18" charset="0"/>
                                      <a:cs typeface="Times New Roman" panose="02020603050405020304" pitchFamily="18" charset="0"/>
                                    </a:rPr>
                                    <m:t>min</m:t>
                                  </m:r>
                                </m:fName>
                                <m:e>
                                  <m:f>
                                    <m:fPr>
                                      <m:ctrlPr>
                                        <a:rPr lang="en-US" altLang="zh-TW" sz="1400" b="0" i="1" smtClean="0">
                                          <a:solidFill>
                                            <a:schemeClr val="tx1"/>
                                          </a:solidFill>
                                          <a:latin typeface="Cambria Math" panose="02040503050406030204" pitchFamily="18" charset="0"/>
                                          <a:cs typeface="Times New Roman" panose="02020603050405020304" pitchFamily="18" charset="0"/>
                                        </a:rPr>
                                      </m:ctrlPr>
                                    </m:fPr>
                                    <m:num>
                                      <m:r>
                                        <a:rPr lang="en-US" altLang="zh-TW" sz="1400" b="0" i="1" smtClean="0">
                                          <a:solidFill>
                                            <a:schemeClr val="tx1"/>
                                          </a:solidFill>
                                          <a:latin typeface="Cambria Math" panose="02040503050406030204" pitchFamily="18" charset="0"/>
                                          <a:cs typeface="Times New Roman" panose="02020603050405020304" pitchFamily="18" charset="0"/>
                                        </a:rPr>
                                        <m:t>1</m:t>
                                      </m:r>
                                    </m:num>
                                    <m:den>
                                      <m:r>
                                        <a:rPr lang="en-US" altLang="zh-TW" sz="1400" b="0" i="1" smtClean="0">
                                          <a:solidFill>
                                            <a:schemeClr val="tx1"/>
                                          </a:solidFill>
                                          <a:latin typeface="Cambria Math" panose="02040503050406030204" pitchFamily="18" charset="0"/>
                                          <a:cs typeface="Times New Roman" panose="02020603050405020304" pitchFamily="18" charset="0"/>
                                        </a:rPr>
                                        <m:t>𝑁</m:t>
                                      </m:r>
                                    </m:den>
                                  </m:f>
                                  <m:nary>
                                    <m:naryPr>
                                      <m:chr m:val="∑"/>
                                      <m:limLoc m:val="subSup"/>
                                      <m:ctrlPr>
                                        <a:rPr lang="en-US" altLang="zh-TW" sz="1400" b="0" i="1" smtClean="0">
                                          <a:solidFill>
                                            <a:schemeClr val="tx1"/>
                                          </a:solidFill>
                                          <a:latin typeface="Cambria Math" panose="02040503050406030204" pitchFamily="18" charset="0"/>
                                          <a:cs typeface="Times New Roman" panose="02020603050405020304" pitchFamily="18" charset="0"/>
                                        </a:rPr>
                                      </m:ctrlPr>
                                    </m:naryPr>
                                    <m:sub>
                                      <m:r>
                                        <m:rPr>
                                          <m:brk m:alnAt="25"/>
                                        </m:rPr>
                                        <a:rPr lang="en-US" altLang="zh-TW" sz="1400" b="0" i="1" smtClean="0">
                                          <a:solidFill>
                                            <a:schemeClr val="tx1"/>
                                          </a:solidFill>
                                          <a:latin typeface="Cambria Math" panose="02040503050406030204" pitchFamily="18" charset="0"/>
                                          <a:cs typeface="Times New Roman" panose="02020603050405020304" pitchFamily="18" charset="0"/>
                                        </a:rPr>
                                        <m:t>𝑗</m:t>
                                      </m:r>
                                      <m:r>
                                        <a:rPr lang="en-US" altLang="zh-TW" sz="1400" b="0" i="1" smtClean="0">
                                          <a:solidFill>
                                            <a:schemeClr val="tx1"/>
                                          </a:solidFill>
                                          <a:latin typeface="Cambria Math" panose="02040503050406030204" pitchFamily="18" charset="0"/>
                                          <a:cs typeface="Times New Roman" panose="02020603050405020304" pitchFamily="18" charset="0"/>
                                        </a:rPr>
                                        <m:t>=1</m:t>
                                      </m:r>
                                    </m:sub>
                                    <m:sup>
                                      <m:r>
                                        <a:rPr lang="en-US" altLang="zh-TW" sz="1400" b="0" i="1" smtClean="0">
                                          <a:solidFill>
                                            <a:schemeClr val="tx1"/>
                                          </a:solidFill>
                                          <a:latin typeface="Cambria Math" panose="02040503050406030204" pitchFamily="18" charset="0"/>
                                          <a:cs typeface="Times New Roman" panose="02020603050405020304" pitchFamily="18" charset="0"/>
                                        </a:rPr>
                                        <m:t>𝑁</m:t>
                                      </m:r>
                                    </m:sup>
                                    <m:e>
                                      <m:nary>
                                        <m:naryPr>
                                          <m:chr m:val="∑"/>
                                          <m:limLoc m:val="subSup"/>
                                          <m:ctrlPr>
                                            <a:rPr lang="en-US" altLang="zh-TW" sz="1400" b="0" i="1" smtClean="0">
                                              <a:solidFill>
                                                <a:schemeClr val="tx1"/>
                                              </a:solidFill>
                                              <a:latin typeface="Cambria Math" panose="02040503050406030204" pitchFamily="18" charset="0"/>
                                              <a:cs typeface="Times New Roman" panose="02020603050405020304" pitchFamily="18" charset="0"/>
                                            </a:rPr>
                                          </m:ctrlPr>
                                        </m:naryPr>
                                        <m:sub>
                                          <m:r>
                                            <m:rPr>
                                              <m:brk m:alnAt="25"/>
                                            </m:rPr>
                                            <a:rPr lang="en-US" altLang="zh-TW" sz="1400" b="0" i="1" smtClean="0">
                                              <a:solidFill>
                                                <a:schemeClr val="tx1"/>
                                              </a:solidFill>
                                              <a:latin typeface="Cambria Math" panose="02040503050406030204" pitchFamily="18" charset="0"/>
                                              <a:cs typeface="Times New Roman" panose="02020603050405020304" pitchFamily="18" charset="0"/>
                                            </a:rPr>
                                            <m:t>𝑡</m:t>
                                          </m:r>
                                          <m:r>
                                            <a:rPr lang="en-US" altLang="zh-TW" sz="1400" b="0" i="1" smtClean="0">
                                              <a:solidFill>
                                                <a:schemeClr val="tx1"/>
                                              </a:solidFill>
                                              <a:latin typeface="Cambria Math" panose="02040503050406030204" pitchFamily="18" charset="0"/>
                                              <a:cs typeface="Times New Roman" panose="02020603050405020304" pitchFamily="18" charset="0"/>
                                            </a:rPr>
                                            <m:t>=1</m:t>
                                          </m:r>
                                        </m:sub>
                                        <m:sup>
                                          <m:r>
                                            <a:rPr lang="en-US" altLang="zh-TW" sz="1400" b="0" i="1" smtClean="0">
                                              <a:solidFill>
                                                <a:schemeClr val="tx1"/>
                                              </a:solidFill>
                                              <a:latin typeface="Cambria Math" panose="02040503050406030204" pitchFamily="18" charset="0"/>
                                              <a:cs typeface="Times New Roman" panose="02020603050405020304" pitchFamily="18" charset="0"/>
                                            </a:rPr>
                                            <m:t>𝑇</m:t>
                                          </m:r>
                                        </m:sup>
                                        <m:e>
                                          <m:r>
                                            <a:rPr lang="en-US" altLang="zh-TW" sz="1400" b="0" i="1" smtClean="0">
                                              <a:solidFill>
                                                <a:schemeClr val="tx1"/>
                                              </a:solidFill>
                                              <a:latin typeface="Cambria Math" panose="02040503050406030204" pitchFamily="18" charset="0"/>
                                              <a:cs typeface="Times New Roman" panose="02020603050405020304" pitchFamily="18" charset="0"/>
                                            </a:rPr>
                                            <m:t>{</m:t>
                                          </m:r>
                                          <m:sSub>
                                            <m:sSubPr>
                                              <m:ctrlPr>
                                                <a:rPr lang="en-US" altLang="zh-TW" sz="1400" b="0" i="1" smtClean="0">
                                                  <a:solidFill>
                                                    <a:srgbClr val="00B0F0"/>
                                                  </a:solidFill>
                                                  <a:latin typeface="Cambria Math" panose="02040503050406030204" pitchFamily="18" charset="0"/>
                                                  <a:cs typeface="Times New Roman" panose="02020603050405020304" pitchFamily="18" charset="0"/>
                                                </a:rPr>
                                              </m:ctrlPr>
                                            </m:sSubPr>
                                            <m:e>
                                              <m:r>
                                                <a:rPr lang="en-US" altLang="zh-TW" sz="1400" b="0" i="1" smtClean="0">
                                                  <a:solidFill>
                                                    <a:srgbClr val="00B0F0"/>
                                                  </a:solidFill>
                                                  <a:latin typeface="Cambria Math" panose="02040503050406030204" pitchFamily="18" charset="0"/>
                                                  <a:cs typeface="Times New Roman" panose="02020603050405020304" pitchFamily="18" charset="0"/>
                                                </a:rPr>
                                                <m:t>𝑐</m:t>
                                              </m:r>
                                            </m:e>
                                            <m:sub>
                                              <m:r>
                                                <a:rPr lang="en-US" altLang="zh-TW" sz="1400" b="0" i="1" smtClean="0">
                                                  <a:solidFill>
                                                    <a:srgbClr val="00B0F0"/>
                                                  </a:solidFill>
                                                  <a:latin typeface="Cambria Math" panose="02040503050406030204" pitchFamily="18" charset="0"/>
                                                  <a:cs typeface="Times New Roman" panose="02020603050405020304" pitchFamily="18" charset="0"/>
                                                </a:rPr>
                                                <m:t>𝑡</m:t>
                                              </m:r>
                                            </m:sub>
                                          </m:sSub>
                                          <m:d>
                                            <m:dPr>
                                              <m:begChr m:val="["/>
                                              <m:endChr m:val="]"/>
                                              <m:ctrlPr>
                                                <a:rPr lang="en-US" altLang="zh-TW" sz="1400" b="0" i="1" smtClean="0">
                                                  <a:solidFill>
                                                    <a:srgbClr val="00B0F0"/>
                                                  </a:solidFill>
                                                  <a:latin typeface="Cambria Math" panose="02040503050406030204" pitchFamily="18" charset="0"/>
                                                  <a:cs typeface="Times New Roman" panose="02020603050405020304" pitchFamily="18" charset="0"/>
                                                </a:rPr>
                                              </m:ctrlPr>
                                            </m:dPr>
                                            <m:e>
                                              <m:sSub>
                                                <m:sSubPr>
                                                  <m:ctrlPr>
                                                    <a:rPr lang="en-US" altLang="zh-TW" sz="1400" i="1" smtClean="0">
                                                      <a:solidFill>
                                                        <a:srgbClr val="00B0F0"/>
                                                      </a:solidFill>
                                                      <a:latin typeface="Cambria Math" panose="02040503050406030204" pitchFamily="18" charset="0"/>
                                                      <a:cs typeface="Times New Roman" panose="02020603050405020304" pitchFamily="18" charset="0"/>
                                                    </a:rPr>
                                                  </m:ctrlPr>
                                                </m:sSubPr>
                                                <m:e>
                                                  <m:r>
                                                    <a:rPr lang="en-US" altLang="zh-TW" sz="1400" i="1">
                                                      <a:solidFill>
                                                        <a:srgbClr val="00B0F0"/>
                                                      </a:solidFill>
                                                      <a:latin typeface="Cambria Math" panose="02040503050406030204" pitchFamily="18" charset="0"/>
                                                      <a:cs typeface="Times New Roman" panose="02020603050405020304" pitchFamily="18" charset="0"/>
                                                    </a:rPr>
                                                    <m:t>𝑥</m:t>
                                                  </m:r>
                                                </m:e>
                                                <m:sub>
                                                  <m:r>
                                                    <a:rPr lang="en-US" altLang="zh-TW" sz="1400" i="1">
                                                      <a:solidFill>
                                                        <a:srgbClr val="00B0F0"/>
                                                      </a:solidFill>
                                                      <a:latin typeface="Cambria Math" panose="02040503050406030204" pitchFamily="18" charset="0"/>
                                                      <a:cs typeface="Times New Roman" panose="02020603050405020304" pitchFamily="18" charset="0"/>
                                                    </a:rPr>
                                                    <m:t>𝑡</m:t>
                                                  </m:r>
                                                  <m:r>
                                                    <a:rPr lang="en-US" altLang="zh-TW" sz="1400" i="1">
                                                      <a:solidFill>
                                                        <a:srgbClr val="00B0F0"/>
                                                      </a:solidFill>
                                                      <a:latin typeface="Cambria Math" panose="02040503050406030204" pitchFamily="18" charset="0"/>
                                                      <a:cs typeface="Times New Roman" panose="02020603050405020304" pitchFamily="18" charset="0"/>
                                                    </a:rPr>
                                                    <m:t>, 0</m:t>
                                                  </m:r>
                                                </m:sub>
                                              </m:sSub>
                                              <m:r>
                                                <a:rPr lang="en-US" altLang="zh-TW" sz="1400" b="0" i="1" smtClean="0">
                                                  <a:solidFill>
                                                    <a:srgbClr val="00B0F0"/>
                                                  </a:solidFill>
                                                  <a:latin typeface="Cambria Math" panose="02040503050406030204" pitchFamily="18" charset="0"/>
                                                  <a:cs typeface="Times New Roman" panose="02020603050405020304" pitchFamily="18" charset="0"/>
                                                </a:rPr>
                                                <m:t>+</m:t>
                                              </m:r>
                                              <m:nary>
                                                <m:naryPr>
                                                  <m:chr m:val="∑"/>
                                                  <m:limLoc m:val="subSup"/>
                                                  <m:ctrlPr>
                                                    <a:rPr lang="en-US" altLang="zh-TW" sz="1400" b="0" i="1" smtClean="0">
                                                      <a:solidFill>
                                                        <a:srgbClr val="00B0F0"/>
                                                      </a:solidFill>
                                                      <a:latin typeface="Cambria Math" panose="02040503050406030204" pitchFamily="18" charset="0"/>
                                                      <a:cs typeface="Times New Roman" panose="02020603050405020304" pitchFamily="18" charset="0"/>
                                                    </a:rPr>
                                                  </m:ctrlPr>
                                                </m:naryPr>
                                                <m:sub>
                                                  <m:r>
                                                    <m:rPr>
                                                      <m:brk m:alnAt="25"/>
                                                    </m:rPr>
                                                    <a:rPr lang="en-US" altLang="zh-TW" sz="1400" b="0" i="1" smtClean="0">
                                                      <a:solidFill>
                                                        <a:srgbClr val="00B0F0"/>
                                                      </a:solidFill>
                                                      <a:latin typeface="Cambria Math" panose="02040503050406030204" pitchFamily="18" charset="0"/>
                                                      <a:cs typeface="Times New Roman" panose="02020603050405020304" pitchFamily="18" charset="0"/>
                                                    </a:rPr>
                                                    <m:t>𝑠</m:t>
                                                  </m:r>
                                                  <m:r>
                                                    <a:rPr lang="en-US" altLang="zh-TW" sz="1400" b="0" i="1" smtClean="0">
                                                      <a:solidFill>
                                                        <a:srgbClr val="00B0F0"/>
                                                      </a:solidFill>
                                                      <a:latin typeface="Cambria Math" panose="02040503050406030204" pitchFamily="18" charset="0"/>
                                                      <a:cs typeface="Times New Roman" panose="02020603050405020304" pitchFamily="18" charset="0"/>
                                                    </a:rPr>
                                                    <m:t>=1</m:t>
                                                  </m:r>
                                                </m:sub>
                                                <m:sup>
                                                  <m:r>
                                                    <a:rPr lang="en-US" altLang="zh-TW" sz="1400" b="0" i="1" smtClean="0">
                                                      <a:solidFill>
                                                        <a:srgbClr val="00B0F0"/>
                                                      </a:solidFill>
                                                      <a:latin typeface="Cambria Math" panose="02040503050406030204" pitchFamily="18" charset="0"/>
                                                      <a:cs typeface="Times New Roman" panose="02020603050405020304" pitchFamily="18" charset="0"/>
                                                    </a:rPr>
                                                    <m:t>𝑡</m:t>
                                                  </m:r>
                                                  <m:r>
                                                    <a:rPr lang="en-US" altLang="zh-TW" sz="1400" b="0" i="1" smtClean="0">
                                                      <a:solidFill>
                                                        <a:srgbClr val="00B0F0"/>
                                                      </a:solidFill>
                                                      <a:latin typeface="Cambria Math" panose="02040503050406030204" pitchFamily="18" charset="0"/>
                                                      <a:cs typeface="Times New Roman" panose="02020603050405020304" pitchFamily="18" charset="0"/>
                                                    </a:rPr>
                                                    <m:t>−1</m:t>
                                                  </m:r>
                                                </m:sup>
                                                <m:e>
                                                  <m:r>
                                                    <a:rPr lang="en-US" altLang="zh-TW" sz="1400" b="0" i="1" smtClean="0">
                                                      <a:solidFill>
                                                        <a:srgbClr val="00B0F0"/>
                                                      </a:solidFill>
                                                      <a:latin typeface="Cambria Math" panose="02040503050406030204" pitchFamily="18" charset="0"/>
                                                      <a:cs typeface="Times New Roman" panose="02020603050405020304" pitchFamily="18" charset="0"/>
                                                    </a:rPr>
                                                    <m:t>(</m:t>
                                                  </m:r>
                                                  <m:sSub>
                                                    <m:sSubPr>
                                                      <m:ctrlPr>
                                                        <a:rPr lang="en-US" altLang="zh-TW" sz="1400" i="1">
                                                          <a:solidFill>
                                                            <a:srgbClr val="00B0F0"/>
                                                          </a:solidFill>
                                                          <a:latin typeface="Cambria Math" panose="02040503050406030204" pitchFamily="18" charset="0"/>
                                                          <a:cs typeface="Times New Roman" panose="02020603050405020304" pitchFamily="18" charset="0"/>
                                                        </a:rPr>
                                                      </m:ctrlPr>
                                                    </m:sSubPr>
                                                    <m:e>
                                                      <m:r>
                                                        <a:rPr lang="en-US" altLang="zh-TW" sz="1400" i="1">
                                                          <a:solidFill>
                                                            <a:srgbClr val="00B0F0"/>
                                                          </a:solidFill>
                                                          <a:latin typeface="Cambria Math" panose="02040503050406030204" pitchFamily="18" charset="0"/>
                                                          <a:cs typeface="Times New Roman" panose="02020603050405020304" pitchFamily="18" charset="0"/>
                                                        </a:rPr>
                                                        <m:t>𝑋</m:t>
                                                      </m:r>
                                                    </m:e>
                                                    <m:sub>
                                                      <m:r>
                                                        <a:rPr lang="en-US" altLang="zh-TW" sz="1400" i="1">
                                                          <a:solidFill>
                                                            <a:srgbClr val="00B0F0"/>
                                                          </a:solidFill>
                                                          <a:latin typeface="Cambria Math" panose="02040503050406030204" pitchFamily="18" charset="0"/>
                                                          <a:cs typeface="Times New Roman" panose="02020603050405020304" pitchFamily="18" charset="0"/>
                                                        </a:rPr>
                                                        <m:t>𝑡</m:t>
                                                      </m:r>
                                                      <m:r>
                                                        <a:rPr lang="en-US" altLang="zh-TW" sz="1400" i="1">
                                                          <a:solidFill>
                                                            <a:srgbClr val="00B0F0"/>
                                                          </a:solidFill>
                                                          <a:latin typeface="Cambria Math" panose="02040503050406030204" pitchFamily="18" charset="0"/>
                                                          <a:cs typeface="Times New Roman" panose="02020603050405020304" pitchFamily="18" charset="0"/>
                                                        </a:rPr>
                                                        <m:t>,</m:t>
                                                      </m:r>
                                                      <m:r>
                                                        <a:rPr lang="en-US" altLang="zh-TW" sz="1400" i="1">
                                                          <a:solidFill>
                                                            <a:srgbClr val="00B0F0"/>
                                                          </a:solidFill>
                                                          <a:latin typeface="Cambria Math" panose="02040503050406030204" pitchFamily="18" charset="0"/>
                                                          <a:cs typeface="Times New Roman" panose="02020603050405020304" pitchFamily="18" charset="0"/>
                                                        </a:rPr>
                                                        <m:t>𝑠</m:t>
                                                      </m:r>
                                                    </m:sub>
                                                  </m:sSub>
                                                  <m:sSubSup>
                                                    <m:sSubSupPr>
                                                      <m:ctrlPr>
                                                        <a:rPr lang="en-US" altLang="zh-TW" sz="1400" b="0" i="1" smtClean="0">
                                                          <a:solidFill>
                                                            <a:srgbClr val="00B0F0"/>
                                                          </a:solidFill>
                                                          <a:latin typeface="Cambria Math" panose="02040503050406030204" pitchFamily="18" charset="0"/>
                                                          <a:cs typeface="Times New Roman" panose="02020603050405020304" pitchFamily="18" charset="0"/>
                                                        </a:rPr>
                                                      </m:ctrlPr>
                                                    </m:sSubSupPr>
                                                    <m:e>
                                                      <m:bar>
                                                        <m:barPr>
                                                          <m:pos m:val="top"/>
                                                          <m:ctrlPr>
                                                            <a:rPr lang="en-US" altLang="zh-TW" sz="1400" b="0" i="1" smtClean="0">
                                                              <a:solidFill>
                                                                <a:srgbClr val="00B0F0"/>
                                                              </a:solidFill>
                                                              <a:latin typeface="Cambria Math" panose="02040503050406030204" pitchFamily="18" charset="0"/>
                                                              <a:cs typeface="Times New Roman" panose="02020603050405020304" pitchFamily="18" charset="0"/>
                                                            </a:rPr>
                                                          </m:ctrlPr>
                                                        </m:barPr>
                                                        <m:e>
                                                          <m:r>
                                                            <a:rPr lang="zh-TW" altLang="en-US" sz="1400" b="0" i="1" smtClean="0">
                                                              <a:solidFill>
                                                                <a:srgbClr val="00B0F0"/>
                                                              </a:solidFill>
                                                              <a:latin typeface="Cambria Math" panose="02040503050406030204" pitchFamily="18" charset="0"/>
                                                              <a:cs typeface="Times New Roman" panose="02020603050405020304" pitchFamily="18" charset="0"/>
                                                            </a:rPr>
                                                            <m:t>𝜁</m:t>
                                                          </m:r>
                                                        </m:e>
                                                      </m:bar>
                                                    </m:e>
                                                    <m:sub>
                                                      <m:r>
                                                        <a:rPr lang="en-US" altLang="zh-TW" sz="1400" b="0" i="1" smtClean="0">
                                                          <a:solidFill>
                                                            <a:srgbClr val="00B0F0"/>
                                                          </a:solidFill>
                                                          <a:latin typeface="Cambria Math" panose="02040503050406030204" pitchFamily="18" charset="0"/>
                                                          <a:cs typeface="Times New Roman" panose="02020603050405020304" pitchFamily="18" charset="0"/>
                                                        </a:rPr>
                                                        <m:t>𝑠</m:t>
                                                      </m:r>
                                                    </m:sub>
                                                    <m:sup>
                                                      <m:r>
                                                        <a:rPr lang="en-US" altLang="zh-TW" sz="1400" b="0" i="1" smtClean="0">
                                                          <a:solidFill>
                                                            <a:srgbClr val="00B0F0"/>
                                                          </a:solidFill>
                                                          <a:latin typeface="Cambria Math" panose="02040503050406030204" pitchFamily="18" charset="0"/>
                                                          <a:cs typeface="Times New Roman" panose="02020603050405020304" pitchFamily="18" charset="0"/>
                                                        </a:rPr>
                                                        <m:t>𝑗</m:t>
                                                      </m:r>
                                                    </m:sup>
                                                  </m:sSubSup>
                                                  <m:r>
                                                    <a:rPr lang="en-US" altLang="zh-TW" sz="1400" b="0" i="1" smtClean="0">
                                                      <a:solidFill>
                                                        <a:srgbClr val="00B0F0"/>
                                                      </a:solidFill>
                                                      <a:latin typeface="Cambria Math" panose="02040503050406030204" pitchFamily="18" charset="0"/>
                                                      <a:cs typeface="Times New Roman" panose="02020603050405020304" pitchFamily="18" charset="0"/>
                                                    </a:rPr>
                                                    <m:t>)</m:t>
                                                  </m:r>
                                                </m:e>
                                              </m:nary>
                                            </m:e>
                                          </m:d>
                                          <m:r>
                                            <a:rPr lang="en-US" altLang="zh-TW" sz="1400" b="0" i="1" smtClean="0">
                                              <a:latin typeface="Cambria Math" panose="02040503050406030204" pitchFamily="18" charset="0"/>
                                              <a:cs typeface="Times New Roman" panose="02020603050405020304" pitchFamily="18" charset="0"/>
                                            </a:rPr>
                                            <m:t>+</m:t>
                                          </m:r>
                                          <m:sSubSup>
                                            <m:sSubSupPr>
                                              <m:ctrlPr>
                                                <a:rPr lang="en-US" altLang="zh-TW" sz="1400" i="1" smtClean="0">
                                                  <a:solidFill>
                                                    <a:srgbClr val="00B050"/>
                                                  </a:solidFill>
                                                  <a:latin typeface="Cambria Math" panose="02040503050406030204" pitchFamily="18" charset="0"/>
                                                  <a:cs typeface="Times New Roman" panose="02020603050405020304" pitchFamily="18" charset="0"/>
                                                </a:rPr>
                                              </m:ctrlPr>
                                            </m:sSubSupPr>
                                            <m:e>
                                              <m:r>
                                                <a:rPr lang="en-US" altLang="zh-TW" sz="1400" b="0" i="1" smtClean="0">
                                                  <a:solidFill>
                                                    <a:srgbClr val="00B050"/>
                                                  </a:solidFill>
                                                  <a:latin typeface="Cambria Math" panose="02040503050406030204" pitchFamily="18" charset="0"/>
                                                  <a:cs typeface="Times New Roman" panose="02020603050405020304" pitchFamily="18" charset="0"/>
                                                </a:rPr>
                                                <m:t>𝑦</m:t>
                                              </m:r>
                                            </m:e>
                                            <m:sub>
                                              <m:r>
                                                <a:rPr lang="en-US" altLang="zh-TW" sz="1400" b="0" i="1" smtClean="0">
                                                  <a:solidFill>
                                                    <a:srgbClr val="00B050"/>
                                                  </a:solidFill>
                                                  <a:latin typeface="Cambria Math" panose="02040503050406030204" pitchFamily="18" charset="0"/>
                                                  <a:cs typeface="Times New Roman" panose="02020603050405020304" pitchFamily="18" charset="0"/>
                                                </a:rPr>
                                                <m:t>𝑡</m:t>
                                              </m:r>
                                              <m:r>
                                                <a:rPr lang="en-US" altLang="zh-TW" sz="1400" b="0" i="1" smtClean="0">
                                                  <a:solidFill>
                                                    <a:srgbClr val="00B050"/>
                                                  </a:solidFill>
                                                  <a:latin typeface="Cambria Math" panose="02040503050406030204" pitchFamily="18" charset="0"/>
                                                  <a:cs typeface="Times New Roman" panose="02020603050405020304" pitchFamily="18" charset="0"/>
                                                </a:rPr>
                                                <m:t>+1</m:t>
                                              </m:r>
                                            </m:sub>
                                            <m:sup>
                                              <m:r>
                                                <a:rPr lang="en-US" altLang="zh-TW" sz="1400" b="0" i="1" smtClean="0">
                                                  <a:solidFill>
                                                    <a:srgbClr val="00B050"/>
                                                  </a:solidFill>
                                                  <a:latin typeface="Cambria Math" panose="02040503050406030204" pitchFamily="18" charset="0"/>
                                                  <a:cs typeface="Times New Roman" panose="02020603050405020304" pitchFamily="18" charset="0"/>
                                                </a:rPr>
                                                <m:t>𝑗</m:t>
                                              </m:r>
                                            </m:sup>
                                          </m:sSubSup>
                                          <m:r>
                                            <a:rPr lang="en-US" altLang="zh-TW" sz="1400" b="0" i="1" smtClean="0">
                                              <a:solidFill>
                                                <a:schemeClr val="tx1"/>
                                              </a:solidFill>
                                              <a:latin typeface="Cambria Math" panose="02040503050406030204" pitchFamily="18" charset="0"/>
                                              <a:cs typeface="Times New Roman" panose="02020603050405020304" pitchFamily="18" charset="0"/>
                                            </a:rPr>
                                            <m:t>}</m:t>
                                          </m:r>
                                        </m:e>
                                      </m:nary>
                                    </m:e>
                                  </m:nary>
                                </m:e>
                              </m:func>
                            </m:oMath>
                          </a14:m>
                          <a:r>
                            <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hMerge="1">
                      <a:txBody>
                        <a:bodyPr/>
                        <a:lstStyle/>
                        <a:p>
                          <a:endParaRPr lang="zh-TW" altLang="en-US"/>
                        </a:p>
                      </a:txBody>
                      <a:tcPr/>
                    </a:tc>
                    <a:extLst>
                      <a:ext uri="{0D108BD9-81ED-4DB2-BD59-A6C34878D82A}">
                        <a16:rowId xmlns:a16="http://schemas.microsoft.com/office/drawing/2014/main" val="1182839279"/>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l"/>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考慮最壞情況的持有成本</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alt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s.t. </a:t>
                          </a:r>
                          <a14:m>
                            <m:oMath xmlns:m="http://schemas.openxmlformats.org/officeDocument/2006/math">
                              <m:sSubSup>
                                <m:sSubSupPr>
                                  <m:ctrlPr>
                                    <a:rPr lang="en-US" altLang="zh-TW" sz="1400" i="1" smtClean="0">
                                      <a:solidFill>
                                        <a:schemeClr val="tx1"/>
                                      </a:solidFill>
                                      <a:latin typeface="Cambria Math" panose="02040503050406030204" pitchFamily="18" charset="0"/>
                                      <a:cs typeface="Times New Roman" panose="02020603050405020304" pitchFamily="18" charset="0"/>
                                    </a:rPr>
                                  </m:ctrlPr>
                                </m:sSubSupPr>
                                <m:e>
                                  <m:r>
                                    <a:rPr lang="en-US" altLang="zh-TW" sz="1400" b="0" i="1" smtClean="0">
                                      <a:solidFill>
                                        <a:schemeClr val="tx1"/>
                                      </a:solidFill>
                                      <a:latin typeface="Cambria Math" panose="02040503050406030204" pitchFamily="18" charset="0"/>
                                      <a:cs typeface="Times New Roman" panose="02020603050405020304" pitchFamily="18" charset="0"/>
                                    </a:rPr>
                                    <m:t>𝑦</m:t>
                                  </m:r>
                                </m:e>
                                <m:sub>
                                  <m:r>
                                    <a:rPr lang="en-US" altLang="zh-TW" sz="1400" b="0" i="1" smtClean="0">
                                      <a:solidFill>
                                        <a:schemeClr val="tx1"/>
                                      </a:solidFill>
                                      <a:latin typeface="Cambria Math" panose="02040503050406030204" pitchFamily="18" charset="0"/>
                                      <a:cs typeface="Times New Roman" panose="02020603050405020304" pitchFamily="18" charset="0"/>
                                    </a:rPr>
                                    <m:t>𝑡</m:t>
                                  </m:r>
                                  <m:r>
                                    <a:rPr lang="en-US" altLang="zh-TW" sz="1400" b="0" i="1" smtClean="0">
                                      <a:solidFill>
                                        <a:schemeClr val="tx1"/>
                                      </a:solidFill>
                                      <a:latin typeface="Cambria Math" panose="02040503050406030204" pitchFamily="18" charset="0"/>
                                      <a:cs typeface="Times New Roman" panose="02020603050405020304" pitchFamily="18" charset="0"/>
                                    </a:rPr>
                                    <m:t>+1</m:t>
                                  </m:r>
                                </m:sub>
                                <m:sup>
                                  <m:r>
                                    <a:rPr lang="en-US" altLang="zh-TW" sz="1400" b="0" i="1" smtClean="0">
                                      <a:solidFill>
                                        <a:schemeClr val="tx1"/>
                                      </a:solidFill>
                                      <a:latin typeface="Cambria Math" panose="02040503050406030204" pitchFamily="18" charset="0"/>
                                      <a:cs typeface="Times New Roman" panose="02020603050405020304" pitchFamily="18" charset="0"/>
                                    </a:rPr>
                                    <m:t>𝑗</m:t>
                                  </m:r>
                                </m:sup>
                              </m:sSubSup>
                              <m:r>
                                <a:rPr lang="en-US" altLang="zh-TW" sz="1400" b="0" i="1" smtClean="0">
                                  <a:solidFill>
                                    <a:schemeClr val="tx1"/>
                                  </a:solidFill>
                                  <a:latin typeface="Cambria Math" panose="02040503050406030204" pitchFamily="18" charset="0"/>
                                  <a:cs typeface="Times New Roman" panose="02020603050405020304" pitchFamily="18" charset="0"/>
                                </a:rPr>
                                <m:t>≥</m:t>
                              </m:r>
                              <m:sSub>
                                <m:sSubPr>
                                  <m:ctrlPr>
                                    <a:rPr lang="en-US" altLang="zh-TW" sz="1400" b="0" i="1" smtClean="0">
                                      <a:latin typeface="Cambria Math" panose="02040503050406030204" pitchFamily="18" charset="0"/>
                                      <a:cs typeface="Times New Roman" panose="02020603050405020304" pitchFamily="18" charset="0"/>
                                    </a:rPr>
                                  </m:ctrlPr>
                                </m:sSubPr>
                                <m:e>
                                  <m:r>
                                    <a:rPr lang="en-US" altLang="zh-TW" sz="1400" b="0" i="1" smtClean="0">
                                      <a:latin typeface="Cambria Math" panose="02040503050406030204" pitchFamily="18" charset="0"/>
                                      <a:cs typeface="Times New Roman" panose="02020603050405020304" pitchFamily="18" charset="0"/>
                                    </a:rPr>
                                    <m:t>h</m:t>
                                  </m:r>
                                </m:e>
                                <m:sub>
                                  <m:r>
                                    <a:rPr lang="en-US" altLang="zh-TW" sz="1400" b="0" i="1" smtClean="0">
                                      <a:latin typeface="Cambria Math" panose="02040503050406030204" pitchFamily="18" charset="0"/>
                                      <a:cs typeface="Times New Roman" panose="02020603050405020304" pitchFamily="18" charset="0"/>
                                    </a:rPr>
                                    <m:t>𝑡</m:t>
                                  </m:r>
                                </m:sub>
                              </m:sSub>
                              <m:nary>
                                <m:naryPr>
                                  <m:chr m:val="∑"/>
                                  <m:limLoc m:val="subSup"/>
                                  <m:ctrlPr>
                                    <a:rPr lang="zh-TW" altLang="zh-TW" sz="1400" i="1" kern="1200" smtClean="0">
                                      <a:solidFill>
                                        <a:schemeClr val="tx1"/>
                                      </a:solidFill>
                                      <a:effectLst/>
                                      <a:latin typeface="Cambria Math" panose="02040503050406030204" pitchFamily="18" charset="0"/>
                                      <a:ea typeface="+mn-ea"/>
                                      <a:cs typeface="+mn-cs"/>
                                    </a:rPr>
                                  </m:ctrlPr>
                                </m:naryPr>
                                <m:sub>
                                  <m:r>
                                    <a:rPr lang="en-US" altLang="zh-TW" sz="1400" i="1" kern="1200">
                                      <a:solidFill>
                                        <a:schemeClr val="tx1"/>
                                      </a:solidFill>
                                      <a:effectLst/>
                                      <a:latin typeface="Cambria Math" panose="02040503050406030204" pitchFamily="18" charset="0"/>
                                      <a:ea typeface="+mn-ea"/>
                                      <a:cs typeface="+mn-cs"/>
                                    </a:rPr>
                                    <m:t>𝑖</m:t>
                                  </m:r>
                                  <m:r>
                                    <a:rPr lang="en-US" altLang="zh-TW" sz="1400" i="1" kern="1200">
                                      <a:solidFill>
                                        <a:schemeClr val="tx1"/>
                                      </a:solidFill>
                                      <a:effectLst/>
                                      <a:latin typeface="Cambria Math" panose="02040503050406030204" pitchFamily="18" charset="0"/>
                                      <a:ea typeface="+mn-ea"/>
                                      <a:cs typeface="+mn-cs"/>
                                    </a:rPr>
                                    <m:t>=1</m:t>
                                  </m:r>
                                </m:sub>
                                <m:sup>
                                  <m:r>
                                    <a:rPr lang="en-US" altLang="zh-TW" sz="1400" i="1" kern="1200">
                                      <a:solidFill>
                                        <a:schemeClr val="tx1"/>
                                      </a:solidFill>
                                      <a:effectLst/>
                                      <a:latin typeface="Cambria Math" panose="02040503050406030204" pitchFamily="18" charset="0"/>
                                      <a:ea typeface="+mn-ea"/>
                                      <a:cs typeface="+mn-cs"/>
                                    </a:rPr>
                                    <m:t>𝑡</m:t>
                                  </m:r>
                                </m:sup>
                                <m:e>
                                  <m:d>
                                    <m:dPr>
                                      <m:begChr m:val="{"/>
                                      <m:endChr m:val="}"/>
                                      <m:ctrlPr>
                                        <a:rPr lang="zh-TW" altLang="zh-TW" sz="1400" i="1" kern="1200">
                                          <a:solidFill>
                                            <a:schemeClr val="tx1"/>
                                          </a:solidFill>
                                          <a:effectLst/>
                                          <a:latin typeface="Cambria Math" panose="02040503050406030204" pitchFamily="18" charset="0"/>
                                          <a:ea typeface="+mn-ea"/>
                                          <a:cs typeface="+mn-cs"/>
                                        </a:rPr>
                                      </m:ctrlPr>
                                    </m:dPr>
                                    <m:e>
                                      <m:d>
                                        <m:dPr>
                                          <m:begChr m:val="["/>
                                          <m:endChr m:val="]"/>
                                          <m:ctrlPr>
                                            <a:rPr lang="zh-TW" altLang="zh-TW" sz="1400" i="1" kern="1200">
                                              <a:solidFill>
                                                <a:schemeClr val="tx1"/>
                                              </a:solidFill>
                                              <a:effectLst/>
                                              <a:latin typeface="Cambria Math" panose="02040503050406030204" pitchFamily="18" charset="0"/>
                                              <a:ea typeface="+mn-ea"/>
                                              <a:cs typeface="+mn-cs"/>
                                            </a:rPr>
                                          </m:ctrlPr>
                                        </m:dPr>
                                        <m:e>
                                          <m:sSub>
                                            <m:sSubPr>
                                              <m:ctrlPr>
                                                <a:rPr lang="zh-TW" altLang="zh-TW" sz="1400" i="1" kern="1200">
                                                  <a:solidFill>
                                                    <a:schemeClr val="tx1"/>
                                                  </a:solidFill>
                                                  <a:effectLst/>
                                                  <a:latin typeface="Cambria Math" panose="02040503050406030204" pitchFamily="18" charset="0"/>
                                                  <a:ea typeface="+mn-ea"/>
                                                  <a:cs typeface="+mn-cs"/>
                                                </a:rPr>
                                              </m:ctrlPr>
                                            </m:sSubPr>
                                            <m:e>
                                              <m:r>
                                                <a:rPr lang="en-US" altLang="zh-TW" sz="1400" i="1" kern="1200">
                                                  <a:solidFill>
                                                    <a:schemeClr val="tx1"/>
                                                  </a:solidFill>
                                                  <a:effectLst/>
                                                  <a:latin typeface="Cambria Math" panose="02040503050406030204" pitchFamily="18" charset="0"/>
                                                  <a:ea typeface="+mn-ea"/>
                                                  <a:cs typeface="+mn-cs"/>
                                                </a:rPr>
                                                <m:t>𝑥</m:t>
                                              </m:r>
                                            </m:e>
                                            <m:sub>
                                              <m:r>
                                                <a:rPr lang="en-US" altLang="zh-TW" sz="1400" i="1" kern="1200">
                                                  <a:solidFill>
                                                    <a:schemeClr val="tx1"/>
                                                  </a:solidFill>
                                                  <a:effectLst/>
                                                  <a:latin typeface="Cambria Math" panose="02040503050406030204" pitchFamily="18" charset="0"/>
                                                  <a:ea typeface="+mn-ea"/>
                                                  <a:cs typeface="+mn-cs"/>
                                                </a:rPr>
                                                <m:t>𝑖</m:t>
                                              </m:r>
                                              <m:r>
                                                <a:rPr lang="en-US" altLang="zh-TW" sz="1400" i="1" kern="1200">
                                                  <a:solidFill>
                                                    <a:schemeClr val="tx1"/>
                                                  </a:solidFill>
                                                  <a:effectLst/>
                                                  <a:latin typeface="Cambria Math" panose="02040503050406030204" pitchFamily="18" charset="0"/>
                                                  <a:ea typeface="+mn-ea"/>
                                                  <a:cs typeface="+mn-cs"/>
                                                </a:rPr>
                                                <m:t>, 0</m:t>
                                              </m:r>
                                            </m:sub>
                                          </m:sSub>
                                          <m:r>
                                            <a:rPr lang="en-US" altLang="zh-TW" sz="1400" i="1" kern="1200">
                                              <a:solidFill>
                                                <a:schemeClr val="tx1"/>
                                              </a:solidFill>
                                              <a:effectLst/>
                                              <a:latin typeface="Cambria Math" panose="02040503050406030204" pitchFamily="18" charset="0"/>
                                              <a:ea typeface="+mn-ea"/>
                                              <a:cs typeface="+mn-cs"/>
                                            </a:rPr>
                                            <m:t>+</m:t>
                                          </m:r>
                                          <m:nary>
                                            <m:naryPr>
                                              <m:chr m:val="∑"/>
                                              <m:limLoc m:val="subSup"/>
                                              <m:ctrlPr>
                                                <a:rPr lang="zh-TW" altLang="zh-TW" sz="1400" i="1" kern="1200">
                                                  <a:solidFill>
                                                    <a:schemeClr val="tx1"/>
                                                  </a:solidFill>
                                                  <a:effectLst/>
                                                  <a:latin typeface="Cambria Math" panose="02040503050406030204" pitchFamily="18" charset="0"/>
                                                  <a:ea typeface="+mn-ea"/>
                                                  <a:cs typeface="+mn-cs"/>
                                                </a:rPr>
                                              </m:ctrlPr>
                                            </m:naryPr>
                                            <m:sub>
                                              <m:r>
                                                <a:rPr lang="en-US" altLang="zh-TW" sz="1400" i="1" kern="1200">
                                                  <a:solidFill>
                                                    <a:schemeClr val="tx1"/>
                                                  </a:solidFill>
                                                  <a:effectLst/>
                                                  <a:latin typeface="Cambria Math" panose="02040503050406030204" pitchFamily="18" charset="0"/>
                                                  <a:ea typeface="+mn-ea"/>
                                                  <a:cs typeface="+mn-cs"/>
                                                </a:rPr>
                                                <m:t>𝑠</m:t>
                                              </m:r>
                                              <m:r>
                                                <a:rPr lang="en-US" altLang="zh-TW" sz="1400" i="1" kern="1200">
                                                  <a:solidFill>
                                                    <a:schemeClr val="tx1"/>
                                                  </a:solidFill>
                                                  <a:effectLst/>
                                                  <a:latin typeface="Cambria Math" panose="02040503050406030204" pitchFamily="18" charset="0"/>
                                                  <a:ea typeface="+mn-ea"/>
                                                  <a:cs typeface="+mn-cs"/>
                                                </a:rPr>
                                                <m:t>=1</m:t>
                                              </m:r>
                                            </m:sub>
                                            <m:sup>
                                              <m:r>
                                                <a:rPr lang="en-US" altLang="zh-TW" sz="1400" i="1" kern="1200">
                                                  <a:solidFill>
                                                    <a:schemeClr val="tx1"/>
                                                  </a:solidFill>
                                                  <a:effectLst/>
                                                  <a:latin typeface="Cambria Math" panose="02040503050406030204" pitchFamily="18" charset="0"/>
                                                  <a:ea typeface="+mn-ea"/>
                                                  <a:cs typeface="+mn-cs"/>
                                                </a:rPr>
                                                <m:t>𝑖</m:t>
                                              </m:r>
                                              <m:r>
                                                <a:rPr lang="en-US" altLang="zh-TW" sz="1400" i="1" kern="1200">
                                                  <a:solidFill>
                                                    <a:schemeClr val="tx1"/>
                                                  </a:solidFill>
                                                  <a:effectLst/>
                                                  <a:latin typeface="Cambria Math" panose="02040503050406030204" pitchFamily="18" charset="0"/>
                                                  <a:ea typeface="+mn-ea"/>
                                                  <a:cs typeface="+mn-cs"/>
                                                </a:rPr>
                                                <m:t>−1</m:t>
                                              </m:r>
                                            </m:sup>
                                            <m:e>
                                              <m:r>
                                                <a:rPr lang="en-US" altLang="zh-TW" sz="1400" i="1" kern="1200">
                                                  <a:solidFill>
                                                    <a:schemeClr val="tx1"/>
                                                  </a:solidFill>
                                                  <a:effectLst/>
                                                  <a:latin typeface="Cambria Math" panose="02040503050406030204" pitchFamily="18" charset="0"/>
                                                  <a:ea typeface="+mn-ea"/>
                                                  <a:cs typeface="+mn-cs"/>
                                                </a:rPr>
                                                <m:t>(</m:t>
                                              </m:r>
                                              <m:sSub>
                                                <m:sSubPr>
                                                  <m:ctrlPr>
                                                    <a:rPr lang="zh-TW" altLang="zh-TW" sz="1400" i="1" kern="1200">
                                                      <a:solidFill>
                                                        <a:schemeClr val="tx1"/>
                                                      </a:solidFill>
                                                      <a:effectLst/>
                                                      <a:latin typeface="Cambria Math" panose="02040503050406030204" pitchFamily="18" charset="0"/>
                                                      <a:ea typeface="+mn-ea"/>
                                                      <a:cs typeface="+mn-cs"/>
                                                    </a:rPr>
                                                  </m:ctrlPr>
                                                </m:sSubPr>
                                                <m:e>
                                                  <m:r>
                                                    <a:rPr lang="en-US" altLang="zh-TW" sz="1400" i="1" kern="1200">
                                                      <a:solidFill>
                                                        <a:schemeClr val="tx1"/>
                                                      </a:solidFill>
                                                      <a:effectLst/>
                                                      <a:latin typeface="Cambria Math" panose="02040503050406030204" pitchFamily="18" charset="0"/>
                                                      <a:ea typeface="+mn-ea"/>
                                                      <a:cs typeface="+mn-cs"/>
                                                    </a:rPr>
                                                    <m:t>𝑋</m:t>
                                                  </m:r>
                                                </m:e>
                                                <m:sub>
                                                  <m:r>
                                                    <a:rPr lang="en-US" altLang="zh-TW" sz="1400" i="1" kern="1200">
                                                      <a:solidFill>
                                                        <a:schemeClr val="tx1"/>
                                                      </a:solidFill>
                                                      <a:effectLst/>
                                                      <a:latin typeface="Cambria Math" panose="02040503050406030204" pitchFamily="18" charset="0"/>
                                                      <a:ea typeface="+mn-ea"/>
                                                      <a:cs typeface="+mn-cs"/>
                                                    </a:rPr>
                                                    <m:t>𝑖</m:t>
                                                  </m:r>
                                                  <m:r>
                                                    <a:rPr lang="en-US" altLang="zh-TW" sz="1400" i="1" kern="1200">
                                                      <a:solidFill>
                                                        <a:schemeClr val="tx1"/>
                                                      </a:solidFill>
                                                      <a:effectLst/>
                                                      <a:latin typeface="Cambria Math" panose="02040503050406030204" pitchFamily="18" charset="0"/>
                                                      <a:ea typeface="+mn-ea"/>
                                                      <a:cs typeface="+mn-cs"/>
                                                    </a:rPr>
                                                    <m:t>,</m:t>
                                                  </m:r>
                                                  <m:r>
                                                    <a:rPr lang="en-US" altLang="zh-TW" sz="1400" i="1" kern="1200">
                                                      <a:solidFill>
                                                        <a:schemeClr val="tx1"/>
                                                      </a:solidFill>
                                                      <a:effectLst/>
                                                      <a:latin typeface="Cambria Math" panose="02040503050406030204" pitchFamily="18" charset="0"/>
                                                      <a:ea typeface="+mn-ea"/>
                                                      <a:cs typeface="+mn-cs"/>
                                                    </a:rPr>
                                                    <m:t>𝑠</m:t>
                                                  </m:r>
                                                </m:sub>
                                              </m:sSub>
                                              <m:sSubSup>
                                                <m:sSubSupPr>
                                                  <m:ctrlPr>
                                                    <a:rPr lang="zh-TW" altLang="zh-TW" sz="1400" i="1" kern="1200">
                                                      <a:solidFill>
                                                        <a:schemeClr val="tx1"/>
                                                      </a:solidFill>
                                                      <a:effectLst/>
                                                      <a:latin typeface="Cambria Math" panose="02040503050406030204" pitchFamily="18" charset="0"/>
                                                      <a:ea typeface="+mn-ea"/>
                                                      <a:cs typeface="+mn-cs"/>
                                                    </a:rPr>
                                                  </m:ctrlPr>
                                                </m:sSubSupPr>
                                                <m:e>
                                                  <m:bar>
                                                    <m:barPr>
                                                      <m:pos m:val="top"/>
                                                      <m:ctrlPr>
                                                        <a:rPr lang="zh-TW" altLang="zh-TW" sz="1400" i="1" kern="1200">
                                                          <a:solidFill>
                                                            <a:schemeClr val="tx1"/>
                                                          </a:solidFill>
                                                          <a:effectLst/>
                                                          <a:latin typeface="Cambria Math" panose="02040503050406030204" pitchFamily="18" charset="0"/>
                                                          <a:ea typeface="+mn-ea"/>
                                                          <a:cs typeface="+mn-cs"/>
                                                        </a:rPr>
                                                      </m:ctrlPr>
                                                    </m:barPr>
                                                    <m:e>
                                                      <m:r>
                                                        <a:rPr lang="en-US" altLang="zh-TW" sz="1400" i="1" kern="1200">
                                                          <a:solidFill>
                                                            <a:schemeClr val="tx1"/>
                                                          </a:solidFill>
                                                          <a:effectLst/>
                                                          <a:latin typeface="Cambria Math" panose="02040503050406030204" pitchFamily="18" charset="0"/>
                                                          <a:ea typeface="+mn-ea"/>
                                                          <a:cs typeface="+mn-cs"/>
                                                        </a:rPr>
                                                        <m:t>𝜁</m:t>
                                                      </m:r>
                                                    </m:e>
                                                  </m:bar>
                                                </m:e>
                                                <m:sub>
                                                  <m:r>
                                                    <a:rPr lang="en-US" altLang="zh-TW" sz="1400" i="1" kern="1200">
                                                      <a:solidFill>
                                                        <a:schemeClr val="tx1"/>
                                                      </a:solidFill>
                                                      <a:effectLst/>
                                                      <a:latin typeface="Cambria Math" panose="02040503050406030204" pitchFamily="18" charset="0"/>
                                                      <a:ea typeface="+mn-ea"/>
                                                      <a:cs typeface="+mn-cs"/>
                                                    </a:rPr>
                                                    <m:t>𝑠</m:t>
                                                  </m:r>
                                                </m:sub>
                                                <m:sup>
                                                  <m:r>
                                                    <a:rPr lang="en-US" altLang="zh-TW" sz="1400" i="1" kern="1200">
                                                      <a:solidFill>
                                                        <a:schemeClr val="tx1"/>
                                                      </a:solidFill>
                                                      <a:effectLst/>
                                                      <a:latin typeface="Cambria Math" panose="02040503050406030204" pitchFamily="18" charset="0"/>
                                                      <a:ea typeface="+mn-ea"/>
                                                      <a:cs typeface="+mn-cs"/>
                                                    </a:rPr>
                                                    <m:t>𝑗</m:t>
                                                  </m:r>
                                                </m:sup>
                                              </m:sSubSup>
                                              <m:r>
                                                <a:rPr lang="en-US" altLang="zh-TW" sz="1400" i="1" kern="1200">
                                                  <a:solidFill>
                                                    <a:schemeClr val="tx1"/>
                                                  </a:solidFill>
                                                  <a:effectLst/>
                                                  <a:latin typeface="Cambria Math" panose="02040503050406030204" pitchFamily="18" charset="0"/>
                                                  <a:ea typeface="+mn-ea"/>
                                                  <a:cs typeface="+mn-cs"/>
                                                </a:rPr>
                                                <m:t>)</m:t>
                                              </m:r>
                                            </m:e>
                                          </m:nary>
                                        </m:e>
                                      </m:d>
                                      <m:r>
                                        <a:rPr lang="en-US" altLang="zh-TW" sz="1400" i="1" kern="1200">
                                          <a:solidFill>
                                            <a:schemeClr val="tx1"/>
                                          </a:solidFill>
                                          <a:effectLst/>
                                          <a:latin typeface="Cambria Math" panose="02040503050406030204" pitchFamily="18" charset="0"/>
                                          <a:ea typeface="+mn-ea"/>
                                          <a:cs typeface="+mn-cs"/>
                                        </a:rPr>
                                        <m:t>−</m:t>
                                      </m:r>
                                      <m:sSubSup>
                                        <m:sSubSupPr>
                                          <m:ctrlPr>
                                            <a:rPr lang="zh-TW" altLang="zh-TW" sz="1400" i="1" kern="1200">
                                              <a:solidFill>
                                                <a:schemeClr val="tx1"/>
                                              </a:solidFill>
                                              <a:effectLst/>
                                              <a:latin typeface="Cambria Math" panose="02040503050406030204" pitchFamily="18" charset="0"/>
                                              <a:ea typeface="+mn-ea"/>
                                              <a:cs typeface="+mn-cs"/>
                                            </a:rPr>
                                          </m:ctrlPr>
                                        </m:sSubSupPr>
                                        <m:e>
                                          <m:bar>
                                            <m:barPr>
                                              <m:ctrlPr>
                                                <a:rPr lang="zh-TW" altLang="zh-TW" sz="1400" i="1" kern="1200">
                                                  <a:solidFill>
                                                    <a:schemeClr val="tx1"/>
                                                  </a:solidFill>
                                                  <a:effectLst/>
                                                  <a:latin typeface="Cambria Math" panose="02040503050406030204" pitchFamily="18" charset="0"/>
                                                  <a:ea typeface="+mn-ea"/>
                                                  <a:cs typeface="+mn-cs"/>
                                                </a:rPr>
                                              </m:ctrlPr>
                                            </m:barPr>
                                            <m:e>
                                              <m:r>
                                                <a:rPr lang="en-US" altLang="zh-TW" sz="1400" i="1" kern="1200">
                                                  <a:solidFill>
                                                    <a:schemeClr val="tx1"/>
                                                  </a:solidFill>
                                                  <a:effectLst/>
                                                  <a:latin typeface="Cambria Math" panose="02040503050406030204" pitchFamily="18" charset="0"/>
                                                  <a:ea typeface="+mn-ea"/>
                                                  <a:cs typeface="+mn-cs"/>
                                                </a:rPr>
                                                <m:t>𝜁</m:t>
                                              </m:r>
                                            </m:e>
                                          </m:bar>
                                        </m:e>
                                        <m:sub>
                                          <m:r>
                                            <a:rPr lang="en-US" altLang="zh-TW" sz="1400" i="1" kern="1200">
                                              <a:solidFill>
                                                <a:schemeClr val="tx1"/>
                                              </a:solidFill>
                                              <a:effectLst/>
                                              <a:latin typeface="Cambria Math" panose="02040503050406030204" pitchFamily="18" charset="0"/>
                                              <a:ea typeface="+mn-ea"/>
                                              <a:cs typeface="+mn-cs"/>
                                            </a:rPr>
                                            <m:t>𝑖</m:t>
                                          </m:r>
                                        </m:sub>
                                        <m:sup>
                                          <m:r>
                                            <a:rPr lang="en-US" altLang="zh-TW" sz="1400" i="1" kern="1200">
                                              <a:solidFill>
                                                <a:schemeClr val="tx1"/>
                                              </a:solidFill>
                                              <a:effectLst/>
                                              <a:latin typeface="Cambria Math" panose="02040503050406030204" pitchFamily="18" charset="0"/>
                                              <a:ea typeface="+mn-ea"/>
                                              <a:cs typeface="+mn-cs"/>
                                            </a:rPr>
                                            <m:t>𝑗</m:t>
                                          </m:r>
                                        </m:sup>
                                      </m:sSubSup>
                                    </m:e>
                                  </m:d>
                                </m:e>
                              </m:nary>
                            </m:oMath>
                          </a14:m>
                          <a:endPar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mpd="sng">
                          <a:solidFill>
                            <a:sysClr val="windowText" lastClr="000000"/>
                          </a:solidFill>
                        </a:lnL>
                        <a:lnR w="12700" cap="flat" cmpd="sng" algn="ctr">
                          <a:no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14:m>
                            <m:oMath xmlns:m="http://schemas.openxmlformats.org/officeDocument/2006/math">
                              <m:r>
                                <a:rPr lang="en-US" altLang="zh-TW" sz="1400" i="1" kern="1200" smtClean="0">
                                  <a:solidFill>
                                    <a:schemeClr val="tx1"/>
                                  </a:solidFill>
                                  <a:effectLst/>
                                  <a:latin typeface="Cambria Math" panose="02040503050406030204" pitchFamily="18" charset="0"/>
                                  <a:ea typeface="+mn-ea"/>
                                  <a:cs typeface="+mn-cs"/>
                                </a:rPr>
                                <m:t>∀</m:t>
                              </m:r>
                              <m:r>
                                <a:rPr lang="en-US" altLang="zh-TW" sz="1400" b="0" i="1" kern="1200" smtClean="0">
                                  <a:solidFill>
                                    <a:schemeClr val="tx1"/>
                                  </a:solidFill>
                                  <a:effectLst/>
                                  <a:latin typeface="Cambria Math" panose="02040503050406030204" pitchFamily="18" charset="0"/>
                                  <a:ea typeface="+mn-ea"/>
                                  <a:cs typeface="+mn-cs"/>
                                </a:rPr>
                                <m:t>𝑗</m:t>
                              </m:r>
                              <m:r>
                                <a:rPr lang="en-US" altLang="zh-TW" sz="1400" b="0" i="1" kern="1200" smtClean="0">
                                  <a:solidFill>
                                    <a:schemeClr val="tx1"/>
                                  </a:solidFill>
                                  <a:effectLst/>
                                  <a:latin typeface="Cambria Math" panose="02040503050406030204" pitchFamily="18" charset="0"/>
                                  <a:ea typeface="Cambria Math" panose="02040503050406030204" pitchFamily="18" charset="0"/>
                                  <a:cs typeface="+mn-cs"/>
                                </a:rPr>
                                <m:t>∈</m:t>
                              </m:r>
                              <m:d>
                                <m:dPr>
                                  <m:begChr m:val="["/>
                                  <m:endChr m:val="]"/>
                                  <m:ctrlPr>
                                    <a:rPr lang="en-US" altLang="zh-TW" sz="1400" b="0" i="1" kern="1200" smtClean="0">
                                      <a:solidFill>
                                        <a:schemeClr val="tx1"/>
                                      </a:solidFill>
                                      <a:effectLst/>
                                      <a:latin typeface="Cambria Math" panose="02040503050406030204" pitchFamily="18" charset="0"/>
                                      <a:ea typeface="Cambria Math" panose="02040503050406030204" pitchFamily="18" charset="0"/>
                                      <a:cs typeface="+mn-cs"/>
                                    </a:rPr>
                                  </m:ctrlPr>
                                </m:dPr>
                                <m:e>
                                  <m:r>
                                    <a:rPr lang="en-US" altLang="zh-TW" sz="1400" b="0" i="1" kern="1200" smtClean="0">
                                      <a:solidFill>
                                        <a:schemeClr val="tx1"/>
                                      </a:solidFill>
                                      <a:effectLst/>
                                      <a:latin typeface="Cambria Math" panose="02040503050406030204" pitchFamily="18" charset="0"/>
                                      <a:ea typeface="Cambria Math" panose="02040503050406030204" pitchFamily="18" charset="0"/>
                                      <a:cs typeface="+mn-cs"/>
                                    </a:rPr>
                                    <m:t>𝑁</m:t>
                                  </m:r>
                                </m:e>
                              </m:d>
                              <m:r>
                                <a:rPr lang="en-US" altLang="zh-TW" sz="1400" b="0" i="1" kern="1200" smtClean="0">
                                  <a:solidFill>
                                    <a:schemeClr val="tx1"/>
                                  </a:solidFill>
                                  <a:effectLst/>
                                  <a:latin typeface="Cambria Math" panose="02040503050406030204" pitchFamily="18" charset="0"/>
                                  <a:ea typeface="Cambria Math" panose="02040503050406030204" pitchFamily="18" charset="0"/>
                                  <a:cs typeface="+mn-cs"/>
                                </a:rPr>
                                <m:t>,</m:t>
                              </m:r>
                              <m:r>
                                <a:rPr lang="en-US" altLang="zh-TW" sz="1400" b="0" i="1" kern="1200" smtClean="0">
                                  <a:solidFill>
                                    <a:schemeClr val="tx1"/>
                                  </a:solidFill>
                                  <a:effectLst/>
                                  <a:latin typeface="Cambria Math" panose="02040503050406030204" pitchFamily="18" charset="0"/>
                                  <a:ea typeface="+mn-ea"/>
                                  <a:cs typeface="+mn-cs"/>
                                </a:rPr>
                                <m:t>𝑡</m:t>
                              </m:r>
                              <m:r>
                                <a:rPr lang="en-US" altLang="zh-TW" sz="1400" i="1" kern="1200" smtClean="0">
                                  <a:solidFill>
                                    <a:schemeClr val="tx1"/>
                                  </a:solidFill>
                                  <a:effectLst/>
                                  <a:latin typeface="Cambria Math" panose="02040503050406030204" pitchFamily="18" charset="0"/>
                                  <a:ea typeface="+mn-ea"/>
                                  <a:cs typeface="+mn-cs"/>
                                </a:rPr>
                                <m:t>∈[</m:t>
                              </m:r>
                              <m:r>
                                <a:rPr lang="en-US" altLang="zh-TW" sz="1400" b="0" i="1" kern="1200" smtClean="0">
                                  <a:solidFill>
                                    <a:schemeClr val="tx1"/>
                                  </a:solidFill>
                                  <a:effectLst/>
                                  <a:latin typeface="Cambria Math" panose="02040503050406030204" pitchFamily="18" charset="0"/>
                                  <a:ea typeface="+mn-ea"/>
                                  <a:cs typeface="+mn-cs"/>
                                </a:rPr>
                                <m:t>𝑇</m:t>
                              </m:r>
                              <m:r>
                                <a:rPr lang="en-US" altLang="zh-TW" sz="1400" i="1" kern="1200" smtClean="0">
                                  <a:solidFill>
                                    <a:schemeClr val="tx1"/>
                                  </a:solidFill>
                                  <a:effectLst/>
                                  <a:latin typeface="Cambria Math" panose="02040503050406030204" pitchFamily="18" charset="0"/>
                                  <a:ea typeface="+mn-ea"/>
                                  <a:cs typeface="+mn-cs"/>
                                </a:rPr>
                                <m:t>]</m:t>
                              </m:r>
                            </m:oMath>
                          </a14:m>
                          <a:r>
                            <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p>
                      </a:txBody>
                      <a:tcPr anchor="ctr">
                        <a:lnL w="12700" cap="flat" cmpd="sng" algn="ctr">
                          <a:no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411809799"/>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l"/>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考慮最壞情況的延遲交貨成本</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indent="324000"/>
                          <a14:m>
                            <m:oMath xmlns:m="http://schemas.openxmlformats.org/officeDocument/2006/math">
                              <m:sSubSup>
                                <m:sSubSupPr>
                                  <m:ctrlPr>
                                    <a:rPr lang="en-US" altLang="zh-TW" sz="1400" i="1" smtClean="0">
                                      <a:solidFill>
                                        <a:schemeClr val="tx1"/>
                                      </a:solidFill>
                                      <a:latin typeface="Cambria Math" panose="02040503050406030204" pitchFamily="18" charset="0"/>
                                      <a:cs typeface="Times New Roman" panose="02020603050405020304" pitchFamily="18" charset="0"/>
                                    </a:rPr>
                                  </m:ctrlPr>
                                </m:sSubSupPr>
                                <m:e>
                                  <m:r>
                                    <a:rPr lang="en-US" altLang="zh-TW" sz="1400" b="0" i="1" smtClean="0">
                                      <a:solidFill>
                                        <a:schemeClr val="tx1"/>
                                      </a:solidFill>
                                      <a:latin typeface="Cambria Math" panose="02040503050406030204" pitchFamily="18" charset="0"/>
                                      <a:cs typeface="Times New Roman" panose="02020603050405020304" pitchFamily="18" charset="0"/>
                                    </a:rPr>
                                    <m:t>𝑦</m:t>
                                  </m:r>
                                </m:e>
                                <m:sub>
                                  <m:r>
                                    <a:rPr lang="en-US" altLang="zh-TW" sz="1400" b="0" i="1" smtClean="0">
                                      <a:solidFill>
                                        <a:schemeClr val="tx1"/>
                                      </a:solidFill>
                                      <a:latin typeface="Cambria Math" panose="02040503050406030204" pitchFamily="18" charset="0"/>
                                      <a:cs typeface="Times New Roman" panose="02020603050405020304" pitchFamily="18" charset="0"/>
                                    </a:rPr>
                                    <m:t>𝑡</m:t>
                                  </m:r>
                                  <m:r>
                                    <a:rPr lang="en-US" altLang="zh-TW" sz="1400" b="0" i="1" smtClean="0">
                                      <a:solidFill>
                                        <a:schemeClr val="tx1"/>
                                      </a:solidFill>
                                      <a:latin typeface="Cambria Math" panose="02040503050406030204" pitchFamily="18" charset="0"/>
                                      <a:cs typeface="Times New Roman" panose="02020603050405020304" pitchFamily="18" charset="0"/>
                                    </a:rPr>
                                    <m:t>+1</m:t>
                                  </m:r>
                                </m:sub>
                                <m:sup>
                                  <m:r>
                                    <a:rPr lang="en-US" altLang="zh-TW" sz="1400" b="0" i="1" smtClean="0">
                                      <a:solidFill>
                                        <a:schemeClr val="tx1"/>
                                      </a:solidFill>
                                      <a:latin typeface="Cambria Math" panose="02040503050406030204" pitchFamily="18" charset="0"/>
                                      <a:cs typeface="Times New Roman" panose="02020603050405020304" pitchFamily="18" charset="0"/>
                                    </a:rPr>
                                    <m:t>𝑗</m:t>
                                  </m:r>
                                </m:sup>
                              </m:sSubSup>
                              <m:r>
                                <a:rPr lang="en-US" altLang="zh-TW" sz="1400" b="0" i="1" smtClean="0">
                                  <a:solidFill>
                                    <a:schemeClr val="tx1"/>
                                  </a:solidFill>
                                  <a:latin typeface="Cambria Math" panose="02040503050406030204" pitchFamily="18" charset="0"/>
                                  <a:cs typeface="Times New Roman" panose="02020603050405020304" pitchFamily="18" charset="0"/>
                                </a:rPr>
                                <m:t>≥</m:t>
                              </m:r>
                              <m:sSub>
                                <m:sSubPr>
                                  <m:ctrlPr>
                                    <a:rPr lang="en-US" altLang="zh-TW" sz="1400" b="0" i="1" smtClean="0">
                                      <a:latin typeface="Cambria Math" panose="02040503050406030204" pitchFamily="18" charset="0"/>
                                      <a:cs typeface="Times New Roman" panose="02020603050405020304" pitchFamily="18" charset="0"/>
                                    </a:rPr>
                                  </m:ctrlPr>
                                </m:sSubPr>
                                <m:e>
                                  <m:r>
                                    <a:rPr lang="en-US" altLang="zh-TW" sz="1400" b="0" i="1" smtClean="0">
                                      <a:latin typeface="Cambria Math" panose="02040503050406030204" pitchFamily="18" charset="0"/>
                                      <a:cs typeface="Times New Roman" panose="02020603050405020304" pitchFamily="18" charset="0"/>
                                    </a:rPr>
                                    <m:t>𝑏</m:t>
                                  </m:r>
                                </m:e>
                                <m:sub>
                                  <m:r>
                                    <a:rPr lang="en-US" altLang="zh-TW" sz="1400" b="0" i="1" smtClean="0">
                                      <a:latin typeface="Cambria Math" panose="02040503050406030204" pitchFamily="18" charset="0"/>
                                      <a:cs typeface="Times New Roman" panose="02020603050405020304" pitchFamily="18" charset="0"/>
                                    </a:rPr>
                                    <m:t>𝑡</m:t>
                                  </m:r>
                                </m:sub>
                              </m:sSub>
                              <m:nary>
                                <m:naryPr>
                                  <m:chr m:val="∑"/>
                                  <m:limLoc m:val="subSup"/>
                                  <m:ctrlPr>
                                    <a:rPr lang="zh-TW" altLang="zh-TW" sz="1400" i="1" kern="1200" smtClean="0">
                                      <a:solidFill>
                                        <a:schemeClr val="tx1"/>
                                      </a:solidFill>
                                      <a:effectLst/>
                                      <a:latin typeface="Cambria Math" panose="02040503050406030204" pitchFamily="18" charset="0"/>
                                      <a:ea typeface="+mn-ea"/>
                                      <a:cs typeface="+mn-cs"/>
                                    </a:rPr>
                                  </m:ctrlPr>
                                </m:naryPr>
                                <m:sub>
                                  <m:r>
                                    <a:rPr lang="en-US" altLang="zh-TW" sz="1400" i="1" kern="1200">
                                      <a:solidFill>
                                        <a:schemeClr val="tx1"/>
                                      </a:solidFill>
                                      <a:effectLst/>
                                      <a:latin typeface="Cambria Math" panose="02040503050406030204" pitchFamily="18" charset="0"/>
                                      <a:ea typeface="+mn-ea"/>
                                      <a:cs typeface="+mn-cs"/>
                                    </a:rPr>
                                    <m:t>𝑖</m:t>
                                  </m:r>
                                  <m:r>
                                    <a:rPr lang="en-US" altLang="zh-TW" sz="1400" i="1" kern="1200">
                                      <a:solidFill>
                                        <a:schemeClr val="tx1"/>
                                      </a:solidFill>
                                      <a:effectLst/>
                                      <a:latin typeface="Cambria Math" panose="02040503050406030204" pitchFamily="18" charset="0"/>
                                      <a:ea typeface="+mn-ea"/>
                                      <a:cs typeface="+mn-cs"/>
                                    </a:rPr>
                                    <m:t>=1</m:t>
                                  </m:r>
                                </m:sub>
                                <m:sup>
                                  <m:r>
                                    <a:rPr lang="en-US" altLang="zh-TW" sz="1400" i="1" kern="1200">
                                      <a:solidFill>
                                        <a:schemeClr val="tx1"/>
                                      </a:solidFill>
                                      <a:effectLst/>
                                      <a:latin typeface="Cambria Math" panose="02040503050406030204" pitchFamily="18" charset="0"/>
                                      <a:ea typeface="+mn-ea"/>
                                      <a:cs typeface="+mn-cs"/>
                                    </a:rPr>
                                    <m:t>𝑡</m:t>
                                  </m:r>
                                </m:sup>
                                <m:e>
                                  <m:d>
                                    <m:dPr>
                                      <m:begChr m:val="{"/>
                                      <m:endChr m:val="}"/>
                                      <m:ctrlPr>
                                        <a:rPr lang="zh-TW" altLang="zh-TW" sz="1400" i="1" kern="1200">
                                          <a:solidFill>
                                            <a:schemeClr val="tx1"/>
                                          </a:solidFill>
                                          <a:effectLst/>
                                          <a:latin typeface="Cambria Math" panose="02040503050406030204" pitchFamily="18" charset="0"/>
                                          <a:ea typeface="+mn-ea"/>
                                          <a:cs typeface="+mn-cs"/>
                                        </a:rPr>
                                      </m:ctrlPr>
                                    </m:dPr>
                                    <m:e>
                                      <m:sSubSup>
                                        <m:sSubSupPr>
                                          <m:ctrlPr>
                                            <a:rPr lang="zh-TW" altLang="zh-TW" sz="1400" i="1" kern="1200">
                                              <a:solidFill>
                                                <a:schemeClr val="tx1"/>
                                              </a:solidFill>
                                              <a:effectLst/>
                                              <a:latin typeface="Cambria Math" panose="02040503050406030204" pitchFamily="18" charset="0"/>
                                              <a:ea typeface="+mn-ea"/>
                                              <a:cs typeface="+mn-cs"/>
                                            </a:rPr>
                                          </m:ctrlPr>
                                        </m:sSubSupPr>
                                        <m:e>
                                          <m:bar>
                                            <m:barPr>
                                              <m:pos m:val="top"/>
                                              <m:ctrlPr>
                                                <a:rPr lang="zh-TW" altLang="zh-TW" sz="1400" i="1" kern="1200">
                                                  <a:solidFill>
                                                    <a:schemeClr val="tx1"/>
                                                  </a:solidFill>
                                                  <a:effectLst/>
                                                  <a:latin typeface="Cambria Math" panose="02040503050406030204" pitchFamily="18" charset="0"/>
                                                  <a:ea typeface="+mn-ea"/>
                                                  <a:cs typeface="+mn-cs"/>
                                                </a:rPr>
                                              </m:ctrlPr>
                                            </m:barPr>
                                            <m:e>
                                              <m:r>
                                                <a:rPr lang="en-US" altLang="zh-TW" sz="1400" i="1" kern="1200">
                                                  <a:solidFill>
                                                    <a:schemeClr val="tx1"/>
                                                  </a:solidFill>
                                                  <a:effectLst/>
                                                  <a:latin typeface="Cambria Math" panose="02040503050406030204" pitchFamily="18" charset="0"/>
                                                  <a:ea typeface="+mn-ea"/>
                                                  <a:cs typeface="+mn-cs"/>
                                                </a:rPr>
                                                <m:t>𝜁</m:t>
                                              </m:r>
                                            </m:e>
                                          </m:bar>
                                        </m:e>
                                        <m:sub>
                                          <m:r>
                                            <a:rPr lang="en-US" altLang="zh-TW" sz="1400" i="1" kern="1200">
                                              <a:solidFill>
                                                <a:schemeClr val="tx1"/>
                                              </a:solidFill>
                                              <a:effectLst/>
                                              <a:latin typeface="Cambria Math" panose="02040503050406030204" pitchFamily="18" charset="0"/>
                                              <a:ea typeface="+mn-ea"/>
                                              <a:cs typeface="+mn-cs"/>
                                            </a:rPr>
                                            <m:t>𝑖</m:t>
                                          </m:r>
                                        </m:sub>
                                        <m:sup>
                                          <m:r>
                                            <a:rPr lang="en-US" altLang="zh-TW" sz="1400" i="1" kern="1200">
                                              <a:solidFill>
                                                <a:schemeClr val="tx1"/>
                                              </a:solidFill>
                                              <a:effectLst/>
                                              <a:latin typeface="Cambria Math" panose="02040503050406030204" pitchFamily="18" charset="0"/>
                                              <a:ea typeface="+mn-ea"/>
                                              <a:cs typeface="+mn-cs"/>
                                            </a:rPr>
                                            <m:t>𝑗</m:t>
                                          </m:r>
                                        </m:sup>
                                      </m:sSubSup>
                                      <m:r>
                                        <a:rPr lang="en-US" altLang="zh-TW" sz="1400" i="1" kern="1200">
                                          <a:solidFill>
                                            <a:schemeClr val="tx1"/>
                                          </a:solidFill>
                                          <a:effectLst/>
                                          <a:latin typeface="Cambria Math" panose="02040503050406030204" pitchFamily="18" charset="0"/>
                                          <a:ea typeface="+mn-ea"/>
                                          <a:cs typeface="+mn-cs"/>
                                        </a:rPr>
                                        <m:t>−</m:t>
                                      </m:r>
                                      <m:d>
                                        <m:dPr>
                                          <m:begChr m:val="["/>
                                          <m:endChr m:val="]"/>
                                          <m:ctrlPr>
                                            <a:rPr lang="zh-TW" altLang="zh-TW" sz="1400" i="1" kern="1200">
                                              <a:solidFill>
                                                <a:schemeClr val="tx1"/>
                                              </a:solidFill>
                                              <a:effectLst/>
                                              <a:latin typeface="Cambria Math" panose="02040503050406030204" pitchFamily="18" charset="0"/>
                                              <a:ea typeface="+mn-ea"/>
                                              <a:cs typeface="+mn-cs"/>
                                            </a:rPr>
                                          </m:ctrlPr>
                                        </m:dPr>
                                        <m:e>
                                          <m:sSub>
                                            <m:sSubPr>
                                              <m:ctrlPr>
                                                <a:rPr lang="zh-TW" altLang="zh-TW" sz="1400" i="1" kern="1200">
                                                  <a:solidFill>
                                                    <a:schemeClr val="tx1"/>
                                                  </a:solidFill>
                                                  <a:effectLst/>
                                                  <a:latin typeface="Cambria Math" panose="02040503050406030204" pitchFamily="18" charset="0"/>
                                                  <a:ea typeface="+mn-ea"/>
                                                  <a:cs typeface="+mn-cs"/>
                                                </a:rPr>
                                              </m:ctrlPr>
                                            </m:sSubPr>
                                            <m:e>
                                              <m:r>
                                                <a:rPr lang="en-US" altLang="zh-TW" sz="1400" i="1" kern="1200">
                                                  <a:solidFill>
                                                    <a:schemeClr val="tx1"/>
                                                  </a:solidFill>
                                                  <a:effectLst/>
                                                  <a:latin typeface="Cambria Math" panose="02040503050406030204" pitchFamily="18" charset="0"/>
                                                  <a:ea typeface="+mn-ea"/>
                                                  <a:cs typeface="+mn-cs"/>
                                                </a:rPr>
                                                <m:t>𝑥</m:t>
                                              </m:r>
                                            </m:e>
                                            <m:sub>
                                              <m:r>
                                                <a:rPr lang="en-US" altLang="zh-TW" sz="1400" i="1" kern="1200">
                                                  <a:solidFill>
                                                    <a:schemeClr val="tx1"/>
                                                  </a:solidFill>
                                                  <a:effectLst/>
                                                  <a:latin typeface="Cambria Math" panose="02040503050406030204" pitchFamily="18" charset="0"/>
                                                  <a:ea typeface="+mn-ea"/>
                                                  <a:cs typeface="+mn-cs"/>
                                                </a:rPr>
                                                <m:t>𝑖</m:t>
                                              </m:r>
                                              <m:r>
                                                <a:rPr lang="en-US" altLang="zh-TW" sz="1400" i="1" kern="1200">
                                                  <a:solidFill>
                                                    <a:schemeClr val="tx1"/>
                                                  </a:solidFill>
                                                  <a:effectLst/>
                                                  <a:latin typeface="Cambria Math" panose="02040503050406030204" pitchFamily="18" charset="0"/>
                                                  <a:ea typeface="+mn-ea"/>
                                                  <a:cs typeface="+mn-cs"/>
                                                </a:rPr>
                                                <m:t>, 0</m:t>
                                              </m:r>
                                            </m:sub>
                                          </m:sSub>
                                          <m:r>
                                            <a:rPr lang="en-US" altLang="zh-TW" sz="1400" i="1" kern="1200">
                                              <a:solidFill>
                                                <a:schemeClr val="tx1"/>
                                              </a:solidFill>
                                              <a:effectLst/>
                                              <a:latin typeface="Cambria Math" panose="02040503050406030204" pitchFamily="18" charset="0"/>
                                              <a:ea typeface="+mn-ea"/>
                                              <a:cs typeface="+mn-cs"/>
                                            </a:rPr>
                                            <m:t>+</m:t>
                                          </m:r>
                                          <m:nary>
                                            <m:naryPr>
                                              <m:chr m:val="∑"/>
                                              <m:limLoc m:val="subSup"/>
                                              <m:ctrlPr>
                                                <a:rPr lang="zh-TW" altLang="zh-TW" sz="1400" i="1" kern="1200">
                                                  <a:solidFill>
                                                    <a:schemeClr val="tx1"/>
                                                  </a:solidFill>
                                                  <a:effectLst/>
                                                  <a:latin typeface="Cambria Math" panose="02040503050406030204" pitchFamily="18" charset="0"/>
                                                  <a:ea typeface="+mn-ea"/>
                                                  <a:cs typeface="+mn-cs"/>
                                                </a:rPr>
                                              </m:ctrlPr>
                                            </m:naryPr>
                                            <m:sub>
                                              <m:r>
                                                <a:rPr lang="en-US" altLang="zh-TW" sz="1400" i="1" kern="1200">
                                                  <a:solidFill>
                                                    <a:schemeClr val="tx1"/>
                                                  </a:solidFill>
                                                  <a:effectLst/>
                                                  <a:latin typeface="Cambria Math" panose="02040503050406030204" pitchFamily="18" charset="0"/>
                                                  <a:ea typeface="+mn-ea"/>
                                                  <a:cs typeface="+mn-cs"/>
                                                </a:rPr>
                                                <m:t>𝑠</m:t>
                                              </m:r>
                                              <m:r>
                                                <a:rPr lang="en-US" altLang="zh-TW" sz="1400" i="1" kern="1200">
                                                  <a:solidFill>
                                                    <a:schemeClr val="tx1"/>
                                                  </a:solidFill>
                                                  <a:effectLst/>
                                                  <a:latin typeface="Cambria Math" panose="02040503050406030204" pitchFamily="18" charset="0"/>
                                                  <a:ea typeface="+mn-ea"/>
                                                  <a:cs typeface="+mn-cs"/>
                                                </a:rPr>
                                                <m:t>=1</m:t>
                                              </m:r>
                                            </m:sub>
                                            <m:sup>
                                              <m:r>
                                                <a:rPr lang="en-US" altLang="zh-TW" sz="1400" i="1" kern="1200">
                                                  <a:solidFill>
                                                    <a:schemeClr val="tx1"/>
                                                  </a:solidFill>
                                                  <a:effectLst/>
                                                  <a:latin typeface="Cambria Math" panose="02040503050406030204" pitchFamily="18" charset="0"/>
                                                  <a:ea typeface="+mn-ea"/>
                                                  <a:cs typeface="+mn-cs"/>
                                                </a:rPr>
                                                <m:t>𝑖</m:t>
                                              </m:r>
                                              <m:r>
                                                <a:rPr lang="en-US" altLang="zh-TW" sz="1400" i="1" kern="1200">
                                                  <a:solidFill>
                                                    <a:schemeClr val="tx1"/>
                                                  </a:solidFill>
                                                  <a:effectLst/>
                                                  <a:latin typeface="Cambria Math" panose="02040503050406030204" pitchFamily="18" charset="0"/>
                                                  <a:ea typeface="+mn-ea"/>
                                                  <a:cs typeface="+mn-cs"/>
                                                </a:rPr>
                                                <m:t>−1</m:t>
                                              </m:r>
                                            </m:sup>
                                            <m:e>
                                              <m:r>
                                                <a:rPr lang="en-US" altLang="zh-TW" sz="1400" i="1" kern="1200">
                                                  <a:solidFill>
                                                    <a:schemeClr val="tx1"/>
                                                  </a:solidFill>
                                                  <a:effectLst/>
                                                  <a:latin typeface="Cambria Math" panose="02040503050406030204" pitchFamily="18" charset="0"/>
                                                  <a:ea typeface="+mn-ea"/>
                                                  <a:cs typeface="+mn-cs"/>
                                                </a:rPr>
                                                <m:t>(</m:t>
                                              </m:r>
                                              <m:sSub>
                                                <m:sSubPr>
                                                  <m:ctrlPr>
                                                    <a:rPr lang="zh-TW" altLang="zh-TW" sz="1400" i="1" kern="1200">
                                                      <a:solidFill>
                                                        <a:schemeClr val="tx1"/>
                                                      </a:solidFill>
                                                      <a:effectLst/>
                                                      <a:latin typeface="Cambria Math" panose="02040503050406030204" pitchFamily="18" charset="0"/>
                                                      <a:ea typeface="+mn-ea"/>
                                                      <a:cs typeface="+mn-cs"/>
                                                    </a:rPr>
                                                  </m:ctrlPr>
                                                </m:sSubPr>
                                                <m:e>
                                                  <m:r>
                                                    <a:rPr lang="en-US" altLang="zh-TW" sz="1400" i="1" kern="1200">
                                                      <a:solidFill>
                                                        <a:schemeClr val="tx1"/>
                                                      </a:solidFill>
                                                      <a:effectLst/>
                                                      <a:latin typeface="Cambria Math" panose="02040503050406030204" pitchFamily="18" charset="0"/>
                                                      <a:ea typeface="+mn-ea"/>
                                                      <a:cs typeface="+mn-cs"/>
                                                    </a:rPr>
                                                    <m:t>𝑋</m:t>
                                                  </m:r>
                                                </m:e>
                                                <m:sub>
                                                  <m:r>
                                                    <a:rPr lang="en-US" altLang="zh-TW" sz="1400" i="1" kern="1200">
                                                      <a:solidFill>
                                                        <a:schemeClr val="tx1"/>
                                                      </a:solidFill>
                                                      <a:effectLst/>
                                                      <a:latin typeface="Cambria Math" panose="02040503050406030204" pitchFamily="18" charset="0"/>
                                                      <a:ea typeface="+mn-ea"/>
                                                      <a:cs typeface="+mn-cs"/>
                                                    </a:rPr>
                                                    <m:t>𝑖</m:t>
                                                  </m:r>
                                                  <m:r>
                                                    <a:rPr lang="en-US" altLang="zh-TW" sz="1400" i="1" kern="1200">
                                                      <a:solidFill>
                                                        <a:schemeClr val="tx1"/>
                                                      </a:solidFill>
                                                      <a:effectLst/>
                                                      <a:latin typeface="Cambria Math" panose="02040503050406030204" pitchFamily="18" charset="0"/>
                                                      <a:ea typeface="+mn-ea"/>
                                                      <a:cs typeface="+mn-cs"/>
                                                    </a:rPr>
                                                    <m:t>,</m:t>
                                                  </m:r>
                                                  <m:r>
                                                    <a:rPr lang="en-US" altLang="zh-TW" sz="1400" i="1" kern="1200">
                                                      <a:solidFill>
                                                        <a:schemeClr val="tx1"/>
                                                      </a:solidFill>
                                                      <a:effectLst/>
                                                      <a:latin typeface="Cambria Math" panose="02040503050406030204" pitchFamily="18" charset="0"/>
                                                      <a:ea typeface="+mn-ea"/>
                                                      <a:cs typeface="+mn-cs"/>
                                                    </a:rPr>
                                                    <m:t>𝑠</m:t>
                                                  </m:r>
                                                </m:sub>
                                              </m:sSub>
                                              <m:sSubSup>
                                                <m:sSubSupPr>
                                                  <m:ctrlPr>
                                                    <a:rPr lang="zh-TW" altLang="zh-TW" sz="1400" i="1" kern="1200">
                                                      <a:solidFill>
                                                        <a:schemeClr val="tx1"/>
                                                      </a:solidFill>
                                                      <a:effectLst/>
                                                      <a:latin typeface="Cambria Math" panose="02040503050406030204" pitchFamily="18" charset="0"/>
                                                      <a:ea typeface="+mn-ea"/>
                                                      <a:cs typeface="+mn-cs"/>
                                                    </a:rPr>
                                                  </m:ctrlPr>
                                                </m:sSubSupPr>
                                                <m:e>
                                                  <m:bar>
                                                    <m:barPr>
                                                      <m:ctrlPr>
                                                        <a:rPr lang="zh-TW" altLang="zh-TW" sz="1400" i="1" kern="1200">
                                                          <a:solidFill>
                                                            <a:schemeClr val="tx1"/>
                                                          </a:solidFill>
                                                          <a:effectLst/>
                                                          <a:latin typeface="Cambria Math" panose="02040503050406030204" pitchFamily="18" charset="0"/>
                                                          <a:ea typeface="+mn-ea"/>
                                                          <a:cs typeface="+mn-cs"/>
                                                        </a:rPr>
                                                      </m:ctrlPr>
                                                    </m:barPr>
                                                    <m:e>
                                                      <m:r>
                                                        <a:rPr lang="en-US" altLang="zh-TW" sz="1400" i="1" kern="1200">
                                                          <a:solidFill>
                                                            <a:schemeClr val="tx1"/>
                                                          </a:solidFill>
                                                          <a:effectLst/>
                                                          <a:latin typeface="Cambria Math" panose="02040503050406030204" pitchFamily="18" charset="0"/>
                                                          <a:ea typeface="+mn-ea"/>
                                                          <a:cs typeface="+mn-cs"/>
                                                        </a:rPr>
                                                        <m:t>𝜁</m:t>
                                                      </m:r>
                                                    </m:e>
                                                  </m:bar>
                                                </m:e>
                                                <m:sub>
                                                  <m:r>
                                                    <a:rPr lang="en-US" altLang="zh-TW" sz="1400" i="1" kern="1200">
                                                      <a:solidFill>
                                                        <a:schemeClr val="tx1"/>
                                                      </a:solidFill>
                                                      <a:effectLst/>
                                                      <a:latin typeface="Cambria Math" panose="02040503050406030204" pitchFamily="18" charset="0"/>
                                                      <a:ea typeface="+mn-ea"/>
                                                      <a:cs typeface="+mn-cs"/>
                                                    </a:rPr>
                                                    <m:t>𝑠</m:t>
                                                  </m:r>
                                                </m:sub>
                                                <m:sup>
                                                  <m:r>
                                                    <a:rPr lang="en-US" altLang="zh-TW" sz="1400" i="1" kern="1200">
                                                      <a:solidFill>
                                                        <a:schemeClr val="tx1"/>
                                                      </a:solidFill>
                                                      <a:effectLst/>
                                                      <a:latin typeface="Cambria Math" panose="02040503050406030204" pitchFamily="18" charset="0"/>
                                                      <a:ea typeface="+mn-ea"/>
                                                      <a:cs typeface="+mn-cs"/>
                                                    </a:rPr>
                                                    <m:t>𝑗</m:t>
                                                  </m:r>
                                                </m:sup>
                                              </m:sSubSup>
                                              <m:r>
                                                <a:rPr lang="en-US" altLang="zh-TW" sz="1400" i="1" kern="1200">
                                                  <a:solidFill>
                                                    <a:schemeClr val="tx1"/>
                                                  </a:solidFill>
                                                  <a:effectLst/>
                                                  <a:latin typeface="Cambria Math" panose="02040503050406030204" pitchFamily="18" charset="0"/>
                                                  <a:ea typeface="+mn-ea"/>
                                                  <a:cs typeface="+mn-cs"/>
                                                </a:rPr>
                                                <m:t>)</m:t>
                                              </m:r>
                                            </m:e>
                                          </m:nary>
                                        </m:e>
                                      </m:d>
                                    </m:e>
                                  </m:d>
                                </m:e>
                              </m:nary>
                            </m:oMath>
                          </a14:m>
                          <a:r>
                            <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p>
                      </a:txBody>
                      <a:tcPr anchor="ctr">
                        <a:lnL w="12700" cmpd="sng">
                          <a:solidFill>
                            <a:sysClr val="windowText" lastClr="000000"/>
                          </a:solidFill>
                        </a:lnL>
                        <a:lnR w="12700" cap="flat" cmpd="sng" algn="ctr">
                          <a:no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e>
                              </m:d>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 </a:t>
                          </a:r>
                        </a:p>
                      </a:txBody>
                      <a:tcPr anchor="ctr">
                        <a:lnL w="12700" cap="flat" cmpd="sng" algn="ctr">
                          <a:no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455109240"/>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l"/>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產能限制</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marL="0" indent="324000" algn="l" defTabSz="914400" rtl="0" eaLnBrk="1" latinLnBrk="0" hangingPunct="1"/>
                          <a14:m>
                            <m:oMath xmlns:m="http://schemas.openxmlformats.org/officeDocument/2006/math">
                              <m:r>
                                <a:rPr lang="en-US" altLang="zh-TW" sz="1400" b="0" i="1" kern="1200" smtClean="0">
                                  <a:solidFill>
                                    <a:schemeClr val="tx1"/>
                                  </a:solidFill>
                                  <a:effectLst/>
                                  <a:latin typeface="Cambria Math" panose="02040503050406030204" pitchFamily="18" charset="0"/>
                                  <a:ea typeface="+mn-ea"/>
                                  <a:cs typeface="+mn-cs"/>
                                </a:rPr>
                                <m:t>0≤</m:t>
                              </m:r>
                              <m:sSub>
                                <m:sSubPr>
                                  <m:ctrlPr>
                                    <a:rPr lang="en-US" altLang="zh-TW" sz="1400" i="1" smtClean="0">
                                      <a:solidFill>
                                        <a:schemeClr val="tx1"/>
                                      </a:solidFill>
                                      <a:latin typeface="Cambria Math" panose="02040503050406030204" pitchFamily="18" charset="0"/>
                                      <a:cs typeface="Times New Roman" panose="02020603050405020304" pitchFamily="18" charset="0"/>
                                    </a:rPr>
                                  </m:ctrlPr>
                                </m:sSubPr>
                                <m:e>
                                  <m:r>
                                    <a:rPr lang="en-US" altLang="zh-TW" sz="1400" i="1">
                                      <a:solidFill>
                                        <a:schemeClr val="tx1"/>
                                      </a:solidFill>
                                      <a:latin typeface="Cambria Math" panose="02040503050406030204" pitchFamily="18" charset="0"/>
                                      <a:cs typeface="Times New Roman" panose="02020603050405020304" pitchFamily="18" charset="0"/>
                                    </a:rPr>
                                    <m:t>𝑥</m:t>
                                  </m:r>
                                </m:e>
                                <m:sub>
                                  <m:r>
                                    <a:rPr lang="en-US" altLang="zh-TW" sz="1400" i="1">
                                      <a:solidFill>
                                        <a:schemeClr val="tx1"/>
                                      </a:solidFill>
                                      <a:latin typeface="Cambria Math" panose="02040503050406030204" pitchFamily="18" charset="0"/>
                                      <a:cs typeface="Times New Roman" panose="02020603050405020304" pitchFamily="18" charset="0"/>
                                    </a:rPr>
                                    <m:t>𝑡</m:t>
                                  </m:r>
                                  <m:r>
                                    <a:rPr lang="en-US" altLang="zh-TW" sz="1400" i="1">
                                      <a:solidFill>
                                        <a:schemeClr val="tx1"/>
                                      </a:solidFill>
                                      <a:latin typeface="Cambria Math" panose="02040503050406030204" pitchFamily="18" charset="0"/>
                                      <a:cs typeface="Times New Roman" panose="02020603050405020304" pitchFamily="18" charset="0"/>
                                    </a:rPr>
                                    <m:t>, 0</m:t>
                                  </m:r>
                                </m:sub>
                              </m:sSub>
                              <m:r>
                                <a:rPr lang="en-US" altLang="zh-TW" sz="1400" b="0" i="1" smtClean="0">
                                  <a:solidFill>
                                    <a:schemeClr val="tx1"/>
                                  </a:solidFill>
                                  <a:latin typeface="Cambria Math" panose="02040503050406030204" pitchFamily="18" charset="0"/>
                                  <a:cs typeface="Times New Roman" panose="02020603050405020304" pitchFamily="18" charset="0"/>
                                </a:rPr>
                                <m:t>+</m:t>
                              </m:r>
                              <m:nary>
                                <m:naryPr>
                                  <m:chr m:val="∑"/>
                                  <m:limLoc m:val="subSup"/>
                                  <m:ctrlPr>
                                    <a:rPr lang="en-US" altLang="zh-TW" sz="1400" b="0" i="1" smtClean="0">
                                      <a:solidFill>
                                        <a:schemeClr val="tx1"/>
                                      </a:solidFill>
                                      <a:latin typeface="Cambria Math" panose="02040503050406030204" pitchFamily="18" charset="0"/>
                                      <a:cs typeface="Times New Roman" panose="02020603050405020304" pitchFamily="18" charset="0"/>
                                    </a:rPr>
                                  </m:ctrlPr>
                                </m:naryPr>
                                <m:sub>
                                  <m:r>
                                    <m:rPr>
                                      <m:brk m:alnAt="25"/>
                                    </m:rPr>
                                    <a:rPr lang="en-US" altLang="zh-TW" sz="1400" b="0" i="1" smtClean="0">
                                      <a:solidFill>
                                        <a:schemeClr val="tx1"/>
                                      </a:solidFill>
                                      <a:latin typeface="Cambria Math" panose="02040503050406030204" pitchFamily="18" charset="0"/>
                                      <a:cs typeface="Times New Roman" panose="02020603050405020304" pitchFamily="18" charset="0"/>
                                    </a:rPr>
                                    <m:t>𝑠</m:t>
                                  </m:r>
                                  <m:r>
                                    <a:rPr lang="en-US" altLang="zh-TW" sz="1400" b="0" i="1" smtClean="0">
                                      <a:solidFill>
                                        <a:schemeClr val="tx1"/>
                                      </a:solidFill>
                                      <a:latin typeface="Cambria Math" panose="02040503050406030204" pitchFamily="18" charset="0"/>
                                      <a:cs typeface="Times New Roman" panose="02020603050405020304" pitchFamily="18" charset="0"/>
                                    </a:rPr>
                                    <m:t>=1</m:t>
                                  </m:r>
                                </m:sub>
                                <m:sup>
                                  <m:r>
                                    <a:rPr lang="en-US" altLang="zh-TW" sz="1400" b="0" i="1" smtClean="0">
                                      <a:solidFill>
                                        <a:schemeClr val="tx1"/>
                                      </a:solidFill>
                                      <a:latin typeface="Cambria Math" panose="02040503050406030204" pitchFamily="18" charset="0"/>
                                      <a:cs typeface="Times New Roman" panose="02020603050405020304" pitchFamily="18" charset="0"/>
                                    </a:rPr>
                                    <m:t>𝑡</m:t>
                                  </m:r>
                                  <m:r>
                                    <a:rPr lang="en-US" altLang="zh-TW" sz="1400" b="0" i="1" smtClean="0">
                                      <a:solidFill>
                                        <a:schemeClr val="tx1"/>
                                      </a:solidFill>
                                      <a:latin typeface="Cambria Math" panose="02040503050406030204" pitchFamily="18" charset="0"/>
                                      <a:cs typeface="Times New Roman" panose="02020603050405020304" pitchFamily="18" charset="0"/>
                                    </a:rPr>
                                    <m:t>−1</m:t>
                                  </m:r>
                                </m:sup>
                                <m:e>
                                  <m:d>
                                    <m:dPr>
                                      <m:ctrlPr>
                                        <a:rPr lang="en-US" altLang="zh-TW" sz="1400" b="0" i="1" smtClean="0">
                                          <a:solidFill>
                                            <a:schemeClr val="tx1"/>
                                          </a:solidFill>
                                          <a:latin typeface="Cambria Math" panose="02040503050406030204" pitchFamily="18" charset="0"/>
                                          <a:cs typeface="Times New Roman" panose="02020603050405020304" pitchFamily="18" charset="0"/>
                                        </a:rPr>
                                      </m:ctrlPr>
                                    </m:dPr>
                                    <m:e>
                                      <m:sSub>
                                        <m:sSubPr>
                                          <m:ctrlPr>
                                            <a:rPr lang="en-US" altLang="zh-TW" sz="1400" i="1">
                                              <a:solidFill>
                                                <a:schemeClr val="tx1"/>
                                              </a:solidFill>
                                              <a:latin typeface="Cambria Math" panose="02040503050406030204" pitchFamily="18" charset="0"/>
                                              <a:cs typeface="Times New Roman" panose="02020603050405020304" pitchFamily="18" charset="0"/>
                                            </a:rPr>
                                          </m:ctrlPr>
                                        </m:sSubPr>
                                        <m:e>
                                          <m:r>
                                            <a:rPr lang="en-US" altLang="zh-TW" sz="1400" i="1">
                                              <a:solidFill>
                                                <a:schemeClr val="tx1"/>
                                              </a:solidFill>
                                              <a:latin typeface="Cambria Math" panose="02040503050406030204" pitchFamily="18" charset="0"/>
                                              <a:cs typeface="Times New Roman" panose="02020603050405020304" pitchFamily="18" charset="0"/>
                                            </a:rPr>
                                            <m:t>𝑋</m:t>
                                          </m:r>
                                        </m:e>
                                        <m:sub>
                                          <m:r>
                                            <a:rPr lang="en-US" altLang="zh-TW" sz="1400" i="1">
                                              <a:solidFill>
                                                <a:schemeClr val="tx1"/>
                                              </a:solidFill>
                                              <a:latin typeface="Cambria Math" panose="02040503050406030204" pitchFamily="18" charset="0"/>
                                              <a:cs typeface="Times New Roman" panose="02020603050405020304" pitchFamily="18" charset="0"/>
                                            </a:rPr>
                                            <m:t>𝑡</m:t>
                                          </m:r>
                                          <m:r>
                                            <a:rPr lang="en-US" altLang="zh-TW" sz="1400" i="1">
                                              <a:solidFill>
                                                <a:schemeClr val="tx1"/>
                                              </a:solidFill>
                                              <a:latin typeface="Cambria Math" panose="02040503050406030204" pitchFamily="18" charset="0"/>
                                              <a:cs typeface="Times New Roman" panose="02020603050405020304" pitchFamily="18" charset="0"/>
                                            </a:rPr>
                                            <m:t>,</m:t>
                                          </m:r>
                                          <m:r>
                                            <a:rPr lang="en-US" altLang="zh-TW" sz="1400" i="1">
                                              <a:solidFill>
                                                <a:schemeClr val="tx1"/>
                                              </a:solidFill>
                                              <a:latin typeface="Cambria Math" panose="02040503050406030204" pitchFamily="18" charset="0"/>
                                              <a:cs typeface="Times New Roman" panose="02020603050405020304" pitchFamily="18" charset="0"/>
                                            </a:rPr>
                                            <m:t>𝑠</m:t>
                                          </m:r>
                                        </m:sub>
                                      </m:sSub>
                                      <m:sSubSup>
                                        <m:sSubSupPr>
                                          <m:ctrlPr>
                                            <a:rPr lang="en-US" altLang="zh-TW" sz="1400" b="0" i="1" smtClean="0">
                                              <a:solidFill>
                                                <a:schemeClr val="tx1"/>
                                              </a:solidFill>
                                              <a:latin typeface="Cambria Math" panose="02040503050406030204" pitchFamily="18" charset="0"/>
                                              <a:cs typeface="Times New Roman" panose="02020603050405020304" pitchFamily="18" charset="0"/>
                                            </a:rPr>
                                          </m:ctrlPr>
                                        </m:sSubSupPr>
                                        <m:e>
                                          <m:bar>
                                            <m:barPr>
                                              <m:pos m:val="top"/>
                                              <m:ctrlPr>
                                                <a:rPr lang="en-US" altLang="zh-TW" sz="1400" b="0" i="1" smtClean="0">
                                                  <a:solidFill>
                                                    <a:schemeClr val="tx1"/>
                                                  </a:solidFill>
                                                  <a:latin typeface="Cambria Math" panose="02040503050406030204" pitchFamily="18" charset="0"/>
                                                  <a:cs typeface="Times New Roman" panose="02020603050405020304" pitchFamily="18" charset="0"/>
                                                </a:rPr>
                                              </m:ctrlPr>
                                            </m:barPr>
                                            <m:e>
                                              <m:r>
                                                <a:rPr lang="zh-TW" altLang="en-US" sz="1400" b="0" i="1" smtClean="0">
                                                  <a:solidFill>
                                                    <a:schemeClr val="tx1"/>
                                                  </a:solidFill>
                                                  <a:latin typeface="Cambria Math" panose="02040503050406030204" pitchFamily="18" charset="0"/>
                                                  <a:cs typeface="Times New Roman" panose="02020603050405020304" pitchFamily="18" charset="0"/>
                                                </a:rPr>
                                                <m:t>𝜁</m:t>
                                              </m:r>
                                            </m:e>
                                          </m:bar>
                                        </m:e>
                                        <m:sub>
                                          <m:r>
                                            <a:rPr lang="en-US" altLang="zh-TW" sz="1400" b="0" i="1" smtClean="0">
                                              <a:solidFill>
                                                <a:schemeClr val="tx1"/>
                                              </a:solidFill>
                                              <a:latin typeface="Cambria Math" panose="02040503050406030204" pitchFamily="18" charset="0"/>
                                              <a:cs typeface="Times New Roman" panose="02020603050405020304" pitchFamily="18" charset="0"/>
                                            </a:rPr>
                                            <m:t>𝑠</m:t>
                                          </m:r>
                                        </m:sub>
                                        <m:sup>
                                          <m:r>
                                            <a:rPr lang="en-US" altLang="zh-TW" sz="1400" b="0" i="1" smtClean="0">
                                              <a:solidFill>
                                                <a:schemeClr val="tx1"/>
                                              </a:solidFill>
                                              <a:latin typeface="Cambria Math" panose="02040503050406030204" pitchFamily="18" charset="0"/>
                                              <a:cs typeface="Times New Roman" panose="02020603050405020304" pitchFamily="18" charset="0"/>
                                            </a:rPr>
                                            <m:t>𝑗</m:t>
                                          </m:r>
                                        </m:sup>
                                      </m:sSubSup>
                                    </m:e>
                                  </m:d>
                                </m:e>
                              </m:nary>
                              <m:r>
                                <a:rPr lang="en-US" altLang="zh-TW" sz="1400" b="0" i="1" smtClean="0">
                                  <a:solidFill>
                                    <a:schemeClr val="tx1"/>
                                  </a:solidFill>
                                  <a:latin typeface="Cambria Math" panose="02040503050406030204" pitchFamily="18" charset="0"/>
                                  <a:cs typeface="Times New Roman" panose="02020603050405020304" pitchFamily="18" charset="0"/>
                                </a:rPr>
                                <m:t>≤</m:t>
                              </m:r>
                              <m:sSub>
                                <m:sSubPr>
                                  <m:ctrlPr>
                                    <a:rPr lang="en-US" altLang="zh-TW" sz="1400" b="0" i="1" smtClean="0">
                                      <a:latin typeface="Cambria Math" panose="02040503050406030204" pitchFamily="18" charset="0"/>
                                      <a:cs typeface="Times New Roman" panose="02020603050405020304" pitchFamily="18" charset="0"/>
                                    </a:rPr>
                                  </m:ctrlPr>
                                </m:sSubPr>
                                <m:e>
                                  <m:bar>
                                    <m:barPr>
                                      <m:pos m:val="top"/>
                                      <m:ctrlPr>
                                        <a:rPr lang="en-US" altLang="zh-TW" sz="1400" b="0" i="1" smtClean="0">
                                          <a:latin typeface="Cambria Math" panose="02040503050406030204" pitchFamily="18" charset="0"/>
                                          <a:cs typeface="Times New Roman" panose="02020603050405020304" pitchFamily="18" charset="0"/>
                                        </a:rPr>
                                      </m:ctrlPr>
                                    </m:barPr>
                                    <m:e>
                                      <m:r>
                                        <a:rPr lang="en-US" altLang="zh-TW" sz="1400" b="0" i="1" smtClean="0">
                                          <a:latin typeface="Cambria Math" panose="02040503050406030204" pitchFamily="18" charset="0"/>
                                          <a:cs typeface="Times New Roman" panose="02020603050405020304" pitchFamily="18" charset="0"/>
                                        </a:rPr>
                                        <m:t>𝑥</m:t>
                                      </m:r>
                                    </m:e>
                                  </m:bar>
                                </m:e>
                                <m:sub>
                                  <m:r>
                                    <a:rPr lang="en-US" altLang="zh-TW" sz="1400" b="0" i="1" smtClean="0">
                                      <a:latin typeface="Cambria Math" panose="02040503050406030204" pitchFamily="18" charset="0"/>
                                      <a:cs typeface="Times New Roman" panose="02020603050405020304" pitchFamily="18" charset="0"/>
                                    </a:rPr>
                                    <m:t>𝑡</m:t>
                                  </m:r>
                                </m:sub>
                              </m:sSub>
                            </m:oMath>
                          </a14:m>
                          <a:r>
                            <a:rPr lang="zh-TW" altLang="en-US" sz="1400" i="1"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p>
                      </a:txBody>
                      <a:tcPr anchor="ctr">
                        <a:lnL w="12700" cmpd="sng">
                          <a:solidFill>
                            <a:sysClr val="windowText" lastClr="000000"/>
                          </a:solidFill>
                        </a:lnL>
                        <a:lnR w="12700" cap="flat" cmpd="sng" algn="ctr">
                          <a:no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e>
                              </m:d>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en-US" altLang="zh-TW"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 </a:t>
                          </a:r>
                        </a:p>
                      </a:txBody>
                      <a:tcPr anchor="ctr">
                        <a:lnL w="12700" cap="flat" cmpd="sng" algn="ctr">
                          <a:no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110864792"/>
                      </a:ext>
                    </a:extLst>
                  </a:tr>
                </a:tbl>
              </a:graphicData>
            </a:graphic>
          </p:graphicFrame>
        </mc:Choice>
        <mc:Fallback>
          <p:graphicFrame>
            <p:nvGraphicFramePr>
              <p:cNvPr id="3" name="表格 2">
                <a:extLst>
                  <a:ext uri="{FF2B5EF4-FFF2-40B4-BE49-F238E27FC236}">
                    <a16:creationId xmlns:a16="http://schemas.microsoft.com/office/drawing/2014/main" id="{5767A5CF-40EB-3F39-3F78-578668E1BF44}"/>
                  </a:ext>
                </a:extLst>
              </p:cNvPr>
              <p:cNvGraphicFramePr>
                <a:graphicFrameLocks noGrp="1"/>
              </p:cNvGraphicFramePr>
              <p:nvPr>
                <p:extLst>
                  <p:ext uri="{D42A27DB-BD31-4B8C-83A1-F6EECF244321}">
                    <p14:modId xmlns:p14="http://schemas.microsoft.com/office/powerpoint/2010/main" val="2669084134"/>
                  </p:ext>
                </p:extLst>
              </p:nvPr>
            </p:nvGraphicFramePr>
            <p:xfrm>
              <a:off x="306323" y="4005064"/>
              <a:ext cx="8531353" cy="1946529"/>
            </p:xfrm>
            <a:graphic>
              <a:graphicData uri="http://schemas.openxmlformats.org/drawingml/2006/table">
                <a:tbl>
                  <a:tblPr firstRow="1" bandRow="1"/>
                  <a:tblGrid>
                    <a:gridCol w="3240000">
                      <a:extLst>
                        <a:ext uri="{9D8B030D-6E8A-4147-A177-3AD203B41FA5}">
                          <a16:colId xmlns:a16="http://schemas.microsoft.com/office/drawing/2014/main" val="3098375635"/>
                        </a:ext>
                      </a:extLst>
                    </a:gridCol>
                    <a:gridCol w="3851353">
                      <a:extLst>
                        <a:ext uri="{9D8B030D-6E8A-4147-A177-3AD203B41FA5}">
                          <a16:colId xmlns:a16="http://schemas.microsoft.com/office/drawing/2014/main" val="3153573841"/>
                        </a:ext>
                      </a:extLst>
                    </a:gridCol>
                    <a:gridCol w="1440000">
                      <a:extLst>
                        <a:ext uri="{9D8B030D-6E8A-4147-A177-3AD203B41FA5}">
                          <a16:colId xmlns:a16="http://schemas.microsoft.com/office/drawing/2014/main" val="556789816"/>
                        </a:ext>
                      </a:extLst>
                    </a:gridCol>
                  </a:tblGrid>
                  <a:tr h="64008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l"/>
                          <a:r>
                            <a:rPr lang="zh-TW" altLang="en-US" dirty="0">
                              <a:solidFill>
                                <a:srgbClr val="00B0F0"/>
                              </a:solidFill>
                              <a:latin typeface="Times New Roman" panose="02020603050405020304" pitchFamily="18" charset="0"/>
                              <a:ea typeface="標楷體" panose="03000509000000000000" pitchFamily="65" charset="-120"/>
                              <a:cs typeface="Times New Roman" panose="02020603050405020304" pitchFamily="18" charset="0"/>
                            </a:rPr>
                            <a:t>生產成本 </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p>
                        <a:p>
                          <a:pPr algn="l"/>
                          <a:r>
                            <a:rPr lang="zh-TW" altLang="en-US"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相關成本（持有</a:t>
                          </a:r>
                          <a:r>
                            <a:rPr lang="en-US" altLang="zh-TW"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延遲交貨）</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gridSpan="2">
                      <a:txBody>
                        <a:bodyPr/>
                        <a:lstStyle/>
                        <a:p>
                          <a:endParaRPr lang="zh-TW"/>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3"/>
                          <a:stretch>
                            <a:fillRect l="-61406" t="-18868" r="-230" b="-271698"/>
                          </a:stretch>
                        </a:blipFill>
                      </a:tcPr>
                    </a:tc>
                    <a:tc hMerge="1">
                      <a:txBody>
                        <a:bodyPr/>
                        <a:lstStyle/>
                        <a:p>
                          <a:endParaRPr lang="zh-TW" altLang="en-US"/>
                        </a:p>
                      </a:txBody>
                      <a:tcPr/>
                    </a:tc>
                    <a:extLst>
                      <a:ext uri="{0D108BD9-81ED-4DB2-BD59-A6C34878D82A}">
                        <a16:rowId xmlns:a16="http://schemas.microsoft.com/office/drawing/2014/main" val="1182839279"/>
                      </a:ext>
                    </a:extLst>
                  </a:tr>
                  <a:tr h="435229">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l"/>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考慮最壞情況的持有成本</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zh-TW"/>
                        </a:p>
                      </a:txBody>
                      <a:tcPr anchor="ctr">
                        <a:lnL w="12700" cmpd="sng">
                          <a:solidFill>
                            <a:sysClr val="windowText" lastClr="000000"/>
                          </a:solidFill>
                        </a:lnL>
                        <a:lnR w="12700" cap="flat" cmpd="sng" algn="ctr">
                          <a:no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3"/>
                          <a:stretch>
                            <a:fillRect l="-84335" t="-177465" r="-37658" b="-305634"/>
                          </a:stretch>
                        </a:blipFill>
                      </a:tcPr>
                    </a:tc>
                    <a:tc>
                      <a:txBody>
                        <a:bodyPr/>
                        <a:lstStyle/>
                        <a:p>
                          <a:endParaRPr lang="zh-TW"/>
                        </a:p>
                      </a:txBody>
                      <a:tcPr anchor="ctr">
                        <a:lnL w="12700" cap="flat" cmpd="sng" algn="ctr">
                          <a:no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3"/>
                          <a:stretch>
                            <a:fillRect l="-493644" t="-177465" r="-847" b="-305634"/>
                          </a:stretch>
                        </a:blipFill>
                      </a:tcPr>
                    </a:tc>
                    <a:extLst>
                      <a:ext uri="{0D108BD9-81ED-4DB2-BD59-A6C34878D82A}">
                        <a16:rowId xmlns:a16="http://schemas.microsoft.com/office/drawing/2014/main" val="411809799"/>
                      </a:ext>
                    </a:extLst>
                  </a:tr>
                  <a:tr h="435229">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l"/>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考慮最壞情況的延遲交貨成本</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zh-TW"/>
                        </a:p>
                      </a:txBody>
                      <a:tcPr anchor="ctr">
                        <a:lnL w="12700" cmpd="sng">
                          <a:solidFill>
                            <a:sysClr val="windowText" lastClr="000000"/>
                          </a:solidFill>
                        </a:lnL>
                        <a:lnR w="12700" cap="flat" cmpd="sng" algn="ctr">
                          <a:no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3"/>
                          <a:stretch>
                            <a:fillRect l="-84335" t="-273611" r="-37658" b="-201389"/>
                          </a:stretch>
                        </a:blipFill>
                      </a:tcPr>
                    </a:tc>
                    <a:tc>
                      <a:txBody>
                        <a:bodyPr/>
                        <a:lstStyle/>
                        <a:p>
                          <a:endParaRPr lang="zh-TW"/>
                        </a:p>
                      </a:txBody>
                      <a:tcPr anchor="ctr">
                        <a:lnL w="12700" cap="flat" cmpd="sng" algn="ctr">
                          <a:no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3"/>
                          <a:stretch>
                            <a:fillRect l="-493644" t="-273611" r="-847" b="-201389"/>
                          </a:stretch>
                        </a:blipFill>
                      </a:tcPr>
                    </a:tc>
                    <a:extLst>
                      <a:ext uri="{0D108BD9-81ED-4DB2-BD59-A6C34878D82A}">
                        <a16:rowId xmlns:a16="http://schemas.microsoft.com/office/drawing/2014/main" val="3455109240"/>
                      </a:ext>
                    </a:extLst>
                  </a:tr>
                  <a:tr h="435991">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l"/>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產能限制</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zh-TW"/>
                        </a:p>
                      </a:txBody>
                      <a:tcPr anchor="ctr">
                        <a:lnL w="12700" cmpd="sng">
                          <a:solidFill>
                            <a:sysClr val="windowText" lastClr="000000"/>
                          </a:solidFill>
                        </a:lnL>
                        <a:lnR w="12700" cap="flat" cmpd="sng" algn="ctr">
                          <a:no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3"/>
                          <a:stretch>
                            <a:fillRect l="-84335" t="-373611" r="-37658" b="-101389"/>
                          </a:stretch>
                        </a:blipFill>
                      </a:tcPr>
                    </a:tc>
                    <a:tc>
                      <a:txBody>
                        <a:bodyPr/>
                        <a:lstStyle/>
                        <a:p>
                          <a:endParaRPr lang="zh-TW"/>
                        </a:p>
                      </a:txBody>
                      <a:tcPr anchor="ctr">
                        <a:lnL w="12700" cap="flat" cmpd="sng" algn="ctr">
                          <a:no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3"/>
                          <a:stretch>
                            <a:fillRect l="-493644" t="-373611" r="-847" b="-101389"/>
                          </a:stretch>
                        </a:blipFill>
                      </a:tcPr>
                    </a:tc>
                    <a:extLst>
                      <a:ext uri="{0D108BD9-81ED-4DB2-BD59-A6C34878D82A}">
                        <a16:rowId xmlns:a16="http://schemas.microsoft.com/office/drawing/2014/main" val="3110864792"/>
                      </a:ext>
                    </a:extLst>
                  </a:tr>
                </a:tbl>
              </a:graphicData>
            </a:graphic>
          </p:graphicFrame>
        </mc:Fallback>
      </mc:AlternateContent>
    </p:spTree>
    <p:extLst>
      <p:ext uri="{BB962C8B-B14F-4D97-AF65-F5344CB8AC3E}">
        <p14:creationId xmlns:p14="http://schemas.microsoft.com/office/powerpoint/2010/main" val="154822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D1A2D-3B89-2723-CD5E-D4A7C8BD7BBB}"/>
            </a:ext>
          </a:extLst>
        </p:cNvPr>
        <p:cNvGrpSpPr/>
        <p:nvPr/>
      </p:nvGrpSpPr>
      <p:grpSpPr>
        <a:xfrm>
          <a:off x="0" y="0"/>
          <a:ext cx="0" cy="0"/>
          <a:chOff x="0" y="0"/>
          <a:chExt cx="0" cy="0"/>
        </a:xfrm>
      </p:grpSpPr>
      <p:sp>
        <p:nvSpPr>
          <p:cNvPr id="13314" name="標題 1">
            <a:extLst>
              <a:ext uri="{FF2B5EF4-FFF2-40B4-BE49-F238E27FC236}">
                <a16:creationId xmlns:a16="http://schemas.microsoft.com/office/drawing/2014/main" id="{F343A6C8-AACE-CF9C-4638-7C73B9B18EF9}"/>
              </a:ext>
            </a:extLst>
          </p:cNvPr>
          <p:cNvSpPr>
            <a:spLocks noGrp="1" noChangeArrowheads="1"/>
          </p:cNvSpPr>
          <p:nvPr>
            <p:ph type="title"/>
          </p:nvPr>
        </p:nvSpPr>
        <p:spPr/>
        <p:txBody>
          <a:bodyPr/>
          <a:lstStyle/>
          <a:p>
            <a:r>
              <a:rPr lang="zh-TW" altLang="en-US" dirty="0"/>
              <a:t>創意產生過程</a:t>
            </a:r>
            <a:r>
              <a:rPr lang="en-US" altLang="zh-TW" dirty="0"/>
              <a:t>(3/7)</a:t>
            </a:r>
            <a:endParaRPr lang="zh-TW" altLang="en-US" dirty="0"/>
          </a:p>
        </p:txBody>
      </p:sp>
      <mc:AlternateContent xmlns:mc="http://schemas.openxmlformats.org/markup-compatibility/2006">
        <mc:Choice xmlns:a14="http://schemas.microsoft.com/office/drawing/2010/main" Requires="a14">
          <p:sp>
            <p:nvSpPr>
              <p:cNvPr id="13315" name="內容版面配置區 2">
                <a:extLst>
                  <a:ext uri="{FF2B5EF4-FFF2-40B4-BE49-F238E27FC236}">
                    <a16:creationId xmlns:a16="http://schemas.microsoft.com/office/drawing/2014/main" id="{872BF4C2-38EC-CD65-E68E-F6BD4C6C95BA}"/>
                  </a:ext>
                </a:extLst>
              </p:cNvPr>
              <p:cNvSpPr>
                <a:spLocks noGrp="1" noChangeArrowheads="1"/>
              </p:cNvSpPr>
              <p:nvPr>
                <p:ph idx="1"/>
              </p:nvPr>
            </p:nvSpPr>
            <p:spPr>
              <a:xfrm>
                <a:off x="107950" y="1039813"/>
                <a:ext cx="8807450" cy="5126037"/>
              </a:xfrm>
            </p:spPr>
            <p:txBody>
              <a:bodyPr/>
              <a:lstStyle/>
              <a:p>
                <a:r>
                  <a:rPr lang="en-US" altLang="zh-TW" dirty="0">
                    <a:latin typeface="Times New Roman" panose="02020603050405020304" pitchFamily="18" charset="0"/>
                    <a:cs typeface="Times New Roman" panose="02020603050405020304" pitchFamily="18" charset="0"/>
                  </a:rPr>
                  <a:t>#40</a:t>
                </a:r>
                <a:r>
                  <a:rPr lang="zh-TW" altLang="en-US" dirty="0">
                    <a:latin typeface="Times New Roman" panose="02020603050405020304" pitchFamily="18" charset="0"/>
                    <a:cs typeface="Times New Roman" panose="02020603050405020304" pitchFamily="18" charset="0"/>
                  </a:rPr>
                  <a:t> 複合材料：</a:t>
                </a:r>
                <a:endParaRPr lang="en-US" altLang="zh-TW" dirty="0">
                  <a:latin typeface="Times New Roman" panose="02020603050405020304" pitchFamily="18" charset="0"/>
                  <a:cs typeface="Times New Roman" panose="02020603050405020304" pitchFamily="18" charset="0"/>
                </a:endParaRPr>
              </a:p>
              <a:p>
                <a:pPr lvl="1"/>
                <a:r>
                  <a:rPr lang="zh-TW" altLang="en-US" dirty="0">
                    <a:latin typeface="Times New Roman" panose="02020603050405020304" pitchFamily="18" charset="0"/>
                    <a:cs typeface="Times New Roman" panose="02020603050405020304" pitchFamily="18" charset="0"/>
                  </a:rPr>
                  <a:t>整合機器學習預測方法建構混和不確定性集合。</a:t>
                </a:r>
                <a:endParaRPr lang="en-US" altLang="zh-TW" dirty="0">
                  <a:latin typeface="Times New Roman" panose="02020603050405020304" pitchFamily="18" charset="0"/>
                  <a:cs typeface="Times New Roman" panose="02020603050405020304" pitchFamily="18" charset="0"/>
                </a:endParaRPr>
              </a:p>
              <a:p>
                <a:pPr lvl="1"/>
                <a:r>
                  <a:rPr lang="zh-TW" altLang="en-US" dirty="0">
                    <a:latin typeface="Times New Roman" panose="02020603050405020304" pitchFamily="18" charset="0"/>
                    <a:cs typeface="Times New Roman" panose="02020603050405020304" pitchFamily="18" charset="0"/>
                  </a:rPr>
                  <a:t>特徵工程：</a:t>
                </a:r>
                <a:endParaRPr lang="en-US" altLang="zh-TW" dirty="0">
                  <a:latin typeface="Times New Roman" panose="02020603050405020304" pitchFamily="18" charset="0"/>
                  <a:cs typeface="Times New Roman" panose="02020603050405020304" pitchFamily="18" charset="0"/>
                </a:endParaRPr>
              </a:p>
              <a:p>
                <a:pPr lvl="2"/>
                <a:r>
                  <a:rPr lang="zh-TW" altLang="en-US" dirty="0">
                    <a:latin typeface="Times New Roman" panose="02020603050405020304" pitchFamily="18" charset="0"/>
                    <a:cs typeface="Times New Roman" panose="02020603050405020304" pitchFamily="18" charset="0"/>
                  </a:rPr>
                  <a:t>滾動統計量</a:t>
                </a:r>
                <a:r>
                  <a:rPr lang="en-US" altLang="zh-TW" dirty="0">
                    <a:latin typeface="Times New Roman" panose="02020603050405020304" pitchFamily="18" charset="0"/>
                    <a:cs typeface="Times New Roman" panose="02020603050405020304" pitchFamily="18" charset="0"/>
                  </a:rPr>
                  <a:t>(Rolling Statistics)</a:t>
                </a:r>
              </a:p>
              <a:p>
                <a:pPr lvl="2"/>
                <a:r>
                  <a:rPr lang="zh-TW" altLang="en-US" dirty="0">
                    <a:latin typeface="Times New Roman" panose="02020603050405020304" pitchFamily="18" charset="0"/>
                    <a:cs typeface="Times New Roman" panose="02020603050405020304" pitchFamily="18" charset="0"/>
                  </a:rPr>
                  <a:t>滯後特徵</a:t>
                </a:r>
                <a:r>
                  <a:rPr lang="en-US" altLang="zh-TW" dirty="0">
                    <a:latin typeface="Times New Roman" panose="02020603050405020304" pitchFamily="18" charset="0"/>
                    <a:cs typeface="Times New Roman" panose="02020603050405020304" pitchFamily="18" charset="0"/>
                  </a:rPr>
                  <a:t>(Lag Feature)</a:t>
                </a:r>
              </a:p>
              <a:p>
                <a:pPr lvl="1"/>
                <a:r>
                  <a:rPr lang="zh-TW" altLang="en-US" dirty="0">
                    <a:latin typeface="Times New Roman" panose="02020603050405020304" pitchFamily="18" charset="0"/>
                    <a:cs typeface="Times New Roman" panose="02020603050405020304" pitchFamily="18" charset="0"/>
                  </a:rPr>
                  <a:t>模型：</a:t>
                </a:r>
                <a:r>
                  <a:rPr lang="en-US" altLang="zh-TW" dirty="0" err="1">
                    <a:latin typeface="Times New Roman" panose="02020603050405020304" pitchFamily="18" charset="0"/>
                    <a:cs typeface="Times New Roman" panose="02020603050405020304" pitchFamily="18" charset="0"/>
                  </a:rPr>
                  <a:t>XGBoost</a:t>
                </a:r>
                <a:endParaRPr lang="en-US" altLang="zh-TW" dirty="0">
                  <a:latin typeface="Times New Roman" panose="02020603050405020304" pitchFamily="18" charset="0"/>
                  <a:cs typeface="Times New Roman" panose="02020603050405020304" pitchFamily="18" charset="0"/>
                </a:endParaRPr>
              </a:p>
              <a:p>
                <a:pPr lvl="1"/>
                <a:r>
                  <a:rPr lang="zh-TW" altLang="en-US" dirty="0">
                    <a:latin typeface="Times New Roman" panose="02020603050405020304" pitchFamily="18" charset="0"/>
                    <a:cs typeface="Times New Roman" panose="02020603050405020304" pitchFamily="18" charset="0"/>
                  </a:rPr>
                  <a:t>混和不確定性集合：</a:t>
                </a:r>
                <a:endParaRPr lang="en-US" altLang="zh-TW" dirty="0">
                  <a:latin typeface="Times New Roman" panose="02020603050405020304" pitchFamily="18" charset="0"/>
                  <a:cs typeface="Times New Roman" panose="02020603050405020304" pitchFamily="18" charset="0"/>
                </a:endParaRPr>
              </a:p>
              <a:p>
                <a:pPr lvl="2"/>
                <a14:m>
                  <m:oMath xmlns:m="http://schemas.openxmlformats.org/officeDocument/2006/math">
                    <m:r>
                      <a:rPr lang="zh-TW" altLang="en-US" i="1" smtClean="0">
                        <a:latin typeface="Cambria Math" panose="02040503050406030204" pitchFamily="18" charset="0"/>
                        <a:cs typeface="Times New Roman" panose="02020603050405020304" pitchFamily="18" charset="0"/>
                      </a:rPr>
                      <m:t>𝜔</m:t>
                    </m:r>
                  </m:oMath>
                </a14:m>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預測數據在集合內所佔的比例。</a:t>
                </a:r>
                <a:endParaRPr lang="en-US" altLang="zh-TW" dirty="0">
                  <a:latin typeface="Times New Roman" panose="02020603050405020304" pitchFamily="18" charset="0"/>
                  <a:cs typeface="Times New Roman" panose="02020603050405020304" pitchFamily="18" charset="0"/>
                </a:endParaRPr>
              </a:p>
              <a:p>
                <a:pPr lvl="3"/>
                <a:r>
                  <a:rPr lang="zh-TW" altLang="en-US" dirty="0">
                    <a:latin typeface="Times New Roman" panose="02020603050405020304" pitchFamily="18" charset="0"/>
                    <a:cs typeface="Times New Roman" panose="02020603050405020304" pitchFamily="18" charset="0"/>
                  </a:rPr>
                  <a:t>例：</a:t>
                </a:r>
                <a:r>
                  <a:rPr lang="en-US" altLang="zh-TW" dirty="0">
                    <a:latin typeface="Times New Roman" panose="02020603050405020304" pitchFamily="18" charset="0"/>
                    <a:cs typeface="Times New Roman" panose="02020603050405020304" pitchFamily="18" charset="0"/>
                  </a:rPr>
                  <a:t>10</a:t>
                </a:r>
                <a:r>
                  <a:rPr lang="zh-TW" altLang="en-US" dirty="0">
                    <a:latin typeface="Times New Roman" panose="02020603050405020304" pitchFamily="18" charset="0"/>
                    <a:cs typeface="Times New Roman" panose="02020603050405020304" pitchFamily="18" charset="0"/>
                  </a:rPr>
                  <a:t>階段數據，</a:t>
                </a:r>
                <a14:m>
                  <m:oMath xmlns:m="http://schemas.openxmlformats.org/officeDocument/2006/math">
                    <m:r>
                      <a:rPr lang="zh-TW" altLang="en-US" i="1" smtClean="0">
                        <a:latin typeface="Cambria Math" panose="02040503050406030204" pitchFamily="18" charset="0"/>
                        <a:cs typeface="Times New Roman" panose="02020603050405020304" pitchFamily="18" charset="0"/>
                      </a:rPr>
                      <m:t>𝜔</m:t>
                    </m:r>
                    <m:r>
                      <a:rPr lang="en-US" altLang="zh-TW" i="1">
                        <a:latin typeface="Cambria Math" panose="02040503050406030204" pitchFamily="18" charset="0"/>
                        <a:cs typeface="Times New Roman" panose="02020603050405020304" pitchFamily="18" charset="0"/>
                      </a:rPr>
                      <m:t>=</m:t>
                    </m:r>
                  </m:oMath>
                </a14:m>
                <a:r>
                  <a:rPr lang="en-US" altLang="zh-TW" dirty="0">
                    <a:latin typeface="Times New Roman" panose="02020603050405020304" pitchFamily="18" charset="0"/>
                    <a:cs typeface="Times New Roman" panose="02020603050405020304" pitchFamily="18" charset="0"/>
                  </a:rPr>
                  <a:t>0.4</a:t>
                </a:r>
              </a:p>
              <a:p>
                <a:pPr marL="1371600" lvl="3" indent="0">
                  <a:buNone/>
                </a:pPr>
                <a:r>
                  <a:rPr lang="en-US" altLang="zh-TW" dirty="0">
                    <a:latin typeface="Times New Roman" panose="02020603050405020304" pitchFamily="18" charset="0"/>
                    <a:cs typeface="Times New Roman" panose="02020603050405020304" pitchFamily="18" charset="0"/>
                    <a:sym typeface="Wingdings" panose="05000000000000000000" pitchFamily="2" charset="2"/>
                  </a:rPr>
                  <a:t></a:t>
                </a:r>
                <a:r>
                  <a:rPr lang="zh-TW" altLang="en-US" dirty="0">
                    <a:latin typeface="Times New Roman" panose="02020603050405020304" pitchFamily="18" charset="0"/>
                    <a:cs typeface="Times New Roman" panose="02020603050405020304" pitchFamily="18" charset="0"/>
                    <a:sym typeface="Wingdings" panose="05000000000000000000" pitchFamily="2" charset="2"/>
                  </a:rPr>
                  <a:t> </a:t>
                </a:r>
                <a:r>
                  <a:rPr lang="en-US" altLang="zh-TW" dirty="0">
                    <a:latin typeface="Times New Roman" panose="02020603050405020304" pitchFamily="18" charset="0"/>
                    <a:cs typeface="Times New Roman" panose="02020603050405020304" pitchFamily="18" charset="0"/>
                    <a:sym typeface="Wingdings" panose="05000000000000000000" pitchFamily="2" charset="2"/>
                  </a:rPr>
                  <a:t>6</a:t>
                </a:r>
                <a:r>
                  <a:rPr lang="zh-TW" altLang="en-US" dirty="0">
                    <a:latin typeface="Times New Roman" panose="02020603050405020304" pitchFamily="18" charset="0"/>
                    <a:cs typeface="Times New Roman" panose="02020603050405020304" pitchFamily="18" charset="0"/>
                    <a:sym typeface="Wingdings" panose="05000000000000000000" pitchFamily="2" charset="2"/>
                  </a:rPr>
                  <a:t>階段歷史數據 </a:t>
                </a:r>
                <a:r>
                  <a:rPr lang="en-US" altLang="zh-TW" dirty="0">
                    <a:latin typeface="Times New Roman" panose="02020603050405020304" pitchFamily="18" charset="0"/>
                    <a:cs typeface="Times New Roman" panose="02020603050405020304" pitchFamily="18" charset="0"/>
                    <a:sym typeface="Wingdings" panose="05000000000000000000" pitchFamily="2" charset="2"/>
                  </a:rPr>
                  <a:t>+</a:t>
                </a:r>
                <a:r>
                  <a:rPr lang="zh-TW" altLang="en-US" dirty="0">
                    <a:latin typeface="Times New Roman" panose="02020603050405020304" pitchFamily="18" charset="0"/>
                    <a:cs typeface="Times New Roman" panose="02020603050405020304" pitchFamily="18" charset="0"/>
                    <a:sym typeface="Wingdings" panose="05000000000000000000" pitchFamily="2" charset="2"/>
                  </a:rPr>
                  <a:t> </a:t>
                </a:r>
                <a:r>
                  <a:rPr lang="en-US" altLang="zh-TW" dirty="0">
                    <a:latin typeface="Times New Roman" panose="02020603050405020304" pitchFamily="18" charset="0"/>
                    <a:cs typeface="Times New Roman" panose="02020603050405020304" pitchFamily="18" charset="0"/>
                    <a:sym typeface="Wingdings" panose="05000000000000000000" pitchFamily="2" charset="2"/>
                  </a:rPr>
                  <a:t>4</a:t>
                </a:r>
                <a:r>
                  <a:rPr lang="zh-TW" altLang="en-US" dirty="0">
                    <a:latin typeface="Times New Roman" panose="02020603050405020304" pitchFamily="18" charset="0"/>
                    <a:cs typeface="Times New Roman" panose="02020603050405020304" pitchFamily="18" charset="0"/>
                    <a:sym typeface="Wingdings" panose="05000000000000000000" pitchFamily="2" charset="2"/>
                  </a:rPr>
                  <a:t>階段預測數據</a:t>
                </a:r>
                <a:endParaRPr lang="en-US" altLang="zh-TW" dirty="0">
                  <a:latin typeface="Times New Roman" panose="02020603050405020304" pitchFamily="18" charset="0"/>
                  <a:cs typeface="Times New Roman" panose="02020603050405020304" pitchFamily="18" charset="0"/>
                </a:endParaRPr>
              </a:p>
              <a:p>
                <a:pPr lvl="2"/>
                <a:endParaRPr lang="zh-TW" altLang="en-US" dirty="0">
                  <a:latin typeface="Times New Roman" panose="02020603050405020304" pitchFamily="18" charset="0"/>
                  <a:cs typeface="Times New Roman" panose="02020603050405020304" pitchFamily="18" charset="0"/>
                </a:endParaRPr>
              </a:p>
            </p:txBody>
          </p:sp>
        </mc:Choice>
        <mc:Fallback>
          <p:sp>
            <p:nvSpPr>
              <p:cNvPr id="13315" name="內容版面配置區 2">
                <a:extLst>
                  <a:ext uri="{FF2B5EF4-FFF2-40B4-BE49-F238E27FC236}">
                    <a16:creationId xmlns:a16="http://schemas.microsoft.com/office/drawing/2014/main" id="{872BF4C2-38EC-CD65-E68E-F6BD4C6C95BA}"/>
                  </a:ext>
                </a:extLst>
              </p:cNvPr>
              <p:cNvSpPr>
                <a:spLocks noGrp="1" noRot="1" noChangeAspect="1" noMove="1" noResize="1" noEditPoints="1" noAdjustHandles="1" noChangeArrowheads="1" noChangeShapeType="1" noTextEdit="1"/>
              </p:cNvSpPr>
              <p:nvPr>
                <p:ph idx="1"/>
              </p:nvPr>
            </p:nvSpPr>
            <p:spPr>
              <a:xfrm>
                <a:off x="107950" y="1039813"/>
                <a:ext cx="8807450" cy="5126037"/>
              </a:xfrm>
              <a:blipFill>
                <a:blip r:embed="rId2"/>
                <a:stretch>
                  <a:fillRect l="-346" t="-1310" b="-345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34470365"/>
      </p:ext>
    </p:extLst>
  </p:cSld>
  <p:clrMapOvr>
    <a:masterClrMapping/>
  </p:clrMapOvr>
</p:sld>
</file>

<file path=ppt/theme/theme1.xml><?xml version="1.0" encoding="utf-8"?>
<a:theme xmlns:a="http://schemas.openxmlformats.org/drawingml/2006/main" name="2_CourseSlideTemplate-080201">
  <a:themeElements>
    <a:clrScheme name="2_CourseSlideTemplate-0802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i2013gc">
      <a:majorFont>
        <a:latin typeface="Tahoma"/>
        <a:ea typeface="標楷體"/>
        <a:cs typeface=""/>
      </a:majorFont>
      <a:minorFont>
        <a:latin typeface="Tahoma"/>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noFill/>
        <a:ln w="254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2_CourseSlideTemplate-08020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CourseSlideTemplate-0802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CourseSlideTemplate-08020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2_CourseSlideTemplate-08020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CourseSlideTemplate-08020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CourseSlideTemplate-08020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CourseSlideTemplate-08020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SSI-Template</Template>
  <TotalTime>13582</TotalTime>
  <Words>1434</Words>
  <Application>Microsoft Office PowerPoint</Application>
  <PresentationFormat>如螢幕大小 (4:3)</PresentationFormat>
  <Paragraphs>188</Paragraphs>
  <Slides>18</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18</vt:i4>
      </vt:variant>
    </vt:vector>
  </HeadingPairs>
  <TitlesOfParts>
    <vt:vector size="26" baseType="lpstr">
      <vt:lpstr>新細明體</vt:lpstr>
      <vt:lpstr>標楷體</vt:lpstr>
      <vt:lpstr>Arial</vt:lpstr>
      <vt:lpstr>Cambria Math</vt:lpstr>
      <vt:lpstr>Tahoma</vt:lpstr>
      <vt:lpstr>Times New Roman</vt:lpstr>
      <vt:lpstr>Wingdings</vt:lpstr>
      <vt:lpstr>2_CourseSlideTemplate-080201</vt:lpstr>
      <vt:lpstr>專案競賽 ID:38 需求變動下的創新存貨管理:TRIZ與穩健最佳化模型的整合研究</vt:lpstr>
      <vt:lpstr>報告大綱</vt:lpstr>
      <vt:lpstr>背景與動機(1/7)</vt:lpstr>
      <vt:lpstr>目的(2/7)</vt:lpstr>
      <vt:lpstr>創意產生過程(3/7)</vt:lpstr>
      <vt:lpstr>創意產生過程(3/7)</vt:lpstr>
      <vt:lpstr>創意產生過程(3/7)</vt:lpstr>
      <vt:lpstr>創意產生過程(3/7)</vt:lpstr>
      <vt:lpstr>創意產生過程(3/7)</vt:lpstr>
      <vt:lpstr>創意產生過程(3/7)</vt:lpstr>
      <vt:lpstr>效果展示(4/7)</vt:lpstr>
      <vt:lpstr>效果展示(4/7)</vt:lpstr>
      <vt:lpstr>效果展示(4/7)</vt:lpstr>
      <vt:lpstr>作品特色(5/7)</vt:lpstr>
      <vt:lpstr>作品特色(5/7)</vt:lpstr>
      <vt:lpstr>作品特色(5/7)</vt:lpstr>
      <vt:lpstr>結論(6/7)</vt:lpstr>
      <vt:lpstr>參考文獻(7/7)</vt:lpstr>
    </vt:vector>
  </TitlesOfParts>
  <Company>NCTU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系統化創新方法</dc:title>
  <dc:creator>HsuCheng Ho</dc:creator>
  <cp:lastModifiedBy>廖庭煜</cp:lastModifiedBy>
  <cp:revision>2869</cp:revision>
  <dcterms:created xsi:type="dcterms:W3CDTF">2005-01-31T06:31:25Z</dcterms:created>
  <dcterms:modified xsi:type="dcterms:W3CDTF">2025-01-05T05:01:43Z</dcterms:modified>
</cp:coreProperties>
</file>