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83" r:id="rId1"/>
  </p:sldMasterIdLst>
  <p:notesMasterIdLst>
    <p:notesMasterId r:id="rId7"/>
  </p:notesMasterIdLst>
  <p:handoutMasterIdLst>
    <p:handoutMasterId r:id="rId8"/>
  </p:handoutMasterIdLst>
  <p:sldIdLst>
    <p:sldId id="1878" r:id="rId2"/>
    <p:sldId id="1879" r:id="rId3"/>
    <p:sldId id="1780" r:id="rId4"/>
    <p:sldId id="1880" r:id="rId5"/>
    <p:sldId id="1882" r:id="rId6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DE06"/>
    <a:srgbClr val="06DE1B"/>
    <a:srgbClr val="0000CC"/>
    <a:srgbClr val="FFFF99"/>
    <a:srgbClr val="B2B2B2"/>
    <a:srgbClr val="C0C0C0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727" autoAdjust="0"/>
  </p:normalViewPr>
  <p:slideViewPr>
    <p:cSldViewPr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FF11FB4-5205-4046-A228-B82CBF065C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9528" tIns="44763" rIns="89528" bIns="44763" numCol="1" anchor="t" anchorCtr="0" compatLnSpc="1">
            <a:prstTxWarp prst="textNoShape">
              <a:avLst/>
            </a:prstTxWarp>
          </a:bodyPr>
          <a:lstStyle>
            <a:lvl1pPr defTabSz="895350" eaLnBrk="1" hangingPunct="1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1377ADC-B64F-432C-9653-A590B65C742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9528" tIns="44763" rIns="89528" bIns="44763" numCol="1" anchor="t" anchorCtr="0" compatLnSpc="1">
            <a:prstTxWarp prst="textNoShape">
              <a:avLst/>
            </a:prstTxWarp>
          </a:bodyPr>
          <a:lstStyle>
            <a:lvl1pPr algn="r" defTabSz="895350" eaLnBrk="1" hangingPunct="1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5AE99C24-09C4-4B6A-8788-CDB7BC3873D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9528" tIns="44763" rIns="89528" bIns="44763" numCol="1" anchor="b" anchorCtr="0" compatLnSpc="1">
            <a:prstTxWarp prst="textNoShape">
              <a:avLst/>
            </a:prstTxWarp>
          </a:bodyPr>
          <a:lstStyle>
            <a:lvl1pPr defTabSz="895350" eaLnBrk="1" hangingPunct="1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9B62BDC7-B816-491D-AF60-B37FE2D9AA1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9528" tIns="44763" rIns="89528" bIns="44763" numCol="1" anchor="b" anchorCtr="0" compatLnSpc="1">
            <a:prstTxWarp prst="textNoShape">
              <a:avLst/>
            </a:prstTxWarp>
          </a:bodyPr>
          <a:lstStyle>
            <a:lvl1pPr algn="r" defTabSz="895350" eaLnBrk="1" hangingPunct="1">
              <a:defRPr sz="11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9F7F86D-8A68-4F8F-A6D9-0D7586F6C6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2566EAE-D988-46A9-A8FB-FE247F411D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9528" tIns="44763" rIns="89528" bIns="44763" numCol="1" anchor="t" anchorCtr="0" compatLnSpc="1">
            <a:prstTxWarp prst="textNoShape">
              <a:avLst/>
            </a:prstTxWarp>
          </a:bodyPr>
          <a:lstStyle>
            <a:lvl1pPr defTabSz="895350" eaLnBrk="1" hangingPunct="1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2FCB499-7BF2-4104-B699-AA5836B3F29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9528" tIns="44763" rIns="89528" bIns="44763" numCol="1" anchor="t" anchorCtr="0" compatLnSpc="1">
            <a:prstTxWarp prst="textNoShape">
              <a:avLst/>
            </a:prstTxWarp>
          </a:bodyPr>
          <a:lstStyle>
            <a:lvl1pPr algn="r" defTabSz="895350" eaLnBrk="1" hangingPunct="1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D9B9574-FC1F-4DDD-87AF-A14DD955BEB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9687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505E5992-6E51-47CA-B652-3CD4C8E55C5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9528" tIns="44763" rIns="89528" bIns="44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107845BB-35D6-4527-825D-09A26A10362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9528" tIns="44763" rIns="89528" bIns="44763" numCol="1" anchor="b" anchorCtr="0" compatLnSpc="1">
            <a:prstTxWarp prst="textNoShape">
              <a:avLst/>
            </a:prstTxWarp>
          </a:bodyPr>
          <a:lstStyle>
            <a:lvl1pPr defTabSz="895350" eaLnBrk="1" hangingPunct="1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D414F7F9-0275-421F-B07B-A868BB3C80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9528" tIns="44763" rIns="89528" bIns="44763" numCol="1" anchor="b" anchorCtr="0" compatLnSpc="1">
            <a:prstTxWarp prst="textNoShape">
              <a:avLst/>
            </a:prstTxWarp>
          </a:bodyPr>
          <a:lstStyle>
            <a:lvl1pPr algn="r" defTabSz="895350" eaLnBrk="1" hangingPunct="1">
              <a:defRPr sz="11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AA250C0-4B4F-4315-9446-7583DA08CA5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709C5B2-DB97-4FC1-919E-77876AA21C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9688" cy="3840162"/>
          </a:xfrm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7287AEC-6CE2-4185-8961-58238A2FC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r>
              <a:rPr lang="en-US" altLang="zh-TW"/>
              <a:t>Purposes:</a:t>
            </a:r>
          </a:p>
          <a:p>
            <a:pPr marL="228600" indent="-228600"/>
            <a:r>
              <a:rPr lang="en-US" altLang="zh-TW"/>
              <a:t>I was told that there are a number of academic people in the conference</a:t>
            </a:r>
          </a:p>
          <a:p>
            <a:pPr marL="228600" indent="-228600">
              <a:buFontTx/>
              <a:buAutoNum type="arabicParenR"/>
            </a:pPr>
            <a:r>
              <a:rPr lang="en-US" altLang="zh-TW"/>
              <a:t>Layout an overview of the knowledge of SI and point out some opportunities for SI/TRIZ researches.</a:t>
            </a:r>
          </a:p>
          <a:p>
            <a:pPr marL="228600" indent="-228600">
              <a:buFontTx/>
              <a:buAutoNum type="arabicParenR"/>
            </a:pPr>
            <a:r>
              <a:rPr lang="en-US" altLang="zh-TW"/>
              <a:t>Introduce you to the Society of Systematic Innovation and Share with you the status &amp; develop strategies in Taiwan and to the Greater Chinese areas.</a:t>
            </a:r>
          </a:p>
          <a:p>
            <a:pPr marL="228600" indent="-228600">
              <a:buFontTx/>
              <a:buAutoNum type="arabicParenR"/>
            </a:pPr>
            <a:r>
              <a:rPr lang="en-US" altLang="zh-TW"/>
              <a:t>Call for your participations to the upcoming 2</a:t>
            </a:r>
            <a:r>
              <a:rPr lang="en-US" altLang="zh-TW" baseline="30000"/>
              <a:t>nd</a:t>
            </a:r>
            <a:r>
              <a:rPr lang="en-US" altLang="zh-TW"/>
              <a:t> ICSI and submit papers to the International Journal of Systematic Innovation.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E00459BB-F722-401D-B96C-6C6FFB3A13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4CAD6A9-C8D8-489F-9E27-2AD3EB18B81F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0350938-C923-4BF1-809E-EE522A2022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9688" cy="3840162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0DE7344-EE8A-4003-B9C8-C68407A54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A3963AC-9C91-4676-8AD8-1E8A946373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9F567B6-888C-47D6-B6E6-7F93C0244364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D91487E-DF50-4BB6-92D0-83EC641CBE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9688" cy="3840162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61C5409-581C-4BD4-9B82-DA75203D9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BDF8A47-4759-4971-91DF-02AB3BCCFBF2}"/>
              </a:ext>
            </a:extLst>
          </p:cNvPr>
          <p:cNvGrpSpPr>
            <a:grpSpLocks/>
          </p:cNvGrpSpPr>
          <p:nvPr/>
        </p:nvGrpSpPr>
        <p:grpSpPr bwMode="auto">
          <a:xfrm>
            <a:off x="423863" y="1912938"/>
            <a:ext cx="711200" cy="473075"/>
            <a:chOff x="720" y="336"/>
            <a:chExt cx="624" cy="43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F8D64D73-FC2D-4F15-B4BD-2E1456E2A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CC8FF370-49FE-4AF3-9F20-B60D8123F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E9D55529-8C84-45B3-9AFF-56B84E55A852}"/>
              </a:ext>
            </a:extLst>
          </p:cNvPr>
          <p:cNvGrpSpPr>
            <a:grpSpLocks/>
          </p:cNvGrpSpPr>
          <p:nvPr/>
        </p:nvGrpSpPr>
        <p:grpSpPr bwMode="auto">
          <a:xfrm>
            <a:off x="547688" y="2335213"/>
            <a:ext cx="738187" cy="474662"/>
            <a:chOff x="912" y="2640"/>
            <a:chExt cx="672" cy="432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EEC923C1-D4C0-4050-9F9D-65E777014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87BE9363-2D46-41DA-8F02-E29C390AC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10" name="Rectangle 8">
            <a:extLst>
              <a:ext uri="{FF2B5EF4-FFF2-40B4-BE49-F238E27FC236}">
                <a16:creationId xmlns:a16="http://schemas.microsoft.com/office/drawing/2014/main" id="{B9A16454-98E6-4AA0-9503-276D81E18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8" y="2262188"/>
            <a:ext cx="560387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E83E0F51-8D0E-4189-8597-BA271B83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1804988"/>
            <a:ext cx="30162" cy="105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A4E7418A-83B0-4AF7-8FBF-E3B32B036D8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8775" y="2598738"/>
            <a:ext cx="8637588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94E234D4-151F-40D2-8F36-23E19A40097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250825" y="6135688"/>
            <a:ext cx="8636000" cy="301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lIns="129113" tIns="64556" rIns="129113" bIns="64556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/>
          </a:p>
        </p:txBody>
      </p:sp>
      <p:sp>
        <p:nvSpPr>
          <p:cNvPr id="216986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860425" y="1227138"/>
            <a:ext cx="7772400" cy="1358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216986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62075" y="324802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+mj-ea"/>
                <a:ea typeface="+mj-ea"/>
              </a:defRPr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DBAE7FC0-9A94-4D6A-A4EF-88EAA24702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272463" y="6354763"/>
            <a:ext cx="871537" cy="433387"/>
          </a:xfrm>
          <a:prstGeom prst="rect">
            <a:avLst/>
          </a:prstGeom>
        </p:spPr>
        <p:txBody>
          <a:bodyPr vert="horz" wrap="square" lIns="91302" tIns="45653" rIns="91302" bIns="456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C5B05AD-1603-42C5-846B-104CE7C3E0C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4" name="圖片 3">
            <a:extLst>
              <a:ext uri="{FF2B5EF4-FFF2-40B4-BE49-F238E27FC236}">
                <a16:creationId xmlns:a16="http://schemas.microsoft.com/office/drawing/2014/main" id="{B5CDF9BB-4E47-29A8-640F-C66C177067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311726"/>
            <a:ext cx="2832100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">
            <a:extLst>
              <a:ext uri="{FF2B5EF4-FFF2-40B4-BE49-F238E27FC236}">
                <a16:creationId xmlns:a16="http://schemas.microsoft.com/office/drawing/2014/main" id="{95F82385-B838-D8CE-BAC3-BF20BA7371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6308551"/>
            <a:ext cx="3170238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5CB80BBD-C3B5-822D-7A8F-1BA3DF153B53}"/>
              </a:ext>
            </a:extLst>
          </p:cNvPr>
          <p:cNvSpPr txBox="1"/>
          <p:nvPr userDrawn="1"/>
        </p:nvSpPr>
        <p:spPr>
          <a:xfrm>
            <a:off x="250824" y="36212"/>
            <a:ext cx="4897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2025 </a:t>
            </a:r>
            <a:r>
              <a:rPr lang="zh-TW" altLang="en-US" sz="14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第十七屆系統性創新研討會暨專案競賽</a:t>
            </a:r>
          </a:p>
        </p:txBody>
      </p:sp>
    </p:spTree>
    <p:extLst>
      <p:ext uri="{BB962C8B-B14F-4D97-AF65-F5344CB8AC3E}">
        <p14:creationId xmlns:p14="http://schemas.microsoft.com/office/powerpoint/2010/main" val="133012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039391"/>
            <a:ext cx="8807896" cy="51259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56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7790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2759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7ABD6377-1B45-4BE9-BF5E-528502204215}"/>
              </a:ext>
            </a:extLst>
          </p:cNvPr>
          <p:cNvGrpSpPr>
            <a:grpSpLocks/>
          </p:cNvGrpSpPr>
          <p:nvPr/>
        </p:nvGrpSpPr>
        <p:grpSpPr bwMode="auto">
          <a:xfrm>
            <a:off x="0" y="288925"/>
            <a:ext cx="1003300" cy="793750"/>
            <a:chOff x="0" y="192"/>
            <a:chExt cx="678" cy="553"/>
          </a:xfrm>
        </p:grpSpPr>
        <p:sp>
          <p:nvSpPr>
            <p:cNvPr id="2" name="Rectangle 3">
              <a:extLst>
                <a:ext uri="{FF2B5EF4-FFF2-40B4-BE49-F238E27FC236}">
                  <a16:creationId xmlns:a16="http://schemas.microsoft.com/office/drawing/2014/main" id="{DEA36B78-7B21-4A01-A847-22CD43C783C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95" y="192"/>
              <a:ext cx="295" cy="2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lIns="129113" tIns="64556" rIns="129113" bIns="64556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zh-TW"/>
            </a:p>
          </p:txBody>
        </p:sp>
        <p:sp>
          <p:nvSpPr>
            <p:cNvPr id="1038" name="Rectangle 4">
              <a:extLst>
                <a:ext uri="{FF2B5EF4-FFF2-40B4-BE49-F238E27FC236}">
                  <a16:creationId xmlns:a16="http://schemas.microsoft.com/office/drawing/2014/main" id="{0B193CFD-2217-401C-B99C-0588B5183AC2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36" y="192"/>
              <a:ext cx="219" cy="29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lIns="129113" tIns="64556" rIns="129113" bIns="64556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zh-TW"/>
            </a:p>
          </p:txBody>
        </p:sp>
        <p:sp>
          <p:nvSpPr>
            <p:cNvPr id="1039" name="Rectangle 5">
              <a:extLst>
                <a:ext uri="{FF2B5EF4-FFF2-40B4-BE49-F238E27FC236}">
                  <a16:creationId xmlns:a16="http://schemas.microsoft.com/office/drawing/2014/main" id="{73B98374-4DAF-4DEF-96F0-D4BB9F9C7582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92" y="432"/>
              <a:ext cx="283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lIns="129113" tIns="64556" rIns="129113" bIns="64556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zh-TW"/>
            </a:p>
          </p:txBody>
        </p:sp>
        <p:sp>
          <p:nvSpPr>
            <p:cNvPr id="1040" name="Rectangle 6">
              <a:extLst>
                <a:ext uri="{FF2B5EF4-FFF2-40B4-BE49-F238E27FC236}">
                  <a16:creationId xmlns:a16="http://schemas.microsoft.com/office/drawing/2014/main" id="{068CD447-A13F-4726-B00B-F61CEF67AEC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32" y="432"/>
              <a:ext cx="246" cy="24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lIns="129113" tIns="64556" rIns="129113" bIns="64556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zh-TW"/>
            </a:p>
          </p:txBody>
        </p:sp>
        <p:sp>
          <p:nvSpPr>
            <p:cNvPr id="1041" name="Rectangle 7">
              <a:extLst>
                <a:ext uri="{FF2B5EF4-FFF2-40B4-BE49-F238E27FC236}">
                  <a16:creationId xmlns:a16="http://schemas.microsoft.com/office/drawing/2014/main" id="{07228878-262F-4722-92EA-C945DF0673F6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480"/>
              <a:ext cx="375" cy="26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lIns="129113" tIns="64556" rIns="129113" bIns="64556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zh-TW"/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D39A10B6-8BDB-4A1A-AB19-CF404209FD4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0213" y="215900"/>
            <a:ext cx="31750" cy="9921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lIns="129113" tIns="64556" rIns="129113" bIns="64556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/>
          </a:p>
        </p:txBody>
      </p:sp>
      <p:sp>
        <p:nvSpPr>
          <p:cNvPr id="1028" name="Rectangle 9">
            <a:extLst>
              <a:ext uri="{FF2B5EF4-FFF2-40B4-BE49-F238E27FC236}">
                <a16:creationId xmlns:a16="http://schemas.microsoft.com/office/drawing/2014/main" id="{44B8BC9C-B1E4-4A8F-B6A6-AF06F8046C2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938213"/>
            <a:ext cx="8636000" cy="30162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lIns="129113" tIns="64556" rIns="129113" bIns="64556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/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BFF429B4-D71F-4DA3-8956-517796ADB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0738" y="252413"/>
            <a:ext cx="83915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02" tIns="45653" rIns="91302" bIns="4565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30" name="Rectangle 11">
            <a:extLst>
              <a:ext uri="{FF2B5EF4-FFF2-40B4-BE49-F238E27FC236}">
                <a16:creationId xmlns:a16="http://schemas.microsoft.com/office/drawing/2014/main" id="{2FABE46E-EF7F-4291-89D8-87633588C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011238"/>
            <a:ext cx="8807450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02" tIns="45653" rIns="91302" bIns="456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168844" name="Text Box 12">
            <a:extLst>
              <a:ext uri="{FF2B5EF4-FFF2-40B4-BE49-F238E27FC236}">
                <a16:creationId xmlns:a16="http://schemas.microsoft.com/office/drawing/2014/main" id="{6BA8DEB0-130A-4684-B36B-A1210D1B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0450" y="6410325"/>
            <a:ext cx="36195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308" tIns="45655" rIns="91308" bIns="45655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fld id="{CABB25FC-E40C-4508-9706-334C901EC293}" type="slidenum">
              <a:rPr lang="en-US" altLang="zh-TW" sz="12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pPr>
                <a:defRPr/>
              </a:pPr>
              <a:t>‹#›</a:t>
            </a:fld>
            <a:endParaRPr lang="en-US" altLang="zh-TW" sz="1200" i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32" name="Rectangle 14">
            <a:extLst>
              <a:ext uri="{FF2B5EF4-FFF2-40B4-BE49-F238E27FC236}">
                <a16:creationId xmlns:a16="http://schemas.microsoft.com/office/drawing/2014/main" id="{91F06644-2604-4FEC-B475-2A010ACAA00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250825" y="6237288"/>
            <a:ext cx="8636000" cy="301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lIns="129113" tIns="64556" rIns="129113" bIns="64556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/>
          </a:p>
        </p:txBody>
      </p:sp>
      <p:pic>
        <p:nvPicPr>
          <p:cNvPr id="2050" name="圖片 3">
            <a:extLst>
              <a:ext uri="{FF2B5EF4-FFF2-40B4-BE49-F238E27FC236}">
                <a16:creationId xmlns:a16="http://schemas.microsoft.com/office/drawing/2014/main" id="{D35CFB25-D1FB-B3B6-BD68-FE72E07EAB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311726"/>
            <a:ext cx="2832100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ADD441DB-C245-DFED-3E16-A9566F865E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6308551"/>
            <a:ext cx="3170238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DC87B072-1690-34CA-5D0D-12410A5D61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6230" y="340000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40803B4-D9CC-3413-EEB4-FB2E262703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6230" y="38572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AA3A682-57E2-456B-E6CF-9C22654C719C}"/>
              </a:ext>
            </a:extLst>
          </p:cNvPr>
          <p:cNvSpPr txBox="1"/>
          <p:nvPr userDrawn="1"/>
        </p:nvSpPr>
        <p:spPr>
          <a:xfrm>
            <a:off x="250824" y="-27384"/>
            <a:ext cx="4897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2025 </a:t>
            </a:r>
            <a:r>
              <a:rPr lang="zh-TW" altLang="en-US" sz="14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第十七屆系統性創新研討會暨專案競賽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08" r:id="rId2"/>
    <p:sldLayoutId id="2147484209" r:id="rId3"/>
    <p:sldLayoutId id="2147484210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j-ea"/>
          <a:ea typeface="+mj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j-ea"/>
          <a:ea typeface="+mj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j-ea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j-ea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2CC74B7-D892-461B-9310-D879DB63B698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549275"/>
            <a:ext cx="7772400" cy="19431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TW" altLang="en-US" b="1">
                <a:solidFill>
                  <a:srgbClr val="FF0000"/>
                </a:solidFill>
              </a:rPr>
              <a:t>專案競賽</a:t>
            </a:r>
            <a:r>
              <a:rPr lang="zh-TW" altLang="en-US" b="1"/>
              <a:t>作品編號</a:t>
            </a:r>
            <a:r>
              <a:rPr lang="en-US" altLang="zh-TW" b="1"/>
              <a:t>ID-</a:t>
            </a:r>
            <a:r>
              <a:rPr lang="zh-TW" altLang="en-US" b="1"/>
              <a:t>標題 </a:t>
            </a:r>
            <a:endParaRPr lang="en-US" altLang="zh-TW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C5F2F57-5F84-4F49-AC55-5DC1A4329C84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468313" y="3573463"/>
            <a:ext cx="8135937" cy="17526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作者資訊               </a:t>
            </a:r>
            <a:endParaRPr lang="en-US" altLang="zh-TW" u="sng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2025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月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日 </a:t>
            </a:r>
            <a:endParaRPr lang="en-US" altLang="zh-TW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FA9A0FA-8E73-43D4-965F-1EBC8FE55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報告大綱</a:t>
            </a: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07774A6-641C-435B-AA5C-4E1F8CC1E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11238"/>
            <a:ext cx="8763000" cy="534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02" tIns="45653" rIns="91302" bIns="45653"/>
          <a:lstStyle/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TW" altLang="en-US" sz="3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項目</a:t>
            </a:r>
            <a:r>
              <a:rPr lang="en-US" altLang="zh-TW" sz="3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</a:p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TW" sz="3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TW" sz="3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TW" sz="3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0CC98FC-F93E-4D68-A5AD-A3A76034F0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本文</a:t>
            </a:r>
            <a:r>
              <a:rPr lang="en-US" altLang="zh-TW"/>
              <a:t>(X/X)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id="{136170B6-F84F-426D-9F0B-034ACC892783}"/>
              </a:ext>
            </a:extLst>
          </p:cNvPr>
          <p:cNvSpPr>
            <a:spLocks noChangeArrowheads="1"/>
          </p:cNvSpPr>
          <p:nvPr/>
        </p:nvSpPr>
        <p:spPr bwMode="auto">
          <a:xfrm rot="2314872">
            <a:off x="2197100" y="3429000"/>
            <a:ext cx="1727200" cy="360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6" name="內容版面配置區 8">
            <a:extLst>
              <a:ext uri="{FF2B5EF4-FFF2-40B4-BE49-F238E27FC236}">
                <a16:creationId xmlns:a16="http://schemas.microsoft.com/office/drawing/2014/main" id="{5E46CEFE-FF9F-46AE-BAAA-4A829A71E5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046163"/>
            <a:ext cx="8807450" cy="5126037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</a:rPr>
              <a:t>標題與內文字體</a:t>
            </a:r>
            <a:r>
              <a:rPr lang="en-US" altLang="zh-TW" dirty="0">
                <a:latin typeface="Times New Roman" panose="02020603050405020304" pitchFamily="18" charset="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</a:rPr>
              <a:t>中文標楷體、英文</a:t>
            </a:r>
            <a:r>
              <a:rPr lang="en-US" altLang="zh-TW" dirty="0">
                <a:latin typeface="Times New Roman" panose="02020603050405020304" pitchFamily="18" charset="0"/>
              </a:rPr>
              <a:t>Times News Roman</a:t>
            </a:r>
            <a:endParaRPr lang="zh-TW" altLang="en-US" dirty="0">
              <a:latin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</a:rPr>
              <a:t>標題與內文字體大小</a:t>
            </a:r>
            <a:r>
              <a:rPr lang="en-US" altLang="zh-TW" dirty="0">
                <a:latin typeface="Times New Roman" panose="02020603050405020304" pitchFamily="18" charset="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</a:rPr>
              <a:t>標題</a:t>
            </a:r>
            <a:r>
              <a:rPr lang="en-US" altLang="zh-TW" dirty="0">
                <a:latin typeface="Times New Roman" panose="02020603050405020304" pitchFamily="18" charset="0"/>
              </a:rPr>
              <a:t>40</a:t>
            </a:r>
            <a:r>
              <a:rPr lang="zh-TW" altLang="en-US" dirty="0">
                <a:latin typeface="Times New Roman" panose="02020603050405020304" pitchFamily="18" charset="0"/>
              </a:rPr>
              <a:t>上下、內文</a:t>
            </a:r>
            <a:r>
              <a:rPr lang="en-US" altLang="zh-TW" dirty="0">
                <a:latin typeface="Times New Roman" panose="02020603050405020304" pitchFamily="18" charset="0"/>
              </a:rPr>
              <a:t>28</a:t>
            </a:r>
            <a:r>
              <a:rPr lang="zh-TW" altLang="en-US" dirty="0">
                <a:latin typeface="Times New Roman" panose="02020603050405020304" pitchFamily="18" charset="0"/>
              </a:rPr>
              <a:t>上下。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</a:rPr>
              <a:t>僅建議而不強制</a:t>
            </a:r>
            <a:r>
              <a:rPr lang="en-US" altLang="zh-TW" dirty="0">
                <a:latin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</a:rPr>
              <a:t>標題與內文顏色</a:t>
            </a:r>
            <a:r>
              <a:rPr lang="en-US" altLang="zh-TW" dirty="0">
                <a:latin typeface="Times New Roman" panose="02020603050405020304" pitchFamily="18" charset="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</a:rPr>
              <a:t>便於黑白印刷與報告投影</a:t>
            </a:r>
            <a:endParaRPr lang="en-US" altLang="zh-TW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>
                <a:latin typeface="Times New Roman" panose="02020603050405020304" pitchFamily="18" charset="0"/>
              </a:rPr>
              <a:t>	(</a:t>
            </a:r>
            <a:r>
              <a:rPr lang="zh-TW" altLang="en-US" dirty="0">
                <a:latin typeface="Times New Roman" panose="02020603050405020304" pitchFamily="18" charset="0"/>
              </a:rPr>
              <a:t>勿使用深色底圖</a:t>
            </a:r>
            <a:r>
              <a:rPr lang="en-US" altLang="zh-TW" dirty="0">
                <a:latin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latin typeface="Times New Roman" panose="02020603050405020304" pitchFamily="18" charset="0"/>
              </a:rPr>
              <a:t>需包含參考文獻</a:t>
            </a:r>
            <a:endParaRPr lang="en-US" altLang="zh-TW" dirty="0">
              <a:latin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</a:rPr>
              <a:t>檔案製作完成上傳至系統</a:t>
            </a:r>
            <a:r>
              <a:rPr lang="en-US" altLang="zh-TW" dirty="0">
                <a:latin typeface="Times New Roman" panose="02020603050405020304" pitchFamily="18" charset="0"/>
              </a:rPr>
              <a:t>-</a:t>
            </a:r>
            <a:endParaRPr lang="en-US" altLang="zh-TW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9DE2176-12B8-4FD2-A228-2044C122C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FF0000"/>
                </a:solidFill>
              </a:rPr>
              <a:t>結論</a:t>
            </a:r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750DF86B-9636-4453-9CCD-FEAB6601B868}"/>
              </a:ext>
            </a:extLst>
          </p:cNvPr>
          <p:cNvSpPr>
            <a:spLocks noChangeArrowheads="1"/>
          </p:cNvSpPr>
          <p:nvPr/>
        </p:nvSpPr>
        <p:spPr bwMode="auto">
          <a:xfrm rot="2314872">
            <a:off x="2197100" y="3429000"/>
            <a:ext cx="1727200" cy="360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484" name="內容版面配置區 8">
            <a:extLst>
              <a:ext uri="{FF2B5EF4-FFF2-40B4-BE49-F238E27FC236}">
                <a16:creationId xmlns:a16="http://schemas.microsoft.com/office/drawing/2014/main" id="{28158A5A-9756-4706-B684-0B81B27BA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1039813"/>
            <a:ext cx="8807450" cy="5126037"/>
          </a:xfrm>
        </p:spPr>
        <p:txBody>
          <a:bodyPr/>
          <a:lstStyle/>
          <a:p>
            <a:pPr>
              <a:defRPr/>
            </a:pPr>
            <a:endParaRPr lang="en-US" altLang="zh-TW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>
            <a:extLst>
              <a:ext uri="{FF2B5EF4-FFF2-40B4-BE49-F238E27FC236}">
                <a16:creationId xmlns:a16="http://schemas.microsoft.com/office/drawing/2014/main" id="{38D7FF3E-6886-40F9-96CC-034F27051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315" name="內容版面配置區 2">
            <a:extLst>
              <a:ext uri="{FF2B5EF4-FFF2-40B4-BE49-F238E27FC236}">
                <a16:creationId xmlns:a16="http://schemas.microsoft.com/office/drawing/2014/main" id="{769F742B-7103-4A4E-9830-654B058B89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039813"/>
            <a:ext cx="8807450" cy="5126037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CourseSlideTemplate-080201">
  <a:themeElements>
    <a:clrScheme name="2_CourseSlideTemplate-08020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i2013gc">
      <a:majorFont>
        <a:latin typeface="Tahoma"/>
        <a:ea typeface="標楷體"/>
        <a:cs typeface=""/>
      </a:majorFont>
      <a:minorFont>
        <a:latin typeface="Tahom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2_CourseSlideTemplate-08020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urseSlideTemplate-08020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urseSlideTemplate-08020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urseSlideTemplate-08020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urseSlideTemplate-08020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urseSlideTemplate-08020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urseSlideTemplate-08020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SSI-Template</Template>
  <TotalTime>13224</TotalTime>
  <Words>175</Words>
  <Application>Microsoft Office PowerPoint</Application>
  <PresentationFormat>如螢幕大小 (4:3)</PresentationFormat>
  <Paragraphs>23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新細明體</vt:lpstr>
      <vt:lpstr>標楷體</vt:lpstr>
      <vt:lpstr>Arial</vt:lpstr>
      <vt:lpstr>Tahoma</vt:lpstr>
      <vt:lpstr>Times New Roman</vt:lpstr>
      <vt:lpstr>Wingdings</vt:lpstr>
      <vt:lpstr>2_CourseSlideTemplate-080201</vt:lpstr>
      <vt:lpstr>專案競賽作品編號ID-標題 </vt:lpstr>
      <vt:lpstr>報告大綱</vt:lpstr>
      <vt:lpstr>本文(X/X)</vt:lpstr>
      <vt:lpstr>結論</vt:lpstr>
      <vt:lpstr>PowerPoint 簡報</vt:lpstr>
    </vt:vector>
  </TitlesOfParts>
  <Company>NCTU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系統化創新方法</dc:title>
  <dc:creator>HsuCheng Ho</dc:creator>
  <cp:lastModifiedBy>Chiaoling NI</cp:lastModifiedBy>
  <cp:revision>2754</cp:revision>
  <dcterms:created xsi:type="dcterms:W3CDTF">2005-01-31T06:31:25Z</dcterms:created>
  <dcterms:modified xsi:type="dcterms:W3CDTF">2024-09-19T06:55:41Z</dcterms:modified>
</cp:coreProperties>
</file>