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78" r:id="rId5"/>
    <p:sldId id="279" r:id="rId6"/>
    <p:sldId id="258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6370" autoAdjust="0"/>
  </p:normalViewPr>
  <p:slideViewPr>
    <p:cSldViewPr snapToGrid="0">
      <p:cViewPr varScale="1">
        <p:scale>
          <a:sx n="86" d="100"/>
          <a:sy n="86" d="100"/>
        </p:scale>
        <p:origin x="39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5EAE-76F4-40BC-B8F9-D3B881D3AC61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7B96-F374-4F0B-9533-C023DC6CB6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51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5EAE-76F4-40BC-B8F9-D3B881D3AC61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7B96-F374-4F0B-9533-C023DC6CB6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44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5EAE-76F4-40BC-B8F9-D3B881D3AC61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7B96-F374-4F0B-9533-C023DC6CB6B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6316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5EAE-76F4-40BC-B8F9-D3B881D3AC61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7B96-F374-4F0B-9533-C023DC6CB6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114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5EAE-76F4-40BC-B8F9-D3B881D3AC61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7B96-F374-4F0B-9533-C023DC6CB6B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310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5EAE-76F4-40BC-B8F9-D3B881D3AC61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7B96-F374-4F0B-9533-C023DC6CB6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73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5EAE-76F4-40BC-B8F9-D3B881D3AC61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7B96-F374-4F0B-9533-C023DC6CB6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183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5EAE-76F4-40BC-B8F9-D3B881D3AC61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7B96-F374-4F0B-9533-C023DC6CB6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30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5EAE-76F4-40BC-B8F9-D3B881D3AC61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7B96-F374-4F0B-9533-C023DC6CB6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76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5EAE-76F4-40BC-B8F9-D3B881D3AC61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7B96-F374-4F0B-9533-C023DC6CB6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55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5EAE-76F4-40BC-B8F9-D3B881D3AC61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7B96-F374-4F0B-9533-C023DC6CB6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12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5EAE-76F4-40BC-B8F9-D3B881D3AC61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7B96-F374-4F0B-9533-C023DC6CB6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20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5EAE-76F4-40BC-B8F9-D3B881D3AC61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7B96-F374-4F0B-9533-C023DC6CB6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81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5EAE-76F4-40BC-B8F9-D3B881D3AC61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7B96-F374-4F0B-9533-C023DC6CB6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88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5EAE-76F4-40BC-B8F9-D3B881D3AC61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7B96-F374-4F0B-9533-C023DC6CB6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74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5EAE-76F4-40BC-B8F9-D3B881D3AC61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7B96-F374-4F0B-9533-C023DC6CB6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75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D5EAE-76F4-40BC-B8F9-D3B881D3AC61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BA97B96-F374-4F0B-9533-C023DC6CB6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83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E431BB-F9DF-28FB-F9FA-663F1B0828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Heap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2DB420B-808C-3CFB-8CF7-E7F8671422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助教</a:t>
            </a:r>
            <a:r>
              <a:rPr lang="en-US" altLang="zh-TW" dirty="0"/>
              <a:t>:</a:t>
            </a:r>
            <a:r>
              <a:rPr lang="zh-TW" altLang="en-US" dirty="0"/>
              <a:t> 王子倫</a:t>
            </a:r>
          </a:p>
        </p:txBody>
      </p:sp>
    </p:spTree>
    <p:extLst>
      <p:ext uri="{BB962C8B-B14F-4D97-AF65-F5344CB8AC3E}">
        <p14:creationId xmlns:p14="http://schemas.microsoft.com/office/powerpoint/2010/main" val="1064313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E1D5D-40EA-223A-9659-44015C71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758324" cy="668165"/>
          </a:xfrm>
        </p:spPr>
        <p:txBody>
          <a:bodyPr/>
          <a:lstStyle/>
          <a:p>
            <a:r>
              <a:rPr lang="en-US" altLang="zh-TW" dirty="0"/>
              <a:t>Insert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BE76F6D-B746-C22C-5D23-F59B61F3ECB8}"/>
              </a:ext>
            </a:extLst>
          </p:cNvPr>
          <p:cNvSpPr/>
          <p:nvPr/>
        </p:nvSpPr>
        <p:spPr>
          <a:xfrm>
            <a:off x="4640064" y="1162977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7</a:t>
            </a:r>
            <a:endParaRPr lang="zh-TW" altLang="en-US" sz="1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154CBAFF-8D2C-4E9F-B5FE-51CD49C21E4E}"/>
              </a:ext>
            </a:extLst>
          </p:cNvPr>
          <p:cNvSpPr/>
          <p:nvPr/>
        </p:nvSpPr>
        <p:spPr>
          <a:xfrm>
            <a:off x="2352588" y="1942869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18</a:t>
            </a:r>
            <a:endParaRPr lang="zh-TW" altLang="en-US" sz="14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5BF543A-1424-9FA1-0A13-7937C72A7103}"/>
              </a:ext>
            </a:extLst>
          </p:cNvPr>
          <p:cNvSpPr/>
          <p:nvPr/>
        </p:nvSpPr>
        <p:spPr>
          <a:xfrm>
            <a:off x="6974892" y="1942869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15</a:t>
            </a:r>
            <a:endParaRPr lang="zh-TW" altLang="en-US" sz="1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4D9B285-EAFF-1819-47BA-5171D6835D85}"/>
              </a:ext>
            </a:extLst>
          </p:cNvPr>
          <p:cNvSpPr/>
          <p:nvPr/>
        </p:nvSpPr>
        <p:spPr>
          <a:xfrm>
            <a:off x="1444139" y="3456371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24</a:t>
            </a:r>
            <a:endParaRPr lang="zh-TW" altLang="en-US" sz="1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2463C3E0-621F-A907-8778-8649AAB20653}"/>
              </a:ext>
            </a:extLst>
          </p:cNvPr>
          <p:cNvSpPr/>
          <p:nvPr/>
        </p:nvSpPr>
        <p:spPr>
          <a:xfrm>
            <a:off x="3281478" y="3456370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E6D0E51C-8AC5-50C6-F464-ED7752ACCF14}"/>
              </a:ext>
            </a:extLst>
          </p:cNvPr>
          <p:cNvSpPr/>
          <p:nvPr/>
        </p:nvSpPr>
        <p:spPr>
          <a:xfrm>
            <a:off x="6046001" y="3456373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22</a:t>
            </a:r>
            <a:endParaRPr lang="zh-TW" altLang="en-US" sz="1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52D62486-6993-4B14-E7A2-ECCF572B8B00}"/>
              </a:ext>
            </a:extLst>
          </p:cNvPr>
          <p:cNvSpPr/>
          <p:nvPr/>
        </p:nvSpPr>
        <p:spPr>
          <a:xfrm>
            <a:off x="7908527" y="3456372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17</a:t>
            </a:r>
            <a:endParaRPr lang="zh-TW" altLang="en-US" sz="1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1554BED-60F2-36E9-F708-1697E279E460}"/>
              </a:ext>
            </a:extLst>
          </p:cNvPr>
          <p:cNvSpPr/>
          <p:nvPr/>
        </p:nvSpPr>
        <p:spPr>
          <a:xfrm>
            <a:off x="961396" y="4626258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79</a:t>
            </a:r>
            <a:endParaRPr lang="zh-TW" altLang="en-US" sz="14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297AC6A7-3963-31CD-C178-D839A77FC26C}"/>
              </a:ext>
            </a:extLst>
          </p:cNvPr>
          <p:cNvSpPr/>
          <p:nvPr/>
        </p:nvSpPr>
        <p:spPr>
          <a:xfrm>
            <a:off x="1965039" y="4626257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26</a:t>
            </a:r>
            <a:endParaRPr lang="zh-TW" altLang="en-US" sz="1400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8E812F0-D113-9619-4CBC-117D2FA0D938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2627797" y="1632787"/>
            <a:ext cx="2092874" cy="310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DE851E38-0FC9-1644-A2DD-54CE17DBF295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5109874" y="1632787"/>
            <a:ext cx="2140227" cy="310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995F612-1550-39E7-868A-9AD9F7DCBAB8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1719348" y="2412679"/>
            <a:ext cx="713847" cy="1043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F300E346-E99E-96E9-CB66-35EA8118FC51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2822398" y="2412679"/>
            <a:ext cx="734289" cy="10436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A7279CA5-BB36-61A0-1468-653392F2B8BC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321210" y="2412679"/>
            <a:ext cx="734289" cy="10436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C8FF94ED-5642-FC2F-F24E-EB7BE13C5F5B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7444702" y="2412679"/>
            <a:ext cx="739034" cy="10436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200F70B0-B9DB-977F-63D3-612DE0140513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 flipH="1">
            <a:off x="1236605" y="3926181"/>
            <a:ext cx="288141" cy="700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ECF9EAFE-8C67-CA76-C3B1-8D866FBC6FC4}"/>
              </a:ext>
            </a:extLst>
          </p:cNvPr>
          <p:cNvCxnSpPr>
            <a:cxnSpLocks/>
            <a:stCxn id="7" idx="5"/>
            <a:endCxn id="12" idx="0"/>
          </p:cNvCxnSpPr>
          <p:nvPr/>
        </p:nvCxnSpPr>
        <p:spPr>
          <a:xfrm>
            <a:off x="1913949" y="3926181"/>
            <a:ext cx="326299" cy="700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4271377B-75D5-7ED5-8155-4E59BC8FCBA1}"/>
              </a:ext>
            </a:extLst>
          </p:cNvPr>
          <p:cNvSpPr txBox="1"/>
          <p:nvPr/>
        </p:nvSpPr>
        <p:spPr>
          <a:xfrm>
            <a:off x="7142763" y="1123877"/>
            <a:ext cx="1531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1"/>
                </a:solidFill>
              </a:rPr>
              <a:t>Min Heap</a:t>
            </a:r>
            <a:endParaRPr lang="zh-TW" altLang="en-US" sz="2400" dirty="0">
              <a:solidFill>
                <a:schemeClr val="accent1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31627F1-9ABC-3A03-AD22-45F6582EFCF9}"/>
              </a:ext>
            </a:extLst>
          </p:cNvPr>
          <p:cNvSpPr txBox="1"/>
          <p:nvPr/>
        </p:nvSpPr>
        <p:spPr>
          <a:xfrm>
            <a:off x="4360820" y="108237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0</a:t>
            </a:r>
            <a:endParaRPr lang="zh-TW" altLang="en-US" sz="14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92BD23E9-B70B-317F-490C-EBA5842559C9}"/>
              </a:ext>
            </a:extLst>
          </p:cNvPr>
          <p:cNvSpPr txBox="1"/>
          <p:nvPr/>
        </p:nvSpPr>
        <p:spPr>
          <a:xfrm>
            <a:off x="2153950" y="1894879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47657C2-4C0C-9E3D-D6A1-5207A7E61807}"/>
              </a:ext>
            </a:extLst>
          </p:cNvPr>
          <p:cNvSpPr txBox="1"/>
          <p:nvPr/>
        </p:nvSpPr>
        <p:spPr>
          <a:xfrm>
            <a:off x="6776255" y="1871131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2C15AF84-8E7F-7A1E-5224-447A0C3CC34F}"/>
              </a:ext>
            </a:extLst>
          </p:cNvPr>
          <p:cNvSpPr txBox="1"/>
          <p:nvPr/>
        </p:nvSpPr>
        <p:spPr>
          <a:xfrm>
            <a:off x="1245503" y="3350351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3</a:t>
            </a:r>
            <a:endParaRPr lang="zh-TW" altLang="en-US" sz="14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E65B33E2-6143-D98C-C043-88144DBCF20A}"/>
              </a:ext>
            </a:extLst>
          </p:cNvPr>
          <p:cNvSpPr txBox="1"/>
          <p:nvPr/>
        </p:nvSpPr>
        <p:spPr>
          <a:xfrm>
            <a:off x="3049920" y="3350350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A83D5794-468A-54A6-1A93-E8B34CB0F77D}"/>
              </a:ext>
            </a:extLst>
          </p:cNvPr>
          <p:cNvSpPr txBox="1"/>
          <p:nvPr/>
        </p:nvSpPr>
        <p:spPr>
          <a:xfrm>
            <a:off x="5818479" y="3350350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5</a:t>
            </a:r>
            <a:endParaRPr lang="zh-TW" altLang="en-US" sz="1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488106C1-1E5D-D00C-2F46-D70CADEC6102}"/>
              </a:ext>
            </a:extLst>
          </p:cNvPr>
          <p:cNvSpPr txBox="1"/>
          <p:nvPr/>
        </p:nvSpPr>
        <p:spPr>
          <a:xfrm>
            <a:off x="7674597" y="3350350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6</a:t>
            </a:r>
            <a:endParaRPr lang="zh-TW" altLang="en-US" sz="1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D83039F-9618-52C9-7424-6388C357A0C3}"/>
              </a:ext>
            </a:extLst>
          </p:cNvPr>
          <p:cNvSpPr txBox="1"/>
          <p:nvPr/>
        </p:nvSpPr>
        <p:spPr>
          <a:xfrm>
            <a:off x="762760" y="4472368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7</a:t>
            </a: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C42DC6B5-35C5-432B-107D-1C8E86BBA795}"/>
              </a:ext>
            </a:extLst>
          </p:cNvPr>
          <p:cNvSpPr txBox="1"/>
          <p:nvPr/>
        </p:nvSpPr>
        <p:spPr>
          <a:xfrm>
            <a:off x="1791069" y="4467424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8</a:t>
            </a: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216542E5-AC6C-F929-C663-2B8771A72AB1}"/>
              </a:ext>
            </a:extLst>
          </p:cNvPr>
          <p:cNvSpPr/>
          <p:nvPr/>
        </p:nvSpPr>
        <p:spPr>
          <a:xfrm>
            <a:off x="2778747" y="4621211"/>
            <a:ext cx="550417" cy="550417"/>
          </a:xfrm>
          <a:prstGeom prst="ellipse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62</a:t>
            </a:r>
            <a:endParaRPr lang="zh-TW" altLang="en-US" sz="1400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7D6E7779-0A78-F1A0-77E2-E146714FD9BE}"/>
              </a:ext>
            </a:extLst>
          </p:cNvPr>
          <p:cNvCxnSpPr>
            <a:cxnSpLocks/>
            <a:stCxn id="8" idx="3"/>
            <a:endCxn id="3" idx="0"/>
          </p:cNvCxnSpPr>
          <p:nvPr/>
        </p:nvCxnSpPr>
        <p:spPr>
          <a:xfrm flipH="1">
            <a:off x="3053956" y="3926180"/>
            <a:ext cx="308129" cy="6950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0E7217F-B9B2-6063-BAA2-145640A67CEA}"/>
              </a:ext>
            </a:extLst>
          </p:cNvPr>
          <p:cNvSpPr txBox="1"/>
          <p:nvPr/>
        </p:nvSpPr>
        <p:spPr>
          <a:xfrm>
            <a:off x="2580111" y="4467321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9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32962EE-B3DD-C473-55EC-366E59D9E2E3}"/>
              </a:ext>
            </a:extLst>
          </p:cNvPr>
          <p:cNvSpPr txBox="1"/>
          <p:nvPr/>
        </p:nvSpPr>
        <p:spPr>
          <a:xfrm>
            <a:off x="682152" y="1494320"/>
            <a:ext cx="175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heap.insert</a:t>
            </a:r>
            <a:r>
              <a:rPr lang="en-US" altLang="zh-TW" dirty="0"/>
              <a:t>(3);</a:t>
            </a:r>
            <a:endParaRPr lang="zh-TW" altLang="en-US" dirty="0"/>
          </a:p>
        </p:txBody>
      </p:sp>
      <p:graphicFrame>
        <p:nvGraphicFramePr>
          <p:cNvPr id="24" name="表格 12">
            <a:extLst>
              <a:ext uri="{FF2B5EF4-FFF2-40B4-BE49-F238E27FC236}">
                <a16:creationId xmlns:a16="http://schemas.microsoft.com/office/drawing/2014/main" id="{C325EFBE-488E-A11B-69DB-B772AA5AB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886970"/>
              </p:ext>
            </p:extLst>
          </p:nvPr>
        </p:nvGraphicFramePr>
        <p:xfrm>
          <a:off x="851272" y="5393568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29595542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3692776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560629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7429418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09265543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1567043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211503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681054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9753442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580565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755944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222746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92DDDF3C-1CA7-6C44-80A5-0D75604BC1B7}"/>
              </a:ext>
            </a:extLst>
          </p:cNvPr>
          <p:cNvSpPr txBox="1"/>
          <p:nvPr/>
        </p:nvSpPr>
        <p:spPr>
          <a:xfrm>
            <a:off x="3236473" y="2525513"/>
            <a:ext cx="875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 &lt; 18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94A3A3C-E642-2076-A8F5-6DCB23B6F446}"/>
              </a:ext>
            </a:extLst>
          </p:cNvPr>
          <p:cNvSpPr txBox="1"/>
          <p:nvPr/>
        </p:nvSpPr>
        <p:spPr>
          <a:xfrm>
            <a:off x="2420337" y="2073424"/>
            <a:ext cx="417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18</a:t>
            </a:r>
            <a:endParaRPr lang="zh-TW" altLang="en-US" sz="1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7D5E72E-BA26-37F1-7313-6515A92E34D2}"/>
              </a:ext>
            </a:extLst>
          </p:cNvPr>
          <p:cNvSpPr txBox="1"/>
          <p:nvPr/>
        </p:nvSpPr>
        <p:spPr>
          <a:xfrm>
            <a:off x="1677046" y="5403616"/>
            <a:ext cx="507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018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0.07527 0.21944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63" y="1097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L 0.18412 -0.00277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E1D5D-40EA-223A-9659-44015C71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758324" cy="668165"/>
          </a:xfrm>
        </p:spPr>
        <p:txBody>
          <a:bodyPr/>
          <a:lstStyle/>
          <a:p>
            <a:r>
              <a:rPr lang="en-US" altLang="zh-TW" dirty="0"/>
              <a:t>Insert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BE76F6D-B746-C22C-5D23-F59B61F3ECB8}"/>
              </a:ext>
            </a:extLst>
          </p:cNvPr>
          <p:cNvSpPr/>
          <p:nvPr/>
        </p:nvSpPr>
        <p:spPr>
          <a:xfrm>
            <a:off x="4640064" y="1162977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154CBAFF-8D2C-4E9F-B5FE-51CD49C21E4E}"/>
              </a:ext>
            </a:extLst>
          </p:cNvPr>
          <p:cNvSpPr/>
          <p:nvPr/>
        </p:nvSpPr>
        <p:spPr>
          <a:xfrm>
            <a:off x="2352588" y="1942869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5BF543A-1424-9FA1-0A13-7937C72A7103}"/>
              </a:ext>
            </a:extLst>
          </p:cNvPr>
          <p:cNvSpPr/>
          <p:nvPr/>
        </p:nvSpPr>
        <p:spPr>
          <a:xfrm>
            <a:off x="6974892" y="1942869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15</a:t>
            </a:r>
            <a:endParaRPr lang="zh-TW" altLang="en-US" sz="1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4D9B285-EAFF-1819-47BA-5171D6835D85}"/>
              </a:ext>
            </a:extLst>
          </p:cNvPr>
          <p:cNvSpPr/>
          <p:nvPr/>
        </p:nvSpPr>
        <p:spPr>
          <a:xfrm>
            <a:off x="1444139" y="3456371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24</a:t>
            </a:r>
            <a:endParaRPr lang="zh-TW" altLang="en-US" sz="1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2463C3E0-621F-A907-8778-8649AAB20653}"/>
              </a:ext>
            </a:extLst>
          </p:cNvPr>
          <p:cNvSpPr/>
          <p:nvPr/>
        </p:nvSpPr>
        <p:spPr>
          <a:xfrm>
            <a:off x="3281478" y="3456370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18</a:t>
            </a:r>
            <a:endParaRPr lang="zh-TW" altLang="en-US" sz="14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E6D0E51C-8AC5-50C6-F464-ED7752ACCF14}"/>
              </a:ext>
            </a:extLst>
          </p:cNvPr>
          <p:cNvSpPr/>
          <p:nvPr/>
        </p:nvSpPr>
        <p:spPr>
          <a:xfrm>
            <a:off x="6046001" y="3456373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22</a:t>
            </a:r>
            <a:endParaRPr lang="zh-TW" altLang="en-US" sz="1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52D62486-6993-4B14-E7A2-ECCF572B8B00}"/>
              </a:ext>
            </a:extLst>
          </p:cNvPr>
          <p:cNvSpPr/>
          <p:nvPr/>
        </p:nvSpPr>
        <p:spPr>
          <a:xfrm>
            <a:off x="7908527" y="3456372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17</a:t>
            </a:r>
            <a:endParaRPr lang="zh-TW" altLang="en-US" sz="1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1554BED-60F2-36E9-F708-1697E279E460}"/>
              </a:ext>
            </a:extLst>
          </p:cNvPr>
          <p:cNvSpPr/>
          <p:nvPr/>
        </p:nvSpPr>
        <p:spPr>
          <a:xfrm>
            <a:off x="961396" y="4626258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79</a:t>
            </a:r>
            <a:endParaRPr lang="zh-TW" altLang="en-US" sz="14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297AC6A7-3963-31CD-C178-D839A77FC26C}"/>
              </a:ext>
            </a:extLst>
          </p:cNvPr>
          <p:cNvSpPr/>
          <p:nvPr/>
        </p:nvSpPr>
        <p:spPr>
          <a:xfrm>
            <a:off x="1965039" y="4626257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26</a:t>
            </a:r>
            <a:endParaRPr lang="zh-TW" altLang="en-US" sz="1400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8E812F0-D113-9619-4CBC-117D2FA0D938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2627797" y="1632787"/>
            <a:ext cx="2092874" cy="310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DE851E38-0FC9-1644-A2DD-54CE17DBF295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5109874" y="1632787"/>
            <a:ext cx="2140227" cy="310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995F612-1550-39E7-868A-9AD9F7DCBAB8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1719348" y="2412679"/>
            <a:ext cx="713847" cy="1043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F300E346-E99E-96E9-CB66-35EA8118FC51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2822398" y="2412679"/>
            <a:ext cx="734289" cy="10436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A7279CA5-BB36-61A0-1468-653392F2B8BC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321210" y="2412679"/>
            <a:ext cx="734289" cy="10436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C8FF94ED-5642-FC2F-F24E-EB7BE13C5F5B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7444702" y="2412679"/>
            <a:ext cx="739034" cy="10436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200F70B0-B9DB-977F-63D3-612DE0140513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 flipH="1">
            <a:off x="1236605" y="3926181"/>
            <a:ext cx="288141" cy="700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ECF9EAFE-8C67-CA76-C3B1-8D866FBC6FC4}"/>
              </a:ext>
            </a:extLst>
          </p:cNvPr>
          <p:cNvCxnSpPr>
            <a:cxnSpLocks/>
            <a:stCxn id="7" idx="5"/>
            <a:endCxn id="12" idx="0"/>
          </p:cNvCxnSpPr>
          <p:nvPr/>
        </p:nvCxnSpPr>
        <p:spPr>
          <a:xfrm>
            <a:off x="1913949" y="3926181"/>
            <a:ext cx="326299" cy="700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4271377B-75D5-7ED5-8155-4E59BC8FCBA1}"/>
              </a:ext>
            </a:extLst>
          </p:cNvPr>
          <p:cNvSpPr txBox="1"/>
          <p:nvPr/>
        </p:nvSpPr>
        <p:spPr>
          <a:xfrm>
            <a:off x="7142763" y="1123877"/>
            <a:ext cx="1531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1"/>
                </a:solidFill>
              </a:rPr>
              <a:t>Min Heap</a:t>
            </a:r>
            <a:endParaRPr lang="zh-TW" altLang="en-US" sz="2400" dirty="0">
              <a:solidFill>
                <a:schemeClr val="accent1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31627F1-9ABC-3A03-AD22-45F6582EFCF9}"/>
              </a:ext>
            </a:extLst>
          </p:cNvPr>
          <p:cNvSpPr txBox="1"/>
          <p:nvPr/>
        </p:nvSpPr>
        <p:spPr>
          <a:xfrm>
            <a:off x="4360820" y="108237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0</a:t>
            </a:r>
            <a:endParaRPr lang="zh-TW" altLang="en-US" sz="14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92BD23E9-B70B-317F-490C-EBA5842559C9}"/>
              </a:ext>
            </a:extLst>
          </p:cNvPr>
          <p:cNvSpPr txBox="1"/>
          <p:nvPr/>
        </p:nvSpPr>
        <p:spPr>
          <a:xfrm>
            <a:off x="2153950" y="1894879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47657C2-4C0C-9E3D-D6A1-5207A7E61807}"/>
              </a:ext>
            </a:extLst>
          </p:cNvPr>
          <p:cNvSpPr txBox="1"/>
          <p:nvPr/>
        </p:nvSpPr>
        <p:spPr>
          <a:xfrm>
            <a:off x="6776255" y="1871131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2C15AF84-8E7F-7A1E-5224-447A0C3CC34F}"/>
              </a:ext>
            </a:extLst>
          </p:cNvPr>
          <p:cNvSpPr txBox="1"/>
          <p:nvPr/>
        </p:nvSpPr>
        <p:spPr>
          <a:xfrm>
            <a:off x="1245503" y="3350351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3</a:t>
            </a:r>
            <a:endParaRPr lang="zh-TW" altLang="en-US" sz="14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E65B33E2-6143-D98C-C043-88144DBCF20A}"/>
              </a:ext>
            </a:extLst>
          </p:cNvPr>
          <p:cNvSpPr txBox="1"/>
          <p:nvPr/>
        </p:nvSpPr>
        <p:spPr>
          <a:xfrm>
            <a:off x="3049920" y="3350350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A83D5794-468A-54A6-1A93-E8B34CB0F77D}"/>
              </a:ext>
            </a:extLst>
          </p:cNvPr>
          <p:cNvSpPr txBox="1"/>
          <p:nvPr/>
        </p:nvSpPr>
        <p:spPr>
          <a:xfrm>
            <a:off x="5818479" y="3350350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5</a:t>
            </a:r>
            <a:endParaRPr lang="zh-TW" altLang="en-US" sz="1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488106C1-1E5D-D00C-2F46-D70CADEC6102}"/>
              </a:ext>
            </a:extLst>
          </p:cNvPr>
          <p:cNvSpPr txBox="1"/>
          <p:nvPr/>
        </p:nvSpPr>
        <p:spPr>
          <a:xfrm>
            <a:off x="7674597" y="3350350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6</a:t>
            </a:r>
            <a:endParaRPr lang="zh-TW" altLang="en-US" sz="1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D83039F-9618-52C9-7424-6388C357A0C3}"/>
              </a:ext>
            </a:extLst>
          </p:cNvPr>
          <p:cNvSpPr txBox="1"/>
          <p:nvPr/>
        </p:nvSpPr>
        <p:spPr>
          <a:xfrm>
            <a:off x="762760" y="4472368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7</a:t>
            </a: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C42DC6B5-35C5-432B-107D-1C8E86BBA795}"/>
              </a:ext>
            </a:extLst>
          </p:cNvPr>
          <p:cNvSpPr txBox="1"/>
          <p:nvPr/>
        </p:nvSpPr>
        <p:spPr>
          <a:xfrm>
            <a:off x="1791069" y="4467424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8</a:t>
            </a: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216542E5-AC6C-F929-C663-2B8771A72AB1}"/>
              </a:ext>
            </a:extLst>
          </p:cNvPr>
          <p:cNvSpPr/>
          <p:nvPr/>
        </p:nvSpPr>
        <p:spPr>
          <a:xfrm>
            <a:off x="2778747" y="4621211"/>
            <a:ext cx="550417" cy="550417"/>
          </a:xfrm>
          <a:prstGeom prst="ellipse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62</a:t>
            </a:r>
            <a:endParaRPr lang="zh-TW" altLang="en-US" sz="1400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7D6E7779-0A78-F1A0-77E2-E146714FD9BE}"/>
              </a:ext>
            </a:extLst>
          </p:cNvPr>
          <p:cNvCxnSpPr>
            <a:cxnSpLocks/>
            <a:stCxn id="8" idx="3"/>
            <a:endCxn id="3" idx="0"/>
          </p:cNvCxnSpPr>
          <p:nvPr/>
        </p:nvCxnSpPr>
        <p:spPr>
          <a:xfrm flipH="1">
            <a:off x="3053956" y="3926180"/>
            <a:ext cx="308129" cy="6950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0E7217F-B9B2-6063-BAA2-145640A67CEA}"/>
              </a:ext>
            </a:extLst>
          </p:cNvPr>
          <p:cNvSpPr txBox="1"/>
          <p:nvPr/>
        </p:nvSpPr>
        <p:spPr>
          <a:xfrm>
            <a:off x="2580111" y="4467321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9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32962EE-B3DD-C473-55EC-366E59D9E2E3}"/>
              </a:ext>
            </a:extLst>
          </p:cNvPr>
          <p:cNvSpPr txBox="1"/>
          <p:nvPr/>
        </p:nvSpPr>
        <p:spPr>
          <a:xfrm>
            <a:off x="682152" y="1494320"/>
            <a:ext cx="175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heap.insert</a:t>
            </a:r>
            <a:r>
              <a:rPr lang="en-US" altLang="zh-TW" dirty="0"/>
              <a:t>(3);</a:t>
            </a:r>
            <a:endParaRPr lang="zh-TW" altLang="en-US" dirty="0"/>
          </a:p>
        </p:txBody>
      </p:sp>
      <p:graphicFrame>
        <p:nvGraphicFramePr>
          <p:cNvPr id="24" name="表格 12">
            <a:extLst>
              <a:ext uri="{FF2B5EF4-FFF2-40B4-BE49-F238E27FC236}">
                <a16:creationId xmlns:a16="http://schemas.microsoft.com/office/drawing/2014/main" id="{C325EFBE-488E-A11B-69DB-B772AA5AB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003051"/>
              </p:ext>
            </p:extLst>
          </p:nvPr>
        </p:nvGraphicFramePr>
        <p:xfrm>
          <a:off x="851272" y="5393568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29595542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3692776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560629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7429418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09265543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1567043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211503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681054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9753442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580565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755944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222746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92DDDF3C-1CA7-6C44-80A5-0D75604BC1B7}"/>
              </a:ext>
            </a:extLst>
          </p:cNvPr>
          <p:cNvSpPr txBox="1"/>
          <p:nvPr/>
        </p:nvSpPr>
        <p:spPr>
          <a:xfrm>
            <a:off x="3448140" y="2055061"/>
            <a:ext cx="875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 &lt; 7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94A3A3C-E642-2076-A8F5-6DCB23B6F446}"/>
              </a:ext>
            </a:extLst>
          </p:cNvPr>
          <p:cNvSpPr txBox="1"/>
          <p:nvPr/>
        </p:nvSpPr>
        <p:spPr>
          <a:xfrm>
            <a:off x="4706487" y="1284296"/>
            <a:ext cx="417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7</a:t>
            </a:r>
            <a:endParaRPr lang="zh-TW" altLang="en-US" sz="1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7D5E72E-BA26-37F1-7313-6515A92E34D2}"/>
              </a:ext>
            </a:extLst>
          </p:cNvPr>
          <p:cNvSpPr txBox="1"/>
          <p:nvPr/>
        </p:nvSpPr>
        <p:spPr>
          <a:xfrm>
            <a:off x="969869" y="5392185"/>
            <a:ext cx="507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865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-0.18764 0.1125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88" y="562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44444E-6 L 0.06029 -0.00115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E1D5D-40EA-223A-9659-44015C71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758324" cy="668165"/>
          </a:xfrm>
        </p:spPr>
        <p:txBody>
          <a:bodyPr/>
          <a:lstStyle/>
          <a:p>
            <a:r>
              <a:rPr lang="en-US" altLang="zh-TW" dirty="0"/>
              <a:t>Insert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BE76F6D-B746-C22C-5D23-F59B61F3ECB8}"/>
              </a:ext>
            </a:extLst>
          </p:cNvPr>
          <p:cNvSpPr/>
          <p:nvPr/>
        </p:nvSpPr>
        <p:spPr>
          <a:xfrm>
            <a:off x="4640064" y="1162977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154CBAFF-8D2C-4E9F-B5FE-51CD49C21E4E}"/>
              </a:ext>
            </a:extLst>
          </p:cNvPr>
          <p:cNvSpPr/>
          <p:nvPr/>
        </p:nvSpPr>
        <p:spPr>
          <a:xfrm>
            <a:off x="2352588" y="1942869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7</a:t>
            </a:r>
            <a:endParaRPr lang="zh-TW" altLang="en-US" sz="14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5BF543A-1424-9FA1-0A13-7937C72A7103}"/>
              </a:ext>
            </a:extLst>
          </p:cNvPr>
          <p:cNvSpPr/>
          <p:nvPr/>
        </p:nvSpPr>
        <p:spPr>
          <a:xfrm>
            <a:off x="6974892" y="1942869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15</a:t>
            </a:r>
            <a:endParaRPr lang="zh-TW" altLang="en-US" sz="1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4D9B285-EAFF-1819-47BA-5171D6835D85}"/>
              </a:ext>
            </a:extLst>
          </p:cNvPr>
          <p:cNvSpPr/>
          <p:nvPr/>
        </p:nvSpPr>
        <p:spPr>
          <a:xfrm>
            <a:off x="1444139" y="3456371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24</a:t>
            </a:r>
            <a:endParaRPr lang="zh-TW" altLang="en-US" sz="1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2463C3E0-621F-A907-8778-8649AAB20653}"/>
              </a:ext>
            </a:extLst>
          </p:cNvPr>
          <p:cNvSpPr/>
          <p:nvPr/>
        </p:nvSpPr>
        <p:spPr>
          <a:xfrm>
            <a:off x="3281478" y="3456370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18</a:t>
            </a:r>
            <a:endParaRPr lang="zh-TW" altLang="en-US" sz="14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E6D0E51C-8AC5-50C6-F464-ED7752ACCF14}"/>
              </a:ext>
            </a:extLst>
          </p:cNvPr>
          <p:cNvSpPr/>
          <p:nvPr/>
        </p:nvSpPr>
        <p:spPr>
          <a:xfrm>
            <a:off x="6046001" y="3456373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22</a:t>
            </a:r>
            <a:endParaRPr lang="zh-TW" altLang="en-US" sz="1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52D62486-6993-4B14-E7A2-ECCF572B8B00}"/>
              </a:ext>
            </a:extLst>
          </p:cNvPr>
          <p:cNvSpPr/>
          <p:nvPr/>
        </p:nvSpPr>
        <p:spPr>
          <a:xfrm>
            <a:off x="7908527" y="3456372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17</a:t>
            </a:r>
            <a:endParaRPr lang="zh-TW" altLang="en-US" sz="1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1554BED-60F2-36E9-F708-1697E279E460}"/>
              </a:ext>
            </a:extLst>
          </p:cNvPr>
          <p:cNvSpPr/>
          <p:nvPr/>
        </p:nvSpPr>
        <p:spPr>
          <a:xfrm>
            <a:off x="961396" y="4626258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79</a:t>
            </a:r>
            <a:endParaRPr lang="zh-TW" altLang="en-US" sz="14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297AC6A7-3963-31CD-C178-D839A77FC26C}"/>
              </a:ext>
            </a:extLst>
          </p:cNvPr>
          <p:cNvSpPr/>
          <p:nvPr/>
        </p:nvSpPr>
        <p:spPr>
          <a:xfrm>
            <a:off x="1965039" y="4626257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26</a:t>
            </a:r>
            <a:endParaRPr lang="zh-TW" altLang="en-US" sz="1400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8E812F0-D113-9619-4CBC-117D2FA0D938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2627797" y="1632787"/>
            <a:ext cx="2092874" cy="310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DE851E38-0FC9-1644-A2DD-54CE17DBF295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5109874" y="1632787"/>
            <a:ext cx="2140227" cy="310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995F612-1550-39E7-868A-9AD9F7DCBAB8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1719348" y="2412679"/>
            <a:ext cx="713847" cy="1043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F300E346-E99E-96E9-CB66-35EA8118FC51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2822398" y="2412679"/>
            <a:ext cx="734289" cy="10436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A7279CA5-BB36-61A0-1468-653392F2B8BC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321210" y="2412679"/>
            <a:ext cx="734289" cy="10436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C8FF94ED-5642-FC2F-F24E-EB7BE13C5F5B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7444702" y="2412679"/>
            <a:ext cx="739034" cy="10436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200F70B0-B9DB-977F-63D3-612DE0140513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 flipH="1">
            <a:off x="1236605" y="3926181"/>
            <a:ext cx="288141" cy="700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ECF9EAFE-8C67-CA76-C3B1-8D866FBC6FC4}"/>
              </a:ext>
            </a:extLst>
          </p:cNvPr>
          <p:cNvCxnSpPr>
            <a:cxnSpLocks/>
            <a:stCxn id="7" idx="5"/>
            <a:endCxn id="12" idx="0"/>
          </p:cNvCxnSpPr>
          <p:nvPr/>
        </p:nvCxnSpPr>
        <p:spPr>
          <a:xfrm>
            <a:off x="1913949" y="3926181"/>
            <a:ext cx="326299" cy="700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4271377B-75D5-7ED5-8155-4E59BC8FCBA1}"/>
              </a:ext>
            </a:extLst>
          </p:cNvPr>
          <p:cNvSpPr txBox="1"/>
          <p:nvPr/>
        </p:nvSpPr>
        <p:spPr>
          <a:xfrm>
            <a:off x="7142763" y="1123877"/>
            <a:ext cx="1531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1"/>
                </a:solidFill>
              </a:rPr>
              <a:t>Min Heap</a:t>
            </a:r>
            <a:endParaRPr lang="zh-TW" altLang="en-US" sz="2400" dirty="0">
              <a:solidFill>
                <a:schemeClr val="accent1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31627F1-9ABC-3A03-AD22-45F6582EFCF9}"/>
              </a:ext>
            </a:extLst>
          </p:cNvPr>
          <p:cNvSpPr txBox="1"/>
          <p:nvPr/>
        </p:nvSpPr>
        <p:spPr>
          <a:xfrm>
            <a:off x="4360820" y="108237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0</a:t>
            </a:r>
            <a:endParaRPr lang="zh-TW" altLang="en-US" sz="14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92BD23E9-B70B-317F-490C-EBA5842559C9}"/>
              </a:ext>
            </a:extLst>
          </p:cNvPr>
          <p:cNvSpPr txBox="1"/>
          <p:nvPr/>
        </p:nvSpPr>
        <p:spPr>
          <a:xfrm>
            <a:off x="2153950" y="1894879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47657C2-4C0C-9E3D-D6A1-5207A7E61807}"/>
              </a:ext>
            </a:extLst>
          </p:cNvPr>
          <p:cNvSpPr txBox="1"/>
          <p:nvPr/>
        </p:nvSpPr>
        <p:spPr>
          <a:xfrm>
            <a:off x="6776255" y="1871131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2C15AF84-8E7F-7A1E-5224-447A0C3CC34F}"/>
              </a:ext>
            </a:extLst>
          </p:cNvPr>
          <p:cNvSpPr txBox="1"/>
          <p:nvPr/>
        </p:nvSpPr>
        <p:spPr>
          <a:xfrm>
            <a:off x="1245503" y="3350351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3</a:t>
            </a:r>
            <a:endParaRPr lang="zh-TW" altLang="en-US" sz="14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E65B33E2-6143-D98C-C043-88144DBCF20A}"/>
              </a:ext>
            </a:extLst>
          </p:cNvPr>
          <p:cNvSpPr txBox="1"/>
          <p:nvPr/>
        </p:nvSpPr>
        <p:spPr>
          <a:xfrm>
            <a:off x="3049920" y="3350350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A83D5794-468A-54A6-1A93-E8B34CB0F77D}"/>
              </a:ext>
            </a:extLst>
          </p:cNvPr>
          <p:cNvSpPr txBox="1"/>
          <p:nvPr/>
        </p:nvSpPr>
        <p:spPr>
          <a:xfrm>
            <a:off x="5818479" y="3350350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5</a:t>
            </a:r>
            <a:endParaRPr lang="zh-TW" altLang="en-US" sz="1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488106C1-1E5D-D00C-2F46-D70CADEC6102}"/>
              </a:ext>
            </a:extLst>
          </p:cNvPr>
          <p:cNvSpPr txBox="1"/>
          <p:nvPr/>
        </p:nvSpPr>
        <p:spPr>
          <a:xfrm>
            <a:off x="7674597" y="3350350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6</a:t>
            </a:r>
            <a:endParaRPr lang="zh-TW" altLang="en-US" sz="1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D83039F-9618-52C9-7424-6388C357A0C3}"/>
              </a:ext>
            </a:extLst>
          </p:cNvPr>
          <p:cNvSpPr txBox="1"/>
          <p:nvPr/>
        </p:nvSpPr>
        <p:spPr>
          <a:xfrm>
            <a:off x="762760" y="4472368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7</a:t>
            </a: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C42DC6B5-35C5-432B-107D-1C8E86BBA795}"/>
              </a:ext>
            </a:extLst>
          </p:cNvPr>
          <p:cNvSpPr txBox="1"/>
          <p:nvPr/>
        </p:nvSpPr>
        <p:spPr>
          <a:xfrm>
            <a:off x="1791069" y="4467424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8</a:t>
            </a: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216542E5-AC6C-F929-C663-2B8771A72AB1}"/>
              </a:ext>
            </a:extLst>
          </p:cNvPr>
          <p:cNvSpPr/>
          <p:nvPr/>
        </p:nvSpPr>
        <p:spPr>
          <a:xfrm>
            <a:off x="2778747" y="4621211"/>
            <a:ext cx="550417" cy="550417"/>
          </a:xfrm>
          <a:prstGeom prst="ellipse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62</a:t>
            </a:r>
            <a:endParaRPr lang="zh-TW" altLang="en-US" sz="1400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7D6E7779-0A78-F1A0-77E2-E146714FD9BE}"/>
              </a:ext>
            </a:extLst>
          </p:cNvPr>
          <p:cNvCxnSpPr>
            <a:cxnSpLocks/>
            <a:stCxn id="8" idx="3"/>
            <a:endCxn id="3" idx="0"/>
          </p:cNvCxnSpPr>
          <p:nvPr/>
        </p:nvCxnSpPr>
        <p:spPr>
          <a:xfrm flipH="1">
            <a:off x="3053956" y="3926180"/>
            <a:ext cx="308129" cy="6950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0E7217F-B9B2-6063-BAA2-145640A67CEA}"/>
              </a:ext>
            </a:extLst>
          </p:cNvPr>
          <p:cNvSpPr txBox="1"/>
          <p:nvPr/>
        </p:nvSpPr>
        <p:spPr>
          <a:xfrm>
            <a:off x="2580111" y="4467321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9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32962EE-B3DD-C473-55EC-366E59D9E2E3}"/>
              </a:ext>
            </a:extLst>
          </p:cNvPr>
          <p:cNvSpPr txBox="1"/>
          <p:nvPr/>
        </p:nvSpPr>
        <p:spPr>
          <a:xfrm>
            <a:off x="682152" y="1494320"/>
            <a:ext cx="175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heap.insert</a:t>
            </a:r>
            <a:r>
              <a:rPr lang="en-US" altLang="zh-TW" dirty="0"/>
              <a:t>(3);</a:t>
            </a:r>
            <a:endParaRPr lang="zh-TW" altLang="en-US" dirty="0"/>
          </a:p>
        </p:txBody>
      </p:sp>
      <p:graphicFrame>
        <p:nvGraphicFramePr>
          <p:cNvPr id="24" name="表格 12">
            <a:extLst>
              <a:ext uri="{FF2B5EF4-FFF2-40B4-BE49-F238E27FC236}">
                <a16:creationId xmlns:a16="http://schemas.microsoft.com/office/drawing/2014/main" id="{C325EFBE-488E-A11B-69DB-B772AA5AB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647825"/>
              </p:ext>
            </p:extLst>
          </p:nvPr>
        </p:nvGraphicFramePr>
        <p:xfrm>
          <a:off x="851272" y="5393568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29595542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3692776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560629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7429418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09265543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1567043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211503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681054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9753442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580565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755944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222746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92DDDF3C-1CA7-6C44-80A5-0D75604BC1B7}"/>
              </a:ext>
            </a:extLst>
          </p:cNvPr>
          <p:cNvSpPr txBox="1"/>
          <p:nvPr/>
        </p:nvSpPr>
        <p:spPr>
          <a:xfrm>
            <a:off x="4824060" y="816785"/>
            <a:ext cx="279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要</a:t>
            </a:r>
            <a:r>
              <a:rPr lang="en-US" altLang="zh-TW" dirty="0"/>
              <a:t>Insert</a:t>
            </a:r>
            <a:r>
              <a:rPr lang="zh-TW" altLang="en-US" dirty="0"/>
              <a:t>的位置在最前面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785FAD6-3F58-9FF3-4E4B-5EE19E6D27C2}"/>
              </a:ext>
            </a:extLst>
          </p:cNvPr>
          <p:cNvSpPr txBox="1"/>
          <p:nvPr/>
        </p:nvSpPr>
        <p:spPr>
          <a:xfrm>
            <a:off x="4706487" y="1284296"/>
            <a:ext cx="417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3</a:t>
            </a:r>
            <a:endParaRPr lang="zh-TW" altLang="en-US" sz="1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69BC13A-309C-BA44-9D63-C57834AFCE61}"/>
              </a:ext>
            </a:extLst>
          </p:cNvPr>
          <p:cNvSpPr txBox="1"/>
          <p:nvPr/>
        </p:nvSpPr>
        <p:spPr>
          <a:xfrm>
            <a:off x="969869" y="5392185"/>
            <a:ext cx="507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677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E1D5D-40EA-223A-9659-44015C71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758324" cy="668165"/>
          </a:xfrm>
        </p:spPr>
        <p:txBody>
          <a:bodyPr/>
          <a:lstStyle/>
          <a:p>
            <a:r>
              <a:rPr lang="en-US" altLang="zh-TW" dirty="0"/>
              <a:t>Insert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BE76F6D-B746-C22C-5D23-F59B61F3ECB8}"/>
              </a:ext>
            </a:extLst>
          </p:cNvPr>
          <p:cNvSpPr/>
          <p:nvPr/>
        </p:nvSpPr>
        <p:spPr>
          <a:xfrm>
            <a:off x="4640064" y="1162977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</a:t>
            </a:r>
            <a:endParaRPr lang="zh-TW" altLang="en-US" sz="1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154CBAFF-8D2C-4E9F-B5FE-51CD49C21E4E}"/>
              </a:ext>
            </a:extLst>
          </p:cNvPr>
          <p:cNvSpPr/>
          <p:nvPr/>
        </p:nvSpPr>
        <p:spPr>
          <a:xfrm>
            <a:off x="2352588" y="1942869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7</a:t>
            </a:r>
            <a:endParaRPr lang="zh-TW" altLang="en-US" sz="14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5BF543A-1424-9FA1-0A13-7937C72A7103}"/>
              </a:ext>
            </a:extLst>
          </p:cNvPr>
          <p:cNvSpPr/>
          <p:nvPr/>
        </p:nvSpPr>
        <p:spPr>
          <a:xfrm>
            <a:off x="6974892" y="1942869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15</a:t>
            </a:r>
            <a:endParaRPr lang="zh-TW" altLang="en-US" sz="1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4D9B285-EAFF-1819-47BA-5171D6835D85}"/>
              </a:ext>
            </a:extLst>
          </p:cNvPr>
          <p:cNvSpPr/>
          <p:nvPr/>
        </p:nvSpPr>
        <p:spPr>
          <a:xfrm>
            <a:off x="1444139" y="3456371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24</a:t>
            </a:r>
            <a:endParaRPr lang="zh-TW" altLang="en-US" sz="1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2463C3E0-621F-A907-8778-8649AAB20653}"/>
              </a:ext>
            </a:extLst>
          </p:cNvPr>
          <p:cNvSpPr/>
          <p:nvPr/>
        </p:nvSpPr>
        <p:spPr>
          <a:xfrm>
            <a:off x="3281478" y="3456370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18</a:t>
            </a:r>
            <a:endParaRPr lang="zh-TW" altLang="en-US" sz="14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E6D0E51C-8AC5-50C6-F464-ED7752ACCF14}"/>
              </a:ext>
            </a:extLst>
          </p:cNvPr>
          <p:cNvSpPr/>
          <p:nvPr/>
        </p:nvSpPr>
        <p:spPr>
          <a:xfrm>
            <a:off x="6046001" y="3456373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22</a:t>
            </a:r>
            <a:endParaRPr lang="zh-TW" altLang="en-US" sz="1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52D62486-6993-4B14-E7A2-ECCF572B8B00}"/>
              </a:ext>
            </a:extLst>
          </p:cNvPr>
          <p:cNvSpPr/>
          <p:nvPr/>
        </p:nvSpPr>
        <p:spPr>
          <a:xfrm>
            <a:off x="7908527" y="3456372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17</a:t>
            </a:r>
            <a:endParaRPr lang="zh-TW" altLang="en-US" sz="1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1554BED-60F2-36E9-F708-1697E279E460}"/>
              </a:ext>
            </a:extLst>
          </p:cNvPr>
          <p:cNvSpPr/>
          <p:nvPr/>
        </p:nvSpPr>
        <p:spPr>
          <a:xfrm>
            <a:off x="961396" y="4626258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79</a:t>
            </a:r>
            <a:endParaRPr lang="zh-TW" altLang="en-US" sz="14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297AC6A7-3963-31CD-C178-D839A77FC26C}"/>
              </a:ext>
            </a:extLst>
          </p:cNvPr>
          <p:cNvSpPr/>
          <p:nvPr/>
        </p:nvSpPr>
        <p:spPr>
          <a:xfrm>
            <a:off x="1965039" y="4626257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26</a:t>
            </a:r>
            <a:endParaRPr lang="zh-TW" altLang="en-US" sz="1400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8E812F0-D113-9619-4CBC-117D2FA0D938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2627797" y="1632787"/>
            <a:ext cx="2092874" cy="310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DE851E38-0FC9-1644-A2DD-54CE17DBF295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5109874" y="1632787"/>
            <a:ext cx="2140227" cy="310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995F612-1550-39E7-868A-9AD9F7DCBAB8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1719348" y="2412679"/>
            <a:ext cx="713847" cy="1043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F300E346-E99E-96E9-CB66-35EA8118FC51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2822398" y="2412679"/>
            <a:ext cx="734289" cy="10436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A7279CA5-BB36-61A0-1468-653392F2B8BC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321210" y="2412679"/>
            <a:ext cx="734289" cy="10436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C8FF94ED-5642-FC2F-F24E-EB7BE13C5F5B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7444702" y="2412679"/>
            <a:ext cx="739034" cy="10436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200F70B0-B9DB-977F-63D3-612DE0140513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 flipH="1">
            <a:off x="1236605" y="3926181"/>
            <a:ext cx="288141" cy="700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ECF9EAFE-8C67-CA76-C3B1-8D866FBC6FC4}"/>
              </a:ext>
            </a:extLst>
          </p:cNvPr>
          <p:cNvCxnSpPr>
            <a:cxnSpLocks/>
            <a:stCxn id="7" idx="5"/>
            <a:endCxn id="12" idx="0"/>
          </p:cNvCxnSpPr>
          <p:nvPr/>
        </p:nvCxnSpPr>
        <p:spPr>
          <a:xfrm>
            <a:off x="1913949" y="3926181"/>
            <a:ext cx="326299" cy="700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4271377B-75D5-7ED5-8155-4E59BC8FCBA1}"/>
              </a:ext>
            </a:extLst>
          </p:cNvPr>
          <p:cNvSpPr txBox="1"/>
          <p:nvPr/>
        </p:nvSpPr>
        <p:spPr>
          <a:xfrm>
            <a:off x="7142763" y="1123877"/>
            <a:ext cx="1531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1"/>
                </a:solidFill>
              </a:rPr>
              <a:t>Min Heap</a:t>
            </a:r>
            <a:endParaRPr lang="zh-TW" altLang="en-US" sz="2400" dirty="0">
              <a:solidFill>
                <a:schemeClr val="accent1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31627F1-9ABC-3A03-AD22-45F6582EFCF9}"/>
              </a:ext>
            </a:extLst>
          </p:cNvPr>
          <p:cNvSpPr txBox="1"/>
          <p:nvPr/>
        </p:nvSpPr>
        <p:spPr>
          <a:xfrm>
            <a:off x="4360820" y="108237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0</a:t>
            </a:r>
            <a:endParaRPr lang="zh-TW" altLang="en-US" sz="14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92BD23E9-B70B-317F-490C-EBA5842559C9}"/>
              </a:ext>
            </a:extLst>
          </p:cNvPr>
          <p:cNvSpPr txBox="1"/>
          <p:nvPr/>
        </p:nvSpPr>
        <p:spPr>
          <a:xfrm>
            <a:off x="2153950" y="1894879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47657C2-4C0C-9E3D-D6A1-5207A7E61807}"/>
              </a:ext>
            </a:extLst>
          </p:cNvPr>
          <p:cNvSpPr txBox="1"/>
          <p:nvPr/>
        </p:nvSpPr>
        <p:spPr>
          <a:xfrm>
            <a:off x="6776255" y="1871131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2C15AF84-8E7F-7A1E-5224-447A0C3CC34F}"/>
              </a:ext>
            </a:extLst>
          </p:cNvPr>
          <p:cNvSpPr txBox="1"/>
          <p:nvPr/>
        </p:nvSpPr>
        <p:spPr>
          <a:xfrm>
            <a:off x="1245503" y="3350351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3</a:t>
            </a:r>
            <a:endParaRPr lang="zh-TW" altLang="en-US" sz="14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E65B33E2-6143-D98C-C043-88144DBCF20A}"/>
              </a:ext>
            </a:extLst>
          </p:cNvPr>
          <p:cNvSpPr txBox="1"/>
          <p:nvPr/>
        </p:nvSpPr>
        <p:spPr>
          <a:xfrm>
            <a:off x="3049920" y="3350350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A83D5794-468A-54A6-1A93-E8B34CB0F77D}"/>
              </a:ext>
            </a:extLst>
          </p:cNvPr>
          <p:cNvSpPr txBox="1"/>
          <p:nvPr/>
        </p:nvSpPr>
        <p:spPr>
          <a:xfrm>
            <a:off x="5818479" y="3350350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5</a:t>
            </a:r>
            <a:endParaRPr lang="zh-TW" altLang="en-US" sz="1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488106C1-1E5D-D00C-2F46-D70CADEC6102}"/>
              </a:ext>
            </a:extLst>
          </p:cNvPr>
          <p:cNvSpPr txBox="1"/>
          <p:nvPr/>
        </p:nvSpPr>
        <p:spPr>
          <a:xfrm>
            <a:off x="7674597" y="3350350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6</a:t>
            </a:r>
            <a:endParaRPr lang="zh-TW" altLang="en-US" sz="1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D83039F-9618-52C9-7424-6388C357A0C3}"/>
              </a:ext>
            </a:extLst>
          </p:cNvPr>
          <p:cNvSpPr txBox="1"/>
          <p:nvPr/>
        </p:nvSpPr>
        <p:spPr>
          <a:xfrm>
            <a:off x="762760" y="4472368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7</a:t>
            </a: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C42DC6B5-35C5-432B-107D-1C8E86BBA795}"/>
              </a:ext>
            </a:extLst>
          </p:cNvPr>
          <p:cNvSpPr txBox="1"/>
          <p:nvPr/>
        </p:nvSpPr>
        <p:spPr>
          <a:xfrm>
            <a:off x="1791069" y="4467424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8</a:t>
            </a: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216542E5-AC6C-F929-C663-2B8771A72AB1}"/>
              </a:ext>
            </a:extLst>
          </p:cNvPr>
          <p:cNvSpPr/>
          <p:nvPr/>
        </p:nvSpPr>
        <p:spPr>
          <a:xfrm>
            <a:off x="2778747" y="4621211"/>
            <a:ext cx="550417" cy="550417"/>
          </a:xfrm>
          <a:prstGeom prst="ellipse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62</a:t>
            </a:r>
            <a:endParaRPr lang="zh-TW" altLang="en-US" sz="1400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7D6E7779-0A78-F1A0-77E2-E146714FD9BE}"/>
              </a:ext>
            </a:extLst>
          </p:cNvPr>
          <p:cNvCxnSpPr>
            <a:cxnSpLocks/>
            <a:stCxn id="8" idx="3"/>
            <a:endCxn id="3" idx="0"/>
          </p:cNvCxnSpPr>
          <p:nvPr/>
        </p:nvCxnSpPr>
        <p:spPr>
          <a:xfrm flipH="1">
            <a:off x="3053956" y="3926180"/>
            <a:ext cx="308129" cy="6950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0E7217F-B9B2-6063-BAA2-145640A67CEA}"/>
              </a:ext>
            </a:extLst>
          </p:cNvPr>
          <p:cNvSpPr txBox="1"/>
          <p:nvPr/>
        </p:nvSpPr>
        <p:spPr>
          <a:xfrm>
            <a:off x="2580111" y="4467321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9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32962EE-B3DD-C473-55EC-366E59D9E2E3}"/>
              </a:ext>
            </a:extLst>
          </p:cNvPr>
          <p:cNvSpPr txBox="1"/>
          <p:nvPr/>
        </p:nvSpPr>
        <p:spPr>
          <a:xfrm>
            <a:off x="682152" y="1494320"/>
            <a:ext cx="175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heap.insert</a:t>
            </a:r>
            <a:r>
              <a:rPr lang="en-US" altLang="zh-TW" dirty="0"/>
              <a:t>(3);</a:t>
            </a:r>
            <a:endParaRPr lang="zh-TW" altLang="en-US" dirty="0"/>
          </a:p>
        </p:txBody>
      </p:sp>
      <p:graphicFrame>
        <p:nvGraphicFramePr>
          <p:cNvPr id="24" name="表格 12">
            <a:extLst>
              <a:ext uri="{FF2B5EF4-FFF2-40B4-BE49-F238E27FC236}">
                <a16:creationId xmlns:a16="http://schemas.microsoft.com/office/drawing/2014/main" id="{C325EFBE-488E-A11B-69DB-B772AA5AB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17374"/>
              </p:ext>
            </p:extLst>
          </p:nvPr>
        </p:nvGraphicFramePr>
        <p:xfrm>
          <a:off x="851272" y="5393568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29595542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3692776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560629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7429418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09265543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1567043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211503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681054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9753442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580565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755944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222746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E484824C-8456-FCA4-B801-8FBD575C18B0}"/>
              </a:ext>
            </a:extLst>
          </p:cNvPr>
          <p:cNvSpPr/>
          <p:nvPr/>
        </p:nvSpPr>
        <p:spPr>
          <a:xfrm>
            <a:off x="762760" y="5308847"/>
            <a:ext cx="7573372" cy="5504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23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E1D5D-40EA-223A-9659-44015C71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758324" cy="668165"/>
          </a:xfrm>
        </p:spPr>
        <p:txBody>
          <a:bodyPr/>
          <a:lstStyle/>
          <a:p>
            <a:r>
              <a:rPr lang="en-US" altLang="zh-TW" dirty="0"/>
              <a:t>Delete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BE76F6D-B746-C22C-5D23-F59B61F3ECB8}"/>
              </a:ext>
            </a:extLst>
          </p:cNvPr>
          <p:cNvSpPr/>
          <p:nvPr/>
        </p:nvSpPr>
        <p:spPr>
          <a:xfrm>
            <a:off x="4640064" y="1162977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</a:t>
            </a:r>
            <a:endParaRPr lang="zh-TW" altLang="en-US" sz="1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154CBAFF-8D2C-4E9F-B5FE-51CD49C21E4E}"/>
              </a:ext>
            </a:extLst>
          </p:cNvPr>
          <p:cNvSpPr/>
          <p:nvPr/>
        </p:nvSpPr>
        <p:spPr>
          <a:xfrm>
            <a:off x="2352588" y="1942869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7</a:t>
            </a:r>
            <a:endParaRPr lang="zh-TW" altLang="en-US" sz="14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5BF543A-1424-9FA1-0A13-7937C72A7103}"/>
              </a:ext>
            </a:extLst>
          </p:cNvPr>
          <p:cNvSpPr/>
          <p:nvPr/>
        </p:nvSpPr>
        <p:spPr>
          <a:xfrm>
            <a:off x="6974892" y="1942869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15</a:t>
            </a:r>
            <a:endParaRPr lang="zh-TW" altLang="en-US" sz="1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4D9B285-EAFF-1819-47BA-5171D6835D85}"/>
              </a:ext>
            </a:extLst>
          </p:cNvPr>
          <p:cNvSpPr/>
          <p:nvPr/>
        </p:nvSpPr>
        <p:spPr>
          <a:xfrm>
            <a:off x="1444139" y="3456371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24</a:t>
            </a:r>
            <a:endParaRPr lang="zh-TW" altLang="en-US" sz="1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2463C3E0-621F-A907-8778-8649AAB20653}"/>
              </a:ext>
            </a:extLst>
          </p:cNvPr>
          <p:cNvSpPr/>
          <p:nvPr/>
        </p:nvSpPr>
        <p:spPr>
          <a:xfrm>
            <a:off x="3281478" y="3456370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18</a:t>
            </a:r>
            <a:endParaRPr lang="zh-TW" altLang="en-US" sz="14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E6D0E51C-8AC5-50C6-F464-ED7752ACCF14}"/>
              </a:ext>
            </a:extLst>
          </p:cNvPr>
          <p:cNvSpPr/>
          <p:nvPr/>
        </p:nvSpPr>
        <p:spPr>
          <a:xfrm>
            <a:off x="6046001" y="3456373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22</a:t>
            </a:r>
            <a:endParaRPr lang="zh-TW" altLang="en-US" sz="1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52D62486-6993-4B14-E7A2-ECCF572B8B00}"/>
              </a:ext>
            </a:extLst>
          </p:cNvPr>
          <p:cNvSpPr/>
          <p:nvPr/>
        </p:nvSpPr>
        <p:spPr>
          <a:xfrm>
            <a:off x="7908527" y="3456372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17</a:t>
            </a:r>
            <a:endParaRPr lang="zh-TW" altLang="en-US" sz="1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1554BED-60F2-36E9-F708-1697E279E460}"/>
              </a:ext>
            </a:extLst>
          </p:cNvPr>
          <p:cNvSpPr/>
          <p:nvPr/>
        </p:nvSpPr>
        <p:spPr>
          <a:xfrm>
            <a:off x="961396" y="4626258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79</a:t>
            </a:r>
            <a:endParaRPr lang="zh-TW" altLang="en-US" sz="14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297AC6A7-3963-31CD-C178-D839A77FC26C}"/>
              </a:ext>
            </a:extLst>
          </p:cNvPr>
          <p:cNvSpPr/>
          <p:nvPr/>
        </p:nvSpPr>
        <p:spPr>
          <a:xfrm>
            <a:off x="1965039" y="4626257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26</a:t>
            </a:r>
            <a:endParaRPr lang="zh-TW" altLang="en-US" sz="1400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8E812F0-D113-9619-4CBC-117D2FA0D938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2627797" y="1632787"/>
            <a:ext cx="2092874" cy="310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DE851E38-0FC9-1644-A2DD-54CE17DBF295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5109874" y="1632787"/>
            <a:ext cx="2140227" cy="310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995F612-1550-39E7-868A-9AD9F7DCBAB8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1719348" y="2412679"/>
            <a:ext cx="713847" cy="1043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F300E346-E99E-96E9-CB66-35EA8118FC51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2822398" y="2412679"/>
            <a:ext cx="734289" cy="10436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A7279CA5-BB36-61A0-1468-653392F2B8BC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321210" y="2412679"/>
            <a:ext cx="734289" cy="10436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C8FF94ED-5642-FC2F-F24E-EB7BE13C5F5B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7444702" y="2412679"/>
            <a:ext cx="739034" cy="10436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200F70B0-B9DB-977F-63D3-612DE0140513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 flipH="1">
            <a:off x="1236605" y="3926181"/>
            <a:ext cx="288141" cy="700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ECF9EAFE-8C67-CA76-C3B1-8D866FBC6FC4}"/>
              </a:ext>
            </a:extLst>
          </p:cNvPr>
          <p:cNvCxnSpPr>
            <a:cxnSpLocks/>
            <a:stCxn id="7" idx="5"/>
            <a:endCxn id="12" idx="0"/>
          </p:cNvCxnSpPr>
          <p:nvPr/>
        </p:nvCxnSpPr>
        <p:spPr>
          <a:xfrm>
            <a:off x="1913949" y="3926181"/>
            <a:ext cx="326299" cy="700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4271377B-75D5-7ED5-8155-4E59BC8FCBA1}"/>
              </a:ext>
            </a:extLst>
          </p:cNvPr>
          <p:cNvSpPr txBox="1"/>
          <p:nvPr/>
        </p:nvSpPr>
        <p:spPr>
          <a:xfrm>
            <a:off x="7142763" y="1123877"/>
            <a:ext cx="1531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1"/>
                </a:solidFill>
              </a:rPr>
              <a:t>Min Heap</a:t>
            </a:r>
            <a:endParaRPr lang="zh-TW" altLang="en-US" sz="2400" dirty="0">
              <a:solidFill>
                <a:schemeClr val="accent1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31627F1-9ABC-3A03-AD22-45F6582EFCF9}"/>
              </a:ext>
            </a:extLst>
          </p:cNvPr>
          <p:cNvSpPr txBox="1"/>
          <p:nvPr/>
        </p:nvSpPr>
        <p:spPr>
          <a:xfrm>
            <a:off x="4360820" y="108237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0</a:t>
            </a:r>
            <a:endParaRPr lang="zh-TW" altLang="en-US" sz="14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92BD23E9-B70B-317F-490C-EBA5842559C9}"/>
              </a:ext>
            </a:extLst>
          </p:cNvPr>
          <p:cNvSpPr txBox="1"/>
          <p:nvPr/>
        </p:nvSpPr>
        <p:spPr>
          <a:xfrm>
            <a:off x="2153950" y="1894879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47657C2-4C0C-9E3D-D6A1-5207A7E61807}"/>
              </a:ext>
            </a:extLst>
          </p:cNvPr>
          <p:cNvSpPr txBox="1"/>
          <p:nvPr/>
        </p:nvSpPr>
        <p:spPr>
          <a:xfrm>
            <a:off x="6776255" y="1871131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2C15AF84-8E7F-7A1E-5224-447A0C3CC34F}"/>
              </a:ext>
            </a:extLst>
          </p:cNvPr>
          <p:cNvSpPr txBox="1"/>
          <p:nvPr/>
        </p:nvSpPr>
        <p:spPr>
          <a:xfrm>
            <a:off x="1245503" y="3350351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3</a:t>
            </a:r>
            <a:endParaRPr lang="zh-TW" altLang="en-US" sz="14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E65B33E2-6143-D98C-C043-88144DBCF20A}"/>
              </a:ext>
            </a:extLst>
          </p:cNvPr>
          <p:cNvSpPr txBox="1"/>
          <p:nvPr/>
        </p:nvSpPr>
        <p:spPr>
          <a:xfrm>
            <a:off x="3049920" y="3350350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A83D5794-468A-54A6-1A93-E8B34CB0F77D}"/>
              </a:ext>
            </a:extLst>
          </p:cNvPr>
          <p:cNvSpPr txBox="1"/>
          <p:nvPr/>
        </p:nvSpPr>
        <p:spPr>
          <a:xfrm>
            <a:off x="5818479" y="3350350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5</a:t>
            </a:r>
            <a:endParaRPr lang="zh-TW" altLang="en-US" sz="1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488106C1-1E5D-D00C-2F46-D70CADEC6102}"/>
              </a:ext>
            </a:extLst>
          </p:cNvPr>
          <p:cNvSpPr txBox="1"/>
          <p:nvPr/>
        </p:nvSpPr>
        <p:spPr>
          <a:xfrm>
            <a:off x="7674597" y="3350350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6</a:t>
            </a:r>
            <a:endParaRPr lang="zh-TW" altLang="en-US" sz="1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D83039F-9618-52C9-7424-6388C357A0C3}"/>
              </a:ext>
            </a:extLst>
          </p:cNvPr>
          <p:cNvSpPr txBox="1"/>
          <p:nvPr/>
        </p:nvSpPr>
        <p:spPr>
          <a:xfrm>
            <a:off x="762760" y="4472368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7</a:t>
            </a: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C42DC6B5-35C5-432B-107D-1C8E86BBA795}"/>
              </a:ext>
            </a:extLst>
          </p:cNvPr>
          <p:cNvSpPr txBox="1"/>
          <p:nvPr/>
        </p:nvSpPr>
        <p:spPr>
          <a:xfrm>
            <a:off x="1791069" y="4467424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8</a:t>
            </a: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216542E5-AC6C-F929-C663-2B8771A72AB1}"/>
              </a:ext>
            </a:extLst>
          </p:cNvPr>
          <p:cNvSpPr/>
          <p:nvPr/>
        </p:nvSpPr>
        <p:spPr>
          <a:xfrm>
            <a:off x="2778747" y="4621211"/>
            <a:ext cx="550417" cy="550417"/>
          </a:xfrm>
          <a:prstGeom prst="ellipse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62</a:t>
            </a:r>
            <a:endParaRPr lang="zh-TW" altLang="en-US" sz="1400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7D6E7779-0A78-F1A0-77E2-E146714FD9BE}"/>
              </a:ext>
            </a:extLst>
          </p:cNvPr>
          <p:cNvCxnSpPr>
            <a:cxnSpLocks/>
            <a:stCxn id="8" idx="3"/>
            <a:endCxn id="3" idx="0"/>
          </p:cNvCxnSpPr>
          <p:nvPr/>
        </p:nvCxnSpPr>
        <p:spPr>
          <a:xfrm flipH="1">
            <a:off x="3053956" y="3926180"/>
            <a:ext cx="308129" cy="6950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0E7217F-B9B2-6063-BAA2-145640A67CEA}"/>
              </a:ext>
            </a:extLst>
          </p:cNvPr>
          <p:cNvSpPr txBox="1"/>
          <p:nvPr/>
        </p:nvSpPr>
        <p:spPr>
          <a:xfrm>
            <a:off x="2580111" y="4467321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9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32962EE-B3DD-C473-55EC-366E59D9E2E3}"/>
              </a:ext>
            </a:extLst>
          </p:cNvPr>
          <p:cNvSpPr txBox="1"/>
          <p:nvPr/>
        </p:nvSpPr>
        <p:spPr>
          <a:xfrm>
            <a:off x="682152" y="1494320"/>
            <a:ext cx="175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heap.delete</a:t>
            </a:r>
            <a:r>
              <a:rPr lang="en-US" altLang="zh-TW" dirty="0"/>
              <a:t>();</a:t>
            </a:r>
            <a:endParaRPr lang="zh-TW" altLang="en-US" dirty="0"/>
          </a:p>
        </p:txBody>
      </p:sp>
      <p:graphicFrame>
        <p:nvGraphicFramePr>
          <p:cNvPr id="24" name="表格 12">
            <a:extLst>
              <a:ext uri="{FF2B5EF4-FFF2-40B4-BE49-F238E27FC236}">
                <a16:creationId xmlns:a16="http://schemas.microsoft.com/office/drawing/2014/main" id="{C325EFBE-488E-A11B-69DB-B772AA5ABD7D}"/>
              </a:ext>
            </a:extLst>
          </p:cNvPr>
          <p:cNvGraphicFramePr>
            <a:graphicFrameLocks noGrp="1"/>
          </p:cNvGraphicFramePr>
          <p:nvPr/>
        </p:nvGraphicFramePr>
        <p:xfrm>
          <a:off x="851272" y="5393568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29595542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3692776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560629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7429418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09265543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1567043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211503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681054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9753442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580565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755944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222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945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E1D5D-40EA-223A-9659-44015C71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758324" cy="668165"/>
          </a:xfrm>
        </p:spPr>
        <p:txBody>
          <a:bodyPr/>
          <a:lstStyle/>
          <a:p>
            <a:r>
              <a:rPr lang="en-US" altLang="zh-TW" dirty="0"/>
              <a:t>Delete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BE76F6D-B746-C22C-5D23-F59B61F3ECB8}"/>
              </a:ext>
            </a:extLst>
          </p:cNvPr>
          <p:cNvSpPr/>
          <p:nvPr/>
        </p:nvSpPr>
        <p:spPr>
          <a:xfrm>
            <a:off x="4640064" y="1162977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</a:t>
            </a:r>
            <a:endParaRPr lang="zh-TW" altLang="en-US" sz="1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154CBAFF-8D2C-4E9F-B5FE-51CD49C21E4E}"/>
              </a:ext>
            </a:extLst>
          </p:cNvPr>
          <p:cNvSpPr/>
          <p:nvPr/>
        </p:nvSpPr>
        <p:spPr>
          <a:xfrm>
            <a:off x="2352588" y="1942869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7</a:t>
            </a:r>
            <a:endParaRPr lang="zh-TW" altLang="en-US" sz="14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5BF543A-1424-9FA1-0A13-7937C72A7103}"/>
              </a:ext>
            </a:extLst>
          </p:cNvPr>
          <p:cNvSpPr/>
          <p:nvPr/>
        </p:nvSpPr>
        <p:spPr>
          <a:xfrm>
            <a:off x="6974892" y="1942869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15</a:t>
            </a:r>
            <a:endParaRPr lang="zh-TW" altLang="en-US" sz="1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4D9B285-EAFF-1819-47BA-5171D6835D85}"/>
              </a:ext>
            </a:extLst>
          </p:cNvPr>
          <p:cNvSpPr/>
          <p:nvPr/>
        </p:nvSpPr>
        <p:spPr>
          <a:xfrm>
            <a:off x="1444139" y="3456371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24</a:t>
            </a:r>
            <a:endParaRPr lang="zh-TW" altLang="en-US" sz="1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2463C3E0-621F-A907-8778-8649AAB20653}"/>
              </a:ext>
            </a:extLst>
          </p:cNvPr>
          <p:cNvSpPr/>
          <p:nvPr/>
        </p:nvSpPr>
        <p:spPr>
          <a:xfrm>
            <a:off x="3281478" y="3456370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18</a:t>
            </a:r>
            <a:endParaRPr lang="zh-TW" altLang="en-US" sz="14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E6D0E51C-8AC5-50C6-F464-ED7752ACCF14}"/>
              </a:ext>
            </a:extLst>
          </p:cNvPr>
          <p:cNvSpPr/>
          <p:nvPr/>
        </p:nvSpPr>
        <p:spPr>
          <a:xfrm>
            <a:off x="6046001" y="3456373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22</a:t>
            </a:r>
            <a:endParaRPr lang="zh-TW" altLang="en-US" sz="1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52D62486-6993-4B14-E7A2-ECCF572B8B00}"/>
              </a:ext>
            </a:extLst>
          </p:cNvPr>
          <p:cNvSpPr/>
          <p:nvPr/>
        </p:nvSpPr>
        <p:spPr>
          <a:xfrm>
            <a:off x="7908527" y="3456372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17</a:t>
            </a:r>
            <a:endParaRPr lang="zh-TW" altLang="en-US" sz="1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1554BED-60F2-36E9-F708-1697E279E460}"/>
              </a:ext>
            </a:extLst>
          </p:cNvPr>
          <p:cNvSpPr/>
          <p:nvPr/>
        </p:nvSpPr>
        <p:spPr>
          <a:xfrm>
            <a:off x="961396" y="4626258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79</a:t>
            </a:r>
            <a:endParaRPr lang="zh-TW" altLang="en-US" sz="14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297AC6A7-3963-31CD-C178-D839A77FC26C}"/>
              </a:ext>
            </a:extLst>
          </p:cNvPr>
          <p:cNvSpPr/>
          <p:nvPr/>
        </p:nvSpPr>
        <p:spPr>
          <a:xfrm>
            <a:off x="1965039" y="4626257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26</a:t>
            </a:r>
            <a:endParaRPr lang="zh-TW" altLang="en-US" sz="1400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8E812F0-D113-9619-4CBC-117D2FA0D938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2627797" y="1632787"/>
            <a:ext cx="2092874" cy="310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DE851E38-0FC9-1644-A2DD-54CE17DBF295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5109874" y="1632787"/>
            <a:ext cx="2140227" cy="310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995F612-1550-39E7-868A-9AD9F7DCBAB8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1719348" y="2412679"/>
            <a:ext cx="713847" cy="1043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F300E346-E99E-96E9-CB66-35EA8118FC51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2822398" y="2412679"/>
            <a:ext cx="734289" cy="10436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A7279CA5-BB36-61A0-1468-653392F2B8BC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321210" y="2412679"/>
            <a:ext cx="734289" cy="10436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C8FF94ED-5642-FC2F-F24E-EB7BE13C5F5B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7444702" y="2412679"/>
            <a:ext cx="739034" cy="10436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200F70B0-B9DB-977F-63D3-612DE0140513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 flipH="1">
            <a:off x="1236605" y="3926181"/>
            <a:ext cx="288141" cy="700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ECF9EAFE-8C67-CA76-C3B1-8D866FBC6FC4}"/>
              </a:ext>
            </a:extLst>
          </p:cNvPr>
          <p:cNvCxnSpPr>
            <a:cxnSpLocks/>
            <a:stCxn id="7" idx="5"/>
            <a:endCxn id="12" idx="0"/>
          </p:cNvCxnSpPr>
          <p:nvPr/>
        </p:nvCxnSpPr>
        <p:spPr>
          <a:xfrm>
            <a:off x="1913949" y="3926181"/>
            <a:ext cx="326299" cy="700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4271377B-75D5-7ED5-8155-4E59BC8FCBA1}"/>
              </a:ext>
            </a:extLst>
          </p:cNvPr>
          <p:cNvSpPr txBox="1"/>
          <p:nvPr/>
        </p:nvSpPr>
        <p:spPr>
          <a:xfrm>
            <a:off x="7142763" y="1123877"/>
            <a:ext cx="1531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1"/>
                </a:solidFill>
              </a:rPr>
              <a:t>Min Heap</a:t>
            </a:r>
            <a:endParaRPr lang="zh-TW" altLang="en-US" sz="2400" dirty="0">
              <a:solidFill>
                <a:schemeClr val="accent1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31627F1-9ABC-3A03-AD22-45F6582EFCF9}"/>
              </a:ext>
            </a:extLst>
          </p:cNvPr>
          <p:cNvSpPr txBox="1"/>
          <p:nvPr/>
        </p:nvSpPr>
        <p:spPr>
          <a:xfrm>
            <a:off x="4360820" y="108237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0</a:t>
            </a:r>
            <a:endParaRPr lang="zh-TW" altLang="en-US" sz="14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92BD23E9-B70B-317F-490C-EBA5842559C9}"/>
              </a:ext>
            </a:extLst>
          </p:cNvPr>
          <p:cNvSpPr txBox="1"/>
          <p:nvPr/>
        </p:nvSpPr>
        <p:spPr>
          <a:xfrm>
            <a:off x="2153950" y="1894879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47657C2-4C0C-9E3D-D6A1-5207A7E61807}"/>
              </a:ext>
            </a:extLst>
          </p:cNvPr>
          <p:cNvSpPr txBox="1"/>
          <p:nvPr/>
        </p:nvSpPr>
        <p:spPr>
          <a:xfrm>
            <a:off x="6776255" y="1871131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2C15AF84-8E7F-7A1E-5224-447A0C3CC34F}"/>
              </a:ext>
            </a:extLst>
          </p:cNvPr>
          <p:cNvSpPr txBox="1"/>
          <p:nvPr/>
        </p:nvSpPr>
        <p:spPr>
          <a:xfrm>
            <a:off x="1245503" y="3350351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3</a:t>
            </a:r>
            <a:endParaRPr lang="zh-TW" altLang="en-US" sz="14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E65B33E2-6143-D98C-C043-88144DBCF20A}"/>
              </a:ext>
            </a:extLst>
          </p:cNvPr>
          <p:cNvSpPr txBox="1"/>
          <p:nvPr/>
        </p:nvSpPr>
        <p:spPr>
          <a:xfrm>
            <a:off x="3049920" y="3350350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A83D5794-468A-54A6-1A93-E8B34CB0F77D}"/>
              </a:ext>
            </a:extLst>
          </p:cNvPr>
          <p:cNvSpPr txBox="1"/>
          <p:nvPr/>
        </p:nvSpPr>
        <p:spPr>
          <a:xfrm>
            <a:off x="5818479" y="3350350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5</a:t>
            </a:r>
            <a:endParaRPr lang="zh-TW" altLang="en-US" sz="1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488106C1-1E5D-D00C-2F46-D70CADEC6102}"/>
              </a:ext>
            </a:extLst>
          </p:cNvPr>
          <p:cNvSpPr txBox="1"/>
          <p:nvPr/>
        </p:nvSpPr>
        <p:spPr>
          <a:xfrm>
            <a:off x="7674597" y="3350350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6</a:t>
            </a:r>
            <a:endParaRPr lang="zh-TW" altLang="en-US" sz="1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D83039F-9618-52C9-7424-6388C357A0C3}"/>
              </a:ext>
            </a:extLst>
          </p:cNvPr>
          <p:cNvSpPr txBox="1"/>
          <p:nvPr/>
        </p:nvSpPr>
        <p:spPr>
          <a:xfrm>
            <a:off x="762760" y="4472368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7</a:t>
            </a: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C42DC6B5-35C5-432B-107D-1C8E86BBA795}"/>
              </a:ext>
            </a:extLst>
          </p:cNvPr>
          <p:cNvSpPr txBox="1"/>
          <p:nvPr/>
        </p:nvSpPr>
        <p:spPr>
          <a:xfrm>
            <a:off x="1791069" y="4467424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8</a:t>
            </a: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216542E5-AC6C-F929-C663-2B8771A72AB1}"/>
              </a:ext>
            </a:extLst>
          </p:cNvPr>
          <p:cNvSpPr/>
          <p:nvPr/>
        </p:nvSpPr>
        <p:spPr>
          <a:xfrm>
            <a:off x="2778747" y="4621211"/>
            <a:ext cx="550417" cy="550417"/>
          </a:xfrm>
          <a:prstGeom prst="ellipse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62</a:t>
            </a:r>
            <a:endParaRPr lang="zh-TW" altLang="en-US" sz="1400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7D6E7779-0A78-F1A0-77E2-E146714FD9BE}"/>
              </a:ext>
            </a:extLst>
          </p:cNvPr>
          <p:cNvCxnSpPr>
            <a:cxnSpLocks/>
            <a:stCxn id="8" idx="3"/>
            <a:endCxn id="3" idx="0"/>
          </p:cNvCxnSpPr>
          <p:nvPr/>
        </p:nvCxnSpPr>
        <p:spPr>
          <a:xfrm flipH="1">
            <a:off x="3053956" y="3926180"/>
            <a:ext cx="308129" cy="6950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0E7217F-B9B2-6063-BAA2-145640A67CEA}"/>
              </a:ext>
            </a:extLst>
          </p:cNvPr>
          <p:cNvSpPr txBox="1"/>
          <p:nvPr/>
        </p:nvSpPr>
        <p:spPr>
          <a:xfrm>
            <a:off x="2580111" y="4467321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9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32962EE-B3DD-C473-55EC-366E59D9E2E3}"/>
              </a:ext>
            </a:extLst>
          </p:cNvPr>
          <p:cNvSpPr txBox="1"/>
          <p:nvPr/>
        </p:nvSpPr>
        <p:spPr>
          <a:xfrm>
            <a:off x="682152" y="1494320"/>
            <a:ext cx="175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heap.delete</a:t>
            </a:r>
            <a:r>
              <a:rPr lang="en-US" altLang="zh-TW" dirty="0"/>
              <a:t>();</a:t>
            </a:r>
            <a:endParaRPr lang="zh-TW" altLang="en-US" dirty="0"/>
          </a:p>
        </p:txBody>
      </p:sp>
      <p:graphicFrame>
        <p:nvGraphicFramePr>
          <p:cNvPr id="24" name="表格 12">
            <a:extLst>
              <a:ext uri="{FF2B5EF4-FFF2-40B4-BE49-F238E27FC236}">
                <a16:creationId xmlns:a16="http://schemas.microsoft.com/office/drawing/2014/main" id="{C325EFBE-488E-A11B-69DB-B772AA5AB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544954"/>
              </p:ext>
            </p:extLst>
          </p:nvPr>
        </p:nvGraphicFramePr>
        <p:xfrm>
          <a:off x="851272" y="5393568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29595542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3692776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560629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7429418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09265543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1567043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211503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681054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9753442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580565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755944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222746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9E858DC8-5FE1-D935-A0F3-01DADC5C30F1}"/>
              </a:ext>
            </a:extLst>
          </p:cNvPr>
          <p:cNvSpPr txBox="1"/>
          <p:nvPr/>
        </p:nvSpPr>
        <p:spPr>
          <a:xfrm>
            <a:off x="6455661" y="5981301"/>
            <a:ext cx="788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temp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B0BAEC1-9547-0B5B-E78B-A30664DB58FA}"/>
              </a:ext>
            </a:extLst>
          </p:cNvPr>
          <p:cNvSpPr txBox="1"/>
          <p:nvPr/>
        </p:nvSpPr>
        <p:spPr>
          <a:xfrm>
            <a:off x="7525309" y="5393567"/>
            <a:ext cx="69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62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A0EDC45-5D70-CD20-4818-8E80E3A8442E}"/>
              </a:ext>
            </a:extLst>
          </p:cNvPr>
          <p:cNvSpPr/>
          <p:nvPr/>
        </p:nvSpPr>
        <p:spPr>
          <a:xfrm>
            <a:off x="762760" y="5292436"/>
            <a:ext cx="6829531" cy="58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00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07407E-6 L -0.03893 0.08888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3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/>
      <p:bldP spid="21" grpId="0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E1D5D-40EA-223A-9659-44015C71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758324" cy="668165"/>
          </a:xfrm>
        </p:spPr>
        <p:txBody>
          <a:bodyPr/>
          <a:lstStyle/>
          <a:p>
            <a:r>
              <a:rPr lang="en-US" altLang="zh-TW" dirty="0"/>
              <a:t>Delete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BE76F6D-B746-C22C-5D23-F59B61F3ECB8}"/>
              </a:ext>
            </a:extLst>
          </p:cNvPr>
          <p:cNvSpPr/>
          <p:nvPr/>
        </p:nvSpPr>
        <p:spPr>
          <a:xfrm>
            <a:off x="4640064" y="1162977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154CBAFF-8D2C-4E9F-B5FE-51CD49C21E4E}"/>
              </a:ext>
            </a:extLst>
          </p:cNvPr>
          <p:cNvSpPr/>
          <p:nvPr/>
        </p:nvSpPr>
        <p:spPr>
          <a:xfrm>
            <a:off x="2352588" y="1942869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7</a:t>
            </a:r>
            <a:endParaRPr lang="zh-TW" altLang="en-US" sz="14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5BF543A-1424-9FA1-0A13-7937C72A7103}"/>
              </a:ext>
            </a:extLst>
          </p:cNvPr>
          <p:cNvSpPr/>
          <p:nvPr/>
        </p:nvSpPr>
        <p:spPr>
          <a:xfrm>
            <a:off x="6974892" y="1942869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15</a:t>
            </a:r>
            <a:endParaRPr lang="zh-TW" altLang="en-US" sz="1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4D9B285-EAFF-1819-47BA-5171D6835D85}"/>
              </a:ext>
            </a:extLst>
          </p:cNvPr>
          <p:cNvSpPr/>
          <p:nvPr/>
        </p:nvSpPr>
        <p:spPr>
          <a:xfrm>
            <a:off x="1444139" y="3456371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24</a:t>
            </a:r>
            <a:endParaRPr lang="zh-TW" altLang="en-US" sz="1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2463C3E0-621F-A907-8778-8649AAB20653}"/>
              </a:ext>
            </a:extLst>
          </p:cNvPr>
          <p:cNvSpPr/>
          <p:nvPr/>
        </p:nvSpPr>
        <p:spPr>
          <a:xfrm>
            <a:off x="3281478" y="3456370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18</a:t>
            </a:r>
            <a:endParaRPr lang="zh-TW" altLang="en-US" sz="14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E6D0E51C-8AC5-50C6-F464-ED7752ACCF14}"/>
              </a:ext>
            </a:extLst>
          </p:cNvPr>
          <p:cNvSpPr/>
          <p:nvPr/>
        </p:nvSpPr>
        <p:spPr>
          <a:xfrm>
            <a:off x="6046001" y="3456373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22</a:t>
            </a:r>
            <a:endParaRPr lang="zh-TW" altLang="en-US" sz="1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52D62486-6993-4B14-E7A2-ECCF572B8B00}"/>
              </a:ext>
            </a:extLst>
          </p:cNvPr>
          <p:cNvSpPr/>
          <p:nvPr/>
        </p:nvSpPr>
        <p:spPr>
          <a:xfrm>
            <a:off x="7908527" y="3456372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17</a:t>
            </a:r>
            <a:endParaRPr lang="zh-TW" altLang="en-US" sz="1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1554BED-60F2-36E9-F708-1697E279E460}"/>
              </a:ext>
            </a:extLst>
          </p:cNvPr>
          <p:cNvSpPr/>
          <p:nvPr/>
        </p:nvSpPr>
        <p:spPr>
          <a:xfrm>
            <a:off x="961396" y="4626258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79</a:t>
            </a:r>
            <a:endParaRPr lang="zh-TW" altLang="en-US" sz="14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297AC6A7-3963-31CD-C178-D839A77FC26C}"/>
              </a:ext>
            </a:extLst>
          </p:cNvPr>
          <p:cNvSpPr/>
          <p:nvPr/>
        </p:nvSpPr>
        <p:spPr>
          <a:xfrm>
            <a:off x="1965039" y="4626257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26</a:t>
            </a:r>
            <a:endParaRPr lang="zh-TW" altLang="en-US" sz="1400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8E812F0-D113-9619-4CBC-117D2FA0D938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2627797" y="1632787"/>
            <a:ext cx="2092874" cy="310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DE851E38-0FC9-1644-A2DD-54CE17DBF295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5109874" y="1632787"/>
            <a:ext cx="2140227" cy="310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995F612-1550-39E7-868A-9AD9F7DCBAB8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1719348" y="2412679"/>
            <a:ext cx="713847" cy="1043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F300E346-E99E-96E9-CB66-35EA8118FC51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2822398" y="2412679"/>
            <a:ext cx="734289" cy="10436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A7279CA5-BB36-61A0-1468-653392F2B8BC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321210" y="2412679"/>
            <a:ext cx="734289" cy="10436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C8FF94ED-5642-FC2F-F24E-EB7BE13C5F5B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7444702" y="2412679"/>
            <a:ext cx="739034" cy="10436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200F70B0-B9DB-977F-63D3-612DE0140513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 flipH="1">
            <a:off x="1236605" y="3926181"/>
            <a:ext cx="288141" cy="700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ECF9EAFE-8C67-CA76-C3B1-8D866FBC6FC4}"/>
              </a:ext>
            </a:extLst>
          </p:cNvPr>
          <p:cNvCxnSpPr>
            <a:cxnSpLocks/>
            <a:stCxn id="7" idx="5"/>
            <a:endCxn id="12" idx="0"/>
          </p:cNvCxnSpPr>
          <p:nvPr/>
        </p:nvCxnSpPr>
        <p:spPr>
          <a:xfrm>
            <a:off x="1913949" y="3926181"/>
            <a:ext cx="326299" cy="700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4271377B-75D5-7ED5-8155-4E59BC8FCBA1}"/>
              </a:ext>
            </a:extLst>
          </p:cNvPr>
          <p:cNvSpPr txBox="1"/>
          <p:nvPr/>
        </p:nvSpPr>
        <p:spPr>
          <a:xfrm>
            <a:off x="7142763" y="1123877"/>
            <a:ext cx="1531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1"/>
                </a:solidFill>
              </a:rPr>
              <a:t>Min Heap</a:t>
            </a:r>
            <a:endParaRPr lang="zh-TW" altLang="en-US" sz="2400" dirty="0">
              <a:solidFill>
                <a:schemeClr val="accent1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31627F1-9ABC-3A03-AD22-45F6582EFCF9}"/>
              </a:ext>
            </a:extLst>
          </p:cNvPr>
          <p:cNvSpPr txBox="1"/>
          <p:nvPr/>
        </p:nvSpPr>
        <p:spPr>
          <a:xfrm>
            <a:off x="4360820" y="108237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0</a:t>
            </a:r>
            <a:endParaRPr lang="zh-TW" altLang="en-US" sz="14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92BD23E9-B70B-317F-490C-EBA5842559C9}"/>
              </a:ext>
            </a:extLst>
          </p:cNvPr>
          <p:cNvSpPr txBox="1"/>
          <p:nvPr/>
        </p:nvSpPr>
        <p:spPr>
          <a:xfrm>
            <a:off x="2153950" y="1894879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47657C2-4C0C-9E3D-D6A1-5207A7E61807}"/>
              </a:ext>
            </a:extLst>
          </p:cNvPr>
          <p:cNvSpPr txBox="1"/>
          <p:nvPr/>
        </p:nvSpPr>
        <p:spPr>
          <a:xfrm>
            <a:off x="6776255" y="1871131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2C15AF84-8E7F-7A1E-5224-447A0C3CC34F}"/>
              </a:ext>
            </a:extLst>
          </p:cNvPr>
          <p:cNvSpPr txBox="1"/>
          <p:nvPr/>
        </p:nvSpPr>
        <p:spPr>
          <a:xfrm>
            <a:off x="1245503" y="3350351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3</a:t>
            </a:r>
            <a:endParaRPr lang="zh-TW" altLang="en-US" sz="14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E65B33E2-6143-D98C-C043-88144DBCF20A}"/>
              </a:ext>
            </a:extLst>
          </p:cNvPr>
          <p:cNvSpPr txBox="1"/>
          <p:nvPr/>
        </p:nvSpPr>
        <p:spPr>
          <a:xfrm>
            <a:off x="3049920" y="3350350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A83D5794-468A-54A6-1A93-E8B34CB0F77D}"/>
              </a:ext>
            </a:extLst>
          </p:cNvPr>
          <p:cNvSpPr txBox="1"/>
          <p:nvPr/>
        </p:nvSpPr>
        <p:spPr>
          <a:xfrm>
            <a:off x="5818479" y="3350350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5</a:t>
            </a:r>
            <a:endParaRPr lang="zh-TW" altLang="en-US" sz="1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488106C1-1E5D-D00C-2F46-D70CADEC6102}"/>
              </a:ext>
            </a:extLst>
          </p:cNvPr>
          <p:cNvSpPr txBox="1"/>
          <p:nvPr/>
        </p:nvSpPr>
        <p:spPr>
          <a:xfrm>
            <a:off x="7674597" y="3350350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6</a:t>
            </a:r>
            <a:endParaRPr lang="zh-TW" altLang="en-US" sz="1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D83039F-9618-52C9-7424-6388C357A0C3}"/>
              </a:ext>
            </a:extLst>
          </p:cNvPr>
          <p:cNvSpPr txBox="1"/>
          <p:nvPr/>
        </p:nvSpPr>
        <p:spPr>
          <a:xfrm>
            <a:off x="762760" y="4472368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7</a:t>
            </a: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C42DC6B5-35C5-432B-107D-1C8E86BBA795}"/>
              </a:ext>
            </a:extLst>
          </p:cNvPr>
          <p:cNvSpPr txBox="1"/>
          <p:nvPr/>
        </p:nvSpPr>
        <p:spPr>
          <a:xfrm>
            <a:off x="1791069" y="4467424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8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32962EE-B3DD-C473-55EC-366E59D9E2E3}"/>
              </a:ext>
            </a:extLst>
          </p:cNvPr>
          <p:cNvSpPr txBox="1"/>
          <p:nvPr/>
        </p:nvSpPr>
        <p:spPr>
          <a:xfrm>
            <a:off x="682152" y="1494320"/>
            <a:ext cx="175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heap.delete</a:t>
            </a:r>
            <a:r>
              <a:rPr lang="en-US" altLang="zh-TW" dirty="0"/>
              <a:t>();</a:t>
            </a:r>
            <a:endParaRPr lang="zh-TW" altLang="en-US" dirty="0"/>
          </a:p>
        </p:txBody>
      </p:sp>
      <p:graphicFrame>
        <p:nvGraphicFramePr>
          <p:cNvPr id="24" name="表格 12">
            <a:extLst>
              <a:ext uri="{FF2B5EF4-FFF2-40B4-BE49-F238E27FC236}">
                <a16:creationId xmlns:a16="http://schemas.microsoft.com/office/drawing/2014/main" id="{C325EFBE-488E-A11B-69DB-B772AA5AB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45981"/>
              </p:ext>
            </p:extLst>
          </p:nvPr>
        </p:nvGraphicFramePr>
        <p:xfrm>
          <a:off x="851272" y="5393568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29595542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3692776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560629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7429418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09265543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1567043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211503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681054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9753442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580565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755944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222746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9E858DC8-5FE1-D935-A0F3-01DADC5C30F1}"/>
              </a:ext>
            </a:extLst>
          </p:cNvPr>
          <p:cNvSpPr txBox="1"/>
          <p:nvPr/>
        </p:nvSpPr>
        <p:spPr>
          <a:xfrm>
            <a:off x="6455661" y="5981301"/>
            <a:ext cx="788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temp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B0BAEC1-9547-0B5B-E78B-A30664DB58FA}"/>
              </a:ext>
            </a:extLst>
          </p:cNvPr>
          <p:cNvSpPr txBox="1"/>
          <p:nvPr/>
        </p:nvSpPr>
        <p:spPr>
          <a:xfrm>
            <a:off x="7097681" y="5981301"/>
            <a:ext cx="69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62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DBD7B02-E222-82C8-942C-08BF4ABE5F16}"/>
              </a:ext>
            </a:extLst>
          </p:cNvPr>
          <p:cNvSpPr txBox="1"/>
          <p:nvPr/>
        </p:nvSpPr>
        <p:spPr>
          <a:xfrm>
            <a:off x="4706487" y="1284296"/>
            <a:ext cx="417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3</a:t>
            </a:r>
            <a:endParaRPr lang="zh-TW" altLang="en-US" sz="1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004CE06-71B5-4132-A129-EEC35AA8F2DD}"/>
              </a:ext>
            </a:extLst>
          </p:cNvPr>
          <p:cNvSpPr txBox="1"/>
          <p:nvPr/>
        </p:nvSpPr>
        <p:spPr>
          <a:xfrm>
            <a:off x="872868" y="5392185"/>
            <a:ext cx="69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985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E1D5D-40EA-223A-9659-44015C71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758324" cy="668165"/>
          </a:xfrm>
        </p:spPr>
        <p:txBody>
          <a:bodyPr/>
          <a:lstStyle/>
          <a:p>
            <a:r>
              <a:rPr lang="en-US" altLang="zh-TW" dirty="0"/>
              <a:t>Delete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BE76F6D-B746-C22C-5D23-F59B61F3ECB8}"/>
              </a:ext>
            </a:extLst>
          </p:cNvPr>
          <p:cNvSpPr/>
          <p:nvPr/>
        </p:nvSpPr>
        <p:spPr>
          <a:xfrm>
            <a:off x="4640064" y="1162977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154CBAFF-8D2C-4E9F-B5FE-51CD49C21E4E}"/>
              </a:ext>
            </a:extLst>
          </p:cNvPr>
          <p:cNvSpPr/>
          <p:nvPr/>
        </p:nvSpPr>
        <p:spPr>
          <a:xfrm>
            <a:off x="2352588" y="1942869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5BF543A-1424-9FA1-0A13-7937C72A7103}"/>
              </a:ext>
            </a:extLst>
          </p:cNvPr>
          <p:cNvSpPr/>
          <p:nvPr/>
        </p:nvSpPr>
        <p:spPr>
          <a:xfrm>
            <a:off x="6974892" y="1942869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15</a:t>
            </a:r>
            <a:endParaRPr lang="zh-TW" altLang="en-US" sz="1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4D9B285-EAFF-1819-47BA-5171D6835D85}"/>
              </a:ext>
            </a:extLst>
          </p:cNvPr>
          <p:cNvSpPr/>
          <p:nvPr/>
        </p:nvSpPr>
        <p:spPr>
          <a:xfrm>
            <a:off x="1444139" y="3456371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24</a:t>
            </a:r>
            <a:endParaRPr lang="zh-TW" altLang="en-US" sz="1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2463C3E0-621F-A907-8778-8649AAB20653}"/>
              </a:ext>
            </a:extLst>
          </p:cNvPr>
          <p:cNvSpPr/>
          <p:nvPr/>
        </p:nvSpPr>
        <p:spPr>
          <a:xfrm>
            <a:off x="3281478" y="3456370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18</a:t>
            </a:r>
            <a:endParaRPr lang="zh-TW" altLang="en-US" sz="14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E6D0E51C-8AC5-50C6-F464-ED7752ACCF14}"/>
              </a:ext>
            </a:extLst>
          </p:cNvPr>
          <p:cNvSpPr/>
          <p:nvPr/>
        </p:nvSpPr>
        <p:spPr>
          <a:xfrm>
            <a:off x="6046001" y="3456373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22</a:t>
            </a:r>
            <a:endParaRPr lang="zh-TW" altLang="en-US" sz="1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52D62486-6993-4B14-E7A2-ECCF572B8B00}"/>
              </a:ext>
            </a:extLst>
          </p:cNvPr>
          <p:cNvSpPr/>
          <p:nvPr/>
        </p:nvSpPr>
        <p:spPr>
          <a:xfrm>
            <a:off x="7908527" y="3456372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17</a:t>
            </a:r>
            <a:endParaRPr lang="zh-TW" altLang="en-US" sz="1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1554BED-60F2-36E9-F708-1697E279E460}"/>
              </a:ext>
            </a:extLst>
          </p:cNvPr>
          <p:cNvSpPr/>
          <p:nvPr/>
        </p:nvSpPr>
        <p:spPr>
          <a:xfrm>
            <a:off x="961396" y="4626258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79</a:t>
            </a:r>
            <a:endParaRPr lang="zh-TW" altLang="en-US" sz="14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297AC6A7-3963-31CD-C178-D839A77FC26C}"/>
              </a:ext>
            </a:extLst>
          </p:cNvPr>
          <p:cNvSpPr/>
          <p:nvPr/>
        </p:nvSpPr>
        <p:spPr>
          <a:xfrm>
            <a:off x="1965039" y="4626257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26</a:t>
            </a:r>
            <a:endParaRPr lang="zh-TW" altLang="en-US" sz="1400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8E812F0-D113-9619-4CBC-117D2FA0D938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2627797" y="1632787"/>
            <a:ext cx="2092874" cy="310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DE851E38-0FC9-1644-A2DD-54CE17DBF295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5109874" y="1632787"/>
            <a:ext cx="2140227" cy="310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995F612-1550-39E7-868A-9AD9F7DCBAB8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1719348" y="2412679"/>
            <a:ext cx="713847" cy="1043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F300E346-E99E-96E9-CB66-35EA8118FC51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2822398" y="2412679"/>
            <a:ext cx="734289" cy="10436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A7279CA5-BB36-61A0-1468-653392F2B8BC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321210" y="2412679"/>
            <a:ext cx="734289" cy="10436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C8FF94ED-5642-FC2F-F24E-EB7BE13C5F5B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7444702" y="2412679"/>
            <a:ext cx="739034" cy="10436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200F70B0-B9DB-977F-63D3-612DE0140513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 flipH="1">
            <a:off x="1236605" y="3926181"/>
            <a:ext cx="288141" cy="700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ECF9EAFE-8C67-CA76-C3B1-8D866FBC6FC4}"/>
              </a:ext>
            </a:extLst>
          </p:cNvPr>
          <p:cNvCxnSpPr>
            <a:cxnSpLocks/>
            <a:stCxn id="7" idx="5"/>
            <a:endCxn id="12" idx="0"/>
          </p:cNvCxnSpPr>
          <p:nvPr/>
        </p:nvCxnSpPr>
        <p:spPr>
          <a:xfrm>
            <a:off x="1913949" y="3926181"/>
            <a:ext cx="326299" cy="700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4271377B-75D5-7ED5-8155-4E59BC8FCBA1}"/>
              </a:ext>
            </a:extLst>
          </p:cNvPr>
          <p:cNvSpPr txBox="1"/>
          <p:nvPr/>
        </p:nvSpPr>
        <p:spPr>
          <a:xfrm>
            <a:off x="7142763" y="1123877"/>
            <a:ext cx="1531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1"/>
                </a:solidFill>
              </a:rPr>
              <a:t>Min Heap</a:t>
            </a:r>
            <a:endParaRPr lang="zh-TW" altLang="en-US" sz="2400" dirty="0">
              <a:solidFill>
                <a:schemeClr val="accent1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31627F1-9ABC-3A03-AD22-45F6582EFCF9}"/>
              </a:ext>
            </a:extLst>
          </p:cNvPr>
          <p:cNvSpPr txBox="1"/>
          <p:nvPr/>
        </p:nvSpPr>
        <p:spPr>
          <a:xfrm>
            <a:off x="4360820" y="108237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0</a:t>
            </a:r>
            <a:endParaRPr lang="zh-TW" altLang="en-US" sz="14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92BD23E9-B70B-317F-490C-EBA5842559C9}"/>
              </a:ext>
            </a:extLst>
          </p:cNvPr>
          <p:cNvSpPr txBox="1"/>
          <p:nvPr/>
        </p:nvSpPr>
        <p:spPr>
          <a:xfrm>
            <a:off x="2153950" y="1894879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47657C2-4C0C-9E3D-D6A1-5207A7E61807}"/>
              </a:ext>
            </a:extLst>
          </p:cNvPr>
          <p:cNvSpPr txBox="1"/>
          <p:nvPr/>
        </p:nvSpPr>
        <p:spPr>
          <a:xfrm>
            <a:off x="6776255" y="1871131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2C15AF84-8E7F-7A1E-5224-447A0C3CC34F}"/>
              </a:ext>
            </a:extLst>
          </p:cNvPr>
          <p:cNvSpPr txBox="1"/>
          <p:nvPr/>
        </p:nvSpPr>
        <p:spPr>
          <a:xfrm>
            <a:off x="1245503" y="3350351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3</a:t>
            </a:r>
            <a:endParaRPr lang="zh-TW" altLang="en-US" sz="14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E65B33E2-6143-D98C-C043-88144DBCF20A}"/>
              </a:ext>
            </a:extLst>
          </p:cNvPr>
          <p:cNvSpPr txBox="1"/>
          <p:nvPr/>
        </p:nvSpPr>
        <p:spPr>
          <a:xfrm>
            <a:off x="3049920" y="3350350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A83D5794-468A-54A6-1A93-E8B34CB0F77D}"/>
              </a:ext>
            </a:extLst>
          </p:cNvPr>
          <p:cNvSpPr txBox="1"/>
          <p:nvPr/>
        </p:nvSpPr>
        <p:spPr>
          <a:xfrm>
            <a:off x="5818479" y="3350350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5</a:t>
            </a:r>
            <a:endParaRPr lang="zh-TW" altLang="en-US" sz="1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488106C1-1E5D-D00C-2F46-D70CADEC6102}"/>
              </a:ext>
            </a:extLst>
          </p:cNvPr>
          <p:cNvSpPr txBox="1"/>
          <p:nvPr/>
        </p:nvSpPr>
        <p:spPr>
          <a:xfrm>
            <a:off x="7674597" y="3350350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6</a:t>
            </a:r>
            <a:endParaRPr lang="zh-TW" altLang="en-US" sz="1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D83039F-9618-52C9-7424-6388C357A0C3}"/>
              </a:ext>
            </a:extLst>
          </p:cNvPr>
          <p:cNvSpPr txBox="1"/>
          <p:nvPr/>
        </p:nvSpPr>
        <p:spPr>
          <a:xfrm>
            <a:off x="762760" y="4472368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7</a:t>
            </a: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C42DC6B5-35C5-432B-107D-1C8E86BBA795}"/>
              </a:ext>
            </a:extLst>
          </p:cNvPr>
          <p:cNvSpPr txBox="1"/>
          <p:nvPr/>
        </p:nvSpPr>
        <p:spPr>
          <a:xfrm>
            <a:off x="1791069" y="4467424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8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32962EE-B3DD-C473-55EC-366E59D9E2E3}"/>
              </a:ext>
            </a:extLst>
          </p:cNvPr>
          <p:cNvSpPr txBox="1"/>
          <p:nvPr/>
        </p:nvSpPr>
        <p:spPr>
          <a:xfrm>
            <a:off x="682152" y="1494320"/>
            <a:ext cx="175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heap.delete</a:t>
            </a:r>
            <a:r>
              <a:rPr lang="en-US" altLang="zh-TW" dirty="0"/>
              <a:t>();</a:t>
            </a:r>
            <a:endParaRPr lang="zh-TW" altLang="en-US" dirty="0"/>
          </a:p>
        </p:txBody>
      </p:sp>
      <p:graphicFrame>
        <p:nvGraphicFramePr>
          <p:cNvPr id="24" name="表格 12">
            <a:extLst>
              <a:ext uri="{FF2B5EF4-FFF2-40B4-BE49-F238E27FC236}">
                <a16:creationId xmlns:a16="http://schemas.microsoft.com/office/drawing/2014/main" id="{C325EFBE-488E-A11B-69DB-B772AA5AB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015776"/>
              </p:ext>
            </p:extLst>
          </p:nvPr>
        </p:nvGraphicFramePr>
        <p:xfrm>
          <a:off x="851272" y="5393568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29595542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3692776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560629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7429418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09265543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1567043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211503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681054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9753442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580565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755944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222746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9E858DC8-5FE1-D935-A0F3-01DADC5C30F1}"/>
              </a:ext>
            </a:extLst>
          </p:cNvPr>
          <p:cNvSpPr txBox="1"/>
          <p:nvPr/>
        </p:nvSpPr>
        <p:spPr>
          <a:xfrm>
            <a:off x="6455661" y="5981301"/>
            <a:ext cx="788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temp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B0BAEC1-9547-0B5B-E78B-A30664DB58FA}"/>
              </a:ext>
            </a:extLst>
          </p:cNvPr>
          <p:cNvSpPr txBox="1"/>
          <p:nvPr/>
        </p:nvSpPr>
        <p:spPr>
          <a:xfrm>
            <a:off x="7097681" y="5981301"/>
            <a:ext cx="69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62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CEB5FE4-671C-D888-282E-46132D11AC50}"/>
              </a:ext>
            </a:extLst>
          </p:cNvPr>
          <p:cNvSpPr txBox="1"/>
          <p:nvPr/>
        </p:nvSpPr>
        <p:spPr>
          <a:xfrm>
            <a:off x="4533533" y="1866650"/>
            <a:ext cx="80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7 &lt; 15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F22DECE-BF55-53FF-834E-309908F46745}"/>
              </a:ext>
            </a:extLst>
          </p:cNvPr>
          <p:cNvSpPr txBox="1"/>
          <p:nvPr/>
        </p:nvSpPr>
        <p:spPr>
          <a:xfrm>
            <a:off x="2416099" y="2062948"/>
            <a:ext cx="417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7</a:t>
            </a:r>
            <a:endParaRPr lang="zh-TW" altLang="en-US" sz="1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58BE918-1575-D799-39E2-766CBC3FFB31}"/>
              </a:ext>
            </a:extLst>
          </p:cNvPr>
          <p:cNvSpPr txBox="1"/>
          <p:nvPr/>
        </p:nvSpPr>
        <p:spPr>
          <a:xfrm>
            <a:off x="1613108" y="5402293"/>
            <a:ext cx="69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121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85185E-6 L 0.1879 -0.11459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88" y="-57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023 L -0.06068 -0.00115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E1D5D-40EA-223A-9659-44015C71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758324" cy="668165"/>
          </a:xfrm>
        </p:spPr>
        <p:txBody>
          <a:bodyPr/>
          <a:lstStyle/>
          <a:p>
            <a:r>
              <a:rPr lang="en-US" altLang="zh-TW" dirty="0"/>
              <a:t>Delete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BE76F6D-B746-C22C-5D23-F59B61F3ECB8}"/>
              </a:ext>
            </a:extLst>
          </p:cNvPr>
          <p:cNvSpPr/>
          <p:nvPr/>
        </p:nvSpPr>
        <p:spPr>
          <a:xfrm>
            <a:off x="4640064" y="1162977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7</a:t>
            </a:r>
            <a:endParaRPr lang="zh-TW" altLang="en-US" sz="1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154CBAFF-8D2C-4E9F-B5FE-51CD49C21E4E}"/>
              </a:ext>
            </a:extLst>
          </p:cNvPr>
          <p:cNvSpPr/>
          <p:nvPr/>
        </p:nvSpPr>
        <p:spPr>
          <a:xfrm>
            <a:off x="2352588" y="1942869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5BF543A-1424-9FA1-0A13-7937C72A7103}"/>
              </a:ext>
            </a:extLst>
          </p:cNvPr>
          <p:cNvSpPr/>
          <p:nvPr/>
        </p:nvSpPr>
        <p:spPr>
          <a:xfrm>
            <a:off x="6974892" y="1942869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15</a:t>
            </a:r>
            <a:endParaRPr lang="zh-TW" altLang="en-US" sz="1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4D9B285-EAFF-1819-47BA-5171D6835D85}"/>
              </a:ext>
            </a:extLst>
          </p:cNvPr>
          <p:cNvSpPr/>
          <p:nvPr/>
        </p:nvSpPr>
        <p:spPr>
          <a:xfrm>
            <a:off x="1444139" y="3456371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24</a:t>
            </a:r>
            <a:endParaRPr lang="zh-TW" altLang="en-US" sz="1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2463C3E0-621F-A907-8778-8649AAB20653}"/>
              </a:ext>
            </a:extLst>
          </p:cNvPr>
          <p:cNvSpPr/>
          <p:nvPr/>
        </p:nvSpPr>
        <p:spPr>
          <a:xfrm>
            <a:off x="3281478" y="3456370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E6D0E51C-8AC5-50C6-F464-ED7752ACCF14}"/>
              </a:ext>
            </a:extLst>
          </p:cNvPr>
          <p:cNvSpPr/>
          <p:nvPr/>
        </p:nvSpPr>
        <p:spPr>
          <a:xfrm>
            <a:off x="6046001" y="3456373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22</a:t>
            </a:r>
            <a:endParaRPr lang="zh-TW" altLang="en-US" sz="1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52D62486-6993-4B14-E7A2-ECCF572B8B00}"/>
              </a:ext>
            </a:extLst>
          </p:cNvPr>
          <p:cNvSpPr/>
          <p:nvPr/>
        </p:nvSpPr>
        <p:spPr>
          <a:xfrm>
            <a:off x="7908527" y="3456372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17</a:t>
            </a:r>
            <a:endParaRPr lang="zh-TW" altLang="en-US" sz="1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1554BED-60F2-36E9-F708-1697E279E460}"/>
              </a:ext>
            </a:extLst>
          </p:cNvPr>
          <p:cNvSpPr/>
          <p:nvPr/>
        </p:nvSpPr>
        <p:spPr>
          <a:xfrm>
            <a:off x="961396" y="4626258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79</a:t>
            </a:r>
            <a:endParaRPr lang="zh-TW" altLang="en-US" sz="14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297AC6A7-3963-31CD-C178-D839A77FC26C}"/>
              </a:ext>
            </a:extLst>
          </p:cNvPr>
          <p:cNvSpPr/>
          <p:nvPr/>
        </p:nvSpPr>
        <p:spPr>
          <a:xfrm>
            <a:off x="1965039" y="4626257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26</a:t>
            </a:r>
            <a:endParaRPr lang="zh-TW" altLang="en-US" sz="1400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8E812F0-D113-9619-4CBC-117D2FA0D938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2627797" y="1632787"/>
            <a:ext cx="2092874" cy="310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DE851E38-0FC9-1644-A2DD-54CE17DBF295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5109874" y="1632787"/>
            <a:ext cx="2140227" cy="310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995F612-1550-39E7-868A-9AD9F7DCBAB8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1719348" y="2412679"/>
            <a:ext cx="713847" cy="1043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F300E346-E99E-96E9-CB66-35EA8118FC51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2822398" y="2412679"/>
            <a:ext cx="734289" cy="10436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A7279CA5-BB36-61A0-1468-653392F2B8BC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321210" y="2412679"/>
            <a:ext cx="734289" cy="10436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C8FF94ED-5642-FC2F-F24E-EB7BE13C5F5B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7444702" y="2412679"/>
            <a:ext cx="739034" cy="10436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200F70B0-B9DB-977F-63D3-612DE0140513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 flipH="1">
            <a:off x="1236605" y="3926181"/>
            <a:ext cx="288141" cy="700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ECF9EAFE-8C67-CA76-C3B1-8D866FBC6FC4}"/>
              </a:ext>
            </a:extLst>
          </p:cNvPr>
          <p:cNvCxnSpPr>
            <a:cxnSpLocks/>
            <a:stCxn id="7" idx="5"/>
            <a:endCxn id="12" idx="0"/>
          </p:cNvCxnSpPr>
          <p:nvPr/>
        </p:nvCxnSpPr>
        <p:spPr>
          <a:xfrm>
            <a:off x="1913949" y="3926181"/>
            <a:ext cx="326299" cy="700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4271377B-75D5-7ED5-8155-4E59BC8FCBA1}"/>
              </a:ext>
            </a:extLst>
          </p:cNvPr>
          <p:cNvSpPr txBox="1"/>
          <p:nvPr/>
        </p:nvSpPr>
        <p:spPr>
          <a:xfrm>
            <a:off x="7142763" y="1123877"/>
            <a:ext cx="1531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1"/>
                </a:solidFill>
              </a:rPr>
              <a:t>Min Heap</a:t>
            </a:r>
            <a:endParaRPr lang="zh-TW" altLang="en-US" sz="2400" dirty="0">
              <a:solidFill>
                <a:schemeClr val="accent1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31627F1-9ABC-3A03-AD22-45F6582EFCF9}"/>
              </a:ext>
            </a:extLst>
          </p:cNvPr>
          <p:cNvSpPr txBox="1"/>
          <p:nvPr/>
        </p:nvSpPr>
        <p:spPr>
          <a:xfrm>
            <a:off x="4360820" y="108237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0</a:t>
            </a:r>
            <a:endParaRPr lang="zh-TW" altLang="en-US" sz="14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92BD23E9-B70B-317F-490C-EBA5842559C9}"/>
              </a:ext>
            </a:extLst>
          </p:cNvPr>
          <p:cNvSpPr txBox="1"/>
          <p:nvPr/>
        </p:nvSpPr>
        <p:spPr>
          <a:xfrm>
            <a:off x="2153950" y="1894879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47657C2-4C0C-9E3D-D6A1-5207A7E61807}"/>
              </a:ext>
            </a:extLst>
          </p:cNvPr>
          <p:cNvSpPr txBox="1"/>
          <p:nvPr/>
        </p:nvSpPr>
        <p:spPr>
          <a:xfrm>
            <a:off x="6776255" y="1871131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2C15AF84-8E7F-7A1E-5224-447A0C3CC34F}"/>
              </a:ext>
            </a:extLst>
          </p:cNvPr>
          <p:cNvSpPr txBox="1"/>
          <p:nvPr/>
        </p:nvSpPr>
        <p:spPr>
          <a:xfrm>
            <a:off x="1245503" y="3350351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3</a:t>
            </a:r>
            <a:endParaRPr lang="zh-TW" altLang="en-US" sz="14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E65B33E2-6143-D98C-C043-88144DBCF20A}"/>
              </a:ext>
            </a:extLst>
          </p:cNvPr>
          <p:cNvSpPr txBox="1"/>
          <p:nvPr/>
        </p:nvSpPr>
        <p:spPr>
          <a:xfrm>
            <a:off x="3049920" y="3350350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A83D5794-468A-54A6-1A93-E8B34CB0F77D}"/>
              </a:ext>
            </a:extLst>
          </p:cNvPr>
          <p:cNvSpPr txBox="1"/>
          <p:nvPr/>
        </p:nvSpPr>
        <p:spPr>
          <a:xfrm>
            <a:off x="5818479" y="3350350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5</a:t>
            </a:r>
            <a:endParaRPr lang="zh-TW" altLang="en-US" sz="1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488106C1-1E5D-D00C-2F46-D70CADEC6102}"/>
              </a:ext>
            </a:extLst>
          </p:cNvPr>
          <p:cNvSpPr txBox="1"/>
          <p:nvPr/>
        </p:nvSpPr>
        <p:spPr>
          <a:xfrm>
            <a:off x="7674597" y="3350350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6</a:t>
            </a:r>
            <a:endParaRPr lang="zh-TW" altLang="en-US" sz="1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D83039F-9618-52C9-7424-6388C357A0C3}"/>
              </a:ext>
            </a:extLst>
          </p:cNvPr>
          <p:cNvSpPr txBox="1"/>
          <p:nvPr/>
        </p:nvSpPr>
        <p:spPr>
          <a:xfrm>
            <a:off x="762760" y="4472368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7</a:t>
            </a: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C42DC6B5-35C5-432B-107D-1C8E86BBA795}"/>
              </a:ext>
            </a:extLst>
          </p:cNvPr>
          <p:cNvSpPr txBox="1"/>
          <p:nvPr/>
        </p:nvSpPr>
        <p:spPr>
          <a:xfrm>
            <a:off x="1791069" y="4467424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8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32962EE-B3DD-C473-55EC-366E59D9E2E3}"/>
              </a:ext>
            </a:extLst>
          </p:cNvPr>
          <p:cNvSpPr txBox="1"/>
          <p:nvPr/>
        </p:nvSpPr>
        <p:spPr>
          <a:xfrm>
            <a:off x="682152" y="1494320"/>
            <a:ext cx="175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heap.delete</a:t>
            </a:r>
            <a:r>
              <a:rPr lang="en-US" altLang="zh-TW" dirty="0"/>
              <a:t>();</a:t>
            </a:r>
            <a:endParaRPr lang="zh-TW" altLang="en-US" dirty="0"/>
          </a:p>
        </p:txBody>
      </p:sp>
      <p:graphicFrame>
        <p:nvGraphicFramePr>
          <p:cNvPr id="24" name="表格 12">
            <a:extLst>
              <a:ext uri="{FF2B5EF4-FFF2-40B4-BE49-F238E27FC236}">
                <a16:creationId xmlns:a16="http://schemas.microsoft.com/office/drawing/2014/main" id="{C325EFBE-488E-A11B-69DB-B772AA5AB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183861"/>
              </p:ext>
            </p:extLst>
          </p:nvPr>
        </p:nvGraphicFramePr>
        <p:xfrm>
          <a:off x="851272" y="5393568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29595542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3692776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560629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7429418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09265543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1567043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211503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681054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9753442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580565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755944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222746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9E858DC8-5FE1-D935-A0F3-01DADC5C30F1}"/>
              </a:ext>
            </a:extLst>
          </p:cNvPr>
          <p:cNvSpPr txBox="1"/>
          <p:nvPr/>
        </p:nvSpPr>
        <p:spPr>
          <a:xfrm>
            <a:off x="6455661" y="5981301"/>
            <a:ext cx="788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temp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B0BAEC1-9547-0B5B-E78B-A30664DB58FA}"/>
              </a:ext>
            </a:extLst>
          </p:cNvPr>
          <p:cNvSpPr txBox="1"/>
          <p:nvPr/>
        </p:nvSpPr>
        <p:spPr>
          <a:xfrm>
            <a:off x="3831895" y="5389580"/>
            <a:ext cx="69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18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CEB5FE4-671C-D888-282E-46132D11AC50}"/>
              </a:ext>
            </a:extLst>
          </p:cNvPr>
          <p:cNvSpPr txBox="1"/>
          <p:nvPr/>
        </p:nvSpPr>
        <p:spPr>
          <a:xfrm>
            <a:off x="2058833" y="3582461"/>
            <a:ext cx="104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24 &gt; 18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F22DECE-BF55-53FF-834E-309908F46745}"/>
              </a:ext>
            </a:extLst>
          </p:cNvPr>
          <p:cNvSpPr txBox="1"/>
          <p:nvPr/>
        </p:nvSpPr>
        <p:spPr>
          <a:xfrm>
            <a:off x="3346295" y="3567243"/>
            <a:ext cx="417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18</a:t>
            </a:r>
            <a:endParaRPr lang="zh-TW" altLang="en-US" sz="1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05D807B-8529-4BBB-3DC2-6FCE78B7981D}"/>
              </a:ext>
            </a:extLst>
          </p:cNvPr>
          <p:cNvSpPr txBox="1"/>
          <p:nvPr/>
        </p:nvSpPr>
        <p:spPr>
          <a:xfrm>
            <a:off x="7097681" y="5981301"/>
            <a:ext cx="69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62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583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-0.18216 -0.00069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15" y="-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59259E-6 L -0.07644 -0.22153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8" y="-1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E1D5D-40EA-223A-9659-44015C71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758324" cy="668165"/>
          </a:xfrm>
        </p:spPr>
        <p:txBody>
          <a:bodyPr/>
          <a:lstStyle/>
          <a:p>
            <a:r>
              <a:rPr lang="en-US" altLang="zh-TW" dirty="0"/>
              <a:t>Delete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BE76F6D-B746-C22C-5D23-F59B61F3ECB8}"/>
              </a:ext>
            </a:extLst>
          </p:cNvPr>
          <p:cNvSpPr/>
          <p:nvPr/>
        </p:nvSpPr>
        <p:spPr>
          <a:xfrm>
            <a:off x="4640064" y="1162977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7</a:t>
            </a:r>
            <a:endParaRPr lang="zh-TW" altLang="en-US" sz="1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154CBAFF-8D2C-4E9F-B5FE-51CD49C21E4E}"/>
              </a:ext>
            </a:extLst>
          </p:cNvPr>
          <p:cNvSpPr/>
          <p:nvPr/>
        </p:nvSpPr>
        <p:spPr>
          <a:xfrm>
            <a:off x="2352588" y="1942869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18</a:t>
            </a:r>
            <a:endParaRPr lang="zh-TW" altLang="en-US" sz="14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5BF543A-1424-9FA1-0A13-7937C72A7103}"/>
              </a:ext>
            </a:extLst>
          </p:cNvPr>
          <p:cNvSpPr/>
          <p:nvPr/>
        </p:nvSpPr>
        <p:spPr>
          <a:xfrm>
            <a:off x="6974892" y="1942869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15</a:t>
            </a:r>
            <a:endParaRPr lang="zh-TW" altLang="en-US" sz="1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4D9B285-EAFF-1819-47BA-5171D6835D85}"/>
              </a:ext>
            </a:extLst>
          </p:cNvPr>
          <p:cNvSpPr/>
          <p:nvPr/>
        </p:nvSpPr>
        <p:spPr>
          <a:xfrm>
            <a:off x="1444139" y="3456371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24</a:t>
            </a:r>
            <a:endParaRPr lang="zh-TW" altLang="en-US" sz="1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2463C3E0-621F-A907-8778-8649AAB20653}"/>
              </a:ext>
            </a:extLst>
          </p:cNvPr>
          <p:cNvSpPr/>
          <p:nvPr/>
        </p:nvSpPr>
        <p:spPr>
          <a:xfrm>
            <a:off x="3281478" y="3456370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E6D0E51C-8AC5-50C6-F464-ED7752ACCF14}"/>
              </a:ext>
            </a:extLst>
          </p:cNvPr>
          <p:cNvSpPr/>
          <p:nvPr/>
        </p:nvSpPr>
        <p:spPr>
          <a:xfrm>
            <a:off x="6046001" y="3456373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22</a:t>
            </a:r>
            <a:endParaRPr lang="zh-TW" altLang="en-US" sz="1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52D62486-6993-4B14-E7A2-ECCF572B8B00}"/>
              </a:ext>
            </a:extLst>
          </p:cNvPr>
          <p:cNvSpPr/>
          <p:nvPr/>
        </p:nvSpPr>
        <p:spPr>
          <a:xfrm>
            <a:off x="7908527" y="3456372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17</a:t>
            </a:r>
            <a:endParaRPr lang="zh-TW" altLang="en-US" sz="1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1554BED-60F2-36E9-F708-1697E279E460}"/>
              </a:ext>
            </a:extLst>
          </p:cNvPr>
          <p:cNvSpPr/>
          <p:nvPr/>
        </p:nvSpPr>
        <p:spPr>
          <a:xfrm>
            <a:off x="961396" y="4626258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79</a:t>
            </a:r>
            <a:endParaRPr lang="zh-TW" altLang="en-US" sz="14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297AC6A7-3963-31CD-C178-D839A77FC26C}"/>
              </a:ext>
            </a:extLst>
          </p:cNvPr>
          <p:cNvSpPr/>
          <p:nvPr/>
        </p:nvSpPr>
        <p:spPr>
          <a:xfrm>
            <a:off x="1965039" y="4626257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26</a:t>
            </a:r>
            <a:endParaRPr lang="zh-TW" altLang="en-US" sz="1400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8E812F0-D113-9619-4CBC-117D2FA0D938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2627797" y="1632787"/>
            <a:ext cx="2092874" cy="310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DE851E38-0FC9-1644-A2DD-54CE17DBF295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5109874" y="1632787"/>
            <a:ext cx="2140227" cy="310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995F612-1550-39E7-868A-9AD9F7DCBAB8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1719348" y="2412679"/>
            <a:ext cx="713847" cy="1043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F300E346-E99E-96E9-CB66-35EA8118FC51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2822398" y="2412679"/>
            <a:ext cx="734289" cy="10436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A7279CA5-BB36-61A0-1468-653392F2B8BC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321210" y="2412679"/>
            <a:ext cx="734289" cy="10436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C8FF94ED-5642-FC2F-F24E-EB7BE13C5F5B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7444702" y="2412679"/>
            <a:ext cx="739034" cy="10436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200F70B0-B9DB-977F-63D3-612DE0140513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 flipH="1">
            <a:off x="1236605" y="3926181"/>
            <a:ext cx="288141" cy="700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ECF9EAFE-8C67-CA76-C3B1-8D866FBC6FC4}"/>
              </a:ext>
            </a:extLst>
          </p:cNvPr>
          <p:cNvCxnSpPr>
            <a:cxnSpLocks/>
            <a:stCxn id="7" idx="5"/>
            <a:endCxn id="12" idx="0"/>
          </p:cNvCxnSpPr>
          <p:nvPr/>
        </p:nvCxnSpPr>
        <p:spPr>
          <a:xfrm>
            <a:off x="1913949" y="3926181"/>
            <a:ext cx="326299" cy="700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4271377B-75D5-7ED5-8155-4E59BC8FCBA1}"/>
              </a:ext>
            </a:extLst>
          </p:cNvPr>
          <p:cNvSpPr txBox="1"/>
          <p:nvPr/>
        </p:nvSpPr>
        <p:spPr>
          <a:xfrm>
            <a:off x="7142763" y="1123877"/>
            <a:ext cx="1531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1"/>
                </a:solidFill>
              </a:rPr>
              <a:t>Min Heap</a:t>
            </a:r>
            <a:endParaRPr lang="zh-TW" altLang="en-US" sz="2400" dirty="0">
              <a:solidFill>
                <a:schemeClr val="accent1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31627F1-9ABC-3A03-AD22-45F6582EFCF9}"/>
              </a:ext>
            </a:extLst>
          </p:cNvPr>
          <p:cNvSpPr txBox="1"/>
          <p:nvPr/>
        </p:nvSpPr>
        <p:spPr>
          <a:xfrm>
            <a:off x="4360820" y="108237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0</a:t>
            </a:r>
            <a:endParaRPr lang="zh-TW" altLang="en-US" sz="14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92BD23E9-B70B-317F-490C-EBA5842559C9}"/>
              </a:ext>
            </a:extLst>
          </p:cNvPr>
          <p:cNvSpPr txBox="1"/>
          <p:nvPr/>
        </p:nvSpPr>
        <p:spPr>
          <a:xfrm>
            <a:off x="2153950" y="1894879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47657C2-4C0C-9E3D-D6A1-5207A7E61807}"/>
              </a:ext>
            </a:extLst>
          </p:cNvPr>
          <p:cNvSpPr txBox="1"/>
          <p:nvPr/>
        </p:nvSpPr>
        <p:spPr>
          <a:xfrm>
            <a:off x="6776255" y="1871131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2C15AF84-8E7F-7A1E-5224-447A0C3CC34F}"/>
              </a:ext>
            </a:extLst>
          </p:cNvPr>
          <p:cNvSpPr txBox="1"/>
          <p:nvPr/>
        </p:nvSpPr>
        <p:spPr>
          <a:xfrm>
            <a:off x="1245503" y="3350351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3</a:t>
            </a:r>
            <a:endParaRPr lang="zh-TW" altLang="en-US" sz="14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E65B33E2-6143-D98C-C043-88144DBCF20A}"/>
              </a:ext>
            </a:extLst>
          </p:cNvPr>
          <p:cNvSpPr txBox="1"/>
          <p:nvPr/>
        </p:nvSpPr>
        <p:spPr>
          <a:xfrm>
            <a:off x="3049920" y="3350350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A83D5794-468A-54A6-1A93-E8B34CB0F77D}"/>
              </a:ext>
            </a:extLst>
          </p:cNvPr>
          <p:cNvSpPr txBox="1"/>
          <p:nvPr/>
        </p:nvSpPr>
        <p:spPr>
          <a:xfrm>
            <a:off x="5818479" y="3350350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5</a:t>
            </a:r>
            <a:endParaRPr lang="zh-TW" altLang="en-US" sz="1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488106C1-1E5D-D00C-2F46-D70CADEC6102}"/>
              </a:ext>
            </a:extLst>
          </p:cNvPr>
          <p:cNvSpPr txBox="1"/>
          <p:nvPr/>
        </p:nvSpPr>
        <p:spPr>
          <a:xfrm>
            <a:off x="7674597" y="3350350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6</a:t>
            </a:r>
            <a:endParaRPr lang="zh-TW" altLang="en-US" sz="1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D83039F-9618-52C9-7424-6388C357A0C3}"/>
              </a:ext>
            </a:extLst>
          </p:cNvPr>
          <p:cNvSpPr txBox="1"/>
          <p:nvPr/>
        </p:nvSpPr>
        <p:spPr>
          <a:xfrm>
            <a:off x="762760" y="4472368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7</a:t>
            </a: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C42DC6B5-35C5-432B-107D-1C8E86BBA795}"/>
              </a:ext>
            </a:extLst>
          </p:cNvPr>
          <p:cNvSpPr txBox="1"/>
          <p:nvPr/>
        </p:nvSpPr>
        <p:spPr>
          <a:xfrm>
            <a:off x="1791069" y="4467424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8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32962EE-B3DD-C473-55EC-366E59D9E2E3}"/>
              </a:ext>
            </a:extLst>
          </p:cNvPr>
          <p:cNvSpPr txBox="1"/>
          <p:nvPr/>
        </p:nvSpPr>
        <p:spPr>
          <a:xfrm>
            <a:off x="682152" y="1494320"/>
            <a:ext cx="175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heap.delete</a:t>
            </a:r>
            <a:r>
              <a:rPr lang="en-US" altLang="zh-TW" dirty="0"/>
              <a:t>();</a:t>
            </a:r>
            <a:endParaRPr lang="zh-TW" altLang="en-US" dirty="0"/>
          </a:p>
        </p:txBody>
      </p:sp>
      <p:graphicFrame>
        <p:nvGraphicFramePr>
          <p:cNvPr id="24" name="表格 12">
            <a:extLst>
              <a:ext uri="{FF2B5EF4-FFF2-40B4-BE49-F238E27FC236}">
                <a16:creationId xmlns:a16="http://schemas.microsoft.com/office/drawing/2014/main" id="{C325EFBE-488E-A11B-69DB-B772AA5AB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504897"/>
              </p:ext>
            </p:extLst>
          </p:nvPr>
        </p:nvGraphicFramePr>
        <p:xfrm>
          <a:off x="851272" y="5393568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29595542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3692776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560629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7429418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09265543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1567043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211503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681054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9753442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580565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755944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222746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9E858DC8-5FE1-D935-A0F3-01DADC5C30F1}"/>
              </a:ext>
            </a:extLst>
          </p:cNvPr>
          <p:cNvSpPr txBox="1"/>
          <p:nvPr/>
        </p:nvSpPr>
        <p:spPr>
          <a:xfrm>
            <a:off x="6455661" y="5981301"/>
            <a:ext cx="788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temp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F22DECE-BF55-53FF-834E-309908F46745}"/>
              </a:ext>
            </a:extLst>
          </p:cNvPr>
          <p:cNvSpPr txBox="1"/>
          <p:nvPr/>
        </p:nvSpPr>
        <p:spPr>
          <a:xfrm>
            <a:off x="3343573" y="3562390"/>
            <a:ext cx="417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62</a:t>
            </a:r>
            <a:endParaRPr lang="zh-TW" altLang="en-US" sz="1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05D807B-8529-4BBB-3DC2-6FCE78B7981D}"/>
              </a:ext>
            </a:extLst>
          </p:cNvPr>
          <p:cNvSpPr txBox="1"/>
          <p:nvPr/>
        </p:nvSpPr>
        <p:spPr>
          <a:xfrm>
            <a:off x="7097681" y="5981301"/>
            <a:ext cx="69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62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962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07407E-6 L -0.26888 -0.08703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51" y="-435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90877A-1AE3-2B45-3169-B597F32FF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概念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D13840-B600-48FA-572A-F6A79853D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Heap</a:t>
            </a:r>
            <a:r>
              <a:rPr lang="zh-TW" altLang="en-US" dirty="0"/>
              <a:t>是完整二元樹</a:t>
            </a:r>
            <a:r>
              <a:rPr lang="en-US" altLang="zh-TW" dirty="0"/>
              <a:t>(complete binary tree)</a:t>
            </a:r>
            <a:r>
              <a:rPr lang="zh-TW" altLang="en-US" dirty="0"/>
              <a:t>的一個主要應用，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常用來實作優先權佇列</a:t>
            </a:r>
            <a:r>
              <a:rPr lang="en-US" altLang="zh-TW" dirty="0"/>
              <a:t>(Priority Queue)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dirty="0"/>
              <a:t>	</a:t>
            </a:r>
            <a:r>
              <a:rPr lang="zh-TW" altLang="en-US" dirty="0"/>
              <a:t>此種佇列中，要刪除的元素是擁有最高</a:t>
            </a:r>
            <a:r>
              <a:rPr lang="en-US" altLang="zh-TW" dirty="0"/>
              <a:t>(</a:t>
            </a:r>
            <a:r>
              <a:rPr lang="zh-TW" altLang="en-US" dirty="0"/>
              <a:t>或最低</a:t>
            </a:r>
            <a:r>
              <a:rPr lang="en-US" altLang="zh-TW" dirty="0"/>
              <a:t>)</a:t>
            </a:r>
            <a:r>
              <a:rPr lang="zh-TW" altLang="en-US" dirty="0"/>
              <a:t>優先權的那些元素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dirty="0"/>
              <a:t>每個節點的鍵值都不比子節點的值小</a:t>
            </a:r>
            <a:r>
              <a:rPr lang="en-US" altLang="zh-TW" dirty="0"/>
              <a:t>(</a:t>
            </a:r>
            <a:r>
              <a:rPr lang="zh-TW" altLang="en-US" dirty="0"/>
              <a:t>或大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9190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E1D5D-40EA-223A-9659-44015C71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758324" cy="668165"/>
          </a:xfrm>
        </p:spPr>
        <p:txBody>
          <a:bodyPr/>
          <a:lstStyle/>
          <a:p>
            <a:r>
              <a:rPr lang="en-US" altLang="zh-TW" dirty="0"/>
              <a:t>Delete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BE76F6D-B746-C22C-5D23-F59B61F3ECB8}"/>
              </a:ext>
            </a:extLst>
          </p:cNvPr>
          <p:cNvSpPr/>
          <p:nvPr/>
        </p:nvSpPr>
        <p:spPr>
          <a:xfrm>
            <a:off x="4640064" y="1162977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7</a:t>
            </a:r>
            <a:endParaRPr lang="zh-TW" altLang="en-US" sz="1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154CBAFF-8D2C-4E9F-B5FE-51CD49C21E4E}"/>
              </a:ext>
            </a:extLst>
          </p:cNvPr>
          <p:cNvSpPr/>
          <p:nvPr/>
        </p:nvSpPr>
        <p:spPr>
          <a:xfrm>
            <a:off x="2352588" y="1942869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18</a:t>
            </a:r>
            <a:endParaRPr lang="zh-TW" altLang="en-US" sz="14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5BF543A-1424-9FA1-0A13-7937C72A7103}"/>
              </a:ext>
            </a:extLst>
          </p:cNvPr>
          <p:cNvSpPr/>
          <p:nvPr/>
        </p:nvSpPr>
        <p:spPr>
          <a:xfrm>
            <a:off x="6974892" y="1942869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15</a:t>
            </a:r>
            <a:endParaRPr lang="zh-TW" altLang="en-US" sz="1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4D9B285-EAFF-1819-47BA-5171D6835D85}"/>
              </a:ext>
            </a:extLst>
          </p:cNvPr>
          <p:cNvSpPr/>
          <p:nvPr/>
        </p:nvSpPr>
        <p:spPr>
          <a:xfrm>
            <a:off x="1444139" y="3456371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24</a:t>
            </a:r>
            <a:endParaRPr lang="zh-TW" altLang="en-US" sz="1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2463C3E0-621F-A907-8778-8649AAB20653}"/>
              </a:ext>
            </a:extLst>
          </p:cNvPr>
          <p:cNvSpPr/>
          <p:nvPr/>
        </p:nvSpPr>
        <p:spPr>
          <a:xfrm>
            <a:off x="3281478" y="3456370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62</a:t>
            </a:r>
            <a:endParaRPr lang="zh-TW" altLang="en-US" sz="14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E6D0E51C-8AC5-50C6-F464-ED7752ACCF14}"/>
              </a:ext>
            </a:extLst>
          </p:cNvPr>
          <p:cNvSpPr/>
          <p:nvPr/>
        </p:nvSpPr>
        <p:spPr>
          <a:xfrm>
            <a:off x="6046001" y="3456373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22</a:t>
            </a:r>
            <a:endParaRPr lang="zh-TW" altLang="en-US" sz="1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52D62486-6993-4B14-E7A2-ECCF572B8B00}"/>
              </a:ext>
            </a:extLst>
          </p:cNvPr>
          <p:cNvSpPr/>
          <p:nvPr/>
        </p:nvSpPr>
        <p:spPr>
          <a:xfrm>
            <a:off x="7908527" y="3456372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17</a:t>
            </a:r>
            <a:endParaRPr lang="zh-TW" altLang="en-US" sz="1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1554BED-60F2-36E9-F708-1697E279E460}"/>
              </a:ext>
            </a:extLst>
          </p:cNvPr>
          <p:cNvSpPr/>
          <p:nvPr/>
        </p:nvSpPr>
        <p:spPr>
          <a:xfrm>
            <a:off x="961396" y="4626258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79</a:t>
            </a:r>
            <a:endParaRPr lang="zh-TW" altLang="en-US" sz="14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297AC6A7-3963-31CD-C178-D839A77FC26C}"/>
              </a:ext>
            </a:extLst>
          </p:cNvPr>
          <p:cNvSpPr/>
          <p:nvPr/>
        </p:nvSpPr>
        <p:spPr>
          <a:xfrm>
            <a:off x="1965039" y="4626257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26</a:t>
            </a:r>
            <a:endParaRPr lang="zh-TW" altLang="en-US" sz="1400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8E812F0-D113-9619-4CBC-117D2FA0D938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2627797" y="1632787"/>
            <a:ext cx="2092874" cy="310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DE851E38-0FC9-1644-A2DD-54CE17DBF295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5109874" y="1632787"/>
            <a:ext cx="2140227" cy="310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995F612-1550-39E7-868A-9AD9F7DCBAB8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1719348" y="2412679"/>
            <a:ext cx="713847" cy="1043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F300E346-E99E-96E9-CB66-35EA8118FC51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2822398" y="2412679"/>
            <a:ext cx="734289" cy="10436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A7279CA5-BB36-61A0-1468-653392F2B8BC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321210" y="2412679"/>
            <a:ext cx="734289" cy="10436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C8FF94ED-5642-FC2F-F24E-EB7BE13C5F5B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7444702" y="2412679"/>
            <a:ext cx="739034" cy="10436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200F70B0-B9DB-977F-63D3-612DE0140513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 flipH="1">
            <a:off x="1236605" y="3926181"/>
            <a:ext cx="288141" cy="700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ECF9EAFE-8C67-CA76-C3B1-8D866FBC6FC4}"/>
              </a:ext>
            </a:extLst>
          </p:cNvPr>
          <p:cNvCxnSpPr>
            <a:cxnSpLocks/>
            <a:stCxn id="7" idx="5"/>
            <a:endCxn id="12" idx="0"/>
          </p:cNvCxnSpPr>
          <p:nvPr/>
        </p:nvCxnSpPr>
        <p:spPr>
          <a:xfrm>
            <a:off x="1913949" y="3926181"/>
            <a:ext cx="326299" cy="700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4271377B-75D5-7ED5-8155-4E59BC8FCBA1}"/>
              </a:ext>
            </a:extLst>
          </p:cNvPr>
          <p:cNvSpPr txBox="1"/>
          <p:nvPr/>
        </p:nvSpPr>
        <p:spPr>
          <a:xfrm>
            <a:off x="7142763" y="1123877"/>
            <a:ext cx="1531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1"/>
                </a:solidFill>
              </a:rPr>
              <a:t>Min Heap</a:t>
            </a:r>
            <a:endParaRPr lang="zh-TW" altLang="en-US" sz="2400" dirty="0">
              <a:solidFill>
                <a:schemeClr val="accent1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31627F1-9ABC-3A03-AD22-45F6582EFCF9}"/>
              </a:ext>
            </a:extLst>
          </p:cNvPr>
          <p:cNvSpPr txBox="1"/>
          <p:nvPr/>
        </p:nvSpPr>
        <p:spPr>
          <a:xfrm>
            <a:off x="4360820" y="108237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0</a:t>
            </a:r>
            <a:endParaRPr lang="zh-TW" altLang="en-US" sz="14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92BD23E9-B70B-317F-490C-EBA5842559C9}"/>
              </a:ext>
            </a:extLst>
          </p:cNvPr>
          <p:cNvSpPr txBox="1"/>
          <p:nvPr/>
        </p:nvSpPr>
        <p:spPr>
          <a:xfrm>
            <a:off x="2153950" y="1894879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47657C2-4C0C-9E3D-D6A1-5207A7E61807}"/>
              </a:ext>
            </a:extLst>
          </p:cNvPr>
          <p:cNvSpPr txBox="1"/>
          <p:nvPr/>
        </p:nvSpPr>
        <p:spPr>
          <a:xfrm>
            <a:off x="6776255" y="1871131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2C15AF84-8E7F-7A1E-5224-447A0C3CC34F}"/>
              </a:ext>
            </a:extLst>
          </p:cNvPr>
          <p:cNvSpPr txBox="1"/>
          <p:nvPr/>
        </p:nvSpPr>
        <p:spPr>
          <a:xfrm>
            <a:off x="1245503" y="3350351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3</a:t>
            </a:r>
            <a:endParaRPr lang="zh-TW" altLang="en-US" sz="14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E65B33E2-6143-D98C-C043-88144DBCF20A}"/>
              </a:ext>
            </a:extLst>
          </p:cNvPr>
          <p:cNvSpPr txBox="1"/>
          <p:nvPr/>
        </p:nvSpPr>
        <p:spPr>
          <a:xfrm>
            <a:off x="3049920" y="3350350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A83D5794-468A-54A6-1A93-E8B34CB0F77D}"/>
              </a:ext>
            </a:extLst>
          </p:cNvPr>
          <p:cNvSpPr txBox="1"/>
          <p:nvPr/>
        </p:nvSpPr>
        <p:spPr>
          <a:xfrm>
            <a:off x="5818479" y="3350350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5</a:t>
            </a:r>
            <a:endParaRPr lang="zh-TW" altLang="en-US" sz="1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488106C1-1E5D-D00C-2F46-D70CADEC6102}"/>
              </a:ext>
            </a:extLst>
          </p:cNvPr>
          <p:cNvSpPr txBox="1"/>
          <p:nvPr/>
        </p:nvSpPr>
        <p:spPr>
          <a:xfrm>
            <a:off x="7674597" y="3350350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6</a:t>
            </a:r>
            <a:endParaRPr lang="zh-TW" altLang="en-US" sz="1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D83039F-9618-52C9-7424-6388C357A0C3}"/>
              </a:ext>
            </a:extLst>
          </p:cNvPr>
          <p:cNvSpPr txBox="1"/>
          <p:nvPr/>
        </p:nvSpPr>
        <p:spPr>
          <a:xfrm>
            <a:off x="762760" y="4472368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7</a:t>
            </a: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C42DC6B5-35C5-432B-107D-1C8E86BBA795}"/>
              </a:ext>
            </a:extLst>
          </p:cNvPr>
          <p:cNvSpPr txBox="1"/>
          <p:nvPr/>
        </p:nvSpPr>
        <p:spPr>
          <a:xfrm>
            <a:off x="1791069" y="4467424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8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32962EE-B3DD-C473-55EC-366E59D9E2E3}"/>
              </a:ext>
            </a:extLst>
          </p:cNvPr>
          <p:cNvSpPr txBox="1"/>
          <p:nvPr/>
        </p:nvSpPr>
        <p:spPr>
          <a:xfrm>
            <a:off x="682152" y="1494320"/>
            <a:ext cx="175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heap.delete</a:t>
            </a:r>
            <a:r>
              <a:rPr lang="en-US" altLang="zh-TW" dirty="0"/>
              <a:t>();</a:t>
            </a:r>
            <a:endParaRPr lang="zh-TW" altLang="en-US" dirty="0"/>
          </a:p>
        </p:txBody>
      </p:sp>
      <p:graphicFrame>
        <p:nvGraphicFramePr>
          <p:cNvPr id="24" name="表格 12">
            <a:extLst>
              <a:ext uri="{FF2B5EF4-FFF2-40B4-BE49-F238E27FC236}">
                <a16:creationId xmlns:a16="http://schemas.microsoft.com/office/drawing/2014/main" id="{C325EFBE-488E-A11B-69DB-B772AA5AB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153848"/>
              </p:ext>
            </p:extLst>
          </p:nvPr>
        </p:nvGraphicFramePr>
        <p:xfrm>
          <a:off x="851272" y="5393568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29595542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3692776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560629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7429418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09265543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1567043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211503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681054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9753442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580565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755944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222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27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E1D5D-40EA-223A-9659-44015C71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758324" cy="668165"/>
          </a:xfrm>
        </p:spPr>
        <p:txBody>
          <a:bodyPr/>
          <a:lstStyle/>
          <a:p>
            <a:r>
              <a:rPr lang="en-US" altLang="zh-TW" dirty="0"/>
              <a:t>Delete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BE76F6D-B746-C22C-5D23-F59B61F3ECB8}"/>
              </a:ext>
            </a:extLst>
          </p:cNvPr>
          <p:cNvSpPr/>
          <p:nvPr/>
        </p:nvSpPr>
        <p:spPr>
          <a:xfrm>
            <a:off x="4640064" y="1162977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7</a:t>
            </a:r>
            <a:endParaRPr lang="zh-TW" altLang="en-US" sz="1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154CBAFF-8D2C-4E9F-B5FE-51CD49C21E4E}"/>
              </a:ext>
            </a:extLst>
          </p:cNvPr>
          <p:cNvSpPr/>
          <p:nvPr/>
        </p:nvSpPr>
        <p:spPr>
          <a:xfrm>
            <a:off x="2352588" y="1942869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18</a:t>
            </a:r>
            <a:endParaRPr lang="zh-TW" altLang="en-US" sz="14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5BF543A-1424-9FA1-0A13-7937C72A7103}"/>
              </a:ext>
            </a:extLst>
          </p:cNvPr>
          <p:cNvSpPr/>
          <p:nvPr/>
        </p:nvSpPr>
        <p:spPr>
          <a:xfrm>
            <a:off x="6974892" y="1942869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15</a:t>
            </a:r>
            <a:endParaRPr lang="zh-TW" altLang="en-US" sz="1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4D9B285-EAFF-1819-47BA-5171D6835D85}"/>
              </a:ext>
            </a:extLst>
          </p:cNvPr>
          <p:cNvSpPr/>
          <p:nvPr/>
        </p:nvSpPr>
        <p:spPr>
          <a:xfrm>
            <a:off x="1444139" y="3456371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24</a:t>
            </a:r>
            <a:endParaRPr lang="zh-TW" altLang="en-US" sz="1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2463C3E0-621F-A907-8778-8649AAB20653}"/>
              </a:ext>
            </a:extLst>
          </p:cNvPr>
          <p:cNvSpPr/>
          <p:nvPr/>
        </p:nvSpPr>
        <p:spPr>
          <a:xfrm>
            <a:off x="3281478" y="3456370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62</a:t>
            </a:r>
            <a:endParaRPr lang="zh-TW" altLang="en-US" sz="14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E6D0E51C-8AC5-50C6-F464-ED7752ACCF14}"/>
              </a:ext>
            </a:extLst>
          </p:cNvPr>
          <p:cNvSpPr/>
          <p:nvPr/>
        </p:nvSpPr>
        <p:spPr>
          <a:xfrm>
            <a:off x="6046001" y="3456373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22</a:t>
            </a:r>
            <a:endParaRPr lang="zh-TW" altLang="en-US" sz="1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52D62486-6993-4B14-E7A2-ECCF572B8B00}"/>
              </a:ext>
            </a:extLst>
          </p:cNvPr>
          <p:cNvSpPr/>
          <p:nvPr/>
        </p:nvSpPr>
        <p:spPr>
          <a:xfrm>
            <a:off x="7908527" y="3456372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17</a:t>
            </a:r>
            <a:endParaRPr lang="zh-TW" altLang="en-US" sz="1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1554BED-60F2-36E9-F708-1697E279E460}"/>
              </a:ext>
            </a:extLst>
          </p:cNvPr>
          <p:cNvSpPr/>
          <p:nvPr/>
        </p:nvSpPr>
        <p:spPr>
          <a:xfrm>
            <a:off x="961396" y="4626258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79</a:t>
            </a:r>
            <a:endParaRPr lang="zh-TW" altLang="en-US" sz="14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297AC6A7-3963-31CD-C178-D839A77FC26C}"/>
              </a:ext>
            </a:extLst>
          </p:cNvPr>
          <p:cNvSpPr/>
          <p:nvPr/>
        </p:nvSpPr>
        <p:spPr>
          <a:xfrm>
            <a:off x="1965039" y="4626257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26</a:t>
            </a:r>
            <a:endParaRPr lang="zh-TW" altLang="en-US" sz="1400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8E812F0-D113-9619-4CBC-117D2FA0D938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2627797" y="1632787"/>
            <a:ext cx="2092874" cy="310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DE851E38-0FC9-1644-A2DD-54CE17DBF295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5109874" y="1632787"/>
            <a:ext cx="2140227" cy="310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995F612-1550-39E7-868A-9AD9F7DCBAB8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1719348" y="2412679"/>
            <a:ext cx="713847" cy="1043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F300E346-E99E-96E9-CB66-35EA8118FC51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2822398" y="2412679"/>
            <a:ext cx="734289" cy="10436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A7279CA5-BB36-61A0-1468-653392F2B8BC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321210" y="2412679"/>
            <a:ext cx="734289" cy="10436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C8FF94ED-5642-FC2F-F24E-EB7BE13C5F5B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7444702" y="2412679"/>
            <a:ext cx="739034" cy="10436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200F70B0-B9DB-977F-63D3-612DE0140513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 flipH="1">
            <a:off x="1236605" y="3926181"/>
            <a:ext cx="288141" cy="700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ECF9EAFE-8C67-CA76-C3B1-8D866FBC6FC4}"/>
              </a:ext>
            </a:extLst>
          </p:cNvPr>
          <p:cNvCxnSpPr>
            <a:cxnSpLocks/>
            <a:stCxn id="7" idx="5"/>
            <a:endCxn id="12" idx="0"/>
          </p:cNvCxnSpPr>
          <p:nvPr/>
        </p:nvCxnSpPr>
        <p:spPr>
          <a:xfrm>
            <a:off x="1913949" y="3926181"/>
            <a:ext cx="326299" cy="700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4271377B-75D5-7ED5-8155-4E59BC8FCBA1}"/>
              </a:ext>
            </a:extLst>
          </p:cNvPr>
          <p:cNvSpPr txBox="1"/>
          <p:nvPr/>
        </p:nvSpPr>
        <p:spPr>
          <a:xfrm>
            <a:off x="7142763" y="1123877"/>
            <a:ext cx="1531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1"/>
                </a:solidFill>
              </a:rPr>
              <a:t>Min Heap</a:t>
            </a:r>
            <a:endParaRPr lang="zh-TW" altLang="en-US" sz="2400" dirty="0">
              <a:solidFill>
                <a:schemeClr val="accent1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31627F1-9ABC-3A03-AD22-45F6582EFCF9}"/>
              </a:ext>
            </a:extLst>
          </p:cNvPr>
          <p:cNvSpPr txBox="1"/>
          <p:nvPr/>
        </p:nvSpPr>
        <p:spPr>
          <a:xfrm>
            <a:off x="4360820" y="108237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0</a:t>
            </a:r>
            <a:endParaRPr lang="zh-TW" altLang="en-US" sz="14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92BD23E9-B70B-317F-490C-EBA5842559C9}"/>
              </a:ext>
            </a:extLst>
          </p:cNvPr>
          <p:cNvSpPr txBox="1"/>
          <p:nvPr/>
        </p:nvSpPr>
        <p:spPr>
          <a:xfrm>
            <a:off x="2153950" y="1894879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47657C2-4C0C-9E3D-D6A1-5207A7E61807}"/>
              </a:ext>
            </a:extLst>
          </p:cNvPr>
          <p:cNvSpPr txBox="1"/>
          <p:nvPr/>
        </p:nvSpPr>
        <p:spPr>
          <a:xfrm>
            <a:off x="6776255" y="1871131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2C15AF84-8E7F-7A1E-5224-447A0C3CC34F}"/>
              </a:ext>
            </a:extLst>
          </p:cNvPr>
          <p:cNvSpPr txBox="1"/>
          <p:nvPr/>
        </p:nvSpPr>
        <p:spPr>
          <a:xfrm>
            <a:off x="1245503" y="3350351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3</a:t>
            </a:r>
            <a:endParaRPr lang="zh-TW" altLang="en-US" sz="14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E65B33E2-6143-D98C-C043-88144DBCF20A}"/>
              </a:ext>
            </a:extLst>
          </p:cNvPr>
          <p:cNvSpPr txBox="1"/>
          <p:nvPr/>
        </p:nvSpPr>
        <p:spPr>
          <a:xfrm>
            <a:off x="3049920" y="3350350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A83D5794-468A-54A6-1A93-E8B34CB0F77D}"/>
              </a:ext>
            </a:extLst>
          </p:cNvPr>
          <p:cNvSpPr txBox="1"/>
          <p:nvPr/>
        </p:nvSpPr>
        <p:spPr>
          <a:xfrm>
            <a:off x="5818479" y="3350350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5</a:t>
            </a:r>
            <a:endParaRPr lang="zh-TW" altLang="en-US" sz="1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488106C1-1E5D-D00C-2F46-D70CADEC6102}"/>
              </a:ext>
            </a:extLst>
          </p:cNvPr>
          <p:cNvSpPr txBox="1"/>
          <p:nvPr/>
        </p:nvSpPr>
        <p:spPr>
          <a:xfrm>
            <a:off x="7674597" y="3350350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6</a:t>
            </a:r>
            <a:endParaRPr lang="zh-TW" altLang="en-US" sz="1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D83039F-9618-52C9-7424-6388C357A0C3}"/>
              </a:ext>
            </a:extLst>
          </p:cNvPr>
          <p:cNvSpPr txBox="1"/>
          <p:nvPr/>
        </p:nvSpPr>
        <p:spPr>
          <a:xfrm>
            <a:off x="762760" y="4472368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7</a:t>
            </a: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C42DC6B5-35C5-432B-107D-1C8E86BBA795}"/>
              </a:ext>
            </a:extLst>
          </p:cNvPr>
          <p:cNvSpPr txBox="1"/>
          <p:nvPr/>
        </p:nvSpPr>
        <p:spPr>
          <a:xfrm>
            <a:off x="1791069" y="4467424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8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32962EE-B3DD-C473-55EC-366E59D9E2E3}"/>
              </a:ext>
            </a:extLst>
          </p:cNvPr>
          <p:cNvSpPr txBox="1"/>
          <p:nvPr/>
        </p:nvSpPr>
        <p:spPr>
          <a:xfrm>
            <a:off x="682152" y="1494320"/>
            <a:ext cx="175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heap.delete</a:t>
            </a:r>
            <a:r>
              <a:rPr lang="en-US" altLang="zh-TW" dirty="0"/>
              <a:t>();</a:t>
            </a:r>
            <a:endParaRPr lang="zh-TW" altLang="en-US" dirty="0"/>
          </a:p>
        </p:txBody>
      </p:sp>
      <p:graphicFrame>
        <p:nvGraphicFramePr>
          <p:cNvPr id="24" name="表格 12">
            <a:extLst>
              <a:ext uri="{FF2B5EF4-FFF2-40B4-BE49-F238E27FC236}">
                <a16:creationId xmlns:a16="http://schemas.microsoft.com/office/drawing/2014/main" id="{C325EFBE-488E-A11B-69DB-B772AA5ABD7D}"/>
              </a:ext>
            </a:extLst>
          </p:cNvPr>
          <p:cNvGraphicFramePr>
            <a:graphicFrameLocks noGrp="1"/>
          </p:cNvGraphicFramePr>
          <p:nvPr/>
        </p:nvGraphicFramePr>
        <p:xfrm>
          <a:off x="851272" y="5393568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29595542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3692776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560629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7429418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09265543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1567043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211503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681054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9753442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580565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755944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222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505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A649C-B77E-C569-33C5-CC3CBBD38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093"/>
          </a:xfrm>
        </p:spPr>
        <p:txBody>
          <a:bodyPr/>
          <a:lstStyle/>
          <a:p>
            <a:r>
              <a:rPr lang="zh-TW" altLang="en-US" dirty="0"/>
              <a:t>課堂練習</a:t>
            </a:r>
            <a:r>
              <a:rPr lang="en-US" altLang="zh-TW" dirty="0"/>
              <a:t>(12/8</a:t>
            </a:r>
            <a:r>
              <a:rPr lang="zh-TW" altLang="en-US" dirty="0"/>
              <a:t> </a:t>
            </a:r>
            <a:r>
              <a:rPr lang="en-US" altLang="zh-TW" dirty="0"/>
              <a:t>21:00)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38092A4-1697-847D-D36F-2EB25135E080}"/>
              </a:ext>
            </a:extLst>
          </p:cNvPr>
          <p:cNvSpPr txBox="1"/>
          <p:nvPr/>
        </p:nvSpPr>
        <p:spPr>
          <a:xfrm>
            <a:off x="677333" y="1838268"/>
            <a:ext cx="47735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請把</a:t>
            </a:r>
            <a:r>
              <a:rPr lang="en-US" altLang="zh-TW" sz="2000" dirty="0"/>
              <a:t>1207_from 0.cpp</a:t>
            </a:r>
            <a:r>
              <a:rPr lang="zh-TW" altLang="en-US" sz="2000" dirty="0"/>
              <a:t>的整個程式</a:t>
            </a:r>
            <a:endParaRPr lang="en-US" altLang="zh-TW" sz="2000" dirty="0"/>
          </a:p>
          <a:p>
            <a:r>
              <a:rPr lang="zh-TW" altLang="en-US" sz="2000" dirty="0"/>
              <a:t>修改成</a:t>
            </a:r>
            <a:r>
              <a:rPr lang="en-US" altLang="zh-TW" sz="2000" dirty="0"/>
              <a:t>Max Heap</a:t>
            </a:r>
          </a:p>
          <a:p>
            <a:r>
              <a:rPr lang="en-US" altLang="zh-TW" sz="2000" dirty="0"/>
              <a:t>(</a:t>
            </a:r>
            <a:r>
              <a:rPr lang="zh-TW" altLang="en-US" sz="2000" dirty="0"/>
              <a:t>函式名稱也要修改</a:t>
            </a:r>
            <a:r>
              <a:rPr lang="en-US" altLang="zh-TW" sz="2000" dirty="0"/>
              <a:t>)</a:t>
            </a:r>
          </a:p>
          <a:p>
            <a:endParaRPr lang="en-US" altLang="zh-TW" sz="2000" dirty="0"/>
          </a:p>
          <a:p>
            <a:r>
              <a:rPr lang="zh-TW" altLang="en-US" sz="2000" dirty="0"/>
              <a:t>檔名仍然是 學號</a:t>
            </a:r>
            <a:r>
              <a:rPr lang="en-US" altLang="zh-TW" sz="2000" dirty="0"/>
              <a:t>(</a:t>
            </a:r>
            <a:r>
              <a:rPr lang="zh-TW" altLang="en-US" sz="2000" dirty="0"/>
              <a:t>不要</a:t>
            </a:r>
            <a:r>
              <a:rPr lang="en-US" altLang="zh-TW" sz="2000" dirty="0"/>
              <a:t>s).cpp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77544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A649C-B77E-C569-33C5-CC3CBBD38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093"/>
          </a:xfrm>
        </p:spPr>
        <p:txBody>
          <a:bodyPr/>
          <a:lstStyle/>
          <a:p>
            <a:r>
              <a:rPr lang="zh-TW" altLang="en-US" dirty="0"/>
              <a:t>輸出範例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0DFA980-7B9C-C792-EEF1-37EE539B728C}"/>
              </a:ext>
            </a:extLst>
          </p:cNvPr>
          <p:cNvGrpSpPr/>
          <p:nvPr/>
        </p:nvGrpSpPr>
        <p:grpSpPr>
          <a:xfrm>
            <a:off x="677334" y="1200697"/>
            <a:ext cx="7240010" cy="2610214"/>
            <a:chOff x="686719" y="2185488"/>
            <a:chExt cx="7240010" cy="2610214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BDBF52-244D-3837-7319-E14C315F9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6719" y="2185488"/>
              <a:ext cx="7240010" cy="2610214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13939DE-85E1-74D3-5900-431A3530F92F}"/>
                </a:ext>
              </a:extLst>
            </p:cNvPr>
            <p:cNvSpPr txBox="1"/>
            <p:nvPr/>
          </p:nvSpPr>
          <p:spPr>
            <a:xfrm>
              <a:off x="5891714" y="2653921"/>
              <a:ext cx="1448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bg1"/>
                  </a:solidFill>
                </a:rPr>
                <a:t>修改前</a:t>
              </a:r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4C1285EB-BC08-8AC8-8F84-BF473DFDA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006348"/>
            <a:ext cx="7240010" cy="263968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18FB494-970A-22E7-B947-9F3BEFD0764F}"/>
              </a:ext>
            </a:extLst>
          </p:cNvPr>
          <p:cNvSpPr txBox="1"/>
          <p:nvPr/>
        </p:nvSpPr>
        <p:spPr>
          <a:xfrm>
            <a:off x="5882328" y="4593989"/>
            <a:ext cx="144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修改後</a:t>
            </a:r>
          </a:p>
        </p:txBody>
      </p:sp>
    </p:spTree>
    <p:extLst>
      <p:ext uri="{BB962C8B-B14F-4D97-AF65-F5344CB8AC3E}">
        <p14:creationId xmlns:p14="http://schemas.microsoft.com/office/powerpoint/2010/main" val="54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E1D5D-40EA-223A-9659-44015C71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758324" cy="1252662"/>
          </a:xfrm>
        </p:spPr>
        <p:txBody>
          <a:bodyPr/>
          <a:lstStyle/>
          <a:p>
            <a:r>
              <a:rPr lang="zh-TW" altLang="en-US" dirty="0"/>
              <a:t>概念</a:t>
            </a:r>
            <a:br>
              <a:rPr lang="en-US" altLang="zh-TW" dirty="0"/>
            </a:br>
            <a:r>
              <a:rPr lang="en-US" altLang="zh-TW" dirty="0"/>
              <a:t>from 1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BE76F6D-B746-C22C-5D23-F59B61F3ECB8}"/>
              </a:ext>
            </a:extLst>
          </p:cNvPr>
          <p:cNvSpPr/>
          <p:nvPr/>
        </p:nvSpPr>
        <p:spPr>
          <a:xfrm>
            <a:off x="4640064" y="1162977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7</a:t>
            </a:r>
            <a:endParaRPr lang="zh-TW" altLang="en-US" sz="1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154CBAFF-8D2C-4E9F-B5FE-51CD49C21E4E}"/>
              </a:ext>
            </a:extLst>
          </p:cNvPr>
          <p:cNvSpPr/>
          <p:nvPr/>
        </p:nvSpPr>
        <p:spPr>
          <a:xfrm>
            <a:off x="2352588" y="1942869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18</a:t>
            </a:r>
            <a:endParaRPr lang="zh-TW" altLang="en-US" sz="14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5BF543A-1424-9FA1-0A13-7937C72A7103}"/>
              </a:ext>
            </a:extLst>
          </p:cNvPr>
          <p:cNvSpPr/>
          <p:nvPr/>
        </p:nvSpPr>
        <p:spPr>
          <a:xfrm>
            <a:off x="6974892" y="1942869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15</a:t>
            </a:r>
            <a:endParaRPr lang="zh-TW" altLang="en-US" sz="1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4D9B285-EAFF-1819-47BA-5171D6835D85}"/>
              </a:ext>
            </a:extLst>
          </p:cNvPr>
          <p:cNvSpPr/>
          <p:nvPr/>
        </p:nvSpPr>
        <p:spPr>
          <a:xfrm>
            <a:off x="1444139" y="3456371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24</a:t>
            </a:r>
            <a:endParaRPr lang="zh-TW" altLang="en-US" sz="1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2463C3E0-621F-A907-8778-8649AAB20653}"/>
              </a:ext>
            </a:extLst>
          </p:cNvPr>
          <p:cNvSpPr/>
          <p:nvPr/>
        </p:nvSpPr>
        <p:spPr>
          <a:xfrm>
            <a:off x="3281478" y="3456370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62</a:t>
            </a:r>
            <a:endParaRPr lang="zh-TW" altLang="en-US" sz="14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E6D0E51C-8AC5-50C6-F464-ED7752ACCF14}"/>
              </a:ext>
            </a:extLst>
          </p:cNvPr>
          <p:cNvSpPr/>
          <p:nvPr/>
        </p:nvSpPr>
        <p:spPr>
          <a:xfrm>
            <a:off x="6046001" y="3456373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22</a:t>
            </a:r>
            <a:endParaRPr lang="zh-TW" altLang="en-US" sz="1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52D62486-6993-4B14-E7A2-ECCF572B8B00}"/>
              </a:ext>
            </a:extLst>
          </p:cNvPr>
          <p:cNvSpPr/>
          <p:nvPr/>
        </p:nvSpPr>
        <p:spPr>
          <a:xfrm>
            <a:off x="7908527" y="3456372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17</a:t>
            </a:r>
            <a:endParaRPr lang="zh-TW" altLang="en-US" sz="1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1554BED-60F2-36E9-F708-1697E279E460}"/>
              </a:ext>
            </a:extLst>
          </p:cNvPr>
          <p:cNvSpPr/>
          <p:nvPr/>
        </p:nvSpPr>
        <p:spPr>
          <a:xfrm>
            <a:off x="701337" y="4626258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79</a:t>
            </a:r>
            <a:endParaRPr lang="zh-TW" altLang="en-US" sz="14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297AC6A7-3963-31CD-C178-D839A77FC26C}"/>
              </a:ext>
            </a:extLst>
          </p:cNvPr>
          <p:cNvSpPr/>
          <p:nvPr/>
        </p:nvSpPr>
        <p:spPr>
          <a:xfrm>
            <a:off x="2157986" y="4626257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26</a:t>
            </a:r>
            <a:endParaRPr lang="zh-TW" altLang="en-US" sz="1400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8E812F0-D113-9619-4CBC-117D2FA0D938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2627797" y="1632787"/>
            <a:ext cx="2092874" cy="310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DE851E38-0FC9-1644-A2DD-54CE17DBF295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5109874" y="1632787"/>
            <a:ext cx="2140227" cy="310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995F612-1550-39E7-868A-9AD9F7DCBAB8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1719348" y="2412679"/>
            <a:ext cx="713847" cy="1043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F300E346-E99E-96E9-CB66-35EA8118FC51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2822398" y="2412679"/>
            <a:ext cx="734289" cy="10436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A7279CA5-BB36-61A0-1468-653392F2B8BC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321210" y="2412679"/>
            <a:ext cx="734289" cy="10436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C8FF94ED-5642-FC2F-F24E-EB7BE13C5F5B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7444702" y="2412679"/>
            <a:ext cx="739034" cy="10436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200F70B0-B9DB-977F-63D3-612DE0140513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 flipH="1">
            <a:off x="976546" y="3926181"/>
            <a:ext cx="548200" cy="700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ECF9EAFE-8C67-CA76-C3B1-8D866FBC6FC4}"/>
              </a:ext>
            </a:extLst>
          </p:cNvPr>
          <p:cNvCxnSpPr>
            <a:cxnSpLocks/>
            <a:stCxn id="7" idx="5"/>
            <a:endCxn id="12" idx="0"/>
          </p:cNvCxnSpPr>
          <p:nvPr/>
        </p:nvCxnSpPr>
        <p:spPr>
          <a:xfrm>
            <a:off x="1913949" y="3926181"/>
            <a:ext cx="519246" cy="700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4271377B-75D5-7ED5-8155-4E59BC8FCBA1}"/>
              </a:ext>
            </a:extLst>
          </p:cNvPr>
          <p:cNvSpPr txBox="1"/>
          <p:nvPr/>
        </p:nvSpPr>
        <p:spPr>
          <a:xfrm>
            <a:off x="7142763" y="1123877"/>
            <a:ext cx="1531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1"/>
                </a:solidFill>
              </a:rPr>
              <a:t>Min Heap</a:t>
            </a:r>
            <a:endParaRPr lang="zh-TW" altLang="en-US" sz="2400" dirty="0">
              <a:solidFill>
                <a:schemeClr val="accent1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31627F1-9ABC-3A03-AD22-45F6582EFCF9}"/>
              </a:ext>
            </a:extLst>
          </p:cNvPr>
          <p:cNvSpPr txBox="1"/>
          <p:nvPr/>
        </p:nvSpPr>
        <p:spPr>
          <a:xfrm>
            <a:off x="4360820" y="108237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92BD23E9-B70B-317F-490C-EBA5842559C9}"/>
              </a:ext>
            </a:extLst>
          </p:cNvPr>
          <p:cNvSpPr txBox="1"/>
          <p:nvPr/>
        </p:nvSpPr>
        <p:spPr>
          <a:xfrm>
            <a:off x="2153950" y="1894879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47657C2-4C0C-9E3D-D6A1-5207A7E61807}"/>
              </a:ext>
            </a:extLst>
          </p:cNvPr>
          <p:cNvSpPr txBox="1"/>
          <p:nvPr/>
        </p:nvSpPr>
        <p:spPr>
          <a:xfrm>
            <a:off x="6776255" y="1871131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3</a:t>
            </a:r>
            <a:endParaRPr lang="zh-TW" altLang="en-US" sz="14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2C15AF84-8E7F-7A1E-5224-447A0C3CC34F}"/>
              </a:ext>
            </a:extLst>
          </p:cNvPr>
          <p:cNvSpPr txBox="1"/>
          <p:nvPr/>
        </p:nvSpPr>
        <p:spPr>
          <a:xfrm>
            <a:off x="1245503" y="3350351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E65B33E2-6143-D98C-C043-88144DBCF20A}"/>
              </a:ext>
            </a:extLst>
          </p:cNvPr>
          <p:cNvSpPr txBox="1"/>
          <p:nvPr/>
        </p:nvSpPr>
        <p:spPr>
          <a:xfrm>
            <a:off x="3049920" y="3350350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5</a:t>
            </a:r>
            <a:endParaRPr lang="zh-TW" altLang="en-US" sz="1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A83D5794-468A-54A6-1A93-E8B34CB0F77D}"/>
              </a:ext>
            </a:extLst>
          </p:cNvPr>
          <p:cNvSpPr txBox="1"/>
          <p:nvPr/>
        </p:nvSpPr>
        <p:spPr>
          <a:xfrm>
            <a:off x="5818479" y="3350350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6</a:t>
            </a:r>
            <a:endParaRPr lang="zh-TW" altLang="en-US" sz="1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488106C1-1E5D-D00C-2F46-D70CADEC6102}"/>
              </a:ext>
            </a:extLst>
          </p:cNvPr>
          <p:cNvSpPr txBox="1"/>
          <p:nvPr/>
        </p:nvSpPr>
        <p:spPr>
          <a:xfrm>
            <a:off x="7674597" y="3350350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7</a:t>
            </a:r>
            <a:endParaRPr lang="zh-TW" altLang="en-US" sz="1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D83039F-9618-52C9-7424-6388C357A0C3}"/>
              </a:ext>
            </a:extLst>
          </p:cNvPr>
          <p:cNvSpPr txBox="1"/>
          <p:nvPr/>
        </p:nvSpPr>
        <p:spPr>
          <a:xfrm>
            <a:off x="502701" y="4472368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8</a:t>
            </a: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C42DC6B5-35C5-432B-107D-1C8E86BBA795}"/>
              </a:ext>
            </a:extLst>
          </p:cNvPr>
          <p:cNvSpPr txBox="1"/>
          <p:nvPr/>
        </p:nvSpPr>
        <p:spPr>
          <a:xfrm>
            <a:off x="1984016" y="4467424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7363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E1D5D-40EA-223A-9659-44015C71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758324" cy="1226473"/>
          </a:xfrm>
        </p:spPr>
        <p:txBody>
          <a:bodyPr>
            <a:normAutofit/>
          </a:bodyPr>
          <a:lstStyle/>
          <a:p>
            <a:r>
              <a:rPr lang="zh-TW" altLang="en-US" dirty="0"/>
              <a:t>概念</a:t>
            </a:r>
            <a:br>
              <a:rPr lang="en-US" altLang="zh-TW" dirty="0"/>
            </a:br>
            <a:r>
              <a:rPr lang="en-US" altLang="zh-TW" dirty="0"/>
              <a:t>from 1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BE76F6D-B746-C22C-5D23-F59B61F3ECB8}"/>
              </a:ext>
            </a:extLst>
          </p:cNvPr>
          <p:cNvSpPr/>
          <p:nvPr/>
        </p:nvSpPr>
        <p:spPr>
          <a:xfrm>
            <a:off x="4640064" y="1162977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7</a:t>
            </a:r>
            <a:endParaRPr lang="zh-TW" altLang="en-US" sz="1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154CBAFF-8D2C-4E9F-B5FE-51CD49C21E4E}"/>
              </a:ext>
            </a:extLst>
          </p:cNvPr>
          <p:cNvSpPr/>
          <p:nvPr/>
        </p:nvSpPr>
        <p:spPr>
          <a:xfrm>
            <a:off x="2352588" y="1942869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18</a:t>
            </a:r>
            <a:endParaRPr lang="zh-TW" altLang="en-US" sz="14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5BF543A-1424-9FA1-0A13-7937C72A7103}"/>
              </a:ext>
            </a:extLst>
          </p:cNvPr>
          <p:cNvSpPr/>
          <p:nvPr/>
        </p:nvSpPr>
        <p:spPr>
          <a:xfrm>
            <a:off x="6974892" y="1942869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15</a:t>
            </a:r>
            <a:endParaRPr lang="zh-TW" altLang="en-US" sz="1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4D9B285-EAFF-1819-47BA-5171D6835D85}"/>
              </a:ext>
            </a:extLst>
          </p:cNvPr>
          <p:cNvSpPr/>
          <p:nvPr/>
        </p:nvSpPr>
        <p:spPr>
          <a:xfrm>
            <a:off x="1444139" y="3456371"/>
            <a:ext cx="550417" cy="55041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24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2463C3E0-621F-A907-8778-8649AAB20653}"/>
              </a:ext>
            </a:extLst>
          </p:cNvPr>
          <p:cNvSpPr/>
          <p:nvPr/>
        </p:nvSpPr>
        <p:spPr>
          <a:xfrm>
            <a:off x="3281478" y="3456370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62</a:t>
            </a:r>
            <a:endParaRPr lang="zh-TW" altLang="en-US" sz="14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E6D0E51C-8AC5-50C6-F464-ED7752ACCF14}"/>
              </a:ext>
            </a:extLst>
          </p:cNvPr>
          <p:cNvSpPr/>
          <p:nvPr/>
        </p:nvSpPr>
        <p:spPr>
          <a:xfrm>
            <a:off x="6046001" y="3456373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22</a:t>
            </a:r>
            <a:endParaRPr lang="zh-TW" altLang="en-US" sz="1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52D62486-6993-4B14-E7A2-ECCF572B8B00}"/>
              </a:ext>
            </a:extLst>
          </p:cNvPr>
          <p:cNvSpPr/>
          <p:nvPr/>
        </p:nvSpPr>
        <p:spPr>
          <a:xfrm>
            <a:off x="7908527" y="3456372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17</a:t>
            </a:r>
            <a:endParaRPr lang="zh-TW" altLang="en-US" sz="1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1554BED-60F2-36E9-F708-1697E279E460}"/>
              </a:ext>
            </a:extLst>
          </p:cNvPr>
          <p:cNvSpPr/>
          <p:nvPr/>
        </p:nvSpPr>
        <p:spPr>
          <a:xfrm>
            <a:off x="701337" y="4626258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79</a:t>
            </a:r>
            <a:endParaRPr lang="zh-TW" altLang="en-US" sz="14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297AC6A7-3963-31CD-C178-D839A77FC26C}"/>
              </a:ext>
            </a:extLst>
          </p:cNvPr>
          <p:cNvSpPr/>
          <p:nvPr/>
        </p:nvSpPr>
        <p:spPr>
          <a:xfrm>
            <a:off x="2157986" y="4626257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26</a:t>
            </a:r>
            <a:endParaRPr lang="zh-TW" altLang="en-US" sz="1400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8E812F0-D113-9619-4CBC-117D2FA0D938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2627797" y="1632787"/>
            <a:ext cx="2092874" cy="310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DE851E38-0FC9-1644-A2DD-54CE17DBF295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5109874" y="1632787"/>
            <a:ext cx="2140227" cy="310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995F612-1550-39E7-868A-9AD9F7DCBAB8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1719348" y="2412679"/>
            <a:ext cx="713847" cy="1043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F300E346-E99E-96E9-CB66-35EA8118FC51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2822398" y="2412679"/>
            <a:ext cx="734289" cy="10436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A7279CA5-BB36-61A0-1468-653392F2B8BC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321210" y="2412679"/>
            <a:ext cx="734289" cy="10436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C8FF94ED-5642-FC2F-F24E-EB7BE13C5F5B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7444702" y="2412679"/>
            <a:ext cx="739034" cy="10436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200F70B0-B9DB-977F-63D3-612DE0140513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 flipH="1">
            <a:off x="976546" y="3926181"/>
            <a:ext cx="548200" cy="700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ECF9EAFE-8C67-CA76-C3B1-8D866FBC6FC4}"/>
              </a:ext>
            </a:extLst>
          </p:cNvPr>
          <p:cNvCxnSpPr>
            <a:cxnSpLocks/>
            <a:stCxn id="7" idx="5"/>
            <a:endCxn id="12" idx="0"/>
          </p:cNvCxnSpPr>
          <p:nvPr/>
        </p:nvCxnSpPr>
        <p:spPr>
          <a:xfrm>
            <a:off x="1913949" y="3926181"/>
            <a:ext cx="519246" cy="700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4271377B-75D5-7ED5-8155-4E59BC8FCBA1}"/>
              </a:ext>
            </a:extLst>
          </p:cNvPr>
          <p:cNvSpPr txBox="1"/>
          <p:nvPr/>
        </p:nvSpPr>
        <p:spPr>
          <a:xfrm>
            <a:off x="7142763" y="1123877"/>
            <a:ext cx="1531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1"/>
                </a:solidFill>
              </a:rPr>
              <a:t>Min Heap</a:t>
            </a:r>
            <a:endParaRPr lang="zh-TW" altLang="en-US" sz="2400" dirty="0">
              <a:solidFill>
                <a:schemeClr val="accent1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31627F1-9ABC-3A03-AD22-45F6582EFCF9}"/>
              </a:ext>
            </a:extLst>
          </p:cNvPr>
          <p:cNvSpPr txBox="1"/>
          <p:nvPr/>
        </p:nvSpPr>
        <p:spPr>
          <a:xfrm>
            <a:off x="4360820" y="108237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92BD23E9-B70B-317F-490C-EBA5842559C9}"/>
              </a:ext>
            </a:extLst>
          </p:cNvPr>
          <p:cNvSpPr txBox="1"/>
          <p:nvPr/>
        </p:nvSpPr>
        <p:spPr>
          <a:xfrm>
            <a:off x="2153950" y="1894879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47657C2-4C0C-9E3D-D6A1-5207A7E61807}"/>
              </a:ext>
            </a:extLst>
          </p:cNvPr>
          <p:cNvSpPr txBox="1"/>
          <p:nvPr/>
        </p:nvSpPr>
        <p:spPr>
          <a:xfrm>
            <a:off x="6776255" y="1871131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3</a:t>
            </a:r>
            <a:endParaRPr lang="zh-TW" altLang="en-US" sz="14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2C15AF84-8E7F-7A1E-5224-447A0C3CC34F}"/>
              </a:ext>
            </a:extLst>
          </p:cNvPr>
          <p:cNvSpPr txBox="1"/>
          <p:nvPr/>
        </p:nvSpPr>
        <p:spPr>
          <a:xfrm>
            <a:off x="945444" y="3350350"/>
            <a:ext cx="579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X=  4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E65B33E2-6143-D98C-C043-88144DBCF20A}"/>
              </a:ext>
            </a:extLst>
          </p:cNvPr>
          <p:cNvSpPr txBox="1"/>
          <p:nvPr/>
        </p:nvSpPr>
        <p:spPr>
          <a:xfrm>
            <a:off x="3049920" y="3350350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5</a:t>
            </a:r>
            <a:endParaRPr lang="zh-TW" altLang="en-US" sz="1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A83D5794-468A-54A6-1A93-E8B34CB0F77D}"/>
              </a:ext>
            </a:extLst>
          </p:cNvPr>
          <p:cNvSpPr txBox="1"/>
          <p:nvPr/>
        </p:nvSpPr>
        <p:spPr>
          <a:xfrm>
            <a:off x="5818479" y="3350350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6</a:t>
            </a:r>
            <a:endParaRPr lang="zh-TW" altLang="en-US" sz="1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488106C1-1E5D-D00C-2F46-D70CADEC6102}"/>
              </a:ext>
            </a:extLst>
          </p:cNvPr>
          <p:cNvSpPr txBox="1"/>
          <p:nvPr/>
        </p:nvSpPr>
        <p:spPr>
          <a:xfrm>
            <a:off x="7674597" y="3350350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7</a:t>
            </a:r>
            <a:endParaRPr lang="zh-TW" altLang="en-US" sz="1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D83039F-9618-52C9-7424-6388C357A0C3}"/>
              </a:ext>
            </a:extLst>
          </p:cNvPr>
          <p:cNvSpPr txBox="1"/>
          <p:nvPr/>
        </p:nvSpPr>
        <p:spPr>
          <a:xfrm>
            <a:off x="502701" y="4472368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8</a:t>
            </a: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C42DC6B5-35C5-432B-107D-1C8E86BBA795}"/>
              </a:ext>
            </a:extLst>
          </p:cNvPr>
          <p:cNvSpPr txBox="1"/>
          <p:nvPr/>
        </p:nvSpPr>
        <p:spPr>
          <a:xfrm>
            <a:off x="1984016" y="4467424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9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9F2B1B1-A0CB-9A6D-B06C-C0F33ACB8EC2}"/>
              </a:ext>
            </a:extLst>
          </p:cNvPr>
          <p:cNvSpPr txBox="1"/>
          <p:nvPr/>
        </p:nvSpPr>
        <p:spPr>
          <a:xfrm>
            <a:off x="626606" y="5283470"/>
            <a:ext cx="69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2x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7A6127A-70CC-E1AF-A3AF-3B75A698B376}"/>
              </a:ext>
            </a:extLst>
          </p:cNvPr>
          <p:cNvSpPr txBox="1"/>
          <p:nvPr/>
        </p:nvSpPr>
        <p:spPr>
          <a:xfrm>
            <a:off x="2083135" y="5283470"/>
            <a:ext cx="69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2x+1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053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E1D5D-40EA-223A-9659-44015C71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758324" cy="1535026"/>
          </a:xfrm>
        </p:spPr>
        <p:txBody>
          <a:bodyPr/>
          <a:lstStyle/>
          <a:p>
            <a:r>
              <a:rPr lang="zh-TW" altLang="en-US" dirty="0"/>
              <a:t>概念</a:t>
            </a:r>
            <a:br>
              <a:rPr lang="en-US" altLang="zh-TW" dirty="0"/>
            </a:br>
            <a:r>
              <a:rPr lang="en-US" altLang="zh-TW" dirty="0"/>
              <a:t>from 0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BE76F6D-B746-C22C-5D23-F59B61F3ECB8}"/>
              </a:ext>
            </a:extLst>
          </p:cNvPr>
          <p:cNvSpPr/>
          <p:nvPr/>
        </p:nvSpPr>
        <p:spPr>
          <a:xfrm>
            <a:off x="4640064" y="1162977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7</a:t>
            </a:r>
            <a:endParaRPr lang="zh-TW" altLang="en-US" sz="1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154CBAFF-8D2C-4E9F-B5FE-51CD49C21E4E}"/>
              </a:ext>
            </a:extLst>
          </p:cNvPr>
          <p:cNvSpPr/>
          <p:nvPr/>
        </p:nvSpPr>
        <p:spPr>
          <a:xfrm>
            <a:off x="2352588" y="1942869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18</a:t>
            </a:r>
            <a:endParaRPr lang="zh-TW" altLang="en-US" sz="14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5BF543A-1424-9FA1-0A13-7937C72A7103}"/>
              </a:ext>
            </a:extLst>
          </p:cNvPr>
          <p:cNvSpPr/>
          <p:nvPr/>
        </p:nvSpPr>
        <p:spPr>
          <a:xfrm>
            <a:off x="6974892" y="1942869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15</a:t>
            </a:r>
            <a:endParaRPr lang="zh-TW" altLang="en-US" sz="1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4D9B285-EAFF-1819-47BA-5171D6835D85}"/>
              </a:ext>
            </a:extLst>
          </p:cNvPr>
          <p:cNvSpPr/>
          <p:nvPr/>
        </p:nvSpPr>
        <p:spPr>
          <a:xfrm>
            <a:off x="1444139" y="3456371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24</a:t>
            </a:r>
            <a:endParaRPr lang="zh-TW" altLang="en-US" sz="1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2463C3E0-621F-A907-8778-8649AAB20653}"/>
              </a:ext>
            </a:extLst>
          </p:cNvPr>
          <p:cNvSpPr/>
          <p:nvPr/>
        </p:nvSpPr>
        <p:spPr>
          <a:xfrm>
            <a:off x="3281478" y="3456370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62</a:t>
            </a:r>
            <a:endParaRPr lang="zh-TW" altLang="en-US" sz="14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E6D0E51C-8AC5-50C6-F464-ED7752ACCF14}"/>
              </a:ext>
            </a:extLst>
          </p:cNvPr>
          <p:cNvSpPr/>
          <p:nvPr/>
        </p:nvSpPr>
        <p:spPr>
          <a:xfrm>
            <a:off x="6046001" y="3456373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22</a:t>
            </a:r>
            <a:endParaRPr lang="zh-TW" altLang="en-US" sz="1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52D62486-6993-4B14-E7A2-ECCF572B8B00}"/>
              </a:ext>
            </a:extLst>
          </p:cNvPr>
          <p:cNvSpPr/>
          <p:nvPr/>
        </p:nvSpPr>
        <p:spPr>
          <a:xfrm>
            <a:off x="7908527" y="3456372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17</a:t>
            </a:r>
            <a:endParaRPr lang="zh-TW" altLang="en-US" sz="1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1554BED-60F2-36E9-F708-1697E279E460}"/>
              </a:ext>
            </a:extLst>
          </p:cNvPr>
          <p:cNvSpPr/>
          <p:nvPr/>
        </p:nvSpPr>
        <p:spPr>
          <a:xfrm>
            <a:off x="701337" y="4626258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79</a:t>
            </a:r>
            <a:endParaRPr lang="zh-TW" altLang="en-US" sz="14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297AC6A7-3963-31CD-C178-D839A77FC26C}"/>
              </a:ext>
            </a:extLst>
          </p:cNvPr>
          <p:cNvSpPr/>
          <p:nvPr/>
        </p:nvSpPr>
        <p:spPr>
          <a:xfrm>
            <a:off x="2157986" y="4626257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26</a:t>
            </a:r>
            <a:endParaRPr lang="zh-TW" altLang="en-US" sz="1400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8E812F0-D113-9619-4CBC-117D2FA0D938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2627797" y="1632787"/>
            <a:ext cx="2092874" cy="310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DE851E38-0FC9-1644-A2DD-54CE17DBF295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5109874" y="1632787"/>
            <a:ext cx="2140227" cy="310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995F612-1550-39E7-868A-9AD9F7DCBAB8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1719348" y="2412679"/>
            <a:ext cx="713847" cy="1043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F300E346-E99E-96E9-CB66-35EA8118FC51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2822398" y="2412679"/>
            <a:ext cx="734289" cy="10436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A7279CA5-BB36-61A0-1468-653392F2B8BC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321210" y="2412679"/>
            <a:ext cx="734289" cy="10436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C8FF94ED-5642-FC2F-F24E-EB7BE13C5F5B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7444702" y="2412679"/>
            <a:ext cx="739034" cy="10436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200F70B0-B9DB-977F-63D3-612DE0140513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 flipH="1">
            <a:off x="976546" y="3926181"/>
            <a:ext cx="548200" cy="700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ECF9EAFE-8C67-CA76-C3B1-8D866FBC6FC4}"/>
              </a:ext>
            </a:extLst>
          </p:cNvPr>
          <p:cNvCxnSpPr>
            <a:cxnSpLocks/>
            <a:stCxn id="7" idx="5"/>
            <a:endCxn id="12" idx="0"/>
          </p:cNvCxnSpPr>
          <p:nvPr/>
        </p:nvCxnSpPr>
        <p:spPr>
          <a:xfrm>
            <a:off x="1913949" y="3926181"/>
            <a:ext cx="519246" cy="700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4271377B-75D5-7ED5-8155-4E59BC8FCBA1}"/>
              </a:ext>
            </a:extLst>
          </p:cNvPr>
          <p:cNvSpPr txBox="1"/>
          <p:nvPr/>
        </p:nvSpPr>
        <p:spPr>
          <a:xfrm>
            <a:off x="7142763" y="1123877"/>
            <a:ext cx="1531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1"/>
                </a:solidFill>
              </a:rPr>
              <a:t>Min Heap</a:t>
            </a:r>
            <a:endParaRPr lang="zh-TW" altLang="en-US" sz="2400" dirty="0">
              <a:solidFill>
                <a:schemeClr val="accent1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31627F1-9ABC-3A03-AD22-45F6582EFCF9}"/>
              </a:ext>
            </a:extLst>
          </p:cNvPr>
          <p:cNvSpPr txBox="1"/>
          <p:nvPr/>
        </p:nvSpPr>
        <p:spPr>
          <a:xfrm>
            <a:off x="4360820" y="108237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0</a:t>
            </a:r>
            <a:endParaRPr lang="zh-TW" altLang="en-US" sz="14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92BD23E9-B70B-317F-490C-EBA5842559C9}"/>
              </a:ext>
            </a:extLst>
          </p:cNvPr>
          <p:cNvSpPr txBox="1"/>
          <p:nvPr/>
        </p:nvSpPr>
        <p:spPr>
          <a:xfrm>
            <a:off x="2153950" y="1894879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47657C2-4C0C-9E3D-D6A1-5207A7E61807}"/>
              </a:ext>
            </a:extLst>
          </p:cNvPr>
          <p:cNvSpPr txBox="1"/>
          <p:nvPr/>
        </p:nvSpPr>
        <p:spPr>
          <a:xfrm>
            <a:off x="6776255" y="1871131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2C15AF84-8E7F-7A1E-5224-447A0C3CC34F}"/>
              </a:ext>
            </a:extLst>
          </p:cNvPr>
          <p:cNvSpPr txBox="1"/>
          <p:nvPr/>
        </p:nvSpPr>
        <p:spPr>
          <a:xfrm>
            <a:off x="1245503" y="3350351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3</a:t>
            </a:r>
            <a:endParaRPr lang="zh-TW" altLang="en-US" sz="14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E65B33E2-6143-D98C-C043-88144DBCF20A}"/>
              </a:ext>
            </a:extLst>
          </p:cNvPr>
          <p:cNvSpPr txBox="1"/>
          <p:nvPr/>
        </p:nvSpPr>
        <p:spPr>
          <a:xfrm>
            <a:off x="3049920" y="3350350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A83D5794-468A-54A6-1A93-E8B34CB0F77D}"/>
              </a:ext>
            </a:extLst>
          </p:cNvPr>
          <p:cNvSpPr txBox="1"/>
          <p:nvPr/>
        </p:nvSpPr>
        <p:spPr>
          <a:xfrm>
            <a:off x="5818479" y="3350350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5</a:t>
            </a:r>
            <a:endParaRPr lang="zh-TW" altLang="en-US" sz="1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488106C1-1E5D-D00C-2F46-D70CADEC6102}"/>
              </a:ext>
            </a:extLst>
          </p:cNvPr>
          <p:cNvSpPr txBox="1"/>
          <p:nvPr/>
        </p:nvSpPr>
        <p:spPr>
          <a:xfrm>
            <a:off x="7674597" y="3350350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6</a:t>
            </a:r>
            <a:endParaRPr lang="zh-TW" altLang="en-US" sz="1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D83039F-9618-52C9-7424-6388C357A0C3}"/>
              </a:ext>
            </a:extLst>
          </p:cNvPr>
          <p:cNvSpPr txBox="1"/>
          <p:nvPr/>
        </p:nvSpPr>
        <p:spPr>
          <a:xfrm>
            <a:off x="502701" y="4472368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7</a:t>
            </a: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C42DC6B5-35C5-432B-107D-1C8E86BBA795}"/>
              </a:ext>
            </a:extLst>
          </p:cNvPr>
          <p:cNvSpPr txBox="1"/>
          <p:nvPr/>
        </p:nvSpPr>
        <p:spPr>
          <a:xfrm>
            <a:off x="1984016" y="4467424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28484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E1D5D-40EA-223A-9659-44015C71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758324" cy="1601322"/>
          </a:xfrm>
        </p:spPr>
        <p:txBody>
          <a:bodyPr/>
          <a:lstStyle/>
          <a:p>
            <a:r>
              <a:rPr lang="zh-TW" altLang="en-US" dirty="0"/>
              <a:t>概念</a:t>
            </a:r>
            <a:br>
              <a:rPr lang="en-US" altLang="zh-TW" dirty="0"/>
            </a:br>
            <a:r>
              <a:rPr lang="en-US" altLang="zh-TW" dirty="0"/>
              <a:t>from 0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BE76F6D-B746-C22C-5D23-F59B61F3ECB8}"/>
              </a:ext>
            </a:extLst>
          </p:cNvPr>
          <p:cNvSpPr/>
          <p:nvPr/>
        </p:nvSpPr>
        <p:spPr>
          <a:xfrm>
            <a:off x="4640064" y="1162977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7</a:t>
            </a:r>
            <a:endParaRPr lang="zh-TW" altLang="en-US" sz="1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154CBAFF-8D2C-4E9F-B5FE-51CD49C21E4E}"/>
              </a:ext>
            </a:extLst>
          </p:cNvPr>
          <p:cNvSpPr/>
          <p:nvPr/>
        </p:nvSpPr>
        <p:spPr>
          <a:xfrm>
            <a:off x="2352588" y="1942869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18</a:t>
            </a:r>
            <a:endParaRPr lang="zh-TW" altLang="en-US" sz="14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5BF543A-1424-9FA1-0A13-7937C72A7103}"/>
              </a:ext>
            </a:extLst>
          </p:cNvPr>
          <p:cNvSpPr/>
          <p:nvPr/>
        </p:nvSpPr>
        <p:spPr>
          <a:xfrm>
            <a:off x="6974892" y="1942869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15</a:t>
            </a:r>
            <a:endParaRPr lang="zh-TW" altLang="en-US" sz="1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4D9B285-EAFF-1819-47BA-5171D6835D85}"/>
              </a:ext>
            </a:extLst>
          </p:cNvPr>
          <p:cNvSpPr/>
          <p:nvPr/>
        </p:nvSpPr>
        <p:spPr>
          <a:xfrm>
            <a:off x="1444139" y="3456371"/>
            <a:ext cx="550417" cy="55041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24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2463C3E0-621F-A907-8778-8649AAB20653}"/>
              </a:ext>
            </a:extLst>
          </p:cNvPr>
          <p:cNvSpPr/>
          <p:nvPr/>
        </p:nvSpPr>
        <p:spPr>
          <a:xfrm>
            <a:off x="3281478" y="3456370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62</a:t>
            </a:r>
            <a:endParaRPr lang="zh-TW" altLang="en-US" sz="14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E6D0E51C-8AC5-50C6-F464-ED7752ACCF14}"/>
              </a:ext>
            </a:extLst>
          </p:cNvPr>
          <p:cNvSpPr/>
          <p:nvPr/>
        </p:nvSpPr>
        <p:spPr>
          <a:xfrm>
            <a:off x="6046001" y="3456373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22</a:t>
            </a:r>
            <a:endParaRPr lang="zh-TW" altLang="en-US" sz="1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52D62486-6993-4B14-E7A2-ECCF572B8B00}"/>
              </a:ext>
            </a:extLst>
          </p:cNvPr>
          <p:cNvSpPr/>
          <p:nvPr/>
        </p:nvSpPr>
        <p:spPr>
          <a:xfrm>
            <a:off x="7908527" y="3456372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17</a:t>
            </a:r>
            <a:endParaRPr lang="zh-TW" altLang="en-US" sz="1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1554BED-60F2-36E9-F708-1697E279E460}"/>
              </a:ext>
            </a:extLst>
          </p:cNvPr>
          <p:cNvSpPr/>
          <p:nvPr/>
        </p:nvSpPr>
        <p:spPr>
          <a:xfrm>
            <a:off x="701337" y="4626258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79</a:t>
            </a:r>
            <a:endParaRPr lang="zh-TW" altLang="en-US" sz="14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297AC6A7-3963-31CD-C178-D839A77FC26C}"/>
              </a:ext>
            </a:extLst>
          </p:cNvPr>
          <p:cNvSpPr/>
          <p:nvPr/>
        </p:nvSpPr>
        <p:spPr>
          <a:xfrm>
            <a:off x="2157986" y="4626257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26</a:t>
            </a:r>
            <a:endParaRPr lang="zh-TW" altLang="en-US" sz="1400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8E812F0-D113-9619-4CBC-117D2FA0D938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2627797" y="1632787"/>
            <a:ext cx="2092874" cy="310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DE851E38-0FC9-1644-A2DD-54CE17DBF295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5109874" y="1632787"/>
            <a:ext cx="2140227" cy="310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995F612-1550-39E7-868A-9AD9F7DCBAB8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1719348" y="2412679"/>
            <a:ext cx="713847" cy="1043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F300E346-E99E-96E9-CB66-35EA8118FC51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2822398" y="2412679"/>
            <a:ext cx="734289" cy="10436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A7279CA5-BB36-61A0-1468-653392F2B8BC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321210" y="2412679"/>
            <a:ext cx="734289" cy="10436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C8FF94ED-5642-FC2F-F24E-EB7BE13C5F5B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7444702" y="2412679"/>
            <a:ext cx="739034" cy="10436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200F70B0-B9DB-977F-63D3-612DE0140513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 flipH="1">
            <a:off x="976546" y="3926181"/>
            <a:ext cx="548200" cy="700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ECF9EAFE-8C67-CA76-C3B1-8D866FBC6FC4}"/>
              </a:ext>
            </a:extLst>
          </p:cNvPr>
          <p:cNvCxnSpPr>
            <a:cxnSpLocks/>
            <a:stCxn id="7" idx="5"/>
            <a:endCxn id="12" idx="0"/>
          </p:cNvCxnSpPr>
          <p:nvPr/>
        </p:nvCxnSpPr>
        <p:spPr>
          <a:xfrm>
            <a:off x="1913949" y="3926181"/>
            <a:ext cx="519246" cy="700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4271377B-75D5-7ED5-8155-4E59BC8FCBA1}"/>
              </a:ext>
            </a:extLst>
          </p:cNvPr>
          <p:cNvSpPr txBox="1"/>
          <p:nvPr/>
        </p:nvSpPr>
        <p:spPr>
          <a:xfrm>
            <a:off x="7142763" y="1123877"/>
            <a:ext cx="1531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1"/>
                </a:solidFill>
              </a:rPr>
              <a:t>Min Heap</a:t>
            </a:r>
            <a:endParaRPr lang="zh-TW" altLang="en-US" sz="2400" dirty="0">
              <a:solidFill>
                <a:schemeClr val="accent1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31627F1-9ABC-3A03-AD22-45F6582EFCF9}"/>
              </a:ext>
            </a:extLst>
          </p:cNvPr>
          <p:cNvSpPr txBox="1"/>
          <p:nvPr/>
        </p:nvSpPr>
        <p:spPr>
          <a:xfrm>
            <a:off x="4360820" y="108237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0</a:t>
            </a:r>
            <a:endParaRPr lang="zh-TW" altLang="en-US" sz="14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92BD23E9-B70B-317F-490C-EBA5842559C9}"/>
              </a:ext>
            </a:extLst>
          </p:cNvPr>
          <p:cNvSpPr txBox="1"/>
          <p:nvPr/>
        </p:nvSpPr>
        <p:spPr>
          <a:xfrm>
            <a:off x="2153950" y="1894879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47657C2-4C0C-9E3D-D6A1-5207A7E61807}"/>
              </a:ext>
            </a:extLst>
          </p:cNvPr>
          <p:cNvSpPr txBox="1"/>
          <p:nvPr/>
        </p:nvSpPr>
        <p:spPr>
          <a:xfrm>
            <a:off x="6776255" y="1871131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E65B33E2-6143-D98C-C043-88144DBCF20A}"/>
              </a:ext>
            </a:extLst>
          </p:cNvPr>
          <p:cNvSpPr txBox="1"/>
          <p:nvPr/>
        </p:nvSpPr>
        <p:spPr>
          <a:xfrm>
            <a:off x="3049920" y="3350350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A83D5794-468A-54A6-1A93-E8B34CB0F77D}"/>
              </a:ext>
            </a:extLst>
          </p:cNvPr>
          <p:cNvSpPr txBox="1"/>
          <p:nvPr/>
        </p:nvSpPr>
        <p:spPr>
          <a:xfrm>
            <a:off x="5818479" y="3350350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5</a:t>
            </a:r>
            <a:endParaRPr lang="zh-TW" altLang="en-US" sz="1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488106C1-1E5D-D00C-2F46-D70CADEC6102}"/>
              </a:ext>
            </a:extLst>
          </p:cNvPr>
          <p:cNvSpPr txBox="1"/>
          <p:nvPr/>
        </p:nvSpPr>
        <p:spPr>
          <a:xfrm>
            <a:off x="7674597" y="3350350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6</a:t>
            </a:r>
            <a:endParaRPr lang="zh-TW" altLang="en-US" sz="1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D83039F-9618-52C9-7424-6388C357A0C3}"/>
              </a:ext>
            </a:extLst>
          </p:cNvPr>
          <p:cNvSpPr txBox="1"/>
          <p:nvPr/>
        </p:nvSpPr>
        <p:spPr>
          <a:xfrm>
            <a:off x="502701" y="4472368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7</a:t>
            </a: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C42DC6B5-35C5-432B-107D-1C8E86BBA795}"/>
              </a:ext>
            </a:extLst>
          </p:cNvPr>
          <p:cNvSpPr txBox="1"/>
          <p:nvPr/>
        </p:nvSpPr>
        <p:spPr>
          <a:xfrm>
            <a:off x="1984016" y="4467424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8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55B21F9-C7E6-D470-0447-429DC08862B6}"/>
              </a:ext>
            </a:extLst>
          </p:cNvPr>
          <p:cNvSpPr txBox="1"/>
          <p:nvPr/>
        </p:nvSpPr>
        <p:spPr>
          <a:xfrm>
            <a:off x="626606" y="5283470"/>
            <a:ext cx="69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2x+1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91A34B7-44CC-13E3-6121-BBD029F82E13}"/>
              </a:ext>
            </a:extLst>
          </p:cNvPr>
          <p:cNvSpPr txBox="1"/>
          <p:nvPr/>
        </p:nvSpPr>
        <p:spPr>
          <a:xfrm>
            <a:off x="2083135" y="5283470"/>
            <a:ext cx="69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2x+2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CAD603E-4476-28F5-5406-0F7F8FCE38AB}"/>
              </a:ext>
            </a:extLst>
          </p:cNvPr>
          <p:cNvSpPr txBox="1"/>
          <p:nvPr/>
        </p:nvSpPr>
        <p:spPr>
          <a:xfrm>
            <a:off x="945444" y="3350350"/>
            <a:ext cx="579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X=  3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989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E1D5D-40EA-223A-9659-44015C71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758324" cy="668165"/>
          </a:xfrm>
        </p:spPr>
        <p:txBody>
          <a:bodyPr/>
          <a:lstStyle/>
          <a:p>
            <a:r>
              <a:rPr lang="zh-TW" altLang="en-US" dirty="0"/>
              <a:t>概念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BE76F6D-B746-C22C-5D23-F59B61F3ECB8}"/>
              </a:ext>
            </a:extLst>
          </p:cNvPr>
          <p:cNvSpPr/>
          <p:nvPr/>
        </p:nvSpPr>
        <p:spPr>
          <a:xfrm>
            <a:off x="4640064" y="1162977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7</a:t>
            </a:r>
            <a:endParaRPr lang="zh-TW" altLang="en-US" sz="1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154CBAFF-8D2C-4E9F-B5FE-51CD49C21E4E}"/>
              </a:ext>
            </a:extLst>
          </p:cNvPr>
          <p:cNvSpPr/>
          <p:nvPr/>
        </p:nvSpPr>
        <p:spPr>
          <a:xfrm>
            <a:off x="2352588" y="1942869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18</a:t>
            </a:r>
            <a:endParaRPr lang="zh-TW" altLang="en-US" sz="14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5BF543A-1424-9FA1-0A13-7937C72A7103}"/>
              </a:ext>
            </a:extLst>
          </p:cNvPr>
          <p:cNvSpPr/>
          <p:nvPr/>
        </p:nvSpPr>
        <p:spPr>
          <a:xfrm>
            <a:off x="6974892" y="1942869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15</a:t>
            </a:r>
            <a:endParaRPr lang="zh-TW" altLang="en-US" sz="1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4D9B285-EAFF-1819-47BA-5171D6835D85}"/>
              </a:ext>
            </a:extLst>
          </p:cNvPr>
          <p:cNvSpPr/>
          <p:nvPr/>
        </p:nvSpPr>
        <p:spPr>
          <a:xfrm>
            <a:off x="1444139" y="3456371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24</a:t>
            </a:r>
            <a:endParaRPr lang="zh-TW" altLang="en-US" sz="1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2463C3E0-621F-A907-8778-8649AAB20653}"/>
              </a:ext>
            </a:extLst>
          </p:cNvPr>
          <p:cNvSpPr/>
          <p:nvPr/>
        </p:nvSpPr>
        <p:spPr>
          <a:xfrm>
            <a:off x="3281478" y="3456370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62</a:t>
            </a:r>
            <a:endParaRPr lang="zh-TW" altLang="en-US" sz="14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E6D0E51C-8AC5-50C6-F464-ED7752ACCF14}"/>
              </a:ext>
            </a:extLst>
          </p:cNvPr>
          <p:cNvSpPr/>
          <p:nvPr/>
        </p:nvSpPr>
        <p:spPr>
          <a:xfrm>
            <a:off x="6046001" y="3456373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22</a:t>
            </a:r>
            <a:endParaRPr lang="zh-TW" altLang="en-US" sz="1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52D62486-6993-4B14-E7A2-ECCF572B8B00}"/>
              </a:ext>
            </a:extLst>
          </p:cNvPr>
          <p:cNvSpPr/>
          <p:nvPr/>
        </p:nvSpPr>
        <p:spPr>
          <a:xfrm>
            <a:off x="7908527" y="3456372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17</a:t>
            </a:r>
            <a:endParaRPr lang="zh-TW" altLang="en-US" sz="1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1554BED-60F2-36E9-F708-1697E279E460}"/>
              </a:ext>
            </a:extLst>
          </p:cNvPr>
          <p:cNvSpPr/>
          <p:nvPr/>
        </p:nvSpPr>
        <p:spPr>
          <a:xfrm>
            <a:off x="701337" y="4626258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79</a:t>
            </a:r>
            <a:endParaRPr lang="zh-TW" altLang="en-US" sz="14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297AC6A7-3963-31CD-C178-D839A77FC26C}"/>
              </a:ext>
            </a:extLst>
          </p:cNvPr>
          <p:cNvSpPr/>
          <p:nvPr/>
        </p:nvSpPr>
        <p:spPr>
          <a:xfrm>
            <a:off x="2157986" y="4626257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26</a:t>
            </a:r>
            <a:endParaRPr lang="zh-TW" altLang="en-US" sz="1400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8E812F0-D113-9619-4CBC-117D2FA0D938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2627797" y="1632787"/>
            <a:ext cx="2092874" cy="310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DE851E38-0FC9-1644-A2DD-54CE17DBF295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5109874" y="1632787"/>
            <a:ext cx="2140227" cy="310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995F612-1550-39E7-868A-9AD9F7DCBAB8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1719348" y="2412679"/>
            <a:ext cx="713847" cy="1043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F300E346-E99E-96E9-CB66-35EA8118FC51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2822398" y="2412679"/>
            <a:ext cx="734289" cy="10436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A7279CA5-BB36-61A0-1468-653392F2B8BC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321210" y="2412679"/>
            <a:ext cx="734289" cy="10436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C8FF94ED-5642-FC2F-F24E-EB7BE13C5F5B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7444702" y="2412679"/>
            <a:ext cx="739034" cy="10436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200F70B0-B9DB-977F-63D3-612DE0140513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 flipH="1">
            <a:off x="976546" y="3926181"/>
            <a:ext cx="548200" cy="700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ECF9EAFE-8C67-CA76-C3B1-8D866FBC6FC4}"/>
              </a:ext>
            </a:extLst>
          </p:cNvPr>
          <p:cNvCxnSpPr>
            <a:cxnSpLocks/>
            <a:stCxn id="7" idx="5"/>
            <a:endCxn id="12" idx="0"/>
          </p:cNvCxnSpPr>
          <p:nvPr/>
        </p:nvCxnSpPr>
        <p:spPr>
          <a:xfrm>
            <a:off x="1913949" y="3926181"/>
            <a:ext cx="519246" cy="700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4271377B-75D5-7ED5-8155-4E59BC8FCBA1}"/>
              </a:ext>
            </a:extLst>
          </p:cNvPr>
          <p:cNvSpPr txBox="1"/>
          <p:nvPr/>
        </p:nvSpPr>
        <p:spPr>
          <a:xfrm>
            <a:off x="7142763" y="1123877"/>
            <a:ext cx="1531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1"/>
                </a:solidFill>
              </a:rPr>
              <a:t>Min Heap</a:t>
            </a:r>
            <a:endParaRPr lang="zh-TW" altLang="en-US" sz="2400" dirty="0">
              <a:solidFill>
                <a:schemeClr val="accent1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31627F1-9ABC-3A03-AD22-45F6582EFCF9}"/>
              </a:ext>
            </a:extLst>
          </p:cNvPr>
          <p:cNvSpPr txBox="1"/>
          <p:nvPr/>
        </p:nvSpPr>
        <p:spPr>
          <a:xfrm>
            <a:off x="4360820" y="108237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0</a:t>
            </a:r>
            <a:endParaRPr lang="zh-TW" altLang="en-US" sz="14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92BD23E9-B70B-317F-490C-EBA5842559C9}"/>
              </a:ext>
            </a:extLst>
          </p:cNvPr>
          <p:cNvSpPr txBox="1"/>
          <p:nvPr/>
        </p:nvSpPr>
        <p:spPr>
          <a:xfrm>
            <a:off x="2153950" y="1894879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47657C2-4C0C-9E3D-D6A1-5207A7E61807}"/>
              </a:ext>
            </a:extLst>
          </p:cNvPr>
          <p:cNvSpPr txBox="1"/>
          <p:nvPr/>
        </p:nvSpPr>
        <p:spPr>
          <a:xfrm>
            <a:off x="6776255" y="1871131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2C15AF84-8E7F-7A1E-5224-447A0C3CC34F}"/>
              </a:ext>
            </a:extLst>
          </p:cNvPr>
          <p:cNvSpPr txBox="1"/>
          <p:nvPr/>
        </p:nvSpPr>
        <p:spPr>
          <a:xfrm>
            <a:off x="1245503" y="3350351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3</a:t>
            </a:r>
            <a:endParaRPr lang="zh-TW" altLang="en-US" sz="14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E65B33E2-6143-D98C-C043-88144DBCF20A}"/>
              </a:ext>
            </a:extLst>
          </p:cNvPr>
          <p:cNvSpPr txBox="1"/>
          <p:nvPr/>
        </p:nvSpPr>
        <p:spPr>
          <a:xfrm>
            <a:off x="3049920" y="3350350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A83D5794-468A-54A6-1A93-E8B34CB0F77D}"/>
              </a:ext>
            </a:extLst>
          </p:cNvPr>
          <p:cNvSpPr txBox="1"/>
          <p:nvPr/>
        </p:nvSpPr>
        <p:spPr>
          <a:xfrm>
            <a:off x="5818479" y="3350350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5</a:t>
            </a:r>
            <a:endParaRPr lang="zh-TW" altLang="en-US" sz="1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488106C1-1E5D-D00C-2F46-D70CADEC6102}"/>
              </a:ext>
            </a:extLst>
          </p:cNvPr>
          <p:cNvSpPr txBox="1"/>
          <p:nvPr/>
        </p:nvSpPr>
        <p:spPr>
          <a:xfrm>
            <a:off x="7674597" y="3350350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6</a:t>
            </a:r>
            <a:endParaRPr lang="zh-TW" altLang="en-US" sz="1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D83039F-9618-52C9-7424-6388C357A0C3}"/>
              </a:ext>
            </a:extLst>
          </p:cNvPr>
          <p:cNvSpPr txBox="1"/>
          <p:nvPr/>
        </p:nvSpPr>
        <p:spPr>
          <a:xfrm>
            <a:off x="502701" y="4472368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7</a:t>
            </a: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C42DC6B5-35C5-432B-107D-1C8E86BBA795}"/>
              </a:ext>
            </a:extLst>
          </p:cNvPr>
          <p:cNvSpPr txBox="1"/>
          <p:nvPr/>
        </p:nvSpPr>
        <p:spPr>
          <a:xfrm>
            <a:off x="1984016" y="4467424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8</a:t>
            </a:r>
          </a:p>
        </p:txBody>
      </p:sp>
      <p:graphicFrame>
        <p:nvGraphicFramePr>
          <p:cNvPr id="3" name="表格 12">
            <a:extLst>
              <a:ext uri="{FF2B5EF4-FFF2-40B4-BE49-F238E27FC236}">
                <a16:creationId xmlns:a16="http://schemas.microsoft.com/office/drawing/2014/main" id="{46740ACA-1EE4-AEB5-FBF3-A27702801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311570"/>
              </p:ext>
            </p:extLst>
          </p:nvPr>
        </p:nvGraphicFramePr>
        <p:xfrm>
          <a:off x="851272" y="5393568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959554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369277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56062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742941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926554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156704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721150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681054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753442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5805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222746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8186721-537F-2270-E99A-5E4C0B79C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729452"/>
              </p:ext>
            </p:extLst>
          </p:nvPr>
        </p:nvGraphicFramePr>
        <p:xfrm>
          <a:off x="851272" y="5787508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959554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369277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56062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742941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926554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156704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721150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681054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753442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5805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8222746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36E2EAE6-35C8-DC30-96EF-6C06DF308861}"/>
              </a:ext>
            </a:extLst>
          </p:cNvPr>
          <p:cNvSpPr txBox="1"/>
          <p:nvPr/>
        </p:nvSpPr>
        <p:spPr>
          <a:xfrm>
            <a:off x="4775650" y="1284296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7</a:t>
            </a:r>
            <a:endParaRPr lang="zh-TW" altLang="en-US" sz="1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42C8941-C17E-1332-CAE1-1A6966C64FFA}"/>
              </a:ext>
            </a:extLst>
          </p:cNvPr>
          <p:cNvSpPr txBox="1"/>
          <p:nvPr/>
        </p:nvSpPr>
        <p:spPr>
          <a:xfrm>
            <a:off x="2420337" y="2064188"/>
            <a:ext cx="417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18</a:t>
            </a:r>
            <a:endParaRPr lang="zh-TW" altLang="en-US" sz="1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0E85C1C-CE32-0586-9831-EB89B15F76BF}"/>
              </a:ext>
            </a:extLst>
          </p:cNvPr>
          <p:cNvSpPr txBox="1"/>
          <p:nvPr/>
        </p:nvSpPr>
        <p:spPr>
          <a:xfrm>
            <a:off x="7041316" y="2068169"/>
            <a:ext cx="417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15</a:t>
            </a:r>
            <a:endParaRPr lang="zh-TW" altLang="en-US" sz="1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3AF32F7-0B97-5E57-4534-0142EF1CA1EA}"/>
              </a:ext>
            </a:extLst>
          </p:cNvPr>
          <p:cNvSpPr txBox="1"/>
          <p:nvPr/>
        </p:nvSpPr>
        <p:spPr>
          <a:xfrm>
            <a:off x="1510563" y="3580766"/>
            <a:ext cx="417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24</a:t>
            </a:r>
            <a:endParaRPr lang="zh-TW" altLang="en-US" sz="1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2D2F56B-8066-FA93-BBF4-E8434C405BE8}"/>
              </a:ext>
            </a:extLst>
          </p:cNvPr>
          <p:cNvSpPr txBox="1"/>
          <p:nvPr/>
        </p:nvSpPr>
        <p:spPr>
          <a:xfrm>
            <a:off x="3349921" y="3580146"/>
            <a:ext cx="417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62</a:t>
            </a:r>
            <a:endParaRPr lang="zh-TW" altLang="en-US" sz="14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AD019CA-8EE3-83E8-C260-4DE1C5118A40}"/>
              </a:ext>
            </a:extLst>
          </p:cNvPr>
          <p:cNvSpPr txBox="1"/>
          <p:nvPr/>
        </p:nvSpPr>
        <p:spPr>
          <a:xfrm>
            <a:off x="6112425" y="3572287"/>
            <a:ext cx="417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22</a:t>
            </a:r>
            <a:endParaRPr lang="zh-TW" altLang="en-US" sz="1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3525FE2-2B0E-D8AA-5683-F0B408C0B035}"/>
              </a:ext>
            </a:extLst>
          </p:cNvPr>
          <p:cNvSpPr txBox="1"/>
          <p:nvPr/>
        </p:nvSpPr>
        <p:spPr>
          <a:xfrm>
            <a:off x="7974951" y="3574538"/>
            <a:ext cx="417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17</a:t>
            </a:r>
            <a:endParaRPr lang="zh-TW" altLang="en-US" sz="1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56FE966-DA24-9CAF-1695-27076B64FF3B}"/>
              </a:ext>
            </a:extLst>
          </p:cNvPr>
          <p:cNvSpPr txBox="1"/>
          <p:nvPr/>
        </p:nvSpPr>
        <p:spPr>
          <a:xfrm>
            <a:off x="767761" y="4749300"/>
            <a:ext cx="417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79</a:t>
            </a:r>
            <a:endParaRPr lang="zh-TW" altLang="en-US" sz="14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4CF7930-B211-DA3B-4B59-DC961CC9F720}"/>
              </a:ext>
            </a:extLst>
          </p:cNvPr>
          <p:cNvSpPr txBox="1"/>
          <p:nvPr/>
        </p:nvSpPr>
        <p:spPr>
          <a:xfrm>
            <a:off x="2224410" y="4749300"/>
            <a:ext cx="417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26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0566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-0.2987 0.6030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35" y="3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7 L -0.04518 0.48958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6" y="2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07407E-6 L -0.3582 0.4886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17" y="2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44444E-6 L 0.16119 0.26852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60" y="1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0.07877 0.26852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2" y="1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96296E-6 L -0.08216 0.26828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1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 L -0.16809 0.26921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11" y="1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6 L 0.48867 0.09791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27" y="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6 L 0.4362 0.09791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10" y="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  <p:bldP spid="19" grpId="0"/>
      <p:bldP spid="21" grpId="0"/>
      <p:bldP spid="22" grpId="0"/>
      <p:bldP spid="24" grpId="0"/>
      <p:bldP spid="25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E1D5D-40EA-223A-9659-44015C71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758324" cy="668165"/>
          </a:xfrm>
        </p:spPr>
        <p:txBody>
          <a:bodyPr/>
          <a:lstStyle/>
          <a:p>
            <a:r>
              <a:rPr lang="en-US" altLang="zh-TW" dirty="0"/>
              <a:t>Insert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BE76F6D-B746-C22C-5D23-F59B61F3ECB8}"/>
              </a:ext>
            </a:extLst>
          </p:cNvPr>
          <p:cNvSpPr/>
          <p:nvPr/>
        </p:nvSpPr>
        <p:spPr>
          <a:xfrm>
            <a:off x="4640064" y="1162977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7</a:t>
            </a:r>
            <a:endParaRPr lang="zh-TW" altLang="en-US" sz="1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154CBAFF-8D2C-4E9F-B5FE-51CD49C21E4E}"/>
              </a:ext>
            </a:extLst>
          </p:cNvPr>
          <p:cNvSpPr/>
          <p:nvPr/>
        </p:nvSpPr>
        <p:spPr>
          <a:xfrm>
            <a:off x="2352588" y="1942869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18</a:t>
            </a:r>
            <a:endParaRPr lang="zh-TW" altLang="en-US" sz="14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5BF543A-1424-9FA1-0A13-7937C72A7103}"/>
              </a:ext>
            </a:extLst>
          </p:cNvPr>
          <p:cNvSpPr/>
          <p:nvPr/>
        </p:nvSpPr>
        <p:spPr>
          <a:xfrm>
            <a:off x="6974892" y="1942869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15</a:t>
            </a:r>
            <a:endParaRPr lang="zh-TW" altLang="en-US" sz="1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4D9B285-EAFF-1819-47BA-5171D6835D85}"/>
              </a:ext>
            </a:extLst>
          </p:cNvPr>
          <p:cNvSpPr/>
          <p:nvPr/>
        </p:nvSpPr>
        <p:spPr>
          <a:xfrm>
            <a:off x="1444139" y="3456371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24</a:t>
            </a:r>
            <a:endParaRPr lang="zh-TW" altLang="en-US" sz="1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2463C3E0-621F-A907-8778-8649AAB20653}"/>
              </a:ext>
            </a:extLst>
          </p:cNvPr>
          <p:cNvSpPr/>
          <p:nvPr/>
        </p:nvSpPr>
        <p:spPr>
          <a:xfrm>
            <a:off x="3281478" y="3456370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62</a:t>
            </a:r>
            <a:endParaRPr lang="zh-TW" altLang="en-US" sz="14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E6D0E51C-8AC5-50C6-F464-ED7752ACCF14}"/>
              </a:ext>
            </a:extLst>
          </p:cNvPr>
          <p:cNvSpPr/>
          <p:nvPr/>
        </p:nvSpPr>
        <p:spPr>
          <a:xfrm>
            <a:off x="6046001" y="3456373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22</a:t>
            </a:r>
            <a:endParaRPr lang="zh-TW" altLang="en-US" sz="1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52D62486-6993-4B14-E7A2-ECCF572B8B00}"/>
              </a:ext>
            </a:extLst>
          </p:cNvPr>
          <p:cNvSpPr/>
          <p:nvPr/>
        </p:nvSpPr>
        <p:spPr>
          <a:xfrm>
            <a:off x="7908527" y="3456372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17</a:t>
            </a:r>
            <a:endParaRPr lang="zh-TW" altLang="en-US" sz="1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1554BED-60F2-36E9-F708-1697E279E460}"/>
              </a:ext>
            </a:extLst>
          </p:cNvPr>
          <p:cNvSpPr/>
          <p:nvPr/>
        </p:nvSpPr>
        <p:spPr>
          <a:xfrm>
            <a:off x="961396" y="4626258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79</a:t>
            </a:r>
            <a:endParaRPr lang="zh-TW" altLang="en-US" sz="14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297AC6A7-3963-31CD-C178-D839A77FC26C}"/>
              </a:ext>
            </a:extLst>
          </p:cNvPr>
          <p:cNvSpPr/>
          <p:nvPr/>
        </p:nvSpPr>
        <p:spPr>
          <a:xfrm>
            <a:off x="1965039" y="4626257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26</a:t>
            </a:r>
            <a:endParaRPr lang="zh-TW" altLang="en-US" sz="1400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8E812F0-D113-9619-4CBC-117D2FA0D938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2627797" y="1632787"/>
            <a:ext cx="2092874" cy="310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DE851E38-0FC9-1644-A2DD-54CE17DBF295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5109874" y="1632787"/>
            <a:ext cx="2140227" cy="310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995F612-1550-39E7-868A-9AD9F7DCBAB8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1719348" y="2412679"/>
            <a:ext cx="713847" cy="1043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F300E346-E99E-96E9-CB66-35EA8118FC51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2822398" y="2412679"/>
            <a:ext cx="734289" cy="10436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A7279CA5-BB36-61A0-1468-653392F2B8BC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321210" y="2412679"/>
            <a:ext cx="734289" cy="10436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C8FF94ED-5642-FC2F-F24E-EB7BE13C5F5B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7444702" y="2412679"/>
            <a:ext cx="739034" cy="10436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200F70B0-B9DB-977F-63D3-612DE0140513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 flipH="1">
            <a:off x="1236605" y="3926181"/>
            <a:ext cx="288141" cy="700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ECF9EAFE-8C67-CA76-C3B1-8D866FBC6FC4}"/>
              </a:ext>
            </a:extLst>
          </p:cNvPr>
          <p:cNvCxnSpPr>
            <a:cxnSpLocks/>
            <a:stCxn id="7" idx="5"/>
            <a:endCxn id="12" idx="0"/>
          </p:cNvCxnSpPr>
          <p:nvPr/>
        </p:nvCxnSpPr>
        <p:spPr>
          <a:xfrm>
            <a:off x="1913949" y="3926181"/>
            <a:ext cx="326299" cy="700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4271377B-75D5-7ED5-8155-4E59BC8FCBA1}"/>
              </a:ext>
            </a:extLst>
          </p:cNvPr>
          <p:cNvSpPr txBox="1"/>
          <p:nvPr/>
        </p:nvSpPr>
        <p:spPr>
          <a:xfrm>
            <a:off x="7142763" y="1123877"/>
            <a:ext cx="1531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1"/>
                </a:solidFill>
              </a:rPr>
              <a:t>Min Heap</a:t>
            </a:r>
            <a:endParaRPr lang="zh-TW" altLang="en-US" sz="2400" dirty="0">
              <a:solidFill>
                <a:schemeClr val="accent1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31627F1-9ABC-3A03-AD22-45F6582EFCF9}"/>
              </a:ext>
            </a:extLst>
          </p:cNvPr>
          <p:cNvSpPr txBox="1"/>
          <p:nvPr/>
        </p:nvSpPr>
        <p:spPr>
          <a:xfrm>
            <a:off x="4360820" y="108237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0</a:t>
            </a:r>
            <a:endParaRPr lang="zh-TW" altLang="en-US" sz="14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92BD23E9-B70B-317F-490C-EBA5842559C9}"/>
              </a:ext>
            </a:extLst>
          </p:cNvPr>
          <p:cNvSpPr txBox="1"/>
          <p:nvPr/>
        </p:nvSpPr>
        <p:spPr>
          <a:xfrm>
            <a:off x="2153950" y="1894879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47657C2-4C0C-9E3D-D6A1-5207A7E61807}"/>
              </a:ext>
            </a:extLst>
          </p:cNvPr>
          <p:cNvSpPr txBox="1"/>
          <p:nvPr/>
        </p:nvSpPr>
        <p:spPr>
          <a:xfrm>
            <a:off x="6776255" y="1871131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2C15AF84-8E7F-7A1E-5224-447A0C3CC34F}"/>
              </a:ext>
            </a:extLst>
          </p:cNvPr>
          <p:cNvSpPr txBox="1"/>
          <p:nvPr/>
        </p:nvSpPr>
        <p:spPr>
          <a:xfrm>
            <a:off x="1245503" y="3350351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3</a:t>
            </a:r>
            <a:endParaRPr lang="zh-TW" altLang="en-US" sz="14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E65B33E2-6143-D98C-C043-88144DBCF20A}"/>
              </a:ext>
            </a:extLst>
          </p:cNvPr>
          <p:cNvSpPr txBox="1"/>
          <p:nvPr/>
        </p:nvSpPr>
        <p:spPr>
          <a:xfrm>
            <a:off x="3049920" y="3350350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A83D5794-468A-54A6-1A93-E8B34CB0F77D}"/>
              </a:ext>
            </a:extLst>
          </p:cNvPr>
          <p:cNvSpPr txBox="1"/>
          <p:nvPr/>
        </p:nvSpPr>
        <p:spPr>
          <a:xfrm>
            <a:off x="5818479" y="3350350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5</a:t>
            </a:r>
            <a:endParaRPr lang="zh-TW" altLang="en-US" sz="1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488106C1-1E5D-D00C-2F46-D70CADEC6102}"/>
              </a:ext>
            </a:extLst>
          </p:cNvPr>
          <p:cNvSpPr txBox="1"/>
          <p:nvPr/>
        </p:nvSpPr>
        <p:spPr>
          <a:xfrm>
            <a:off x="7674597" y="3350350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6</a:t>
            </a:r>
            <a:endParaRPr lang="zh-TW" altLang="en-US" sz="1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D83039F-9618-52C9-7424-6388C357A0C3}"/>
              </a:ext>
            </a:extLst>
          </p:cNvPr>
          <p:cNvSpPr txBox="1"/>
          <p:nvPr/>
        </p:nvSpPr>
        <p:spPr>
          <a:xfrm>
            <a:off x="762760" y="4472368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7</a:t>
            </a: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C42DC6B5-35C5-432B-107D-1C8E86BBA795}"/>
              </a:ext>
            </a:extLst>
          </p:cNvPr>
          <p:cNvSpPr txBox="1"/>
          <p:nvPr/>
        </p:nvSpPr>
        <p:spPr>
          <a:xfrm>
            <a:off x="1791069" y="4467424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8</a:t>
            </a: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216542E5-AC6C-F929-C663-2B8771A72AB1}"/>
              </a:ext>
            </a:extLst>
          </p:cNvPr>
          <p:cNvSpPr/>
          <p:nvPr/>
        </p:nvSpPr>
        <p:spPr>
          <a:xfrm>
            <a:off x="2778747" y="4621211"/>
            <a:ext cx="550417" cy="550417"/>
          </a:xfrm>
          <a:prstGeom prst="ellipse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7D6E7779-0A78-F1A0-77E2-E146714FD9BE}"/>
              </a:ext>
            </a:extLst>
          </p:cNvPr>
          <p:cNvCxnSpPr>
            <a:cxnSpLocks/>
            <a:stCxn id="8" idx="3"/>
            <a:endCxn id="3" idx="0"/>
          </p:cNvCxnSpPr>
          <p:nvPr/>
        </p:nvCxnSpPr>
        <p:spPr>
          <a:xfrm flipH="1">
            <a:off x="3053956" y="3926180"/>
            <a:ext cx="308129" cy="69503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0E7217F-B9B2-6063-BAA2-145640A67CEA}"/>
              </a:ext>
            </a:extLst>
          </p:cNvPr>
          <p:cNvSpPr txBox="1"/>
          <p:nvPr/>
        </p:nvSpPr>
        <p:spPr>
          <a:xfrm>
            <a:off x="2580111" y="4467321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9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32962EE-B3DD-C473-55EC-366E59D9E2E3}"/>
              </a:ext>
            </a:extLst>
          </p:cNvPr>
          <p:cNvSpPr txBox="1"/>
          <p:nvPr/>
        </p:nvSpPr>
        <p:spPr>
          <a:xfrm>
            <a:off x="682152" y="1494320"/>
            <a:ext cx="175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heap.insert</a:t>
            </a:r>
            <a:r>
              <a:rPr lang="en-US" altLang="zh-TW" dirty="0"/>
              <a:t>(3);</a:t>
            </a:r>
            <a:endParaRPr lang="zh-TW" altLang="en-US" dirty="0"/>
          </a:p>
        </p:txBody>
      </p:sp>
      <p:graphicFrame>
        <p:nvGraphicFramePr>
          <p:cNvPr id="24" name="表格 12">
            <a:extLst>
              <a:ext uri="{FF2B5EF4-FFF2-40B4-BE49-F238E27FC236}">
                <a16:creationId xmlns:a16="http://schemas.microsoft.com/office/drawing/2014/main" id="{C325EFBE-488E-A11B-69DB-B772AA5AB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115909"/>
              </p:ext>
            </p:extLst>
          </p:nvPr>
        </p:nvGraphicFramePr>
        <p:xfrm>
          <a:off x="851272" y="5393568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29595542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3692776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560629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7429418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09265543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1567043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211503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681054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9753442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580565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755944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222746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1F5CA8F8-40E2-CEDB-EF54-323B9D4D20D8}"/>
              </a:ext>
            </a:extLst>
          </p:cNvPr>
          <p:cNvSpPr/>
          <p:nvPr/>
        </p:nvSpPr>
        <p:spPr>
          <a:xfrm>
            <a:off x="762760" y="5308847"/>
            <a:ext cx="6836525" cy="5504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26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E1D5D-40EA-223A-9659-44015C71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758324" cy="668165"/>
          </a:xfrm>
        </p:spPr>
        <p:txBody>
          <a:bodyPr/>
          <a:lstStyle/>
          <a:p>
            <a:r>
              <a:rPr lang="en-US" altLang="zh-TW" dirty="0"/>
              <a:t>Insert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BE76F6D-B746-C22C-5D23-F59B61F3ECB8}"/>
              </a:ext>
            </a:extLst>
          </p:cNvPr>
          <p:cNvSpPr/>
          <p:nvPr/>
        </p:nvSpPr>
        <p:spPr>
          <a:xfrm>
            <a:off x="4640064" y="1162977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7</a:t>
            </a:r>
            <a:endParaRPr lang="zh-TW" altLang="en-US" sz="1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154CBAFF-8D2C-4E9F-B5FE-51CD49C21E4E}"/>
              </a:ext>
            </a:extLst>
          </p:cNvPr>
          <p:cNvSpPr/>
          <p:nvPr/>
        </p:nvSpPr>
        <p:spPr>
          <a:xfrm>
            <a:off x="2352588" y="1942869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18</a:t>
            </a:r>
            <a:endParaRPr lang="zh-TW" altLang="en-US" sz="14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5BF543A-1424-9FA1-0A13-7937C72A7103}"/>
              </a:ext>
            </a:extLst>
          </p:cNvPr>
          <p:cNvSpPr/>
          <p:nvPr/>
        </p:nvSpPr>
        <p:spPr>
          <a:xfrm>
            <a:off x="6974892" y="1942869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15</a:t>
            </a:r>
            <a:endParaRPr lang="zh-TW" altLang="en-US" sz="1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4D9B285-EAFF-1819-47BA-5171D6835D85}"/>
              </a:ext>
            </a:extLst>
          </p:cNvPr>
          <p:cNvSpPr/>
          <p:nvPr/>
        </p:nvSpPr>
        <p:spPr>
          <a:xfrm>
            <a:off x="1444139" y="3456371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24</a:t>
            </a:r>
            <a:endParaRPr lang="zh-TW" altLang="en-US" sz="1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2463C3E0-621F-A907-8778-8649AAB20653}"/>
              </a:ext>
            </a:extLst>
          </p:cNvPr>
          <p:cNvSpPr/>
          <p:nvPr/>
        </p:nvSpPr>
        <p:spPr>
          <a:xfrm>
            <a:off x="3281478" y="3456370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E6D0E51C-8AC5-50C6-F464-ED7752ACCF14}"/>
              </a:ext>
            </a:extLst>
          </p:cNvPr>
          <p:cNvSpPr/>
          <p:nvPr/>
        </p:nvSpPr>
        <p:spPr>
          <a:xfrm>
            <a:off x="6046001" y="3456373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22</a:t>
            </a:r>
            <a:endParaRPr lang="zh-TW" altLang="en-US" sz="1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52D62486-6993-4B14-E7A2-ECCF572B8B00}"/>
              </a:ext>
            </a:extLst>
          </p:cNvPr>
          <p:cNvSpPr/>
          <p:nvPr/>
        </p:nvSpPr>
        <p:spPr>
          <a:xfrm>
            <a:off x="7908527" y="3456372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17</a:t>
            </a:r>
            <a:endParaRPr lang="zh-TW" altLang="en-US" sz="1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1554BED-60F2-36E9-F708-1697E279E460}"/>
              </a:ext>
            </a:extLst>
          </p:cNvPr>
          <p:cNvSpPr/>
          <p:nvPr/>
        </p:nvSpPr>
        <p:spPr>
          <a:xfrm>
            <a:off x="961396" y="4626258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79</a:t>
            </a:r>
            <a:endParaRPr lang="zh-TW" altLang="en-US" sz="14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297AC6A7-3963-31CD-C178-D839A77FC26C}"/>
              </a:ext>
            </a:extLst>
          </p:cNvPr>
          <p:cNvSpPr/>
          <p:nvPr/>
        </p:nvSpPr>
        <p:spPr>
          <a:xfrm>
            <a:off x="1965039" y="4626257"/>
            <a:ext cx="550417" cy="55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26</a:t>
            </a:r>
            <a:endParaRPr lang="zh-TW" altLang="en-US" sz="1400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8E812F0-D113-9619-4CBC-117D2FA0D938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2627797" y="1632787"/>
            <a:ext cx="2092874" cy="310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DE851E38-0FC9-1644-A2DD-54CE17DBF295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5109874" y="1632787"/>
            <a:ext cx="2140227" cy="310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995F612-1550-39E7-868A-9AD9F7DCBAB8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1719348" y="2412679"/>
            <a:ext cx="713847" cy="1043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F300E346-E99E-96E9-CB66-35EA8118FC51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2822398" y="2412679"/>
            <a:ext cx="734289" cy="10436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A7279CA5-BB36-61A0-1468-653392F2B8BC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321210" y="2412679"/>
            <a:ext cx="734289" cy="10436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C8FF94ED-5642-FC2F-F24E-EB7BE13C5F5B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7444702" y="2412679"/>
            <a:ext cx="739034" cy="10436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200F70B0-B9DB-977F-63D3-612DE0140513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 flipH="1">
            <a:off x="1236605" y="3926181"/>
            <a:ext cx="288141" cy="700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ECF9EAFE-8C67-CA76-C3B1-8D866FBC6FC4}"/>
              </a:ext>
            </a:extLst>
          </p:cNvPr>
          <p:cNvCxnSpPr>
            <a:cxnSpLocks/>
            <a:stCxn id="7" idx="5"/>
            <a:endCxn id="12" idx="0"/>
          </p:cNvCxnSpPr>
          <p:nvPr/>
        </p:nvCxnSpPr>
        <p:spPr>
          <a:xfrm>
            <a:off x="1913949" y="3926181"/>
            <a:ext cx="326299" cy="700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4271377B-75D5-7ED5-8155-4E59BC8FCBA1}"/>
              </a:ext>
            </a:extLst>
          </p:cNvPr>
          <p:cNvSpPr txBox="1"/>
          <p:nvPr/>
        </p:nvSpPr>
        <p:spPr>
          <a:xfrm>
            <a:off x="7142763" y="1123877"/>
            <a:ext cx="1531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1"/>
                </a:solidFill>
              </a:rPr>
              <a:t>Min Heap</a:t>
            </a:r>
            <a:endParaRPr lang="zh-TW" altLang="en-US" sz="2400" dirty="0">
              <a:solidFill>
                <a:schemeClr val="accent1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31627F1-9ABC-3A03-AD22-45F6582EFCF9}"/>
              </a:ext>
            </a:extLst>
          </p:cNvPr>
          <p:cNvSpPr txBox="1"/>
          <p:nvPr/>
        </p:nvSpPr>
        <p:spPr>
          <a:xfrm>
            <a:off x="4360820" y="108237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0</a:t>
            </a:r>
            <a:endParaRPr lang="zh-TW" altLang="en-US" sz="14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92BD23E9-B70B-317F-490C-EBA5842559C9}"/>
              </a:ext>
            </a:extLst>
          </p:cNvPr>
          <p:cNvSpPr txBox="1"/>
          <p:nvPr/>
        </p:nvSpPr>
        <p:spPr>
          <a:xfrm>
            <a:off x="2153950" y="1894879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47657C2-4C0C-9E3D-D6A1-5207A7E61807}"/>
              </a:ext>
            </a:extLst>
          </p:cNvPr>
          <p:cNvSpPr txBox="1"/>
          <p:nvPr/>
        </p:nvSpPr>
        <p:spPr>
          <a:xfrm>
            <a:off x="6776255" y="1871131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2C15AF84-8E7F-7A1E-5224-447A0C3CC34F}"/>
              </a:ext>
            </a:extLst>
          </p:cNvPr>
          <p:cNvSpPr txBox="1"/>
          <p:nvPr/>
        </p:nvSpPr>
        <p:spPr>
          <a:xfrm>
            <a:off x="1245503" y="3350351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3</a:t>
            </a:r>
            <a:endParaRPr lang="zh-TW" altLang="en-US" sz="14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E65B33E2-6143-D98C-C043-88144DBCF20A}"/>
              </a:ext>
            </a:extLst>
          </p:cNvPr>
          <p:cNvSpPr txBox="1"/>
          <p:nvPr/>
        </p:nvSpPr>
        <p:spPr>
          <a:xfrm>
            <a:off x="3049920" y="3350350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A83D5794-468A-54A6-1A93-E8B34CB0F77D}"/>
              </a:ext>
            </a:extLst>
          </p:cNvPr>
          <p:cNvSpPr txBox="1"/>
          <p:nvPr/>
        </p:nvSpPr>
        <p:spPr>
          <a:xfrm>
            <a:off x="5818479" y="3350350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5</a:t>
            </a:r>
            <a:endParaRPr lang="zh-TW" altLang="en-US" sz="1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488106C1-1E5D-D00C-2F46-D70CADEC6102}"/>
              </a:ext>
            </a:extLst>
          </p:cNvPr>
          <p:cNvSpPr txBox="1"/>
          <p:nvPr/>
        </p:nvSpPr>
        <p:spPr>
          <a:xfrm>
            <a:off x="7674597" y="3350350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6</a:t>
            </a:r>
            <a:endParaRPr lang="zh-TW" altLang="en-US" sz="1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D83039F-9618-52C9-7424-6388C357A0C3}"/>
              </a:ext>
            </a:extLst>
          </p:cNvPr>
          <p:cNvSpPr txBox="1"/>
          <p:nvPr/>
        </p:nvSpPr>
        <p:spPr>
          <a:xfrm>
            <a:off x="762760" y="4472368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7</a:t>
            </a: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C42DC6B5-35C5-432B-107D-1C8E86BBA795}"/>
              </a:ext>
            </a:extLst>
          </p:cNvPr>
          <p:cNvSpPr txBox="1"/>
          <p:nvPr/>
        </p:nvSpPr>
        <p:spPr>
          <a:xfrm>
            <a:off x="1791069" y="4467424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8</a:t>
            </a: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216542E5-AC6C-F929-C663-2B8771A72AB1}"/>
              </a:ext>
            </a:extLst>
          </p:cNvPr>
          <p:cNvSpPr/>
          <p:nvPr/>
        </p:nvSpPr>
        <p:spPr>
          <a:xfrm>
            <a:off x="2778747" y="4621211"/>
            <a:ext cx="550417" cy="550417"/>
          </a:xfrm>
          <a:prstGeom prst="ellipse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7D6E7779-0A78-F1A0-77E2-E146714FD9BE}"/>
              </a:ext>
            </a:extLst>
          </p:cNvPr>
          <p:cNvCxnSpPr>
            <a:cxnSpLocks/>
            <a:stCxn id="8" idx="3"/>
            <a:endCxn id="3" idx="0"/>
          </p:cNvCxnSpPr>
          <p:nvPr/>
        </p:nvCxnSpPr>
        <p:spPr>
          <a:xfrm flipH="1">
            <a:off x="3053956" y="3926180"/>
            <a:ext cx="308129" cy="69503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0E7217F-B9B2-6063-BAA2-145640A67CEA}"/>
              </a:ext>
            </a:extLst>
          </p:cNvPr>
          <p:cNvSpPr txBox="1"/>
          <p:nvPr/>
        </p:nvSpPr>
        <p:spPr>
          <a:xfrm>
            <a:off x="2580111" y="4467321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9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32962EE-B3DD-C473-55EC-366E59D9E2E3}"/>
              </a:ext>
            </a:extLst>
          </p:cNvPr>
          <p:cNvSpPr txBox="1"/>
          <p:nvPr/>
        </p:nvSpPr>
        <p:spPr>
          <a:xfrm>
            <a:off x="682152" y="1494320"/>
            <a:ext cx="175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heap.insert</a:t>
            </a:r>
            <a:r>
              <a:rPr lang="en-US" altLang="zh-TW" dirty="0"/>
              <a:t>(3);</a:t>
            </a:r>
            <a:endParaRPr lang="zh-TW" altLang="en-US" dirty="0"/>
          </a:p>
        </p:txBody>
      </p:sp>
      <p:graphicFrame>
        <p:nvGraphicFramePr>
          <p:cNvPr id="24" name="表格 12">
            <a:extLst>
              <a:ext uri="{FF2B5EF4-FFF2-40B4-BE49-F238E27FC236}">
                <a16:creationId xmlns:a16="http://schemas.microsoft.com/office/drawing/2014/main" id="{C325EFBE-488E-A11B-69DB-B772AA5AB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000383"/>
              </p:ext>
            </p:extLst>
          </p:nvPr>
        </p:nvGraphicFramePr>
        <p:xfrm>
          <a:off x="851272" y="5393568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29595542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3692776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560629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7429418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09265543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1567043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211503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681054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9753442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580565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755944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222746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92DDDF3C-1CA7-6C44-80A5-0D75604BC1B7}"/>
              </a:ext>
            </a:extLst>
          </p:cNvPr>
          <p:cNvSpPr txBox="1"/>
          <p:nvPr/>
        </p:nvSpPr>
        <p:spPr>
          <a:xfrm>
            <a:off x="3300272" y="4112807"/>
            <a:ext cx="875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 &lt; 62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81F93C4-E46D-305D-8D5F-386AC444B443}"/>
              </a:ext>
            </a:extLst>
          </p:cNvPr>
          <p:cNvSpPr txBox="1"/>
          <p:nvPr/>
        </p:nvSpPr>
        <p:spPr>
          <a:xfrm>
            <a:off x="3922148" y="5381563"/>
            <a:ext cx="507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62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A8495BB-DB44-AA3E-C9ED-AA6F5173B48B}"/>
              </a:ext>
            </a:extLst>
          </p:cNvPr>
          <p:cNvSpPr txBox="1"/>
          <p:nvPr/>
        </p:nvSpPr>
        <p:spPr>
          <a:xfrm>
            <a:off x="3349921" y="3580146"/>
            <a:ext cx="417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62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5752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301 L 0.30299 0.0018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30" y="-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04128 0.16875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0" y="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</p:bldLst>
  </p:timing>
</p:sld>
</file>

<file path=ppt/theme/theme1.xml><?xml version="1.0" encoding="utf-8"?>
<a:theme xmlns:a="http://schemas.openxmlformats.org/drawingml/2006/main" name="多面向">
  <a:themeElements>
    <a:clrScheme name="藍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</TotalTime>
  <Words>818</Words>
  <Application>Microsoft Office PowerPoint</Application>
  <PresentationFormat>寬螢幕</PresentationFormat>
  <Paragraphs>610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Arial</vt:lpstr>
      <vt:lpstr>Trebuchet MS</vt:lpstr>
      <vt:lpstr>Wingdings</vt:lpstr>
      <vt:lpstr>Wingdings 3</vt:lpstr>
      <vt:lpstr>多面向</vt:lpstr>
      <vt:lpstr>Heap</vt:lpstr>
      <vt:lpstr>概念</vt:lpstr>
      <vt:lpstr>概念 from 1</vt:lpstr>
      <vt:lpstr>概念 from 1</vt:lpstr>
      <vt:lpstr>概念 from 0</vt:lpstr>
      <vt:lpstr>概念 from 0</vt:lpstr>
      <vt:lpstr>概念</vt:lpstr>
      <vt:lpstr>Insert</vt:lpstr>
      <vt:lpstr>Insert</vt:lpstr>
      <vt:lpstr>Insert</vt:lpstr>
      <vt:lpstr>Insert</vt:lpstr>
      <vt:lpstr>Insert</vt:lpstr>
      <vt:lpstr>Insert</vt:lpstr>
      <vt:lpstr>Delete</vt:lpstr>
      <vt:lpstr>Delete</vt:lpstr>
      <vt:lpstr>Delete</vt:lpstr>
      <vt:lpstr>Delete</vt:lpstr>
      <vt:lpstr>Delete</vt:lpstr>
      <vt:lpstr>Delete</vt:lpstr>
      <vt:lpstr>Delete</vt:lpstr>
      <vt:lpstr>Delete</vt:lpstr>
      <vt:lpstr>課堂練習(12/8 21:00)</vt:lpstr>
      <vt:lpstr>輸出範例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</dc:title>
  <dc:creator>王子倫</dc:creator>
  <cp:lastModifiedBy>王子倫</cp:lastModifiedBy>
  <cp:revision>9</cp:revision>
  <dcterms:created xsi:type="dcterms:W3CDTF">2022-12-04T12:13:21Z</dcterms:created>
  <dcterms:modified xsi:type="dcterms:W3CDTF">2022-12-07T07:43:42Z</dcterms:modified>
</cp:coreProperties>
</file>