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5"/>
  </p:notesMasterIdLst>
  <p:sldIdLst>
    <p:sldId id="256" r:id="rId2"/>
    <p:sldId id="263" r:id="rId3"/>
    <p:sldId id="262" r:id="rId4"/>
    <p:sldId id="265" r:id="rId5"/>
    <p:sldId id="267" r:id="rId6"/>
    <p:sldId id="268" r:id="rId7"/>
    <p:sldId id="277" r:id="rId8"/>
    <p:sldId id="269" r:id="rId9"/>
    <p:sldId id="270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0" r:id="rId24"/>
    <p:sldId id="293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0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6F2B6-5521-401A-A72F-64C414390F6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69B48-D701-4084-9371-F3E2A0848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77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69B48-D701-4084-9371-F3E2A0848E9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3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0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2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01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04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83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896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2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7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6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58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2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09EA-B25B-49D0-AEC9-431DFA22BA2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7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137F14-E4A0-3E2C-4379-86DE21ED6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Doubly Linked List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1C872EF-00E8-FB3D-3C58-AAABD1906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185461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132B446-B4FE-C2B8-733B-584F1701DE3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003176" y="3180426"/>
            <a:ext cx="1" cy="1109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1AD2AE2-68BB-0004-E071-CE3886FAA119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535FC5F-BC7B-ADAE-8C45-BE8190C6AA73}"/>
              </a:ext>
            </a:extLst>
          </p:cNvPr>
          <p:cNvCxnSpPr>
            <a:cxnSpLocks/>
          </p:cNvCxnSpPr>
          <p:nvPr/>
        </p:nvCxnSpPr>
        <p:spPr>
          <a:xfrm>
            <a:off x="1343526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495A704-CF6D-BB55-205E-542949210780}"/>
              </a:ext>
            </a:extLst>
          </p:cNvPr>
          <p:cNvCxnSpPr>
            <a:cxnSpLocks/>
          </p:cNvCxnSpPr>
          <p:nvPr/>
        </p:nvCxnSpPr>
        <p:spPr>
          <a:xfrm>
            <a:off x="2737835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247F2ED-E888-AF64-25FE-C959FAAAC03D}"/>
              </a:ext>
            </a:extLst>
          </p:cNvPr>
          <p:cNvCxnSpPr>
            <a:cxnSpLocks/>
          </p:cNvCxnSpPr>
          <p:nvPr/>
        </p:nvCxnSpPr>
        <p:spPr>
          <a:xfrm>
            <a:off x="4087278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54741CF9-414C-7B37-BDC1-0100944763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2246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5">
            <a:extLst>
              <a:ext uri="{FF2B5EF4-FFF2-40B4-BE49-F238E27FC236}">
                <a16:creationId xmlns:a16="http://schemas.microsoft.com/office/drawing/2014/main" id="{B48676DC-1495-0596-79E7-B8BC878D1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17567"/>
              </p:ext>
            </p:extLst>
          </p:nvPr>
        </p:nvGraphicFramePr>
        <p:xfrm>
          <a:off x="54572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31" name="表格 5">
            <a:extLst>
              <a:ext uri="{FF2B5EF4-FFF2-40B4-BE49-F238E27FC236}">
                <a16:creationId xmlns:a16="http://schemas.microsoft.com/office/drawing/2014/main" id="{9EF9244F-80BC-335A-9B1E-32B2DE91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2334"/>
              </p:ext>
            </p:extLst>
          </p:nvPr>
        </p:nvGraphicFramePr>
        <p:xfrm>
          <a:off x="1901804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32" name="表格 5">
            <a:extLst>
              <a:ext uri="{FF2B5EF4-FFF2-40B4-BE49-F238E27FC236}">
                <a16:creationId xmlns:a16="http://schemas.microsoft.com/office/drawing/2014/main" id="{BB5396DA-0034-BF9F-5C13-533BF54AB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12742"/>
              </p:ext>
            </p:extLst>
          </p:nvPr>
        </p:nvGraphicFramePr>
        <p:xfrm>
          <a:off x="325274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33" name="表格 5">
            <a:extLst>
              <a:ext uri="{FF2B5EF4-FFF2-40B4-BE49-F238E27FC236}">
                <a16:creationId xmlns:a16="http://schemas.microsoft.com/office/drawing/2014/main" id="{E86BD4C9-3D03-FE5D-2B63-A87FC4919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61664"/>
              </p:ext>
            </p:extLst>
          </p:nvPr>
        </p:nvGraphicFramePr>
        <p:xfrm>
          <a:off x="4603678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5F8BB7F-55E4-E271-1B32-697B4EA69569}"/>
              </a:ext>
            </a:extLst>
          </p:cNvPr>
          <p:cNvCxnSpPr>
            <a:cxnSpLocks/>
          </p:cNvCxnSpPr>
          <p:nvPr/>
        </p:nvCxnSpPr>
        <p:spPr>
          <a:xfrm flipH="1">
            <a:off x="4167386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6BCCD7E-F7A9-F58D-7A1F-080D3C36279A}"/>
              </a:ext>
            </a:extLst>
          </p:cNvPr>
          <p:cNvCxnSpPr>
            <a:cxnSpLocks/>
          </p:cNvCxnSpPr>
          <p:nvPr/>
        </p:nvCxnSpPr>
        <p:spPr>
          <a:xfrm flipH="1">
            <a:off x="2809644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74A59AD-3BEC-5996-991F-31FC39D8C5B5}"/>
              </a:ext>
            </a:extLst>
          </p:cNvPr>
          <p:cNvCxnSpPr>
            <a:cxnSpLocks/>
          </p:cNvCxnSpPr>
          <p:nvPr/>
        </p:nvCxnSpPr>
        <p:spPr>
          <a:xfrm flipH="1">
            <a:off x="1456498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96D8C76B-FFD6-8841-736A-F84D7F6BFD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896" y="4470616"/>
            <a:ext cx="311612" cy="294636"/>
          </a:xfrm>
          <a:prstGeom prst="bentConnector3">
            <a:avLst>
              <a:gd name="adj1" fmla="val 955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9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AC44DC7-7305-2D41-67AA-42CF90328829}"/>
              </a:ext>
            </a:extLst>
          </p:cNvPr>
          <p:cNvCxnSpPr>
            <a:cxnSpLocks/>
          </p:cNvCxnSpPr>
          <p:nvPr/>
        </p:nvCxnSpPr>
        <p:spPr>
          <a:xfrm flipH="1">
            <a:off x="2412732" y="3230489"/>
            <a:ext cx="709057" cy="308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20240F1-8D1C-7CE4-83E2-A0B84E1A8C7C}"/>
              </a:ext>
            </a:extLst>
          </p:cNvPr>
          <p:cNvSpPr txBox="1">
            <a:spLocks/>
          </p:cNvSpPr>
          <p:nvPr/>
        </p:nvSpPr>
        <p:spPr>
          <a:xfrm>
            <a:off x="2733642" y="2853342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newNode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7DEA072-50B3-88A6-1F51-523278980FE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003176" y="3180426"/>
            <a:ext cx="1" cy="1109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1603187-9889-7095-A06B-B4171136BCEE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1343526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2737835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4087278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2246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52435"/>
              </p:ext>
            </p:extLst>
          </p:nvPr>
        </p:nvGraphicFramePr>
        <p:xfrm>
          <a:off x="54572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64853"/>
              </p:ext>
            </p:extLst>
          </p:nvPr>
        </p:nvGraphicFramePr>
        <p:xfrm>
          <a:off x="1901804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8576"/>
              </p:ext>
            </p:extLst>
          </p:nvPr>
        </p:nvGraphicFramePr>
        <p:xfrm>
          <a:off x="325274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71020"/>
              </p:ext>
            </p:extLst>
          </p:nvPr>
        </p:nvGraphicFramePr>
        <p:xfrm>
          <a:off x="4603678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4167386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2809644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1456498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237FF96E-B875-B406-0593-E80C63DF14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896" y="4470616"/>
            <a:ext cx="311612" cy="294636"/>
          </a:xfrm>
          <a:prstGeom prst="bentConnector3">
            <a:avLst>
              <a:gd name="adj1" fmla="val 955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384539B-D96F-9422-8780-AE75ED4A8866}"/>
              </a:ext>
            </a:extLst>
          </p:cNvPr>
          <p:cNvSpPr txBox="1"/>
          <p:nvPr/>
        </p:nvSpPr>
        <p:spPr>
          <a:xfrm>
            <a:off x="807868" y="526445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建立一個</a:t>
            </a:r>
            <a:r>
              <a:rPr lang="en-US" altLang="zh-TW" dirty="0" err="1"/>
              <a:t>newNode</a:t>
            </a:r>
            <a:r>
              <a:rPr lang="en-US" altLang="zh-TW" dirty="0"/>
              <a:t> </a:t>
            </a:r>
            <a:r>
              <a:rPr lang="zh-TW" altLang="en-US" dirty="0"/>
              <a:t>， </a:t>
            </a:r>
            <a:r>
              <a:rPr lang="en-US" altLang="zh-TW" dirty="0"/>
              <a:t>data</a:t>
            </a:r>
            <a:r>
              <a:rPr lang="zh-TW" altLang="en-US" dirty="0"/>
              <a:t>放</a:t>
            </a:r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24" name="表格 5">
            <a:extLst>
              <a:ext uri="{FF2B5EF4-FFF2-40B4-BE49-F238E27FC236}">
                <a16:creationId xmlns:a16="http://schemas.microsoft.com/office/drawing/2014/main" id="{9A28F341-F4FB-AEB7-B9DF-18B09BFCD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178"/>
              </p:ext>
            </p:extLst>
          </p:nvPr>
        </p:nvGraphicFramePr>
        <p:xfrm>
          <a:off x="1776849" y="3546019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8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AC44DC7-7305-2D41-67AA-42CF90328829}"/>
              </a:ext>
            </a:extLst>
          </p:cNvPr>
          <p:cNvCxnSpPr>
            <a:cxnSpLocks/>
          </p:cNvCxnSpPr>
          <p:nvPr/>
        </p:nvCxnSpPr>
        <p:spPr>
          <a:xfrm flipH="1">
            <a:off x="2412732" y="3230489"/>
            <a:ext cx="709057" cy="308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20240F1-8D1C-7CE4-83E2-A0B84E1A8C7C}"/>
              </a:ext>
            </a:extLst>
          </p:cNvPr>
          <p:cNvSpPr txBox="1">
            <a:spLocks/>
          </p:cNvSpPr>
          <p:nvPr/>
        </p:nvSpPr>
        <p:spPr>
          <a:xfrm>
            <a:off x="2733642" y="2853342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7DEA072-50B3-88A6-1F51-523278980FE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003176" y="3180426"/>
            <a:ext cx="1" cy="1109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1603187-9889-7095-A06B-B4171136BCEE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1343526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2737835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4087278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2246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54572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1901804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325274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4603678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4167386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2809644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1456498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237FF96E-B875-B406-0593-E80C63DF14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896" y="4470616"/>
            <a:ext cx="311612" cy="294636"/>
          </a:xfrm>
          <a:prstGeom prst="bentConnector3">
            <a:avLst>
              <a:gd name="adj1" fmla="val 955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384539B-D96F-9422-8780-AE75ED4A8866}"/>
              </a:ext>
            </a:extLst>
          </p:cNvPr>
          <p:cNvSpPr txBox="1"/>
          <p:nvPr/>
        </p:nvSpPr>
        <p:spPr>
          <a:xfrm>
            <a:off x="807868" y="526445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 err="1"/>
              <a:t>newNode</a:t>
            </a:r>
            <a:r>
              <a:rPr lang="zh-TW" altLang="en-US" dirty="0"/>
              <a:t>的</a:t>
            </a:r>
            <a:r>
              <a:rPr lang="en-US" altLang="zh-TW" dirty="0"/>
              <a:t>next</a:t>
            </a:r>
            <a:r>
              <a:rPr lang="zh-TW" altLang="en-US" dirty="0"/>
              <a:t>指向</a:t>
            </a:r>
            <a:r>
              <a:rPr lang="en-US" altLang="zh-TW" dirty="0"/>
              <a:t>first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51A3533-274A-1050-57B6-5275D2124C2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003176" y="3833769"/>
            <a:ext cx="1605800" cy="456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5">
            <a:extLst>
              <a:ext uri="{FF2B5EF4-FFF2-40B4-BE49-F238E27FC236}">
                <a16:creationId xmlns:a16="http://schemas.microsoft.com/office/drawing/2014/main" id="{9C11DFC0-8E68-63BB-A036-951E785DE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89613"/>
              </p:ext>
            </p:extLst>
          </p:nvPr>
        </p:nvGraphicFramePr>
        <p:xfrm>
          <a:off x="1776849" y="3546019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69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7DEA072-50B3-88A6-1F51-523278980FE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003176" y="3180426"/>
            <a:ext cx="1" cy="1109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1603187-9889-7095-A06B-B4171136BCEE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1343526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2737835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4087278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2246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54572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1901804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325274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4603678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4167386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2809644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1456498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384539B-D96F-9422-8780-AE75ED4A8866}"/>
              </a:ext>
            </a:extLst>
          </p:cNvPr>
          <p:cNvSpPr txBox="1"/>
          <p:nvPr/>
        </p:nvSpPr>
        <p:spPr>
          <a:xfrm>
            <a:off x="807868" y="5264458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first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r>
              <a:rPr lang="zh-TW" altLang="en-US" dirty="0"/>
              <a:t>的</a:t>
            </a:r>
            <a:r>
              <a:rPr lang="en-US" altLang="zh-TW" dirty="0" err="1"/>
              <a:t>prev</a:t>
            </a:r>
            <a:r>
              <a:rPr lang="zh-TW" altLang="en-US" dirty="0"/>
              <a:t>指向</a:t>
            </a:r>
            <a:r>
              <a:rPr lang="en-US" altLang="zh-TW" dirty="0" err="1"/>
              <a:t>newNode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D8F7343-3FA4-4E57-7366-D50A137A913F}"/>
              </a:ext>
            </a:extLst>
          </p:cNvPr>
          <p:cNvCxnSpPr>
            <a:cxnSpLocks/>
          </p:cNvCxnSpPr>
          <p:nvPr/>
        </p:nvCxnSpPr>
        <p:spPr>
          <a:xfrm flipH="1">
            <a:off x="2412732" y="3230489"/>
            <a:ext cx="709057" cy="308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645C415-AD41-37C5-CD37-0C1DE760B7AA}"/>
              </a:ext>
            </a:extLst>
          </p:cNvPr>
          <p:cNvSpPr txBox="1">
            <a:spLocks/>
          </p:cNvSpPr>
          <p:nvPr/>
        </p:nvSpPr>
        <p:spPr>
          <a:xfrm>
            <a:off x="2733642" y="2853342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14728"/>
              </p:ext>
            </p:extLst>
          </p:nvPr>
        </p:nvGraphicFramePr>
        <p:xfrm>
          <a:off x="1776849" y="3546019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6C7857F-4681-E70B-A7B8-9918D67342A6}"/>
              </a:ext>
            </a:extLst>
          </p:cNvPr>
          <p:cNvCxnSpPr>
            <a:cxnSpLocks/>
          </p:cNvCxnSpPr>
          <p:nvPr/>
        </p:nvCxnSpPr>
        <p:spPr>
          <a:xfrm flipH="1">
            <a:off x="1003176" y="3833769"/>
            <a:ext cx="1605800" cy="456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7762792B-24F8-FBC8-8641-09125C2E785A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651591" y="3546019"/>
            <a:ext cx="1582713" cy="924597"/>
          </a:xfrm>
          <a:prstGeom prst="bentConnector4">
            <a:avLst>
              <a:gd name="adj1" fmla="val 35"/>
              <a:gd name="adj2" fmla="val 1247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1603187-9889-7095-A06B-B4171136BCEE}"/>
              </a:ext>
            </a:extLst>
          </p:cNvPr>
          <p:cNvSpPr txBox="1">
            <a:spLocks/>
          </p:cNvSpPr>
          <p:nvPr/>
        </p:nvSpPr>
        <p:spPr>
          <a:xfrm>
            <a:off x="2346322" y="3375816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54596"/>
              </p:ext>
            </p:extLst>
          </p:nvPr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19976"/>
              </p:ext>
            </p:extLst>
          </p:nvPr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54360"/>
              </p:ext>
            </p:extLst>
          </p:nvPr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76169"/>
              </p:ext>
            </p:extLst>
          </p:nvPr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D8F7343-3FA4-4E57-7366-D50A137A913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347064" y="3754284"/>
            <a:ext cx="0" cy="530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645C415-AD41-37C5-CD37-0C1DE760B7AA}"/>
              </a:ext>
            </a:extLst>
          </p:cNvPr>
          <p:cNvSpPr txBox="1">
            <a:spLocks/>
          </p:cNvSpPr>
          <p:nvPr/>
        </p:nvSpPr>
        <p:spPr>
          <a:xfrm>
            <a:off x="766234" y="3358734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60825"/>
              </p:ext>
            </p:extLst>
          </p:nvPr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1A24C5E-CDA8-BDB6-37FA-98D4931177D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706143" y="3771366"/>
            <a:ext cx="2848" cy="518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3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1603187-9889-7095-A06B-B4171136BCEE}"/>
              </a:ext>
            </a:extLst>
          </p:cNvPr>
          <p:cNvSpPr txBox="1">
            <a:spLocks/>
          </p:cNvSpPr>
          <p:nvPr/>
        </p:nvSpPr>
        <p:spPr>
          <a:xfrm>
            <a:off x="2346322" y="3375816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D8F7343-3FA4-4E57-7366-D50A137A913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347064" y="3754284"/>
            <a:ext cx="0" cy="530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645C415-AD41-37C5-CD37-0C1DE760B7AA}"/>
              </a:ext>
            </a:extLst>
          </p:cNvPr>
          <p:cNvSpPr txBox="1">
            <a:spLocks/>
          </p:cNvSpPr>
          <p:nvPr/>
        </p:nvSpPr>
        <p:spPr>
          <a:xfrm>
            <a:off x="766234" y="3358734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1A24C5E-CDA8-BDB6-37FA-98D4931177D4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1347064" y="3771366"/>
            <a:ext cx="1361927" cy="513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91A151-A8D2-04AF-E577-06D02294F3C7}"/>
              </a:ext>
            </a:extLst>
          </p:cNvPr>
          <p:cNvSpPr txBox="1"/>
          <p:nvPr/>
        </p:nvSpPr>
        <p:spPr>
          <a:xfrm>
            <a:off x="807868" y="5264458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first</a:t>
            </a:r>
            <a:r>
              <a:rPr lang="zh-TW" altLang="en-US" dirty="0"/>
              <a:t>指向</a:t>
            </a:r>
            <a:r>
              <a:rPr lang="en-US" altLang="zh-TW" dirty="0" err="1"/>
              <a:t>newNode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99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1603187-9889-7095-A06B-B4171136BCEE}"/>
              </a:ext>
            </a:extLst>
          </p:cNvPr>
          <p:cNvSpPr txBox="1">
            <a:spLocks/>
          </p:cNvSpPr>
          <p:nvPr/>
        </p:nvSpPr>
        <p:spPr>
          <a:xfrm>
            <a:off x="984395" y="3483436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D8F7343-3FA4-4E57-7366-D50A137A913F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1347064" y="4656036"/>
            <a:ext cx="0" cy="372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645C415-AD41-37C5-CD37-0C1DE760B7AA}"/>
              </a:ext>
            </a:extLst>
          </p:cNvPr>
          <p:cNvSpPr txBox="1">
            <a:spLocks/>
          </p:cNvSpPr>
          <p:nvPr/>
        </p:nvSpPr>
        <p:spPr>
          <a:xfrm>
            <a:off x="766234" y="5028905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1A24C5E-CDA8-BDB6-37FA-98D4931177D4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1347064" y="3878986"/>
            <a:ext cx="0" cy="40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newNode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1707"/>
              </p:ext>
            </p:extLst>
          </p:nvPr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807868" y="526445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建立一個</a:t>
            </a:r>
            <a:r>
              <a:rPr lang="en-US" altLang="zh-TW" dirty="0" err="1"/>
              <a:t>newNode</a:t>
            </a:r>
            <a:r>
              <a:rPr lang="en-US" altLang="zh-TW" dirty="0"/>
              <a:t> </a:t>
            </a:r>
            <a:r>
              <a:rPr lang="zh-TW" altLang="en-US" dirty="0"/>
              <a:t>， </a:t>
            </a:r>
            <a:r>
              <a:rPr lang="en-US" altLang="zh-TW" dirty="0"/>
              <a:t>data</a:t>
            </a:r>
            <a:r>
              <a:rPr lang="zh-TW" altLang="en-US" dirty="0"/>
              <a:t>放</a:t>
            </a:r>
            <a:r>
              <a:rPr lang="en-US" altLang="zh-TW" dirty="0"/>
              <a:t>42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01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25110"/>
              </p:ext>
            </p:extLst>
          </p:nvPr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807868" y="526445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建立一個</a:t>
            </a:r>
            <a:r>
              <a:rPr lang="en-US" altLang="zh-TW" dirty="0" err="1"/>
              <a:t>newNode</a:t>
            </a:r>
            <a:r>
              <a:rPr lang="en-US" altLang="zh-TW" dirty="0"/>
              <a:t> </a:t>
            </a:r>
            <a:r>
              <a:rPr lang="zh-TW" altLang="en-US" dirty="0"/>
              <a:t>， </a:t>
            </a:r>
            <a:r>
              <a:rPr lang="en-US" altLang="zh-TW" dirty="0"/>
              <a:t>data</a:t>
            </a:r>
            <a:r>
              <a:rPr lang="zh-TW" altLang="en-US" dirty="0"/>
              <a:t>放</a:t>
            </a:r>
            <a:r>
              <a:rPr lang="en-US" altLang="zh-TW" dirty="0"/>
              <a:t>42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25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/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836867" y="5906674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建立一個</a:t>
            </a:r>
            <a:r>
              <a:rPr lang="en-US" altLang="zh-TW" dirty="0"/>
              <a:t>Node</a:t>
            </a:r>
            <a:r>
              <a:rPr lang="zh-TW" altLang="en-US" dirty="0"/>
              <a:t>指標</a:t>
            </a:r>
            <a:r>
              <a:rPr lang="en-US" altLang="zh-TW" dirty="0"/>
              <a:t>current</a:t>
            </a:r>
            <a:r>
              <a:rPr lang="zh-TW" altLang="en-US" dirty="0"/>
              <a:t>，指向</a:t>
            </a:r>
            <a:r>
              <a:rPr lang="en-US" altLang="zh-TW" dirty="0"/>
              <a:t>first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C3D12D9-6E55-6B2E-19DA-94305365A755}"/>
              </a:ext>
            </a:extLst>
          </p:cNvPr>
          <p:cNvSpPr txBox="1">
            <a:spLocks/>
          </p:cNvSpPr>
          <p:nvPr/>
        </p:nvSpPr>
        <p:spPr>
          <a:xfrm>
            <a:off x="766892" y="4909851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current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B1058-6650-9BF2-E7CD-D53F492A9CDC}"/>
              </a:ext>
            </a:extLst>
          </p:cNvPr>
          <p:cNvCxnSpPr>
            <a:cxnSpLocks/>
          </p:cNvCxnSpPr>
          <p:nvPr/>
        </p:nvCxnSpPr>
        <p:spPr>
          <a:xfrm flipV="1">
            <a:off x="1348384" y="4644200"/>
            <a:ext cx="0" cy="302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7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AD2B7-9077-D37D-2A7B-82C2FAF5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7F7501-1422-3BA9-CA26-E1D1738A23DC}"/>
              </a:ext>
            </a:extLst>
          </p:cNvPr>
          <p:cNvSpPr txBox="1">
            <a:spLocks/>
          </p:cNvSpPr>
          <p:nvPr/>
        </p:nvSpPr>
        <p:spPr>
          <a:xfrm>
            <a:off x="677333" y="1663577"/>
            <a:ext cx="6762153" cy="265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Linked list(</a:t>
            </a:r>
            <a:r>
              <a:rPr lang="zh-TW" altLang="en-US" dirty="0"/>
              <a:t>連結串列</a:t>
            </a:r>
            <a:r>
              <a:rPr lang="en-US" altLang="zh-TW" dirty="0"/>
              <a:t>)</a:t>
            </a:r>
            <a:r>
              <a:rPr lang="zh-TW" altLang="en-US" dirty="0"/>
              <a:t>是一種常見的資料結構，其使用</a:t>
            </a:r>
            <a:r>
              <a:rPr lang="en-US" altLang="zh-TW" dirty="0"/>
              <a:t>node(</a:t>
            </a:r>
            <a:r>
              <a:rPr lang="zh-TW" altLang="en-US" dirty="0"/>
              <a:t>節點</a:t>
            </a:r>
            <a:r>
              <a:rPr lang="en-US" altLang="zh-TW" dirty="0"/>
              <a:t>)</a:t>
            </a:r>
            <a:r>
              <a:rPr lang="zh-TW" altLang="en-US" dirty="0"/>
              <a:t>來記錄、表示，並利用每個</a:t>
            </a:r>
            <a:r>
              <a:rPr lang="en-US" altLang="zh-TW" dirty="0"/>
              <a:t>node</a:t>
            </a:r>
            <a:r>
              <a:rPr lang="zh-TW" altLang="en-US" dirty="0"/>
              <a:t>中的</a:t>
            </a:r>
            <a:r>
              <a:rPr lang="en-US" altLang="zh-TW" dirty="0"/>
              <a:t>data</a:t>
            </a:r>
            <a:r>
              <a:rPr lang="zh-TW" altLang="en-US" dirty="0"/>
              <a:t>儲存資料以及</a:t>
            </a:r>
            <a:r>
              <a:rPr lang="en-US" altLang="zh-TW" dirty="0"/>
              <a:t>pointer</a:t>
            </a:r>
            <a:r>
              <a:rPr lang="zh-TW" altLang="en-US" dirty="0"/>
              <a:t>指向下一個</a:t>
            </a:r>
            <a:r>
              <a:rPr lang="en-US" altLang="zh-TW" dirty="0"/>
              <a:t>node</a:t>
            </a:r>
            <a:r>
              <a:rPr lang="zh-TW" altLang="en-US" dirty="0"/>
              <a:t>，藉此將多個</a:t>
            </a:r>
            <a:r>
              <a:rPr lang="en-US" altLang="zh-TW" dirty="0"/>
              <a:t>node</a:t>
            </a:r>
            <a:r>
              <a:rPr lang="zh-TW" altLang="en-US" dirty="0"/>
              <a:t>串連起來，形成</a:t>
            </a:r>
            <a:r>
              <a:rPr lang="en-US" altLang="zh-TW" dirty="0"/>
              <a:t>Linked list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1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/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836867" y="59066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找到適合的位置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CBC23DC-C035-0369-F502-64F0F38899E6}"/>
              </a:ext>
            </a:extLst>
          </p:cNvPr>
          <p:cNvGrpSpPr/>
          <p:nvPr/>
        </p:nvGrpSpPr>
        <p:grpSpPr>
          <a:xfrm>
            <a:off x="766892" y="4644200"/>
            <a:ext cx="1160344" cy="661201"/>
            <a:chOff x="766892" y="4644200"/>
            <a:chExt cx="1160344" cy="661201"/>
          </a:xfrm>
        </p:grpSpPr>
        <p:sp>
          <p:nvSpPr>
            <p:cNvPr id="5" name="內容版面配置區 2">
              <a:extLst>
                <a:ext uri="{FF2B5EF4-FFF2-40B4-BE49-F238E27FC236}">
                  <a16:creationId xmlns:a16="http://schemas.microsoft.com/office/drawing/2014/main" id="{6C3D12D9-6E55-6B2E-19DA-94305365A755}"/>
                </a:ext>
              </a:extLst>
            </p:cNvPr>
            <p:cNvSpPr txBox="1">
              <a:spLocks/>
            </p:cNvSpPr>
            <p:nvPr/>
          </p:nvSpPr>
          <p:spPr>
            <a:xfrm>
              <a:off x="766892" y="4909851"/>
              <a:ext cx="1160344" cy="395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charset="2"/>
                <a:buNone/>
              </a:pPr>
              <a:r>
                <a:rPr lang="en-US" altLang="zh-TW" dirty="0">
                  <a:solidFill>
                    <a:srgbClr val="FF0000"/>
                  </a:solidFill>
                </a:rPr>
                <a:t>current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A1FB1058-6650-9BF2-E7CD-D53F492A9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384" y="4644200"/>
              <a:ext cx="0" cy="3028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4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125 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 0.00255 L 0.22239 0.002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/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C3D12D9-6E55-6B2E-19DA-94305365A755}"/>
              </a:ext>
            </a:extLst>
          </p:cNvPr>
          <p:cNvSpPr txBox="1">
            <a:spLocks/>
          </p:cNvSpPr>
          <p:nvPr/>
        </p:nvSpPr>
        <p:spPr>
          <a:xfrm>
            <a:off x="3474581" y="4928196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B1058-6650-9BF2-E7CD-D53F492A9CDC}"/>
              </a:ext>
            </a:extLst>
          </p:cNvPr>
          <p:cNvCxnSpPr>
            <a:cxnSpLocks/>
          </p:cNvCxnSpPr>
          <p:nvPr/>
        </p:nvCxnSpPr>
        <p:spPr>
          <a:xfrm flipV="1">
            <a:off x="4056073" y="4662545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4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9322"/>
              </p:ext>
            </p:extLst>
          </p:nvPr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0798"/>
              </p:ext>
            </p:extLst>
          </p:nvPr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/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836867" y="5906674"/>
            <a:ext cx="625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 </a:t>
            </a:r>
            <a:r>
              <a:rPr lang="en-US" altLang="zh-TW" dirty="0" err="1">
                <a:solidFill>
                  <a:srgbClr val="FF0000"/>
                </a:solidFill>
              </a:rPr>
              <a:t>newNode</a:t>
            </a:r>
            <a:r>
              <a:rPr lang="zh-TW" altLang="en-US" dirty="0">
                <a:solidFill>
                  <a:srgbClr val="FF0000"/>
                </a:solidFill>
              </a:rPr>
              <a:t>所指的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  的 </a:t>
            </a:r>
            <a:r>
              <a:rPr lang="en-US" altLang="zh-TW" dirty="0" err="1">
                <a:solidFill>
                  <a:srgbClr val="FF0000"/>
                </a:solidFill>
              </a:rPr>
              <a:t>Prev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  <a:r>
              <a:rPr lang="zh-TW" altLang="en-US" dirty="0"/>
              <a:t>指向 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所指的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C3D12D9-6E55-6B2E-19DA-94305365A755}"/>
              </a:ext>
            </a:extLst>
          </p:cNvPr>
          <p:cNvSpPr txBox="1">
            <a:spLocks/>
          </p:cNvSpPr>
          <p:nvPr/>
        </p:nvSpPr>
        <p:spPr>
          <a:xfrm>
            <a:off x="3474581" y="4928196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B1058-6650-9BF2-E7CD-D53F492A9CDC}"/>
              </a:ext>
            </a:extLst>
          </p:cNvPr>
          <p:cNvCxnSpPr>
            <a:cxnSpLocks/>
          </p:cNvCxnSpPr>
          <p:nvPr/>
        </p:nvCxnSpPr>
        <p:spPr>
          <a:xfrm flipV="1">
            <a:off x="4056073" y="4662545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CA098E8-6401-5106-2745-3879B1B81894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926A5A-F207-2C79-E665-C6B57CF19A5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062226" y="3706986"/>
            <a:ext cx="378576" cy="582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0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2148"/>
              </p:ext>
            </p:extLst>
          </p:nvPr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/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836867" y="5906674"/>
            <a:ext cx="796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 </a:t>
            </a:r>
            <a:r>
              <a:rPr lang="en-US" altLang="zh-TW" dirty="0" err="1">
                <a:solidFill>
                  <a:srgbClr val="FF0000"/>
                </a:solidFill>
              </a:rPr>
              <a:t>newNode</a:t>
            </a:r>
            <a:r>
              <a:rPr lang="zh-TW" altLang="en-US" dirty="0">
                <a:solidFill>
                  <a:srgbClr val="FF0000"/>
                </a:solidFill>
              </a:rPr>
              <a:t>所指的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  的 </a:t>
            </a:r>
            <a:r>
              <a:rPr lang="en-US" altLang="zh-TW" dirty="0">
                <a:solidFill>
                  <a:srgbClr val="FF0000"/>
                </a:solidFill>
              </a:rPr>
              <a:t>Next  </a:t>
            </a:r>
            <a:r>
              <a:rPr lang="zh-TW" altLang="en-US" dirty="0"/>
              <a:t>指向 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所指的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的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Next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/>
              <a:t>的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C3D12D9-6E55-6B2E-19DA-94305365A755}"/>
              </a:ext>
            </a:extLst>
          </p:cNvPr>
          <p:cNvSpPr txBox="1">
            <a:spLocks/>
          </p:cNvSpPr>
          <p:nvPr/>
        </p:nvSpPr>
        <p:spPr>
          <a:xfrm>
            <a:off x="3474581" y="4928196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B1058-6650-9BF2-E7CD-D53F492A9CDC}"/>
              </a:ext>
            </a:extLst>
          </p:cNvPr>
          <p:cNvCxnSpPr>
            <a:cxnSpLocks/>
          </p:cNvCxnSpPr>
          <p:nvPr/>
        </p:nvCxnSpPr>
        <p:spPr>
          <a:xfrm flipV="1">
            <a:off x="4056073" y="4662545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CA098E8-6401-5106-2745-3879B1B81894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926A5A-F207-2C79-E665-C6B57CF19A5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104660" y="3694631"/>
            <a:ext cx="308503" cy="595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A6F03E6-7DD0-5903-E1E0-1D70BD1DA1A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062226" y="3734343"/>
            <a:ext cx="378576" cy="555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7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78528"/>
              </p:ext>
            </p:extLst>
          </p:nvPr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/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836867" y="5906674"/>
            <a:ext cx="840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 </a:t>
            </a:r>
            <a:r>
              <a:rPr lang="en-US" altLang="zh-TW" dirty="0"/>
              <a:t>current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r>
              <a:rPr lang="zh-TW" altLang="en-US" dirty="0"/>
              <a:t>  的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Next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指向的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 的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prev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指向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newNode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所指的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C3D12D9-6E55-6B2E-19DA-94305365A755}"/>
              </a:ext>
            </a:extLst>
          </p:cNvPr>
          <p:cNvSpPr txBox="1">
            <a:spLocks/>
          </p:cNvSpPr>
          <p:nvPr/>
        </p:nvSpPr>
        <p:spPr>
          <a:xfrm>
            <a:off x="3474581" y="4928196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B1058-6650-9BF2-E7CD-D53F492A9CDC}"/>
              </a:ext>
            </a:extLst>
          </p:cNvPr>
          <p:cNvCxnSpPr>
            <a:cxnSpLocks/>
          </p:cNvCxnSpPr>
          <p:nvPr/>
        </p:nvCxnSpPr>
        <p:spPr>
          <a:xfrm flipV="1">
            <a:off x="4056073" y="4662545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926A5A-F207-2C79-E665-C6B57CF19A5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104660" y="3694631"/>
            <a:ext cx="308503" cy="595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A6F03E6-7DD0-5903-E1E0-1D70BD1DA1A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062226" y="3734343"/>
            <a:ext cx="378576" cy="555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855BCAF-259A-7121-FE58-AD7B942F85E7}"/>
              </a:ext>
            </a:extLst>
          </p:cNvPr>
          <p:cNvCxnSpPr>
            <a:cxnSpLocks/>
          </p:cNvCxnSpPr>
          <p:nvPr/>
        </p:nvCxnSpPr>
        <p:spPr>
          <a:xfrm flipH="1" flipV="1">
            <a:off x="4955708" y="3880051"/>
            <a:ext cx="148952" cy="504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6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18908"/>
              </p:ext>
            </p:extLst>
          </p:nvPr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782721" y="3128871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201891" y="2733321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37080"/>
              </p:ext>
            </p:extLst>
          </p:nvPr>
        </p:nvGraphicFramePr>
        <p:xfrm>
          <a:off x="4328199" y="350921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836867" y="5906674"/>
            <a:ext cx="626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 </a:t>
            </a:r>
            <a:r>
              <a:rPr lang="en-US" altLang="zh-TW" dirty="0">
                <a:solidFill>
                  <a:srgbClr val="FF0000"/>
                </a:solidFill>
              </a:rPr>
              <a:t>current</a:t>
            </a:r>
            <a:r>
              <a:rPr lang="zh-TW" altLang="en-US" dirty="0">
                <a:solidFill>
                  <a:srgbClr val="FF0000"/>
                </a:solidFill>
              </a:rPr>
              <a:t>所指的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  的 </a:t>
            </a:r>
            <a:r>
              <a:rPr lang="en-US" altLang="zh-TW" dirty="0">
                <a:solidFill>
                  <a:srgbClr val="FF0000"/>
                </a:solidFill>
              </a:rPr>
              <a:t>Next </a:t>
            </a:r>
            <a:r>
              <a:rPr lang="zh-TW" altLang="en-US" dirty="0">
                <a:solidFill>
                  <a:srgbClr val="FF0000"/>
                </a:solidFill>
              </a:rPr>
              <a:t>指向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newNode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所指的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C3D12D9-6E55-6B2E-19DA-94305365A755}"/>
              </a:ext>
            </a:extLst>
          </p:cNvPr>
          <p:cNvSpPr txBox="1">
            <a:spLocks/>
          </p:cNvSpPr>
          <p:nvPr/>
        </p:nvSpPr>
        <p:spPr>
          <a:xfrm>
            <a:off x="3474581" y="4928196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B1058-6650-9BF2-E7CD-D53F492A9CDC}"/>
              </a:ext>
            </a:extLst>
          </p:cNvPr>
          <p:cNvCxnSpPr>
            <a:cxnSpLocks/>
          </p:cNvCxnSpPr>
          <p:nvPr/>
        </p:nvCxnSpPr>
        <p:spPr>
          <a:xfrm flipV="1">
            <a:off x="4056073" y="4662545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CA098E8-6401-5106-2745-3879B1B81894}"/>
              </a:ext>
            </a:extLst>
          </p:cNvPr>
          <p:cNvCxnSpPr>
            <a:cxnSpLocks/>
          </p:cNvCxnSpPr>
          <p:nvPr/>
        </p:nvCxnSpPr>
        <p:spPr>
          <a:xfrm flipH="1" flipV="1">
            <a:off x="4955708" y="3880051"/>
            <a:ext cx="148952" cy="504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926A5A-F207-2C79-E665-C6B57CF19A5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104660" y="3694631"/>
            <a:ext cx="308503" cy="595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A6F03E6-7DD0-5903-E1E0-1D70BD1DA1A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062226" y="3734343"/>
            <a:ext cx="378576" cy="555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 flipV="1">
            <a:off x="4440802" y="3880051"/>
            <a:ext cx="194123" cy="504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00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找出適合的位置插入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要新增的位置不在最後一個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7130769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25737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11358"/>
              </p:ext>
            </p:extLst>
          </p:nvPr>
        </p:nvGraphicFramePr>
        <p:xfrm>
          <a:off x="6296232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76866"/>
              </p:ext>
            </p:extLst>
          </p:nvPr>
        </p:nvGraphicFramePr>
        <p:xfrm>
          <a:off x="764716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7210877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5404553" y="3884750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4823723" y="3489200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45241"/>
              </p:ext>
            </p:extLst>
          </p:nvPr>
        </p:nvGraphicFramePr>
        <p:xfrm>
          <a:off x="4950031" y="4265090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61F840-82E4-042E-6D91-65FEE374B320}"/>
              </a:ext>
            </a:extLst>
          </p:cNvPr>
          <p:cNvCxnSpPr>
            <a:cxnSpLocks/>
          </p:cNvCxnSpPr>
          <p:nvPr/>
        </p:nvCxnSpPr>
        <p:spPr>
          <a:xfrm>
            <a:off x="5774507" y="4392173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D456E4-D8C1-13CC-B029-428AFDEDDD3C}"/>
              </a:ext>
            </a:extLst>
          </p:cNvPr>
          <p:cNvCxnSpPr>
            <a:cxnSpLocks/>
          </p:cNvCxnSpPr>
          <p:nvPr/>
        </p:nvCxnSpPr>
        <p:spPr>
          <a:xfrm flipH="1">
            <a:off x="5854615" y="4518489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1F490EF-2885-6056-14A0-B248F19A6013}"/>
              </a:ext>
            </a:extLst>
          </p:cNvPr>
          <p:cNvSpPr txBox="1">
            <a:spLocks/>
          </p:cNvSpPr>
          <p:nvPr/>
        </p:nvSpPr>
        <p:spPr>
          <a:xfrm>
            <a:off x="3474581" y="4928196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9D7EB83-EF80-34AB-47A3-A230081BDE47}"/>
              </a:ext>
            </a:extLst>
          </p:cNvPr>
          <p:cNvCxnSpPr>
            <a:cxnSpLocks/>
          </p:cNvCxnSpPr>
          <p:nvPr/>
        </p:nvCxnSpPr>
        <p:spPr>
          <a:xfrm flipV="1">
            <a:off x="4056073" y="4662545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3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要新增的位置在最後一個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list1.insert(255);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939626" y="3208057"/>
            <a:ext cx="2933" cy="38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7358796" y="2812507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newNode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43955"/>
              </p:ext>
            </p:extLst>
          </p:nvPr>
        </p:nvGraphicFramePr>
        <p:xfrm>
          <a:off x="7485104" y="3588397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255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677334" y="556757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建立一個</a:t>
            </a:r>
            <a:r>
              <a:rPr lang="en-US" altLang="zh-TW" dirty="0" err="1"/>
              <a:t>newNode</a:t>
            </a:r>
            <a:r>
              <a:rPr lang="en-US" altLang="zh-TW" dirty="0"/>
              <a:t> </a:t>
            </a:r>
            <a:r>
              <a:rPr lang="zh-TW" altLang="en-US" dirty="0"/>
              <a:t>， </a:t>
            </a:r>
            <a:r>
              <a:rPr lang="en-US" altLang="zh-TW" dirty="0"/>
              <a:t>data</a:t>
            </a:r>
            <a:r>
              <a:rPr lang="zh-TW" altLang="en-US" dirty="0"/>
              <a:t>放</a:t>
            </a:r>
            <a:r>
              <a:rPr lang="en-US" altLang="zh-TW" dirty="0"/>
              <a:t>255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390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要新增的位置在最後一個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list1.insert(255);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939626" y="3208057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7358796" y="2812507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99889"/>
              </p:ext>
            </p:extLst>
          </p:nvPr>
        </p:nvGraphicFramePr>
        <p:xfrm>
          <a:off x="7485104" y="3588397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677334" y="5795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依序找尋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15DC38C-56A4-550A-01F9-19CF4DA4EF21}"/>
              </a:ext>
            </a:extLst>
          </p:cNvPr>
          <p:cNvGrpSpPr/>
          <p:nvPr/>
        </p:nvGrpSpPr>
        <p:grpSpPr>
          <a:xfrm>
            <a:off x="766892" y="4644200"/>
            <a:ext cx="1160344" cy="661201"/>
            <a:chOff x="766892" y="4644200"/>
            <a:chExt cx="1160344" cy="661201"/>
          </a:xfrm>
        </p:grpSpPr>
        <p:sp>
          <p:nvSpPr>
            <p:cNvPr id="6" name="內容版面配置區 2">
              <a:extLst>
                <a:ext uri="{FF2B5EF4-FFF2-40B4-BE49-F238E27FC236}">
                  <a16:creationId xmlns:a16="http://schemas.microsoft.com/office/drawing/2014/main" id="{1E9BF513-5D5B-B337-6285-DE9C2939E080}"/>
                </a:ext>
              </a:extLst>
            </p:cNvPr>
            <p:cNvSpPr txBox="1">
              <a:spLocks/>
            </p:cNvSpPr>
            <p:nvPr/>
          </p:nvSpPr>
          <p:spPr>
            <a:xfrm>
              <a:off x="766892" y="4909851"/>
              <a:ext cx="1160344" cy="395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charset="2"/>
                <a:buNone/>
              </a:pPr>
              <a:r>
                <a:rPr lang="en-US" altLang="zh-TW" dirty="0">
                  <a:solidFill>
                    <a:srgbClr val="FF0000"/>
                  </a:solidFill>
                </a:rPr>
                <a:t>current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44741E8-37E6-11FC-E6C7-55B89BD32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384" y="4644200"/>
              <a:ext cx="0" cy="3028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6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125 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 0.00255 L 0.22239 0.002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39 0.00255 L 0.33372 0.002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72 0.00255 L 0.44375 0.0025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要新增的位置在最後一個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list1.insert(255);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3151460-E633-C406-C31E-0AD00EB62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5213" y="44827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/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939626" y="3208057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7358796" y="2812507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/>
        </p:nvGraphicFramePr>
        <p:xfrm>
          <a:off x="7485104" y="3588397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015DC38C-56A4-550A-01F9-19CF4DA4EF21}"/>
              </a:ext>
            </a:extLst>
          </p:cNvPr>
          <p:cNvGrpSpPr/>
          <p:nvPr/>
        </p:nvGrpSpPr>
        <p:grpSpPr>
          <a:xfrm>
            <a:off x="6196110" y="4651898"/>
            <a:ext cx="1160344" cy="661201"/>
            <a:chOff x="766892" y="4644200"/>
            <a:chExt cx="1160344" cy="661201"/>
          </a:xfrm>
        </p:grpSpPr>
        <p:sp>
          <p:nvSpPr>
            <p:cNvPr id="6" name="內容版面配置區 2">
              <a:extLst>
                <a:ext uri="{FF2B5EF4-FFF2-40B4-BE49-F238E27FC236}">
                  <a16:creationId xmlns:a16="http://schemas.microsoft.com/office/drawing/2014/main" id="{1E9BF513-5D5B-B337-6285-DE9C2939E080}"/>
                </a:ext>
              </a:extLst>
            </p:cNvPr>
            <p:cNvSpPr txBox="1">
              <a:spLocks/>
            </p:cNvSpPr>
            <p:nvPr/>
          </p:nvSpPr>
          <p:spPr>
            <a:xfrm>
              <a:off x="766892" y="4909851"/>
              <a:ext cx="1160344" cy="395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charset="2"/>
                <a:buNone/>
              </a:pPr>
              <a:r>
                <a:rPr lang="en-US" altLang="zh-TW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44741E8-37E6-11FC-E6C7-55B89BD32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384" y="4644200"/>
              <a:ext cx="0" cy="302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8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AD2B7-9077-D37D-2A7B-82C2FAF5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4459420-2435-346A-C70E-5AB59B69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55541"/>
              </p:ext>
            </p:extLst>
          </p:nvPr>
        </p:nvGraphicFramePr>
        <p:xfrm>
          <a:off x="810499" y="364206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9D764F-45ED-82B1-8443-5380891DA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6402"/>
              </p:ext>
            </p:extLst>
          </p:nvPr>
        </p:nvGraphicFramePr>
        <p:xfrm>
          <a:off x="1986626" y="364363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EFF50C-8B88-0D8B-0863-6B4313AB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21436"/>
              </p:ext>
            </p:extLst>
          </p:nvPr>
        </p:nvGraphicFramePr>
        <p:xfrm>
          <a:off x="3159465" y="363816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4070CA03-47EA-230B-26C4-EF4DE0AE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04673"/>
              </p:ext>
            </p:extLst>
          </p:nvPr>
        </p:nvGraphicFramePr>
        <p:xfrm>
          <a:off x="4332304" y="363816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7A566D43-1511-C845-8124-6FBAAC221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67341"/>
              </p:ext>
            </p:extLst>
          </p:nvPr>
        </p:nvGraphicFramePr>
        <p:xfrm>
          <a:off x="5502915" y="363816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E8CE6720-897B-093E-9B5A-1BAA2A86C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62491"/>
              </p:ext>
            </p:extLst>
          </p:nvPr>
        </p:nvGraphicFramePr>
        <p:xfrm>
          <a:off x="6673526" y="363816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9263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29C7B74-7D15-C016-624D-2F172BDEAA0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47060" y="3826272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53B6538-C701-A9FE-AA78-DC8E3697EDC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23187" y="3823585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15BA0D9-CF64-1169-B480-EAB5199E54E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817398" y="3823585"/>
            <a:ext cx="51490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50B0598-CF72-83FD-0422-E2F46A14B7A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86515" y="3823585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1D5835-1828-2F5D-E6D1-696F5D558B5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57126" y="3823585"/>
            <a:ext cx="516400" cy="1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F0EE0FEB-A44A-761A-AE01-C8E47B142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26559"/>
              </p:ext>
            </p:extLst>
          </p:nvPr>
        </p:nvGraphicFramePr>
        <p:xfrm>
          <a:off x="7824727" y="363816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388DD5-F95F-9435-9CE4-83F56118BCF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08327" y="3823585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5C7EB7C1-0A12-6428-1D94-A4275A26D1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06276" y="3847333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7F7501-1422-3BA9-CA26-E1D1738A23DC}"/>
              </a:ext>
            </a:extLst>
          </p:cNvPr>
          <p:cNvSpPr txBox="1">
            <a:spLocks/>
          </p:cNvSpPr>
          <p:nvPr/>
        </p:nvSpPr>
        <p:spPr>
          <a:xfrm>
            <a:off x="677334" y="1317346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單向鏈結的樣子</a:t>
            </a:r>
            <a:endParaRPr lang="en-US" altLang="zh-TW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83B1A2F-E206-E2C3-E499-4DE0BB9E9016}"/>
              </a:ext>
            </a:extLst>
          </p:cNvPr>
          <p:cNvCxnSpPr>
            <a:cxnSpLocks/>
          </p:cNvCxnSpPr>
          <p:nvPr/>
        </p:nvCxnSpPr>
        <p:spPr>
          <a:xfrm flipH="1" flipV="1">
            <a:off x="2767034" y="3082769"/>
            <a:ext cx="392431" cy="450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BCB7B39-35DE-E00F-7A20-C665F022A98C}"/>
              </a:ext>
            </a:extLst>
          </p:cNvPr>
          <p:cNvCxnSpPr>
            <a:cxnSpLocks/>
          </p:cNvCxnSpPr>
          <p:nvPr/>
        </p:nvCxnSpPr>
        <p:spPr>
          <a:xfrm flipV="1">
            <a:off x="3930937" y="3082769"/>
            <a:ext cx="392400" cy="4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A5DA66B-3D19-406F-B17F-221750064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71948"/>
              </p:ext>
            </p:extLst>
          </p:nvPr>
        </p:nvGraphicFramePr>
        <p:xfrm>
          <a:off x="2767034" y="2114334"/>
          <a:ext cx="1636286" cy="777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584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436702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777542">
                <a:tc>
                  <a:txBody>
                    <a:bodyPr/>
                    <a:lstStyle/>
                    <a:p>
                      <a:pPr lvl="0" algn="ctr"/>
                      <a:endParaRPr lang="zh-TW" altLang="en-US" sz="2200" dirty="0"/>
                    </a:p>
                  </a:txBody>
                  <a:tcPr marL="191723" marR="191723" marT="95861" marB="95861" anchor="ctr"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2200" dirty="0"/>
                    </a:p>
                  </a:txBody>
                  <a:tcPr marL="191723" marR="191723" marT="95861" marB="95861" anchor="ctr"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25" name="橢圓 24">
            <a:extLst>
              <a:ext uri="{FF2B5EF4-FFF2-40B4-BE49-F238E27FC236}">
                <a16:creationId xmlns:a16="http://schemas.microsoft.com/office/drawing/2014/main" id="{9A47E508-B95E-25DE-D4B5-F51448A74099}"/>
              </a:ext>
            </a:extLst>
          </p:cNvPr>
          <p:cNvSpPr/>
          <p:nvPr/>
        </p:nvSpPr>
        <p:spPr>
          <a:xfrm>
            <a:off x="2246050" y="1819920"/>
            <a:ext cx="2618913" cy="1320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A5EBC5FE-7702-8A73-294B-366ABF479C11}"/>
              </a:ext>
            </a:extLst>
          </p:cNvPr>
          <p:cNvSpPr txBox="1">
            <a:spLocks/>
          </p:cNvSpPr>
          <p:nvPr/>
        </p:nvSpPr>
        <p:spPr>
          <a:xfrm>
            <a:off x="4323337" y="1635687"/>
            <a:ext cx="74759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FEE509-C4B7-5DDE-790B-D04BA190051D}"/>
              </a:ext>
            </a:extLst>
          </p:cNvPr>
          <p:cNvSpPr txBox="1">
            <a:spLocks/>
          </p:cNvSpPr>
          <p:nvPr/>
        </p:nvSpPr>
        <p:spPr>
          <a:xfrm>
            <a:off x="3042243" y="2305330"/>
            <a:ext cx="74759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4BAB23-2080-F3C3-FA13-410C51AC8CD1}"/>
              </a:ext>
            </a:extLst>
          </p:cNvPr>
          <p:cNvSpPr/>
          <p:nvPr/>
        </p:nvSpPr>
        <p:spPr>
          <a:xfrm>
            <a:off x="4010920" y="2114334"/>
            <a:ext cx="348016" cy="7775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CC96287F-63AF-064B-4B8E-FC3A499D628B}"/>
              </a:ext>
            </a:extLst>
          </p:cNvPr>
          <p:cNvSpPr txBox="1">
            <a:spLocks/>
          </p:cNvSpPr>
          <p:nvPr/>
        </p:nvSpPr>
        <p:spPr>
          <a:xfrm>
            <a:off x="4332304" y="1925132"/>
            <a:ext cx="74759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next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00CC9918-7CC5-06F7-94CA-ACB7DE2E3DBB}"/>
              </a:ext>
            </a:extLst>
          </p:cNvPr>
          <p:cNvSpPr txBox="1">
            <a:spLocks/>
          </p:cNvSpPr>
          <p:nvPr/>
        </p:nvSpPr>
        <p:spPr>
          <a:xfrm>
            <a:off x="4562278" y="1648809"/>
            <a:ext cx="1783191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的指標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37047C7E-7BAB-9D59-82F8-AE939E5E31AE}"/>
              </a:ext>
            </a:extLst>
          </p:cNvPr>
          <p:cNvCxnSpPr>
            <a:cxnSpLocks/>
            <a:stCxn id="30" idx="2"/>
            <a:endCxn id="29" idx="3"/>
          </p:cNvCxnSpPr>
          <p:nvPr/>
        </p:nvCxnSpPr>
        <p:spPr>
          <a:xfrm rot="5400000">
            <a:off x="5227613" y="1896646"/>
            <a:ext cx="78548" cy="37397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C28C3C73-1E73-EB6E-220E-43E91CF3BECA}"/>
              </a:ext>
            </a:extLst>
          </p:cNvPr>
          <p:cNvSpPr txBox="1">
            <a:spLocks/>
          </p:cNvSpPr>
          <p:nvPr/>
        </p:nvSpPr>
        <p:spPr>
          <a:xfrm>
            <a:off x="5890637" y="2320682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※</a:t>
            </a:r>
            <a:r>
              <a:rPr lang="zh-TW" altLang="en-US" dirty="0"/>
              <a:t>這只是個意象</a:t>
            </a:r>
            <a:endParaRPr lang="en-US" altLang="zh-TW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EBE23447-7A8E-EB94-EECE-BAE64E2F82D8}"/>
              </a:ext>
            </a:extLst>
          </p:cNvPr>
          <p:cNvSpPr txBox="1">
            <a:spLocks/>
          </p:cNvSpPr>
          <p:nvPr/>
        </p:nvSpPr>
        <p:spPr>
          <a:xfrm>
            <a:off x="677334" y="4223947"/>
            <a:ext cx="6158472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實際上的程式碼</a:t>
            </a:r>
            <a:r>
              <a:rPr lang="en-US" altLang="zh-TW" dirty="0"/>
              <a:t>:</a:t>
            </a:r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64FDACA5-E0A1-EC12-2DFA-F43FB6440A99}"/>
              </a:ext>
            </a:extLst>
          </p:cNvPr>
          <p:cNvSpPr txBox="1">
            <a:spLocks/>
          </p:cNvSpPr>
          <p:nvPr/>
        </p:nvSpPr>
        <p:spPr>
          <a:xfrm>
            <a:off x="677334" y="4619496"/>
            <a:ext cx="6762153" cy="223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class 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Public:</a:t>
            </a:r>
          </a:p>
          <a:p>
            <a:pPr marL="0" indent="0">
              <a:buNone/>
            </a:pPr>
            <a:r>
              <a:rPr lang="en-US" altLang="zh-TW" dirty="0"/>
              <a:t>	int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Node* next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6C92840-5837-4665-78AD-404821E2D1AD}"/>
              </a:ext>
            </a:extLst>
          </p:cNvPr>
          <p:cNvSpPr/>
          <p:nvPr/>
        </p:nvSpPr>
        <p:spPr>
          <a:xfrm>
            <a:off x="701310" y="5399354"/>
            <a:ext cx="2065724" cy="849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214E6525-5A4B-BD72-A5F6-37BCA2C41170}"/>
              </a:ext>
            </a:extLst>
          </p:cNvPr>
          <p:cNvSpPr txBox="1">
            <a:spLocks/>
          </p:cNvSpPr>
          <p:nvPr/>
        </p:nvSpPr>
        <p:spPr>
          <a:xfrm>
            <a:off x="2943568" y="5342879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※</a:t>
            </a:r>
            <a:r>
              <a:rPr lang="zh-TW" altLang="en-US" dirty="0"/>
              <a:t>還未做任何鏈接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18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27" grpId="0"/>
      <p:bldP spid="28" grpId="0" animBg="1"/>
      <p:bldP spid="29" grpId="0"/>
      <p:bldP spid="30" grpId="0"/>
      <p:bldP spid="34" grpId="0"/>
      <p:bldP spid="35" grpId="0"/>
      <p:bldP spid="36" grpId="0"/>
      <p:bldP spid="3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要新增的位置在最後一個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list1.insert(255);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01892"/>
              </p:ext>
            </p:extLst>
          </p:nvPr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939626" y="3208057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7358796" y="2812507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00501"/>
              </p:ext>
            </p:extLst>
          </p:nvPr>
        </p:nvGraphicFramePr>
        <p:xfrm>
          <a:off x="7485104" y="3588397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677334" y="5795403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r>
              <a:rPr lang="zh-TW" altLang="en-US" dirty="0"/>
              <a:t> 的 </a:t>
            </a:r>
            <a:r>
              <a:rPr lang="en-US" altLang="zh-TW" dirty="0">
                <a:solidFill>
                  <a:srgbClr val="FF0000"/>
                </a:solidFill>
              </a:rPr>
              <a:t>next </a:t>
            </a:r>
            <a:r>
              <a:rPr lang="zh-TW" altLang="en-US" dirty="0">
                <a:solidFill>
                  <a:srgbClr val="FF0000"/>
                </a:solidFill>
              </a:rPr>
              <a:t>指向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newNode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所指的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15DC38C-56A4-550A-01F9-19CF4DA4EF21}"/>
              </a:ext>
            </a:extLst>
          </p:cNvPr>
          <p:cNvGrpSpPr/>
          <p:nvPr/>
        </p:nvGrpSpPr>
        <p:grpSpPr>
          <a:xfrm>
            <a:off x="6196110" y="4651898"/>
            <a:ext cx="1160344" cy="661201"/>
            <a:chOff x="766892" y="4644200"/>
            <a:chExt cx="1160344" cy="661201"/>
          </a:xfrm>
        </p:grpSpPr>
        <p:sp>
          <p:nvSpPr>
            <p:cNvPr id="6" name="內容版面配置區 2">
              <a:extLst>
                <a:ext uri="{FF2B5EF4-FFF2-40B4-BE49-F238E27FC236}">
                  <a16:creationId xmlns:a16="http://schemas.microsoft.com/office/drawing/2014/main" id="{1E9BF513-5D5B-B337-6285-DE9C2939E080}"/>
                </a:ext>
              </a:extLst>
            </p:cNvPr>
            <p:cNvSpPr txBox="1">
              <a:spLocks/>
            </p:cNvSpPr>
            <p:nvPr/>
          </p:nvSpPr>
          <p:spPr>
            <a:xfrm>
              <a:off x="766892" y="4909851"/>
              <a:ext cx="1160344" cy="395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charset="2"/>
                <a:buNone/>
              </a:pPr>
              <a:r>
                <a:rPr lang="en-US" altLang="zh-TW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44741E8-37E6-11FC-E6C7-55B89BD32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384" y="4644200"/>
              <a:ext cx="0" cy="302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A511775-98DA-A7F5-3A10-1A2AC0AD76E1}"/>
              </a:ext>
            </a:extLst>
          </p:cNvPr>
          <p:cNvCxnSpPr>
            <a:cxnSpLocks/>
          </p:cNvCxnSpPr>
          <p:nvPr/>
        </p:nvCxnSpPr>
        <p:spPr>
          <a:xfrm flipV="1">
            <a:off x="7107555" y="3959237"/>
            <a:ext cx="678162" cy="523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38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要新增的位置在最後一個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list1.insert(255);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87874"/>
              </p:ext>
            </p:extLst>
          </p:nvPr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939626" y="3208057"/>
            <a:ext cx="2933" cy="380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7358796" y="2812507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46550"/>
              </p:ext>
            </p:extLst>
          </p:nvPr>
        </p:nvGraphicFramePr>
        <p:xfrm>
          <a:off x="7485104" y="3588397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4F20DB-4087-8E0D-F033-4DE1290D4E25}"/>
              </a:ext>
            </a:extLst>
          </p:cNvPr>
          <p:cNvSpPr txBox="1"/>
          <p:nvPr/>
        </p:nvSpPr>
        <p:spPr>
          <a:xfrm>
            <a:off x="677334" y="5795403"/>
            <a:ext cx="565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newNode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r>
              <a:rPr lang="zh-TW" altLang="en-US" dirty="0"/>
              <a:t>的 </a:t>
            </a:r>
            <a:r>
              <a:rPr lang="en-US" altLang="zh-TW" dirty="0" err="1">
                <a:solidFill>
                  <a:srgbClr val="FF0000"/>
                </a:solidFill>
              </a:rPr>
              <a:t>prev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指向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所指的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15DC38C-56A4-550A-01F9-19CF4DA4EF21}"/>
              </a:ext>
            </a:extLst>
          </p:cNvPr>
          <p:cNvGrpSpPr/>
          <p:nvPr/>
        </p:nvGrpSpPr>
        <p:grpSpPr>
          <a:xfrm>
            <a:off x="6196110" y="4651898"/>
            <a:ext cx="1160344" cy="661201"/>
            <a:chOff x="766892" y="4644200"/>
            <a:chExt cx="1160344" cy="661201"/>
          </a:xfrm>
        </p:grpSpPr>
        <p:sp>
          <p:nvSpPr>
            <p:cNvPr id="6" name="內容版面配置區 2">
              <a:extLst>
                <a:ext uri="{FF2B5EF4-FFF2-40B4-BE49-F238E27FC236}">
                  <a16:creationId xmlns:a16="http://schemas.microsoft.com/office/drawing/2014/main" id="{1E9BF513-5D5B-B337-6285-DE9C2939E080}"/>
                </a:ext>
              </a:extLst>
            </p:cNvPr>
            <p:cNvSpPr txBox="1">
              <a:spLocks/>
            </p:cNvSpPr>
            <p:nvPr/>
          </p:nvSpPr>
          <p:spPr>
            <a:xfrm>
              <a:off x="766892" y="4909851"/>
              <a:ext cx="1160344" cy="395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charset="2"/>
                <a:buNone/>
              </a:pPr>
              <a:r>
                <a:rPr lang="en-US" altLang="zh-TW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44741E8-37E6-11FC-E6C7-55B89BD32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384" y="4644200"/>
              <a:ext cx="0" cy="302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A511775-98DA-A7F5-3A10-1A2AC0AD76E1}"/>
              </a:ext>
            </a:extLst>
          </p:cNvPr>
          <p:cNvCxnSpPr>
            <a:cxnSpLocks/>
          </p:cNvCxnSpPr>
          <p:nvPr/>
        </p:nvCxnSpPr>
        <p:spPr>
          <a:xfrm flipV="1">
            <a:off x="7107555" y="3959237"/>
            <a:ext cx="678162" cy="523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2114A-5BF9-A449-2B49-CEDF08B28975}"/>
              </a:ext>
            </a:extLst>
          </p:cNvPr>
          <p:cNvCxnSpPr>
            <a:cxnSpLocks/>
          </p:cNvCxnSpPr>
          <p:nvPr/>
        </p:nvCxnSpPr>
        <p:spPr>
          <a:xfrm flipH="1">
            <a:off x="6907207" y="3790765"/>
            <a:ext cx="692078" cy="502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9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要新增的位置在最後一個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356AD83-0616-F340-4F38-3D64B30B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list1.insert(255);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C9FB1-62CA-45CF-F58C-AACF8FDAF0E3}"/>
              </a:ext>
            </a:extLst>
          </p:cNvPr>
          <p:cNvCxnSpPr>
            <a:cxnSpLocks/>
          </p:cNvCxnSpPr>
          <p:nvPr/>
        </p:nvCxnSpPr>
        <p:spPr>
          <a:xfrm>
            <a:off x="3046493" y="437767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C2D92D-E0FD-A3A1-AAAD-17069B0C15D1}"/>
              </a:ext>
            </a:extLst>
          </p:cNvPr>
          <p:cNvCxnSpPr>
            <a:cxnSpLocks/>
          </p:cNvCxnSpPr>
          <p:nvPr/>
        </p:nvCxnSpPr>
        <p:spPr>
          <a:xfrm>
            <a:off x="4440802" y="438450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BE091D-1EC5-E843-018D-C6C19645C5F8}"/>
              </a:ext>
            </a:extLst>
          </p:cNvPr>
          <p:cNvCxnSpPr>
            <a:cxnSpLocks/>
          </p:cNvCxnSpPr>
          <p:nvPr/>
        </p:nvCxnSpPr>
        <p:spPr>
          <a:xfrm>
            <a:off x="5790245" y="438499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DEA288-F793-8C53-7A89-9AFF0F081F90}"/>
              </a:ext>
            </a:extLst>
          </p:cNvPr>
          <p:cNvGraphicFramePr>
            <a:graphicFrameLocks noGrp="1"/>
          </p:cNvGraphicFramePr>
          <p:nvPr/>
        </p:nvGraphicFramePr>
        <p:xfrm>
          <a:off x="224868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A188F8B-BC7F-D4F3-C8FD-9D798A0092E6}"/>
              </a:ext>
            </a:extLst>
          </p:cNvPr>
          <p:cNvGraphicFramePr>
            <a:graphicFrameLocks noGrp="1"/>
          </p:cNvGraphicFramePr>
          <p:nvPr/>
        </p:nvGraphicFramePr>
        <p:xfrm>
          <a:off x="3604771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2B29164-09CF-E0F8-228A-DD96206C04D8}"/>
              </a:ext>
            </a:extLst>
          </p:cNvPr>
          <p:cNvGraphicFramePr>
            <a:graphicFrameLocks noGrp="1"/>
          </p:cNvGraphicFramePr>
          <p:nvPr/>
        </p:nvGraphicFramePr>
        <p:xfrm>
          <a:off x="4955708" y="428991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50EC92B2-5B35-8477-D6A0-C299F635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81848"/>
              </p:ext>
            </p:extLst>
          </p:nvPr>
        </p:nvGraphicFramePr>
        <p:xfrm>
          <a:off x="6306645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46B4AC-1C63-F411-40BF-F043069037A2}"/>
              </a:ext>
            </a:extLst>
          </p:cNvPr>
          <p:cNvCxnSpPr>
            <a:cxnSpLocks/>
          </p:cNvCxnSpPr>
          <p:nvPr/>
        </p:nvCxnSpPr>
        <p:spPr>
          <a:xfrm flipH="1">
            <a:off x="5870353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DDD8910-8AB6-BB6B-CE7B-BF8E668EEDEA}"/>
              </a:ext>
            </a:extLst>
          </p:cNvPr>
          <p:cNvCxnSpPr>
            <a:cxnSpLocks/>
          </p:cNvCxnSpPr>
          <p:nvPr/>
        </p:nvCxnSpPr>
        <p:spPr>
          <a:xfrm flipH="1">
            <a:off x="4512611" y="451131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AA0EC9-0F2E-1785-BF16-E4E333C3E5C7}"/>
              </a:ext>
            </a:extLst>
          </p:cNvPr>
          <p:cNvCxnSpPr>
            <a:cxnSpLocks/>
          </p:cNvCxnSpPr>
          <p:nvPr/>
        </p:nvCxnSpPr>
        <p:spPr>
          <a:xfrm flipH="1">
            <a:off x="3159465" y="451774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DAA9FE2C-6FFC-402A-7015-EA44730C1BC0}"/>
              </a:ext>
            </a:extLst>
          </p:cNvPr>
          <p:cNvGraphicFramePr>
            <a:graphicFrameLocks noGrp="1"/>
          </p:cNvGraphicFramePr>
          <p:nvPr/>
        </p:nvGraphicFramePr>
        <p:xfrm>
          <a:off x="889609" y="428519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B31C0-E709-7855-168C-95B36D8C0F99}"/>
              </a:ext>
            </a:extLst>
          </p:cNvPr>
          <p:cNvCxnSpPr>
            <a:cxnSpLocks/>
          </p:cNvCxnSpPr>
          <p:nvPr/>
        </p:nvCxnSpPr>
        <p:spPr>
          <a:xfrm>
            <a:off x="1727904" y="438954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E65A199-C0D2-930E-7BD7-593CF31FDE81}"/>
              </a:ext>
            </a:extLst>
          </p:cNvPr>
          <p:cNvCxnSpPr>
            <a:cxnSpLocks/>
          </p:cNvCxnSpPr>
          <p:nvPr/>
        </p:nvCxnSpPr>
        <p:spPr>
          <a:xfrm flipH="1">
            <a:off x="1840876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7A4DD-BF48-B63C-70CD-4541117E6C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347064" y="3208057"/>
            <a:ext cx="1393" cy="107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6AE863-C4E0-A5B9-FED4-0DE2B5DB4AFA}"/>
              </a:ext>
            </a:extLst>
          </p:cNvPr>
          <p:cNvSpPr txBox="1">
            <a:spLocks/>
          </p:cNvSpPr>
          <p:nvPr/>
        </p:nvSpPr>
        <p:spPr>
          <a:xfrm>
            <a:off x="985788" y="2812507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CC93B58-BC8C-E355-45D2-21BC01B12D5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099968" y="3971035"/>
            <a:ext cx="0" cy="30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6560B8AD-5D20-E1BB-6078-36AF9BE1F358}"/>
              </a:ext>
            </a:extLst>
          </p:cNvPr>
          <p:cNvSpPr txBox="1">
            <a:spLocks/>
          </p:cNvSpPr>
          <p:nvPr/>
        </p:nvSpPr>
        <p:spPr>
          <a:xfrm>
            <a:off x="7519138" y="3575485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C5A71B1-C00D-3368-48F3-804105FA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92239"/>
              </p:ext>
            </p:extLst>
          </p:nvPr>
        </p:nvGraphicFramePr>
        <p:xfrm>
          <a:off x="7642513" y="4280625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015DC38C-56A4-550A-01F9-19CF4DA4EF21}"/>
              </a:ext>
            </a:extLst>
          </p:cNvPr>
          <p:cNvGrpSpPr/>
          <p:nvPr/>
        </p:nvGrpSpPr>
        <p:grpSpPr>
          <a:xfrm>
            <a:off x="6196110" y="4651898"/>
            <a:ext cx="1160344" cy="661201"/>
            <a:chOff x="766892" y="4644200"/>
            <a:chExt cx="1160344" cy="661201"/>
          </a:xfrm>
        </p:grpSpPr>
        <p:sp>
          <p:nvSpPr>
            <p:cNvPr id="6" name="內容版面配置區 2">
              <a:extLst>
                <a:ext uri="{FF2B5EF4-FFF2-40B4-BE49-F238E27FC236}">
                  <a16:creationId xmlns:a16="http://schemas.microsoft.com/office/drawing/2014/main" id="{1E9BF513-5D5B-B337-6285-DE9C2939E080}"/>
                </a:ext>
              </a:extLst>
            </p:cNvPr>
            <p:cNvSpPr txBox="1">
              <a:spLocks/>
            </p:cNvSpPr>
            <p:nvPr/>
          </p:nvSpPr>
          <p:spPr>
            <a:xfrm>
              <a:off x="766892" y="4909851"/>
              <a:ext cx="1160344" cy="395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charset="2"/>
                <a:buNone/>
              </a:pPr>
              <a:r>
                <a:rPr lang="en-US" altLang="zh-TW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44741E8-37E6-11FC-E6C7-55B89BD32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384" y="4644200"/>
              <a:ext cx="0" cy="302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D2AD45C-AD0D-9184-5B03-96E78691EDA1}"/>
              </a:ext>
            </a:extLst>
          </p:cNvPr>
          <p:cNvCxnSpPr>
            <a:cxnSpLocks/>
          </p:cNvCxnSpPr>
          <p:nvPr/>
        </p:nvCxnSpPr>
        <p:spPr>
          <a:xfrm>
            <a:off x="7132737" y="4403300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FDF8A63-2228-945E-E61B-A5D7079A808E}"/>
              </a:ext>
            </a:extLst>
          </p:cNvPr>
          <p:cNvCxnSpPr>
            <a:cxnSpLocks/>
          </p:cNvCxnSpPr>
          <p:nvPr/>
        </p:nvCxnSpPr>
        <p:spPr>
          <a:xfrm flipH="1">
            <a:off x="7212845" y="452961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62D3-61FF-4E93-9AF8-14EED87E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5443" cy="801950"/>
          </a:xfrm>
        </p:spPr>
        <p:txBody>
          <a:bodyPr/>
          <a:lstStyle/>
          <a:p>
            <a:r>
              <a:rPr lang="zh-TW" altLang="en-US" dirty="0"/>
              <a:t>課堂練習  </a:t>
            </a:r>
            <a:r>
              <a:rPr lang="en-US" altLang="zh-TW" dirty="0"/>
              <a:t>(11/26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63145E-D434-0073-8C73-68AF799855B1}"/>
              </a:ext>
            </a:extLst>
          </p:cNvPr>
          <p:cNvSpPr txBox="1"/>
          <p:nvPr/>
        </p:nvSpPr>
        <p:spPr>
          <a:xfrm>
            <a:off x="677335" y="1730345"/>
            <a:ext cx="432079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請完成函式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9542E8F-D2E8-42D2-84FE-3154FC661AE7}"/>
              </a:ext>
            </a:extLst>
          </p:cNvPr>
          <p:cNvSpPr txBox="1">
            <a:spLocks/>
          </p:cNvSpPr>
          <p:nvPr/>
        </p:nvSpPr>
        <p:spPr>
          <a:xfrm>
            <a:off x="677334" y="2555610"/>
            <a:ext cx="8555443" cy="801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輸出範例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5A157E-0C48-6FA3-1178-E790EEC0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5244072" cy="31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2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AD2B7-9077-D37D-2A7B-82C2FAF5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29C7B74-7D15-C016-624D-2F172BDEAA02}"/>
              </a:ext>
            </a:extLst>
          </p:cNvPr>
          <p:cNvCxnSpPr>
            <a:cxnSpLocks/>
          </p:cNvCxnSpPr>
          <p:nvPr/>
        </p:nvCxnSpPr>
        <p:spPr>
          <a:xfrm>
            <a:off x="1482571" y="3728618"/>
            <a:ext cx="504055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53B6538-C701-A9FE-AA78-DC8E3697EDCB}"/>
              </a:ext>
            </a:extLst>
          </p:cNvPr>
          <p:cNvCxnSpPr>
            <a:cxnSpLocks/>
          </p:cNvCxnSpPr>
          <p:nvPr/>
        </p:nvCxnSpPr>
        <p:spPr>
          <a:xfrm>
            <a:off x="2774104" y="3721716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15BA0D9-CF64-1169-B480-EAB5199E54E9}"/>
              </a:ext>
            </a:extLst>
          </p:cNvPr>
          <p:cNvCxnSpPr>
            <a:cxnSpLocks/>
          </p:cNvCxnSpPr>
          <p:nvPr/>
        </p:nvCxnSpPr>
        <p:spPr>
          <a:xfrm>
            <a:off x="4168413" y="3728541"/>
            <a:ext cx="51490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50B0598-CF72-83FD-0422-E2F46A14B7AB}"/>
              </a:ext>
            </a:extLst>
          </p:cNvPr>
          <p:cNvCxnSpPr>
            <a:cxnSpLocks/>
          </p:cNvCxnSpPr>
          <p:nvPr/>
        </p:nvCxnSpPr>
        <p:spPr>
          <a:xfrm>
            <a:off x="5517856" y="3729037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1D5835-1828-2F5D-E6D1-696F5D558B5A}"/>
              </a:ext>
            </a:extLst>
          </p:cNvPr>
          <p:cNvCxnSpPr>
            <a:cxnSpLocks/>
          </p:cNvCxnSpPr>
          <p:nvPr/>
        </p:nvCxnSpPr>
        <p:spPr>
          <a:xfrm>
            <a:off x="6868793" y="3729037"/>
            <a:ext cx="471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5C7EB7C1-0A12-6428-1D94-A4275A26D1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11011" y="382683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7F7501-1422-3BA9-CA26-E1D1738A23DC}"/>
              </a:ext>
            </a:extLst>
          </p:cNvPr>
          <p:cNvSpPr txBox="1">
            <a:spLocks/>
          </p:cNvSpPr>
          <p:nvPr/>
        </p:nvSpPr>
        <p:spPr>
          <a:xfrm>
            <a:off x="677334" y="1317346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雙向鏈結的樣子</a:t>
            </a:r>
            <a:endParaRPr lang="en-US" altLang="zh-TW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83B1A2F-E206-E2C3-E499-4DE0BB9E9016}"/>
              </a:ext>
            </a:extLst>
          </p:cNvPr>
          <p:cNvCxnSpPr>
            <a:cxnSpLocks/>
          </p:cNvCxnSpPr>
          <p:nvPr/>
        </p:nvCxnSpPr>
        <p:spPr>
          <a:xfrm flipH="1" flipV="1">
            <a:off x="2988984" y="3109403"/>
            <a:ext cx="392431" cy="450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BCB7B39-35DE-E00F-7A20-C665F022A98C}"/>
              </a:ext>
            </a:extLst>
          </p:cNvPr>
          <p:cNvCxnSpPr>
            <a:cxnSpLocks/>
          </p:cNvCxnSpPr>
          <p:nvPr/>
        </p:nvCxnSpPr>
        <p:spPr>
          <a:xfrm flipV="1">
            <a:off x="4152887" y="3109403"/>
            <a:ext cx="392400" cy="4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A5DA66B-3D19-406F-B17F-221750064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5092"/>
              </p:ext>
            </p:extLst>
          </p:nvPr>
        </p:nvGraphicFramePr>
        <p:xfrm>
          <a:off x="2917960" y="2140968"/>
          <a:ext cx="1793156" cy="777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846">
                  <a:extLst>
                    <a:ext uri="{9D8B030D-6E8A-4147-A177-3AD203B41FA5}">
                      <a16:colId xmlns:a16="http://schemas.microsoft.com/office/drawing/2014/main" val="2303870453"/>
                    </a:ext>
                  </a:extLst>
                </a:gridCol>
                <a:gridCol w="975464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408846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777542">
                <a:tc>
                  <a:txBody>
                    <a:bodyPr/>
                    <a:lstStyle/>
                    <a:p>
                      <a:pPr lvl="0" algn="ctr"/>
                      <a:endParaRPr lang="zh-TW" altLang="en-US" sz="2200" dirty="0"/>
                    </a:p>
                  </a:txBody>
                  <a:tcPr marL="191723" marR="191723" marT="95861" marB="95861" anchor="ctr"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2200" dirty="0"/>
                    </a:p>
                  </a:txBody>
                  <a:tcPr marL="191723" marR="191723" marT="95861" marB="95861" anchor="ctr"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2200" dirty="0"/>
                    </a:p>
                  </a:txBody>
                  <a:tcPr marL="191723" marR="191723" marT="95861" marB="95861" anchor="ctr"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25" name="橢圓 24">
            <a:extLst>
              <a:ext uri="{FF2B5EF4-FFF2-40B4-BE49-F238E27FC236}">
                <a16:creationId xmlns:a16="http://schemas.microsoft.com/office/drawing/2014/main" id="{9A47E508-B95E-25DE-D4B5-F51448A74099}"/>
              </a:ext>
            </a:extLst>
          </p:cNvPr>
          <p:cNvSpPr/>
          <p:nvPr/>
        </p:nvSpPr>
        <p:spPr>
          <a:xfrm>
            <a:off x="2468000" y="1846554"/>
            <a:ext cx="2618913" cy="1320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A5EBC5FE-7702-8A73-294B-366ABF479C11}"/>
              </a:ext>
            </a:extLst>
          </p:cNvPr>
          <p:cNvSpPr txBox="1">
            <a:spLocks/>
          </p:cNvSpPr>
          <p:nvPr/>
        </p:nvSpPr>
        <p:spPr>
          <a:xfrm>
            <a:off x="4545287" y="1662321"/>
            <a:ext cx="74759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FEE509-C4B7-5DDE-790B-D04BA190051D}"/>
              </a:ext>
            </a:extLst>
          </p:cNvPr>
          <p:cNvSpPr txBox="1">
            <a:spLocks/>
          </p:cNvSpPr>
          <p:nvPr/>
        </p:nvSpPr>
        <p:spPr>
          <a:xfrm>
            <a:off x="3433300" y="2337016"/>
            <a:ext cx="74759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4BAB23-2080-F3C3-FA13-410C51AC8CD1}"/>
              </a:ext>
            </a:extLst>
          </p:cNvPr>
          <p:cNvSpPr/>
          <p:nvPr/>
        </p:nvSpPr>
        <p:spPr>
          <a:xfrm>
            <a:off x="4329755" y="2139482"/>
            <a:ext cx="348016" cy="7775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CC96287F-63AF-064B-4B8E-FC3A499D628B}"/>
              </a:ext>
            </a:extLst>
          </p:cNvPr>
          <p:cNvSpPr txBox="1">
            <a:spLocks/>
          </p:cNvSpPr>
          <p:nvPr/>
        </p:nvSpPr>
        <p:spPr>
          <a:xfrm>
            <a:off x="4687424" y="1951766"/>
            <a:ext cx="74759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next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00CC9918-7CC5-06F7-94CA-ACB7DE2E3DBB}"/>
              </a:ext>
            </a:extLst>
          </p:cNvPr>
          <p:cNvSpPr txBox="1">
            <a:spLocks/>
          </p:cNvSpPr>
          <p:nvPr/>
        </p:nvSpPr>
        <p:spPr>
          <a:xfrm>
            <a:off x="4917398" y="1675443"/>
            <a:ext cx="1783191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的指標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37047C7E-7BAB-9D59-82F8-AE939E5E31AE}"/>
              </a:ext>
            </a:extLst>
          </p:cNvPr>
          <p:cNvCxnSpPr>
            <a:cxnSpLocks/>
            <a:stCxn id="30" idx="2"/>
            <a:endCxn id="29" idx="3"/>
          </p:cNvCxnSpPr>
          <p:nvPr/>
        </p:nvCxnSpPr>
        <p:spPr>
          <a:xfrm rot="5400000">
            <a:off x="5582733" y="1923280"/>
            <a:ext cx="78548" cy="37397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EBE23447-7A8E-EB94-EECE-BAE64E2F82D8}"/>
              </a:ext>
            </a:extLst>
          </p:cNvPr>
          <p:cNvSpPr txBox="1">
            <a:spLocks/>
          </p:cNvSpPr>
          <p:nvPr/>
        </p:nvSpPr>
        <p:spPr>
          <a:xfrm>
            <a:off x="727891" y="4219228"/>
            <a:ext cx="6158472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實際上的程式碼</a:t>
            </a:r>
            <a:r>
              <a:rPr lang="en-US" altLang="zh-TW" dirty="0"/>
              <a:t>:</a:t>
            </a:r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64FDACA5-E0A1-EC12-2DFA-F43FB6440A99}"/>
              </a:ext>
            </a:extLst>
          </p:cNvPr>
          <p:cNvSpPr txBox="1">
            <a:spLocks/>
          </p:cNvSpPr>
          <p:nvPr/>
        </p:nvSpPr>
        <p:spPr>
          <a:xfrm>
            <a:off x="677334" y="4619496"/>
            <a:ext cx="6762153" cy="22385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class 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Public:</a:t>
            </a:r>
          </a:p>
          <a:p>
            <a:pPr marL="0" indent="0">
              <a:buNone/>
            </a:pPr>
            <a:r>
              <a:rPr lang="en-US" altLang="zh-TW" dirty="0"/>
              <a:t>	int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Node* next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Node*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6C92840-5837-4665-78AD-404821E2D1AD}"/>
              </a:ext>
            </a:extLst>
          </p:cNvPr>
          <p:cNvSpPr/>
          <p:nvPr/>
        </p:nvSpPr>
        <p:spPr>
          <a:xfrm>
            <a:off x="701310" y="5319451"/>
            <a:ext cx="2065724" cy="1250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175A153F-63E0-A4FA-FE77-A5D4831FE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42518"/>
              </p:ext>
            </p:extLst>
          </p:nvPr>
        </p:nvGraphicFramePr>
        <p:xfrm>
          <a:off x="701311" y="3640779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EA6B6A05-1918-A9AB-7C3A-C07635B1F6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5137" y="3826279"/>
            <a:ext cx="311612" cy="294636"/>
          </a:xfrm>
          <a:prstGeom prst="bentConnector3">
            <a:avLst>
              <a:gd name="adj1" fmla="val 955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5">
            <a:extLst>
              <a:ext uri="{FF2B5EF4-FFF2-40B4-BE49-F238E27FC236}">
                <a16:creationId xmlns:a16="http://schemas.microsoft.com/office/drawing/2014/main" id="{F23EC204-6696-4CD7-FFEF-A03C9A9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48714"/>
              </p:ext>
            </p:extLst>
          </p:nvPr>
        </p:nvGraphicFramePr>
        <p:xfrm>
          <a:off x="1976299" y="363395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51" name="表格 5">
            <a:extLst>
              <a:ext uri="{FF2B5EF4-FFF2-40B4-BE49-F238E27FC236}">
                <a16:creationId xmlns:a16="http://schemas.microsoft.com/office/drawing/2014/main" id="{1B6CA7B6-7B4D-1051-2EC9-7ACDD99A8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91551"/>
              </p:ext>
            </p:extLst>
          </p:nvPr>
        </p:nvGraphicFramePr>
        <p:xfrm>
          <a:off x="3332382" y="363395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53" name="表格 5">
            <a:extLst>
              <a:ext uri="{FF2B5EF4-FFF2-40B4-BE49-F238E27FC236}">
                <a16:creationId xmlns:a16="http://schemas.microsoft.com/office/drawing/2014/main" id="{4D9E5A39-4261-C31A-7008-2E602B4DE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62372"/>
              </p:ext>
            </p:extLst>
          </p:nvPr>
        </p:nvGraphicFramePr>
        <p:xfrm>
          <a:off x="4683319" y="363395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54" name="表格 5">
            <a:extLst>
              <a:ext uri="{FF2B5EF4-FFF2-40B4-BE49-F238E27FC236}">
                <a16:creationId xmlns:a16="http://schemas.microsoft.com/office/drawing/2014/main" id="{6E9812AC-FF52-2B80-EEF2-510B6A0B4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25787"/>
              </p:ext>
            </p:extLst>
          </p:nvPr>
        </p:nvGraphicFramePr>
        <p:xfrm>
          <a:off x="6034256" y="3629236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55" name="表格 5">
            <a:extLst>
              <a:ext uri="{FF2B5EF4-FFF2-40B4-BE49-F238E27FC236}">
                <a16:creationId xmlns:a16="http://schemas.microsoft.com/office/drawing/2014/main" id="{8E88DA73-5897-C6C5-0DB6-6D7B5A63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05830"/>
              </p:ext>
            </p:extLst>
          </p:nvPr>
        </p:nvGraphicFramePr>
        <p:xfrm>
          <a:off x="7338983" y="3630488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DDF2BEC-F00D-C4FD-9270-F6E488932843}"/>
              </a:ext>
            </a:extLst>
          </p:cNvPr>
          <p:cNvCxnSpPr>
            <a:cxnSpLocks/>
          </p:cNvCxnSpPr>
          <p:nvPr/>
        </p:nvCxnSpPr>
        <p:spPr>
          <a:xfrm flipH="1">
            <a:off x="6943726" y="3861786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AFF9BB5-5390-1AF4-D544-390D8B278B1E}"/>
              </a:ext>
            </a:extLst>
          </p:cNvPr>
          <p:cNvCxnSpPr>
            <a:cxnSpLocks/>
          </p:cNvCxnSpPr>
          <p:nvPr/>
        </p:nvCxnSpPr>
        <p:spPr>
          <a:xfrm flipH="1">
            <a:off x="5597964" y="385535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B160DC1-B2FD-8074-67CF-96769BE81EBF}"/>
              </a:ext>
            </a:extLst>
          </p:cNvPr>
          <p:cNvCxnSpPr>
            <a:cxnSpLocks/>
          </p:cNvCxnSpPr>
          <p:nvPr/>
        </p:nvCxnSpPr>
        <p:spPr>
          <a:xfrm flipH="1">
            <a:off x="4240222" y="3855353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3AC5262-19F8-389E-022E-F618DCF8024B}"/>
              </a:ext>
            </a:extLst>
          </p:cNvPr>
          <p:cNvCxnSpPr>
            <a:cxnSpLocks/>
          </p:cNvCxnSpPr>
          <p:nvPr/>
        </p:nvCxnSpPr>
        <p:spPr>
          <a:xfrm flipH="1">
            <a:off x="2887076" y="3861786"/>
            <a:ext cx="482769" cy="6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BE43BFB-48C1-1644-A5CC-EC0F25AB0E92}"/>
              </a:ext>
            </a:extLst>
          </p:cNvPr>
          <p:cNvCxnSpPr>
            <a:cxnSpLocks/>
          </p:cNvCxnSpPr>
          <p:nvPr/>
        </p:nvCxnSpPr>
        <p:spPr>
          <a:xfrm flipH="1">
            <a:off x="1610165" y="3855355"/>
            <a:ext cx="482769" cy="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內容版面配置區 2">
            <a:extLst>
              <a:ext uri="{FF2B5EF4-FFF2-40B4-BE49-F238E27FC236}">
                <a16:creationId xmlns:a16="http://schemas.microsoft.com/office/drawing/2014/main" id="{DE3E7E90-7E6A-2AC6-5662-BB4781A48A75}"/>
              </a:ext>
            </a:extLst>
          </p:cNvPr>
          <p:cNvSpPr txBox="1">
            <a:spLocks/>
          </p:cNvSpPr>
          <p:nvPr/>
        </p:nvSpPr>
        <p:spPr>
          <a:xfrm>
            <a:off x="2272241" y="2087443"/>
            <a:ext cx="74759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內容版面配置區 2">
            <a:extLst>
              <a:ext uri="{FF2B5EF4-FFF2-40B4-BE49-F238E27FC236}">
                <a16:creationId xmlns:a16="http://schemas.microsoft.com/office/drawing/2014/main" id="{3121E0DB-6239-5FEB-61F4-342EC2A5ABBA}"/>
              </a:ext>
            </a:extLst>
          </p:cNvPr>
          <p:cNvSpPr txBox="1">
            <a:spLocks/>
          </p:cNvSpPr>
          <p:nvPr/>
        </p:nvSpPr>
        <p:spPr>
          <a:xfrm>
            <a:off x="1244206" y="1765248"/>
            <a:ext cx="1783191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的指標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D17AA076-E73E-E1BF-D267-0CF6FB27403F}"/>
              </a:ext>
            </a:extLst>
          </p:cNvPr>
          <p:cNvCxnSpPr>
            <a:cxnSpLocks/>
            <a:stCxn id="68" idx="2"/>
            <a:endCxn id="67" idx="1"/>
          </p:cNvCxnSpPr>
          <p:nvPr/>
        </p:nvCxnSpPr>
        <p:spPr>
          <a:xfrm rot="16200000" flipH="1">
            <a:off x="2141811" y="2154788"/>
            <a:ext cx="124420" cy="13643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81B707D-6AB1-2510-FB13-E78461D4E64A}"/>
              </a:ext>
            </a:extLst>
          </p:cNvPr>
          <p:cNvSpPr/>
          <p:nvPr/>
        </p:nvSpPr>
        <p:spPr>
          <a:xfrm>
            <a:off x="2945951" y="2141347"/>
            <a:ext cx="348016" cy="77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FEBEFBD-257B-7818-04C6-C203C744599A}"/>
              </a:ext>
            </a:extLst>
          </p:cNvPr>
          <p:cNvSpPr txBox="1">
            <a:spLocks/>
          </p:cNvSpPr>
          <p:nvPr/>
        </p:nvSpPr>
        <p:spPr>
          <a:xfrm>
            <a:off x="2896750" y="5738747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※</a:t>
            </a:r>
            <a:r>
              <a:rPr lang="zh-TW" altLang="en-US" dirty="0"/>
              <a:t>還未做任何鏈接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0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27" grpId="0"/>
      <p:bldP spid="28" grpId="0" animBg="1"/>
      <p:bldP spid="29" grpId="0"/>
      <p:bldP spid="30" grpId="0"/>
      <p:bldP spid="35" grpId="0"/>
      <p:bldP spid="36" grpId="0"/>
      <p:bldP spid="3" grpId="0" animBg="1"/>
      <p:bldP spid="67" grpId="0"/>
      <p:bldP spid="68" grpId="0"/>
      <p:bldP spid="7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C038-5938-07EC-935B-49158DDF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pic>
        <p:nvPicPr>
          <p:cNvPr id="1026" name="Picture 2" descr="Binary search tree - Wikipedia">
            <a:extLst>
              <a:ext uri="{FF2B5EF4-FFF2-40B4-BE49-F238E27FC236}">
                <a16:creationId xmlns:a16="http://schemas.microsoft.com/office/drawing/2014/main" id="{EBBAD3F9-2EE8-C7BC-F103-35657A95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8" y="2160589"/>
            <a:ext cx="3542190" cy="29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13EAAFC-162E-8F0C-550F-9037B10889CC}"/>
              </a:ext>
            </a:extLst>
          </p:cNvPr>
          <p:cNvSpPr txBox="1">
            <a:spLocks/>
          </p:cNvSpPr>
          <p:nvPr/>
        </p:nvSpPr>
        <p:spPr>
          <a:xfrm>
            <a:off x="5489031" y="1765039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Binary Search Tree</a:t>
            </a: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75AEF8F6-FE1A-60F6-14FA-ECDD34BE9D7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2500872" cy="450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/>
              <a:t>二元樹</a:t>
            </a:r>
            <a:r>
              <a:rPr lang="en-US" altLang="zh-TW"/>
              <a:t>(Binary Tree)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24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C038-5938-07EC-935B-49158DDF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3E770-A1FE-26FE-BA7B-69A8B1AC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500872" cy="45041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二元樹</a:t>
            </a:r>
            <a:r>
              <a:rPr lang="en-US" altLang="zh-TW" dirty="0"/>
              <a:t>(Binary Tree)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13EAAFC-162E-8F0C-550F-9037B10889CC}"/>
              </a:ext>
            </a:extLst>
          </p:cNvPr>
          <p:cNvSpPr txBox="1">
            <a:spLocks/>
          </p:cNvSpPr>
          <p:nvPr/>
        </p:nvSpPr>
        <p:spPr>
          <a:xfrm>
            <a:off x="5489031" y="1765039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Binary Search Tree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0692314-B452-FD47-9825-DAAA8C97B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66723"/>
              </p:ext>
            </p:extLst>
          </p:nvPr>
        </p:nvGraphicFramePr>
        <p:xfrm>
          <a:off x="6193234" y="224016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3E618171-2E4A-9115-4F6D-7D16C554D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73852"/>
              </p:ext>
            </p:extLst>
          </p:nvPr>
        </p:nvGraphicFramePr>
        <p:xfrm>
          <a:off x="4791869" y="3097975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E1A4073B-908C-1BA4-BA0E-4C2042600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70013"/>
              </p:ext>
            </p:extLst>
          </p:nvPr>
        </p:nvGraphicFramePr>
        <p:xfrm>
          <a:off x="3713754" y="4084299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D33C4F1D-4FCF-C19D-6A66-EBB99C723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31875"/>
              </p:ext>
            </p:extLst>
          </p:nvPr>
        </p:nvGraphicFramePr>
        <p:xfrm>
          <a:off x="7585722" y="3097975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2878BA8E-69AC-C44B-B9CD-411A61AB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01850"/>
              </p:ext>
            </p:extLst>
          </p:nvPr>
        </p:nvGraphicFramePr>
        <p:xfrm>
          <a:off x="5800968" y="4100975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745E0ADD-6F58-267A-32AB-24B27E05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76674"/>
              </p:ext>
            </p:extLst>
          </p:nvPr>
        </p:nvGraphicFramePr>
        <p:xfrm>
          <a:off x="8738935" y="4111361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B27519FA-69B1-91DA-D8AC-008E596E8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23242"/>
              </p:ext>
            </p:extLst>
          </p:nvPr>
        </p:nvGraphicFramePr>
        <p:xfrm>
          <a:off x="4782295" y="5251874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21" name="表格 5">
            <a:extLst>
              <a:ext uri="{FF2B5EF4-FFF2-40B4-BE49-F238E27FC236}">
                <a16:creationId xmlns:a16="http://schemas.microsoft.com/office/drawing/2014/main" id="{BB6AE260-B7F5-7527-8526-9CC5833D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18449"/>
              </p:ext>
            </p:extLst>
          </p:nvPr>
        </p:nvGraphicFramePr>
        <p:xfrm>
          <a:off x="6692209" y="5214208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BFAFE751-FCB8-B156-41B6-AACBE0F4D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34579"/>
              </p:ext>
            </p:extLst>
          </p:nvPr>
        </p:nvGraphicFramePr>
        <p:xfrm>
          <a:off x="8095305" y="5214208"/>
          <a:ext cx="9149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3476822"/>
                    </a:ext>
                  </a:extLst>
                </a:gridCol>
                <a:gridCol w="498351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C3439AA-E209-6AE3-A09D-D8AD516B1D6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249324" y="2441359"/>
            <a:ext cx="1036066" cy="65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03AC5E0-0A2B-7B75-2DB8-B37D7DF5DA8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07112" y="2441359"/>
            <a:ext cx="1036065" cy="65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558E11E-AB5F-A3CF-306E-0F5B81DD96D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171209" y="3311371"/>
            <a:ext cx="720387" cy="772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525A657-BB06-1240-EBC3-D7DD9DE572D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600637" y="3316028"/>
            <a:ext cx="657786" cy="784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F400143-374C-DA57-02EF-45DDBABCB40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239750" y="4296781"/>
            <a:ext cx="689780" cy="955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E4C574B-DC1C-2774-B905-9B6F8C46BBA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572536" y="4296781"/>
            <a:ext cx="577128" cy="917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A4CB6C9-F217-50D2-432B-BB67C1711AB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80520" y="3316028"/>
            <a:ext cx="815870" cy="795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CD2311D-9E92-0266-C4C2-A61C1D60410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552760" y="4296781"/>
            <a:ext cx="307155" cy="917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0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剛宣告時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沒有</a:t>
            </a:r>
            <a:r>
              <a:rPr lang="en-US" altLang="zh-TW" dirty="0"/>
              <a:t>Dummy Node)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linkedList</a:t>
            </a:r>
            <a:r>
              <a:rPr lang="en-US" altLang="zh-TW" dirty="0">
                <a:solidFill>
                  <a:schemeClr val="tx1"/>
                </a:solidFill>
              </a:rPr>
              <a:t> list1;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7E894C-907B-28D0-C703-3102A84DA1BA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B8128C0-16E6-54C7-5E47-B2A275CA46E3}"/>
              </a:ext>
            </a:extLst>
          </p:cNvPr>
          <p:cNvSpPr txBox="1">
            <a:spLocks/>
          </p:cNvSpPr>
          <p:nvPr/>
        </p:nvSpPr>
        <p:spPr>
          <a:xfrm>
            <a:off x="640508" y="3467245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6369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Doubly Linked List </a:t>
            </a:r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B5B85-9422-7CC5-1DA9-57FAB930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分成</a:t>
            </a:r>
            <a:r>
              <a:rPr lang="en-US" altLang="zh-TW" dirty="0"/>
              <a:t>4</a:t>
            </a:r>
            <a:r>
              <a:rPr lang="zh-TW" altLang="en-US" dirty="0"/>
              <a:t>種情況</a:t>
            </a:r>
            <a:br>
              <a:rPr lang="en-US" altLang="zh-TW" dirty="0"/>
            </a:br>
            <a:endParaRPr lang="en-US" altLang="zh-TW" dirty="0"/>
          </a:p>
          <a:p>
            <a:pPr>
              <a:buAutoNum type="arabicPeriod"/>
            </a:pPr>
            <a:r>
              <a:rPr lang="en-US" altLang="zh-TW" dirty="0"/>
              <a:t>Doubly </a:t>
            </a:r>
            <a:r>
              <a:rPr lang="en-US" altLang="zh-TW" dirty="0">
                <a:solidFill>
                  <a:schemeClr val="tx1"/>
                </a:solidFill>
              </a:rPr>
              <a:t>Linked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List</a:t>
            </a:r>
            <a:r>
              <a:rPr lang="zh-TW" altLang="en-US" dirty="0">
                <a:solidFill>
                  <a:schemeClr val="tx1"/>
                </a:solidFill>
              </a:rPr>
              <a:t>是空的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要插入的</a:t>
            </a:r>
            <a:r>
              <a:rPr lang="en-US" altLang="zh-TW" dirty="0">
                <a:solidFill>
                  <a:schemeClr val="tx1"/>
                </a:solidFill>
              </a:rPr>
              <a:t>Node</a:t>
            </a:r>
            <a:r>
              <a:rPr lang="zh-TW" altLang="en-US" dirty="0">
                <a:solidFill>
                  <a:schemeClr val="tx1"/>
                </a:solidFill>
              </a:rPr>
              <a:t>的值是最小的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要放在最前面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找出適合的位置插入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AutoNum type="arabicPeriod"/>
            </a:pPr>
            <a:r>
              <a:rPr lang="zh-TW" altLang="en-US" dirty="0"/>
              <a:t>要新增的位置不在最後一個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AutoNum type="arabicPeriod"/>
            </a:pPr>
            <a:r>
              <a:rPr lang="zh-TW" altLang="en-US" dirty="0"/>
              <a:t>要新增的位置在最後一個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AutoNum type="arabicPeriod"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66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2AB82-FB9D-98BC-F82A-6D4C45B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Doubly Linked List</a:t>
            </a:r>
            <a:r>
              <a:rPr lang="zh-TW" altLang="en-US" dirty="0"/>
              <a:t>是空的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E6D4266-41C5-8450-151C-5DBDE170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list1.insert(8);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8E8C83B-1D84-092A-A421-F5C6F0234B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03177" y="3180426"/>
            <a:ext cx="1272137" cy="472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799EE46-2E49-FDE6-83B1-F0174A7F9238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first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C4B99A-BA03-108B-2096-26939A14C595}"/>
              </a:ext>
            </a:extLst>
          </p:cNvPr>
          <p:cNvCxnSpPr>
            <a:cxnSpLocks/>
          </p:cNvCxnSpPr>
          <p:nvPr/>
        </p:nvCxnSpPr>
        <p:spPr>
          <a:xfrm>
            <a:off x="2601157" y="3166847"/>
            <a:ext cx="0" cy="24857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6BE0D28-E206-A5BA-BA0B-0ADCE8362CAA}"/>
              </a:ext>
            </a:extLst>
          </p:cNvPr>
          <p:cNvSpPr txBox="1">
            <a:spLocks/>
          </p:cNvSpPr>
          <p:nvPr/>
        </p:nvSpPr>
        <p:spPr>
          <a:xfrm>
            <a:off x="2020327" y="2771297"/>
            <a:ext cx="1161660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newNode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6C514736-D748-D69F-B24D-6DFEA4BFF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93320"/>
              </p:ext>
            </p:extLst>
          </p:nvPr>
        </p:nvGraphicFramePr>
        <p:xfrm>
          <a:off x="2275314" y="346724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7782D10-DC20-CABD-B246-2CA05937225C}"/>
              </a:ext>
            </a:extLst>
          </p:cNvPr>
          <p:cNvSpPr txBox="1"/>
          <p:nvPr/>
        </p:nvSpPr>
        <p:spPr>
          <a:xfrm>
            <a:off x="807868" y="5264458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first</a:t>
            </a:r>
            <a:r>
              <a:rPr lang="zh-TW" altLang="en-US" dirty="0"/>
              <a:t>指向</a:t>
            </a:r>
            <a:r>
              <a:rPr lang="en-US" altLang="zh-TW" dirty="0" err="1"/>
              <a:t>newNode</a:t>
            </a:r>
            <a:r>
              <a:rPr lang="zh-TW" altLang="en-US" dirty="0"/>
              <a:t>所指的</a:t>
            </a:r>
            <a:r>
              <a:rPr lang="en-US" altLang="zh-TW" dirty="0"/>
              <a:t>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9142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1083</Words>
  <Application>Microsoft Office PowerPoint</Application>
  <PresentationFormat>寬螢幕</PresentationFormat>
  <Paragraphs>333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 3</vt:lpstr>
      <vt:lpstr>多面向</vt:lpstr>
      <vt:lpstr>Doubly Linked List</vt:lpstr>
      <vt:lpstr>定義</vt:lpstr>
      <vt:lpstr>定義</vt:lpstr>
      <vt:lpstr>定義</vt:lpstr>
      <vt:lpstr>使用時機</vt:lpstr>
      <vt:lpstr>使用時機</vt:lpstr>
      <vt:lpstr>Linked List剛宣告時 (沒有Dummy Node)</vt:lpstr>
      <vt:lpstr>Doubly Linked List 新增(Insert)</vt:lpstr>
      <vt:lpstr>Doubly Linked List是空的</vt:lpstr>
      <vt:lpstr>要插入的Node的值是最小的(要放在最前面)</vt:lpstr>
      <vt:lpstr>要插入的Node的值是最小的(要放在最前面)</vt:lpstr>
      <vt:lpstr>要插入的Node的值是最小的(要放在最前面)</vt:lpstr>
      <vt:lpstr>要插入的Node的值是最小的(要放在最前面)</vt:lpstr>
      <vt:lpstr>要插入的Node的值是最小的(要放在最前面)</vt:lpstr>
      <vt:lpstr>要插入的Node的值是最小的(要放在最前面)</vt:lpstr>
      <vt:lpstr>要插入的Node的值是最小的(要放在最前面)</vt:lpstr>
      <vt:lpstr>找出適合的位置插入 (要新增的位置不在最後一個)</vt:lpstr>
      <vt:lpstr>找出適合的位置插入 (要新增的位置不在最後一個)</vt:lpstr>
      <vt:lpstr>找出適合的位置插入 (要新增的位置不在最後一個)</vt:lpstr>
      <vt:lpstr>找出適合的位置插入 (要新增的位置不在最後一個)</vt:lpstr>
      <vt:lpstr>找出適合的位置插入</vt:lpstr>
      <vt:lpstr>找出適合的位置插入 (要新增的位置不在最後一個)</vt:lpstr>
      <vt:lpstr>找出適合的位置插入 (要新增的位置不在最後一個)</vt:lpstr>
      <vt:lpstr>找出適合的位置插入 (要新增的位置不在最後一個)</vt:lpstr>
      <vt:lpstr>找出適合的位置插入 (要新增的位置不在最後一個)</vt:lpstr>
      <vt:lpstr>找出適合的位置插入 (要新增的位置不在最後一個)</vt:lpstr>
      <vt:lpstr>要新增的位置在最後一個</vt:lpstr>
      <vt:lpstr>要新增的位置在最後一個</vt:lpstr>
      <vt:lpstr>要新增的位置在最後一個</vt:lpstr>
      <vt:lpstr>要新增的位置在最後一個</vt:lpstr>
      <vt:lpstr>要新增的位置在最後一個</vt:lpstr>
      <vt:lpstr>要新增的位置在最後一個</vt:lpstr>
      <vt:lpstr>課堂練習  (11/26 21:00)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Stack(堆疊)</dc:title>
  <dc:creator>ZaiMi _</dc:creator>
  <cp:lastModifiedBy>ZaiMi _</cp:lastModifiedBy>
  <cp:revision>15</cp:revision>
  <dcterms:created xsi:type="dcterms:W3CDTF">2022-10-02T09:58:25Z</dcterms:created>
  <dcterms:modified xsi:type="dcterms:W3CDTF">2022-11-23T00:08:27Z</dcterms:modified>
</cp:coreProperties>
</file>