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74" r:id="rId8"/>
    <p:sldId id="272" r:id="rId9"/>
    <p:sldId id="275" r:id="rId10"/>
    <p:sldId id="279" r:id="rId11"/>
    <p:sldId id="273" r:id="rId12"/>
    <p:sldId id="276" r:id="rId13"/>
    <p:sldId id="277" r:id="rId14"/>
    <p:sldId id="278" r:id="rId15"/>
    <p:sldId id="280" r:id="rId16"/>
    <p:sldId id="281" r:id="rId17"/>
    <p:sldId id="286" r:id="rId18"/>
    <p:sldId id="282" r:id="rId19"/>
    <p:sldId id="283" r:id="rId20"/>
    <p:sldId id="285" r:id="rId21"/>
    <p:sldId id="284" r:id="rId22"/>
    <p:sldId id="261" r:id="rId23"/>
    <p:sldId id="263" r:id="rId24"/>
    <p:sldId id="266" r:id="rId25"/>
    <p:sldId id="264" r:id="rId26"/>
    <p:sldId id="265" r:id="rId27"/>
    <p:sldId id="267" r:id="rId28"/>
    <p:sldId id="268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9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86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90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7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89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8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8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1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92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82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1614-469D-4387-AD53-CCEB9D4458F0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4BD7F7-2112-4FAF-A97B-00BE920BF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6BF913B-9760-5070-0B48-C8C506F4A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altLang="zh-TW" dirty="0"/>
              <a:t>Binary Search Tree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47A094E0-3613-7341-C9FE-298BA33A9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363596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如為空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8C4B78-DC8E-FCD9-7235-76AF70D57260}"/>
              </a:ext>
            </a:extLst>
          </p:cNvPr>
          <p:cNvCxnSpPr>
            <a:cxnSpLocks/>
          </p:cNvCxnSpPr>
          <p:nvPr/>
        </p:nvCxnSpPr>
        <p:spPr>
          <a:xfrm>
            <a:off x="7485355" y="1473693"/>
            <a:ext cx="0" cy="319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0503CC-8DFC-EC1F-2F18-5F3363110B42}"/>
              </a:ext>
            </a:extLst>
          </p:cNvPr>
          <p:cNvSpPr txBox="1">
            <a:spLocks/>
          </p:cNvSpPr>
          <p:nvPr/>
        </p:nvSpPr>
        <p:spPr>
          <a:xfrm>
            <a:off x="7064981" y="1132437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5046F1F-04B1-4F2F-7555-94992F496F4A}"/>
              </a:ext>
            </a:extLst>
          </p:cNvPr>
          <p:cNvGraphicFramePr>
            <a:graphicFrameLocks noGrp="1"/>
          </p:cNvGraphicFramePr>
          <p:nvPr/>
        </p:nvGraphicFramePr>
        <p:xfrm>
          <a:off x="7064981" y="18837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234843A-7670-4311-A9D5-67457A704F5B}"/>
              </a:ext>
            </a:extLst>
          </p:cNvPr>
          <p:cNvSpPr txBox="1">
            <a:spLocks/>
          </p:cNvSpPr>
          <p:nvPr/>
        </p:nvSpPr>
        <p:spPr>
          <a:xfrm>
            <a:off x="677334" y="2503501"/>
            <a:ext cx="4453959" cy="15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Font typeface="Wingdings 3" charset="2"/>
              <a:buNone/>
            </a:pPr>
            <a:r>
              <a:rPr lang="en-US" altLang="zh-TW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 = insert(root, </a:t>
            </a:r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Font typeface="Wingdings 3" charset="2"/>
              <a:buNone/>
            </a:pPr>
            <a:r>
              <a:rPr lang="en-US" altLang="zh-TW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39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 = insert(root,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47359"/>
              </p:ext>
            </p:extLst>
          </p:nvPr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11372"/>
              </p:ext>
            </p:extLst>
          </p:nvPr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63710"/>
              </p:ext>
            </p:extLst>
          </p:nvPr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46556"/>
              </p:ext>
            </p:extLst>
          </p:nvPr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05111"/>
              </p:ext>
            </p:extLst>
          </p:nvPr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19392"/>
              </p:ext>
            </p:extLst>
          </p:nvPr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27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86378"/>
              </p:ext>
            </p:extLst>
          </p:nvPr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97660"/>
              </p:ext>
            </p:extLst>
          </p:nvPr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D3DFC7-2B9C-7E25-4640-BF192F1C9164}"/>
              </a:ext>
            </a:extLst>
          </p:cNvPr>
          <p:cNvSpPr txBox="1"/>
          <p:nvPr/>
        </p:nvSpPr>
        <p:spPr>
          <a:xfrm>
            <a:off x="532660" y="3875034"/>
            <a:ext cx="44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AA90023-A792-367F-19A1-733DAE9FD25F}"/>
              </a:ext>
            </a:extLst>
          </p:cNvPr>
          <p:cNvSpPr txBox="1">
            <a:spLocks/>
          </p:cNvSpPr>
          <p:nvPr/>
        </p:nvSpPr>
        <p:spPr>
          <a:xfrm>
            <a:off x="2967718" y="3406805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&lt;18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A50E83C-9263-83B4-DDDF-57BF64458EEF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2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8093"/>
              </p:ext>
            </p:extLst>
          </p:nvPr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AA90023-A792-367F-19A1-733DAE9FD25F}"/>
              </a:ext>
            </a:extLst>
          </p:cNvPr>
          <p:cNvSpPr txBox="1">
            <a:spLocks/>
          </p:cNvSpPr>
          <p:nvPr/>
        </p:nvSpPr>
        <p:spPr>
          <a:xfrm>
            <a:off x="2967718" y="3406805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&lt;18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1FD1E-F5D2-006B-3A18-B8EEC281C9C5}"/>
              </a:ext>
            </a:extLst>
          </p:cNvPr>
          <p:cNvCxnSpPr>
            <a:cxnSpLocks/>
          </p:cNvCxnSpPr>
          <p:nvPr/>
        </p:nvCxnSpPr>
        <p:spPr>
          <a:xfrm>
            <a:off x="3250705" y="4252225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7E89E75-38AF-1A0F-340F-739D437D961E}"/>
              </a:ext>
            </a:extLst>
          </p:cNvPr>
          <p:cNvSpPr txBox="1">
            <a:spLocks/>
          </p:cNvSpPr>
          <p:nvPr/>
        </p:nvSpPr>
        <p:spPr>
          <a:xfrm>
            <a:off x="3210737" y="4380296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&gt;11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right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923BBF3-1C70-6FB5-AF3B-BFC1AAAA20AB}"/>
              </a:ext>
            </a:extLst>
          </p:cNvPr>
          <p:cNvSpPr txBox="1"/>
          <p:nvPr/>
        </p:nvSpPr>
        <p:spPr>
          <a:xfrm>
            <a:off x="1056444" y="5015136"/>
            <a:ext cx="496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C95F225-187B-C48F-A270-C7B2DC700A5A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C66D83E-82AA-8668-CB0F-CD5BA730B796}"/>
              </a:ext>
            </a:extLst>
          </p:cNvPr>
          <p:cNvCxnSpPr>
            <a:cxnSpLocks/>
          </p:cNvCxnSpPr>
          <p:nvPr/>
        </p:nvCxnSpPr>
        <p:spPr>
          <a:xfrm>
            <a:off x="1936813" y="4208854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4A00371-1864-8516-B960-B9DBDBBAF5C9}"/>
              </a:ext>
            </a:extLst>
          </p:cNvPr>
          <p:cNvSpPr txBox="1"/>
          <p:nvPr/>
        </p:nvSpPr>
        <p:spPr>
          <a:xfrm>
            <a:off x="532660" y="3875034"/>
            <a:ext cx="44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91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AA90023-A792-367F-19A1-733DAE9FD25F}"/>
              </a:ext>
            </a:extLst>
          </p:cNvPr>
          <p:cNvSpPr txBox="1">
            <a:spLocks/>
          </p:cNvSpPr>
          <p:nvPr/>
        </p:nvSpPr>
        <p:spPr>
          <a:xfrm>
            <a:off x="2967718" y="3406805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&lt;18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1FD1E-F5D2-006B-3A18-B8EEC281C9C5}"/>
              </a:ext>
            </a:extLst>
          </p:cNvPr>
          <p:cNvCxnSpPr>
            <a:cxnSpLocks/>
          </p:cNvCxnSpPr>
          <p:nvPr/>
        </p:nvCxnSpPr>
        <p:spPr>
          <a:xfrm>
            <a:off x="3250705" y="4252225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7E89E75-38AF-1A0F-340F-739D437D961E}"/>
              </a:ext>
            </a:extLst>
          </p:cNvPr>
          <p:cNvSpPr txBox="1">
            <a:spLocks/>
          </p:cNvSpPr>
          <p:nvPr/>
        </p:nvSpPr>
        <p:spPr>
          <a:xfrm>
            <a:off x="3210737" y="4380296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&gt;11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right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44DEFE-C362-3400-74D1-EA42883667FD}"/>
              </a:ext>
            </a:extLst>
          </p:cNvPr>
          <p:cNvCxnSpPr>
            <a:cxnSpLocks/>
          </p:cNvCxnSpPr>
          <p:nvPr/>
        </p:nvCxnSpPr>
        <p:spPr>
          <a:xfrm>
            <a:off x="3739495" y="5436930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63534553-20F7-A96A-34C7-809DDFA3E182}"/>
              </a:ext>
            </a:extLst>
          </p:cNvPr>
          <p:cNvSpPr txBox="1">
            <a:spLocks/>
          </p:cNvSpPr>
          <p:nvPr/>
        </p:nvSpPr>
        <p:spPr>
          <a:xfrm>
            <a:off x="3699527" y="5565001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>
                <a:solidFill>
                  <a:schemeClr val="tx1"/>
                </a:solidFill>
              </a:rPr>
              <a:t>&lt;14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790D98-C935-5B38-DEF2-C00822E2BDD1}"/>
              </a:ext>
            </a:extLst>
          </p:cNvPr>
          <p:cNvSpPr txBox="1"/>
          <p:nvPr/>
        </p:nvSpPr>
        <p:spPr>
          <a:xfrm>
            <a:off x="1056445" y="6051810"/>
            <a:ext cx="458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D68ACBC-2095-1B77-8735-E456AA47ABF7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ACFF4A9-C63E-4F00-45B8-A30D9C8EE499}"/>
              </a:ext>
            </a:extLst>
          </p:cNvPr>
          <p:cNvCxnSpPr>
            <a:cxnSpLocks/>
          </p:cNvCxnSpPr>
          <p:nvPr/>
        </p:nvCxnSpPr>
        <p:spPr>
          <a:xfrm>
            <a:off x="1936813" y="4208854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8B6CEB7-59A1-FC08-49E2-267B00F4648D}"/>
              </a:ext>
            </a:extLst>
          </p:cNvPr>
          <p:cNvCxnSpPr>
            <a:cxnSpLocks/>
          </p:cNvCxnSpPr>
          <p:nvPr/>
        </p:nvCxnSpPr>
        <p:spPr>
          <a:xfrm>
            <a:off x="2421882" y="5334183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3573B1B-A908-FBC6-D895-EA3A1B71DC38}"/>
              </a:ext>
            </a:extLst>
          </p:cNvPr>
          <p:cNvSpPr txBox="1"/>
          <p:nvPr/>
        </p:nvSpPr>
        <p:spPr>
          <a:xfrm>
            <a:off x="532660" y="3875034"/>
            <a:ext cx="44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3C2B9CA-CE1C-3CF0-83EB-FC67A950D2A1}"/>
              </a:ext>
            </a:extLst>
          </p:cNvPr>
          <p:cNvSpPr txBox="1"/>
          <p:nvPr/>
        </p:nvSpPr>
        <p:spPr>
          <a:xfrm>
            <a:off x="1056444" y="5015136"/>
            <a:ext cx="496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28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AA90023-A792-367F-19A1-733DAE9FD25F}"/>
              </a:ext>
            </a:extLst>
          </p:cNvPr>
          <p:cNvSpPr txBox="1">
            <a:spLocks/>
          </p:cNvSpPr>
          <p:nvPr/>
        </p:nvSpPr>
        <p:spPr>
          <a:xfrm>
            <a:off x="2967718" y="3406805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&lt;18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1FD1E-F5D2-006B-3A18-B8EEC281C9C5}"/>
              </a:ext>
            </a:extLst>
          </p:cNvPr>
          <p:cNvCxnSpPr>
            <a:cxnSpLocks/>
          </p:cNvCxnSpPr>
          <p:nvPr/>
        </p:nvCxnSpPr>
        <p:spPr>
          <a:xfrm>
            <a:off x="3250705" y="4252225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7E89E75-38AF-1A0F-340F-739D437D961E}"/>
              </a:ext>
            </a:extLst>
          </p:cNvPr>
          <p:cNvSpPr txBox="1">
            <a:spLocks/>
          </p:cNvSpPr>
          <p:nvPr/>
        </p:nvSpPr>
        <p:spPr>
          <a:xfrm>
            <a:off x="3210737" y="4380296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&gt;11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right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44DEFE-C362-3400-74D1-EA42883667FD}"/>
              </a:ext>
            </a:extLst>
          </p:cNvPr>
          <p:cNvCxnSpPr>
            <a:cxnSpLocks/>
          </p:cNvCxnSpPr>
          <p:nvPr/>
        </p:nvCxnSpPr>
        <p:spPr>
          <a:xfrm>
            <a:off x="3739495" y="5436930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63534553-20F7-A96A-34C7-809DDFA3E182}"/>
              </a:ext>
            </a:extLst>
          </p:cNvPr>
          <p:cNvSpPr txBox="1">
            <a:spLocks/>
          </p:cNvSpPr>
          <p:nvPr/>
        </p:nvSpPr>
        <p:spPr>
          <a:xfrm>
            <a:off x="3699527" y="5565001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>
                <a:solidFill>
                  <a:schemeClr val="tx1"/>
                </a:solidFill>
              </a:rPr>
              <a:t>&lt;14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D68ACBC-2095-1B77-8735-E456AA47ABF7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ACFF4A9-C63E-4F00-45B8-A30D9C8EE499}"/>
              </a:ext>
            </a:extLst>
          </p:cNvPr>
          <p:cNvCxnSpPr>
            <a:cxnSpLocks/>
          </p:cNvCxnSpPr>
          <p:nvPr/>
        </p:nvCxnSpPr>
        <p:spPr>
          <a:xfrm>
            <a:off x="1936813" y="4208854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8B6CEB7-59A1-FC08-49E2-267B00F4648D}"/>
              </a:ext>
            </a:extLst>
          </p:cNvPr>
          <p:cNvCxnSpPr>
            <a:cxnSpLocks/>
          </p:cNvCxnSpPr>
          <p:nvPr/>
        </p:nvCxnSpPr>
        <p:spPr>
          <a:xfrm>
            <a:off x="2421882" y="5334183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F0FB62-25BE-9643-C08D-DEB16CD841DA}"/>
              </a:ext>
            </a:extLst>
          </p:cNvPr>
          <p:cNvCxnSpPr>
            <a:cxnSpLocks/>
          </p:cNvCxnSpPr>
          <p:nvPr/>
        </p:nvCxnSpPr>
        <p:spPr>
          <a:xfrm>
            <a:off x="2478346" y="6421142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E7A52DC-2B86-61AD-131C-30538B870D69}"/>
              </a:ext>
            </a:extLst>
          </p:cNvPr>
          <p:cNvCxnSpPr>
            <a:cxnSpLocks/>
          </p:cNvCxnSpPr>
          <p:nvPr/>
        </p:nvCxnSpPr>
        <p:spPr>
          <a:xfrm>
            <a:off x="5410336" y="6280864"/>
            <a:ext cx="579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9C8E1EB-FFF6-1359-0572-1019B3E92C67}"/>
              </a:ext>
            </a:extLst>
          </p:cNvPr>
          <p:cNvSpPr txBox="1"/>
          <p:nvPr/>
        </p:nvSpPr>
        <p:spPr>
          <a:xfrm>
            <a:off x="6021579" y="6051810"/>
            <a:ext cx="259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new Node(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  <a:endParaRPr lang="zh-TW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2A409F89-863F-8A75-58AC-87160E733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94776"/>
              </p:ext>
            </p:extLst>
          </p:nvPr>
        </p:nvGraphicFramePr>
        <p:xfrm>
          <a:off x="6929563" y="514876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AA44B4D-1AF7-026C-8224-B1F427ABA879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384844" y="4387507"/>
            <a:ext cx="542091" cy="7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D45A1D8-C7DF-F031-312B-F6EBD502E4B6}"/>
              </a:ext>
            </a:extLst>
          </p:cNvPr>
          <p:cNvSpPr txBox="1"/>
          <p:nvPr/>
        </p:nvSpPr>
        <p:spPr>
          <a:xfrm>
            <a:off x="532660" y="3875034"/>
            <a:ext cx="44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57547B0-F3CA-FD3E-5A11-8603F7D1C362}"/>
              </a:ext>
            </a:extLst>
          </p:cNvPr>
          <p:cNvSpPr txBox="1"/>
          <p:nvPr/>
        </p:nvSpPr>
        <p:spPr>
          <a:xfrm>
            <a:off x="1056444" y="5015136"/>
            <a:ext cx="496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ADB5983-428C-C392-6567-BED21A75B65A}"/>
              </a:ext>
            </a:extLst>
          </p:cNvPr>
          <p:cNvSpPr txBox="1"/>
          <p:nvPr/>
        </p:nvSpPr>
        <p:spPr>
          <a:xfrm>
            <a:off x="1056445" y="6051810"/>
            <a:ext cx="458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1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AA90023-A792-367F-19A1-733DAE9FD25F}"/>
              </a:ext>
            </a:extLst>
          </p:cNvPr>
          <p:cNvSpPr txBox="1">
            <a:spLocks/>
          </p:cNvSpPr>
          <p:nvPr/>
        </p:nvSpPr>
        <p:spPr>
          <a:xfrm>
            <a:off x="2967718" y="3406805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&lt;18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1FD1E-F5D2-006B-3A18-B8EEC281C9C5}"/>
              </a:ext>
            </a:extLst>
          </p:cNvPr>
          <p:cNvCxnSpPr>
            <a:cxnSpLocks/>
          </p:cNvCxnSpPr>
          <p:nvPr/>
        </p:nvCxnSpPr>
        <p:spPr>
          <a:xfrm>
            <a:off x="3250705" y="4252225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7E89E75-38AF-1A0F-340F-739D437D961E}"/>
              </a:ext>
            </a:extLst>
          </p:cNvPr>
          <p:cNvSpPr txBox="1">
            <a:spLocks/>
          </p:cNvSpPr>
          <p:nvPr/>
        </p:nvSpPr>
        <p:spPr>
          <a:xfrm>
            <a:off x="3210737" y="4380296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&gt;11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right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44DEFE-C362-3400-74D1-EA42883667FD}"/>
              </a:ext>
            </a:extLst>
          </p:cNvPr>
          <p:cNvCxnSpPr>
            <a:cxnSpLocks/>
          </p:cNvCxnSpPr>
          <p:nvPr/>
        </p:nvCxnSpPr>
        <p:spPr>
          <a:xfrm>
            <a:off x="3739495" y="5436930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63534553-20F7-A96A-34C7-809DDFA3E182}"/>
              </a:ext>
            </a:extLst>
          </p:cNvPr>
          <p:cNvSpPr txBox="1">
            <a:spLocks/>
          </p:cNvSpPr>
          <p:nvPr/>
        </p:nvSpPr>
        <p:spPr>
          <a:xfrm>
            <a:off x="3699527" y="5565001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>
                <a:solidFill>
                  <a:schemeClr val="tx1"/>
                </a:solidFill>
              </a:rPr>
              <a:t>&lt;14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D68ACBC-2095-1B77-8735-E456AA47ABF7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ACFF4A9-C63E-4F00-45B8-A30D9C8EE499}"/>
              </a:ext>
            </a:extLst>
          </p:cNvPr>
          <p:cNvCxnSpPr>
            <a:cxnSpLocks/>
          </p:cNvCxnSpPr>
          <p:nvPr/>
        </p:nvCxnSpPr>
        <p:spPr>
          <a:xfrm>
            <a:off x="1936813" y="4208854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8B6CEB7-59A1-FC08-49E2-267B00F4648D}"/>
              </a:ext>
            </a:extLst>
          </p:cNvPr>
          <p:cNvCxnSpPr>
            <a:cxnSpLocks/>
          </p:cNvCxnSpPr>
          <p:nvPr/>
        </p:nvCxnSpPr>
        <p:spPr>
          <a:xfrm>
            <a:off x="2421882" y="5334183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E7A52DC-2B86-61AD-131C-30538B870D69}"/>
              </a:ext>
            </a:extLst>
          </p:cNvPr>
          <p:cNvCxnSpPr>
            <a:cxnSpLocks/>
          </p:cNvCxnSpPr>
          <p:nvPr/>
        </p:nvCxnSpPr>
        <p:spPr>
          <a:xfrm flipH="1">
            <a:off x="5344356" y="6263109"/>
            <a:ext cx="6239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9C8E1EB-FFF6-1359-0572-1019B3E92C67}"/>
              </a:ext>
            </a:extLst>
          </p:cNvPr>
          <p:cNvSpPr txBox="1"/>
          <p:nvPr/>
        </p:nvSpPr>
        <p:spPr>
          <a:xfrm>
            <a:off x="6021579" y="6051810"/>
            <a:ext cx="259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848F00F0-C265-EC65-2D0B-567A6D69F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87248"/>
              </p:ext>
            </p:extLst>
          </p:nvPr>
        </p:nvGraphicFramePr>
        <p:xfrm>
          <a:off x="6929563" y="514876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4AA88BE-97B8-363E-7C27-6B9B2A605A1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84844" y="4387507"/>
            <a:ext cx="542091" cy="7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42BCE7B-0AC7-6F52-A1F8-A1EB79DEEED5}"/>
              </a:ext>
            </a:extLst>
          </p:cNvPr>
          <p:cNvSpPr txBox="1"/>
          <p:nvPr/>
        </p:nvSpPr>
        <p:spPr>
          <a:xfrm>
            <a:off x="532660" y="3875034"/>
            <a:ext cx="44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67EFFCA-192F-3B61-B5DD-093403CAD12D}"/>
              </a:ext>
            </a:extLst>
          </p:cNvPr>
          <p:cNvSpPr txBox="1"/>
          <p:nvPr/>
        </p:nvSpPr>
        <p:spPr>
          <a:xfrm>
            <a:off x="1056444" y="5015136"/>
            <a:ext cx="496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B88A958-1929-AB9D-4485-91B3AC7F8856}"/>
              </a:ext>
            </a:extLst>
          </p:cNvPr>
          <p:cNvSpPr txBox="1"/>
          <p:nvPr/>
        </p:nvSpPr>
        <p:spPr>
          <a:xfrm>
            <a:off x="1056445" y="6051810"/>
            <a:ext cx="458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insert(node-&gt;left,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0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FAA90023-A792-367F-19A1-733DAE9FD25F}"/>
              </a:ext>
            </a:extLst>
          </p:cNvPr>
          <p:cNvSpPr txBox="1">
            <a:spLocks/>
          </p:cNvSpPr>
          <p:nvPr/>
        </p:nvSpPr>
        <p:spPr>
          <a:xfrm>
            <a:off x="2967718" y="3406805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&lt;18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1FD1E-F5D2-006B-3A18-B8EEC281C9C5}"/>
              </a:ext>
            </a:extLst>
          </p:cNvPr>
          <p:cNvCxnSpPr>
            <a:cxnSpLocks/>
          </p:cNvCxnSpPr>
          <p:nvPr/>
        </p:nvCxnSpPr>
        <p:spPr>
          <a:xfrm>
            <a:off x="3250705" y="4252225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97E89E75-38AF-1A0F-340F-739D437D961E}"/>
              </a:ext>
            </a:extLst>
          </p:cNvPr>
          <p:cNvSpPr txBox="1">
            <a:spLocks/>
          </p:cNvSpPr>
          <p:nvPr/>
        </p:nvSpPr>
        <p:spPr>
          <a:xfrm>
            <a:off x="3210737" y="4380296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&gt;11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right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44DEFE-C362-3400-74D1-EA42883667FD}"/>
              </a:ext>
            </a:extLst>
          </p:cNvPr>
          <p:cNvCxnSpPr>
            <a:cxnSpLocks/>
          </p:cNvCxnSpPr>
          <p:nvPr/>
        </p:nvCxnSpPr>
        <p:spPr>
          <a:xfrm>
            <a:off x="3739495" y="5436930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63534553-20F7-A96A-34C7-809DDFA3E182}"/>
              </a:ext>
            </a:extLst>
          </p:cNvPr>
          <p:cNvSpPr txBox="1">
            <a:spLocks/>
          </p:cNvSpPr>
          <p:nvPr/>
        </p:nvSpPr>
        <p:spPr>
          <a:xfrm>
            <a:off x="3699527" y="5565001"/>
            <a:ext cx="2065917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>
                <a:solidFill>
                  <a:schemeClr val="tx1"/>
                </a:solidFill>
              </a:rPr>
              <a:t>&lt;14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go left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D68ACBC-2095-1B77-8735-E456AA47ABF7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ACFF4A9-C63E-4F00-45B8-A30D9C8EE499}"/>
              </a:ext>
            </a:extLst>
          </p:cNvPr>
          <p:cNvCxnSpPr>
            <a:cxnSpLocks/>
          </p:cNvCxnSpPr>
          <p:nvPr/>
        </p:nvCxnSpPr>
        <p:spPr>
          <a:xfrm>
            <a:off x="1936813" y="4208854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8B6CEB7-59A1-FC08-49E2-267B00F4648D}"/>
              </a:ext>
            </a:extLst>
          </p:cNvPr>
          <p:cNvCxnSpPr>
            <a:cxnSpLocks/>
          </p:cNvCxnSpPr>
          <p:nvPr/>
        </p:nvCxnSpPr>
        <p:spPr>
          <a:xfrm>
            <a:off x="2421882" y="5334183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848F00F0-C265-EC65-2D0B-567A6D69F2E4}"/>
              </a:ext>
            </a:extLst>
          </p:cNvPr>
          <p:cNvGraphicFramePr>
            <a:graphicFrameLocks noGrp="1"/>
          </p:cNvGraphicFramePr>
          <p:nvPr/>
        </p:nvGraphicFramePr>
        <p:xfrm>
          <a:off x="6929563" y="514876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4AA88BE-97B8-363E-7C27-6B9B2A605A1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84844" y="4387507"/>
            <a:ext cx="542091" cy="7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42BCE7B-0AC7-6F52-A1F8-A1EB79DEEED5}"/>
              </a:ext>
            </a:extLst>
          </p:cNvPr>
          <p:cNvSpPr txBox="1"/>
          <p:nvPr/>
        </p:nvSpPr>
        <p:spPr>
          <a:xfrm>
            <a:off x="532660" y="3875034"/>
            <a:ext cx="44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67EFFCA-192F-3B61-B5DD-093403CAD12D}"/>
              </a:ext>
            </a:extLst>
          </p:cNvPr>
          <p:cNvSpPr txBox="1"/>
          <p:nvPr/>
        </p:nvSpPr>
        <p:spPr>
          <a:xfrm>
            <a:off x="1056444" y="5015136"/>
            <a:ext cx="496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B88A958-1929-AB9D-4485-91B3AC7F8856}"/>
              </a:ext>
            </a:extLst>
          </p:cNvPr>
          <p:cNvSpPr txBox="1"/>
          <p:nvPr/>
        </p:nvSpPr>
        <p:spPr>
          <a:xfrm>
            <a:off x="1870177" y="6063911"/>
            <a:ext cx="458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1FD1E-F5D2-006B-3A18-B8EEC281C9C5}"/>
              </a:ext>
            </a:extLst>
          </p:cNvPr>
          <p:cNvCxnSpPr>
            <a:cxnSpLocks/>
          </p:cNvCxnSpPr>
          <p:nvPr/>
        </p:nvCxnSpPr>
        <p:spPr>
          <a:xfrm>
            <a:off x="3250705" y="4252225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44DEFE-C362-3400-74D1-EA42883667FD}"/>
              </a:ext>
            </a:extLst>
          </p:cNvPr>
          <p:cNvCxnSpPr>
            <a:cxnSpLocks/>
          </p:cNvCxnSpPr>
          <p:nvPr/>
        </p:nvCxnSpPr>
        <p:spPr>
          <a:xfrm flipV="1">
            <a:off x="3764132" y="5505995"/>
            <a:ext cx="0" cy="54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790D98-C935-5B38-DEF2-C00822E2BDD1}"/>
              </a:ext>
            </a:extLst>
          </p:cNvPr>
          <p:cNvSpPr txBox="1"/>
          <p:nvPr/>
        </p:nvSpPr>
        <p:spPr>
          <a:xfrm>
            <a:off x="1713392" y="6063911"/>
            <a:ext cx="330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D68ACBC-2095-1B77-8735-E456AA47ABF7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ACFF4A9-C63E-4F00-45B8-A30D9C8EE499}"/>
              </a:ext>
            </a:extLst>
          </p:cNvPr>
          <p:cNvCxnSpPr>
            <a:cxnSpLocks/>
          </p:cNvCxnSpPr>
          <p:nvPr/>
        </p:nvCxnSpPr>
        <p:spPr>
          <a:xfrm>
            <a:off x="1936813" y="4208854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8B6CEB7-59A1-FC08-49E2-267B00F4648D}"/>
              </a:ext>
            </a:extLst>
          </p:cNvPr>
          <p:cNvCxnSpPr>
            <a:cxnSpLocks/>
          </p:cNvCxnSpPr>
          <p:nvPr/>
        </p:nvCxnSpPr>
        <p:spPr>
          <a:xfrm>
            <a:off x="2421882" y="5334183"/>
            <a:ext cx="2555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5880770-8A8B-0D49-BEFB-F70762AFD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71223"/>
              </p:ext>
            </p:extLst>
          </p:nvPr>
        </p:nvGraphicFramePr>
        <p:xfrm>
          <a:off x="6929563" y="514876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54E4799-EDEF-519E-A714-B433F069516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384844" y="4387507"/>
            <a:ext cx="542091" cy="7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D3C349-C921-88BD-31AE-FC53584DBC5C}"/>
              </a:ext>
            </a:extLst>
          </p:cNvPr>
          <p:cNvSpPr txBox="1"/>
          <p:nvPr/>
        </p:nvSpPr>
        <p:spPr>
          <a:xfrm>
            <a:off x="532660" y="3875034"/>
            <a:ext cx="44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9168CD9-8C82-E6B0-1195-ACDC95C9FFB2}"/>
              </a:ext>
            </a:extLst>
          </p:cNvPr>
          <p:cNvSpPr txBox="1"/>
          <p:nvPr/>
        </p:nvSpPr>
        <p:spPr>
          <a:xfrm>
            <a:off x="1056444" y="5015136"/>
            <a:ext cx="496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1380E4-E580-5D10-BD3D-B9F500CA095D}"/>
              </a:ext>
            </a:extLst>
          </p:cNvPr>
          <p:cNvSpPr txBox="1"/>
          <p:nvPr/>
        </p:nvSpPr>
        <p:spPr>
          <a:xfrm>
            <a:off x="3764132" y="5594236"/>
            <a:ext cx="259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node;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5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5344245" cy="1100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insert(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>
            <a:off x="3000650" y="3270316"/>
            <a:ext cx="0" cy="6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1FD1E-F5D2-006B-3A18-B8EEC281C9C5}"/>
              </a:ext>
            </a:extLst>
          </p:cNvPr>
          <p:cNvCxnSpPr>
            <a:cxnSpLocks/>
          </p:cNvCxnSpPr>
          <p:nvPr/>
        </p:nvCxnSpPr>
        <p:spPr>
          <a:xfrm flipV="1">
            <a:off x="3249227" y="4367906"/>
            <a:ext cx="0" cy="647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D68ACBC-2095-1B77-8735-E456AA47ABF7}"/>
              </a:ext>
            </a:extLst>
          </p:cNvPr>
          <p:cNvCxnSpPr/>
          <p:nvPr/>
        </p:nvCxnSpPr>
        <p:spPr>
          <a:xfrm>
            <a:off x="2050742" y="3182825"/>
            <a:ext cx="1855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5880770-8A8B-0D49-BEFB-F70762AFDE63}"/>
              </a:ext>
            </a:extLst>
          </p:cNvPr>
          <p:cNvGraphicFramePr>
            <a:graphicFrameLocks noGrp="1"/>
          </p:cNvGraphicFramePr>
          <p:nvPr/>
        </p:nvGraphicFramePr>
        <p:xfrm>
          <a:off x="6929563" y="514876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54E4799-EDEF-519E-A714-B433F069516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384844" y="4387507"/>
            <a:ext cx="542091" cy="7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9E2AAA0-42F8-4801-CE10-86A22A3AABC1}"/>
              </a:ext>
            </a:extLst>
          </p:cNvPr>
          <p:cNvSpPr txBox="1"/>
          <p:nvPr/>
        </p:nvSpPr>
        <p:spPr>
          <a:xfrm>
            <a:off x="1056444" y="5015136"/>
            <a:ext cx="496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8D69A88-DA4C-51B0-1B6F-E28D30DA2C0B}"/>
              </a:ext>
            </a:extLst>
          </p:cNvPr>
          <p:cNvSpPr txBox="1"/>
          <p:nvPr/>
        </p:nvSpPr>
        <p:spPr>
          <a:xfrm>
            <a:off x="532660" y="3875034"/>
            <a:ext cx="5031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372260-6277-3998-D25B-D93692922179}"/>
              </a:ext>
            </a:extLst>
          </p:cNvPr>
          <p:cNvSpPr txBox="1"/>
          <p:nvPr/>
        </p:nvSpPr>
        <p:spPr>
          <a:xfrm>
            <a:off x="3382620" y="4493978"/>
            <a:ext cx="259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node;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680EF-ACDC-3929-FB91-2935E621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3DCCD-4FB6-CCC7-1743-C308E33A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14410" cy="257120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n-ea"/>
              </a:rPr>
              <a:t>二元搜尋樹是一顆二元樹，他滿足下列的性質</a:t>
            </a:r>
            <a:endParaRPr lang="en-US" altLang="zh-TW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每一個元素都有一個鍵而且不存在兩個元素具有相同的鍵</a:t>
            </a:r>
            <a:endParaRPr lang="en-US" altLang="zh-TW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左子樹裡的所有鍵</a:t>
            </a:r>
            <a:r>
              <a:rPr lang="en-US" altLang="zh-TW" dirty="0">
                <a:latin typeface="+mn-ea"/>
              </a:rPr>
              <a:t>( </a:t>
            </a:r>
            <a:r>
              <a:rPr lang="zh-TW" altLang="en-US" dirty="0">
                <a:latin typeface="+mn-ea"/>
              </a:rPr>
              <a:t>如果有的話</a:t>
            </a:r>
            <a:r>
              <a:rPr lang="en-US" altLang="zh-TW" dirty="0">
                <a:latin typeface="+mn-ea"/>
              </a:rPr>
              <a:t>) </a:t>
            </a:r>
            <a:r>
              <a:rPr lang="zh-TW" altLang="en-US" dirty="0">
                <a:latin typeface="+mn-ea"/>
              </a:rPr>
              <a:t>都小於根節點裡的鍵</a:t>
            </a:r>
            <a:endParaRPr lang="en-US" altLang="zh-TW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右子樹裡的所有鍵</a:t>
            </a:r>
            <a:r>
              <a:rPr lang="en-US" altLang="zh-TW" dirty="0">
                <a:latin typeface="+mn-ea"/>
              </a:rPr>
              <a:t>( </a:t>
            </a:r>
            <a:r>
              <a:rPr lang="zh-TW" altLang="en-US" dirty="0">
                <a:latin typeface="+mn-ea"/>
              </a:rPr>
              <a:t>如果有的話</a:t>
            </a:r>
            <a:r>
              <a:rPr lang="en-US" altLang="zh-TW" dirty="0">
                <a:latin typeface="+mn-ea"/>
              </a:rPr>
              <a:t>) </a:t>
            </a:r>
            <a:r>
              <a:rPr lang="zh-TW" altLang="en-US" dirty="0">
                <a:latin typeface="+mn-ea"/>
              </a:rPr>
              <a:t>都大於根節點裡的鍵</a:t>
            </a:r>
            <a:endParaRPr lang="en-US" altLang="zh-TW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左右子樹也都是二元搜尋樹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55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503502"/>
            <a:ext cx="6252223" cy="1115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4C15C3F-4930-AC0B-287E-735DDB649364}"/>
              </a:ext>
            </a:extLst>
          </p:cNvPr>
          <p:cNvCxnSpPr>
            <a:cxnSpLocks/>
          </p:cNvCxnSpPr>
          <p:nvPr/>
        </p:nvCxnSpPr>
        <p:spPr>
          <a:xfrm flipV="1">
            <a:off x="2929631" y="3270316"/>
            <a:ext cx="0" cy="604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5880770-8A8B-0D49-BEFB-F70762AFDE63}"/>
              </a:ext>
            </a:extLst>
          </p:cNvPr>
          <p:cNvGraphicFramePr>
            <a:graphicFrameLocks noGrp="1"/>
          </p:cNvGraphicFramePr>
          <p:nvPr/>
        </p:nvGraphicFramePr>
        <p:xfrm>
          <a:off x="6929563" y="514876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54E4799-EDEF-519E-A714-B433F069516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384844" y="4387507"/>
            <a:ext cx="542091" cy="7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8D69A88-DA4C-51B0-1B6F-E28D30DA2C0B}"/>
              </a:ext>
            </a:extLst>
          </p:cNvPr>
          <p:cNvSpPr txBox="1"/>
          <p:nvPr/>
        </p:nvSpPr>
        <p:spPr>
          <a:xfrm>
            <a:off x="532660" y="3875034"/>
            <a:ext cx="5031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right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Node(key);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960C28-F0E1-B4BE-8C52-417D2F4C4C64}"/>
              </a:ext>
            </a:extLst>
          </p:cNvPr>
          <p:cNvSpPr txBox="1"/>
          <p:nvPr/>
        </p:nvSpPr>
        <p:spPr>
          <a:xfrm>
            <a:off x="3048189" y="3352859"/>
            <a:ext cx="259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node;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3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為右邊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6505377" cy="1100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7030A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right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-&gt;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zh-TW" altLang="en-US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13</a:t>
            </a:r>
            <a:r>
              <a:rPr lang="en-US" altLang="zh-TW" sz="18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1AE5E13-EF52-0C45-0088-87FEC2F32E35}"/>
              </a:ext>
            </a:extLst>
          </p:cNvPr>
          <p:cNvGraphicFramePr>
            <a:graphicFrameLocks noGrp="1"/>
          </p:cNvGraphicFramePr>
          <p:nvPr/>
        </p:nvGraphicFramePr>
        <p:xfrm>
          <a:off x="8225828" y="179328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4F9B4A-AB0A-9F36-7C99-DFBE5139E998}"/>
              </a:ext>
            </a:extLst>
          </p:cNvPr>
          <p:cNvGraphicFramePr>
            <a:graphicFrameLocks noGrp="1"/>
          </p:cNvGraphicFramePr>
          <p:nvPr/>
        </p:nvGraphicFramePr>
        <p:xfrm>
          <a:off x="6806603" y="28994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87425F6-B4E1-F486-AFEA-EAA855277DEE}"/>
              </a:ext>
            </a:extLst>
          </p:cNvPr>
          <p:cNvGraphicFramePr>
            <a:graphicFrameLocks noGrp="1"/>
          </p:cNvGraphicFramePr>
          <p:nvPr/>
        </p:nvGraphicFramePr>
        <p:xfrm>
          <a:off x="9150026" y="2863787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8493B8-804D-BB0B-8C63-1AA5C1AF3117}"/>
              </a:ext>
            </a:extLst>
          </p:cNvPr>
          <p:cNvGraphicFramePr>
            <a:graphicFrameLocks noGrp="1"/>
          </p:cNvGraphicFramePr>
          <p:nvPr/>
        </p:nvGraphicFramePr>
        <p:xfrm>
          <a:off x="5765444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8650794-A20E-3FB7-5F21-4F21425DCFA5}"/>
              </a:ext>
            </a:extLst>
          </p:cNvPr>
          <p:cNvGraphicFramePr>
            <a:graphicFrameLocks noGrp="1"/>
          </p:cNvGraphicFramePr>
          <p:nvPr/>
        </p:nvGraphicFramePr>
        <p:xfrm>
          <a:off x="7796338" y="4194876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2FCE09-C229-BBD6-9A3C-2A94C177F15D}"/>
              </a:ext>
            </a:extLst>
          </p:cNvPr>
          <p:cNvGraphicFramePr>
            <a:graphicFrameLocks noGrp="1"/>
          </p:cNvGraphicFramePr>
          <p:nvPr/>
        </p:nvGraphicFramePr>
        <p:xfrm>
          <a:off x="9684480" y="416695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AFF3B0-5BEC-F0B3-D0E6-1D144B0E6C8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261884" y="2007284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5F9DA39-6F37-40C1-F817-9FCE9FEBB4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20725" y="3079540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A06432-089E-37B6-88F5-56FFCC187F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86568" y="3094045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54F92B6-2997-9843-4F2F-285D1E97255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0834" y="2007284"/>
            <a:ext cx="594473" cy="856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80A219-5DEB-0C9C-3002-8205182EB5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916357" y="3077782"/>
            <a:ext cx="223404" cy="1089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9C3CA3-12D1-E403-CEE4-4C33059553DD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>
            <a:off x="8681109" y="1475371"/>
            <a:ext cx="0" cy="31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6A4FAF2-6D29-0B8A-6B9D-B05A89BC5052}"/>
              </a:ext>
            </a:extLst>
          </p:cNvPr>
          <p:cNvSpPr txBox="1">
            <a:spLocks/>
          </p:cNvSpPr>
          <p:nvPr/>
        </p:nvSpPr>
        <p:spPr>
          <a:xfrm>
            <a:off x="8260735" y="1061436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5880770-8A8B-0D49-BEFB-F70762AFDE63}"/>
              </a:ext>
            </a:extLst>
          </p:cNvPr>
          <p:cNvGraphicFramePr>
            <a:graphicFrameLocks noGrp="1"/>
          </p:cNvGraphicFramePr>
          <p:nvPr/>
        </p:nvGraphicFramePr>
        <p:xfrm>
          <a:off x="6929563" y="514876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54E4799-EDEF-519E-A714-B433F069516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384844" y="4387507"/>
            <a:ext cx="542091" cy="76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4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(delete)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2084916" cy="51593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刪除</a:t>
            </a:r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F502C-0944-DB39-9B80-9502BE7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0421"/>
              </p:ext>
            </p:extLst>
          </p:nvPr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3DA62-A638-3EDB-4E6F-CD416C89C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41692"/>
              </p:ext>
            </p:extLst>
          </p:nvPr>
        </p:nvGraphicFramePr>
        <p:xfrm>
          <a:off x="4872098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9983BA-56F3-2B21-D912-ABC487488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33087"/>
              </p:ext>
            </p:extLst>
          </p:nvPr>
        </p:nvGraphicFramePr>
        <p:xfrm>
          <a:off x="3961536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10518A-87FD-F393-4B64-EF00559F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06818"/>
              </p:ext>
            </p:extLst>
          </p:nvPr>
        </p:nvGraphicFramePr>
        <p:xfrm>
          <a:off x="5782660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E0884F-93EB-65E9-DE7A-123F6653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69471"/>
              </p:ext>
            </p:extLst>
          </p:nvPr>
        </p:nvGraphicFramePr>
        <p:xfrm>
          <a:off x="8230465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E79B6C-BABC-BFDD-698B-F5657674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01580"/>
              </p:ext>
            </p:extLst>
          </p:nvPr>
        </p:nvGraphicFramePr>
        <p:xfrm>
          <a:off x="7319903" y="324358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815224-590C-D231-5890-33D0026C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8289"/>
              </p:ext>
            </p:extLst>
          </p:nvPr>
        </p:nvGraphicFramePr>
        <p:xfrm>
          <a:off x="9141027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385B3AA-2358-BFB5-212F-FC232FD0E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68001"/>
              </p:ext>
            </p:extLst>
          </p:nvPr>
        </p:nvGraphicFramePr>
        <p:xfrm>
          <a:off x="6408287" y="429133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C2473F-F75E-EB4E-0A69-F62966935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49639"/>
              </p:ext>
            </p:extLst>
          </p:nvPr>
        </p:nvGraphicFramePr>
        <p:xfrm>
          <a:off x="8230465" y="429133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66D4DC-719F-2F35-C91C-A8AFCB08A50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27379" y="1502268"/>
            <a:ext cx="1286679" cy="907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FBE602-C775-327D-59CF-E6D3CC00CC9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8849" y="1473693"/>
            <a:ext cx="1366897" cy="935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2E88A-3012-8A19-CF8B-2A92C4924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20175" y="2619375"/>
            <a:ext cx="576133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A7A4CE-49C9-1BBE-470F-77E934EEA39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775184" y="2600325"/>
            <a:ext cx="549666" cy="643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321456E-4387-2E75-16CD-9223E606949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863568" y="3457575"/>
            <a:ext cx="565932" cy="83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1235B9B-5B54-D6BA-384E-AB441A3BA62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86725" y="3429000"/>
            <a:ext cx="599021" cy="862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8C1910-D96E-1DE3-8235-EC40DCE521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16817" y="2619375"/>
            <a:ext cx="55885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C7AEEF-76A0-C04C-731A-9199C20E31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40720" y="2619375"/>
            <a:ext cx="59722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0D82AA61-C19E-3002-353E-72C9C0CCBD22}"/>
              </a:ext>
            </a:extLst>
          </p:cNvPr>
          <p:cNvSpPr txBox="1">
            <a:spLocks/>
          </p:cNvSpPr>
          <p:nvPr/>
        </p:nvSpPr>
        <p:spPr>
          <a:xfrm>
            <a:off x="677333" y="2727644"/>
            <a:ext cx="2588877" cy="864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14</a:t>
            </a:r>
            <a:r>
              <a:rPr lang="zh-TW" altLang="en-US" dirty="0">
                <a:solidFill>
                  <a:schemeClr val="tx1"/>
                </a:solidFill>
              </a:rPr>
              <a:t>沒有</a:t>
            </a:r>
            <a:r>
              <a:rPr lang="en-US" altLang="zh-TW" dirty="0">
                <a:solidFill>
                  <a:schemeClr val="tx1"/>
                </a:solidFill>
              </a:rPr>
              <a:t>child</a:t>
            </a: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chemeClr val="tx1"/>
                </a:solidFill>
              </a:rPr>
              <a:t>所以直接刪掉即可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(delete)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2084916" cy="51593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刪除</a:t>
            </a:r>
            <a:r>
              <a:rPr lang="en-US" altLang="zh-TW" dirty="0">
                <a:solidFill>
                  <a:schemeClr val="tx1"/>
                </a:solidFill>
              </a:rPr>
              <a:t>15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F502C-0944-DB39-9B80-9502BE74036F}"/>
              </a:ext>
            </a:extLst>
          </p:cNvPr>
          <p:cNvGraphicFramePr>
            <a:graphicFrameLocks noGrp="1"/>
          </p:cNvGraphicFramePr>
          <p:nvPr/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3DA62-A638-3EDB-4E6F-CD416C89CE37}"/>
              </a:ext>
            </a:extLst>
          </p:cNvPr>
          <p:cNvGraphicFramePr>
            <a:graphicFrameLocks noGrp="1"/>
          </p:cNvGraphicFramePr>
          <p:nvPr/>
        </p:nvGraphicFramePr>
        <p:xfrm>
          <a:off x="4872098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9983BA-56F3-2B21-D912-ABC487488DCB}"/>
              </a:ext>
            </a:extLst>
          </p:cNvPr>
          <p:cNvGraphicFramePr>
            <a:graphicFrameLocks noGrp="1"/>
          </p:cNvGraphicFramePr>
          <p:nvPr/>
        </p:nvGraphicFramePr>
        <p:xfrm>
          <a:off x="3961536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10518A-87FD-F393-4B64-EF00559F2C41}"/>
              </a:ext>
            </a:extLst>
          </p:cNvPr>
          <p:cNvGraphicFramePr>
            <a:graphicFrameLocks noGrp="1"/>
          </p:cNvGraphicFramePr>
          <p:nvPr/>
        </p:nvGraphicFramePr>
        <p:xfrm>
          <a:off x="5782660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E0884F-93EB-65E9-DE7A-123F66531D3B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E79B6C-BABC-BFDD-698B-F56576744E80}"/>
              </a:ext>
            </a:extLst>
          </p:cNvPr>
          <p:cNvGraphicFramePr>
            <a:graphicFrameLocks noGrp="1"/>
          </p:cNvGraphicFramePr>
          <p:nvPr/>
        </p:nvGraphicFramePr>
        <p:xfrm>
          <a:off x="7319903" y="324358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815224-590C-D231-5890-33D0026C7922}"/>
              </a:ext>
            </a:extLst>
          </p:cNvPr>
          <p:cNvGraphicFramePr>
            <a:graphicFrameLocks noGrp="1"/>
          </p:cNvGraphicFramePr>
          <p:nvPr/>
        </p:nvGraphicFramePr>
        <p:xfrm>
          <a:off x="9141027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C2473F-F75E-EB4E-0A69-F629669354C5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429133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66D4DC-719F-2F35-C91C-A8AFCB08A50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27379" y="1502268"/>
            <a:ext cx="1286679" cy="907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FBE602-C775-327D-59CF-E6D3CC00CC9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8849" y="1473693"/>
            <a:ext cx="1366897" cy="935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2E88A-3012-8A19-CF8B-2A92C4924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20175" y="2619375"/>
            <a:ext cx="576133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A7A4CE-49C9-1BBE-470F-77E934EEA39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775184" y="2600325"/>
            <a:ext cx="549666" cy="643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1235B9B-5B54-D6BA-384E-AB441A3BA62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86725" y="3429000"/>
            <a:ext cx="599021" cy="862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8C1910-D96E-1DE3-8235-EC40DCE521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16817" y="2619375"/>
            <a:ext cx="55885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C7AEEF-76A0-C04C-731A-9199C20E31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40720" y="2619375"/>
            <a:ext cx="59722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0D82AA61-C19E-3002-353E-72C9C0CCBD22}"/>
              </a:ext>
            </a:extLst>
          </p:cNvPr>
          <p:cNvSpPr txBox="1">
            <a:spLocks/>
          </p:cNvSpPr>
          <p:nvPr/>
        </p:nvSpPr>
        <p:spPr>
          <a:xfrm>
            <a:off x="677333" y="2727644"/>
            <a:ext cx="2588877" cy="864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15</a:t>
            </a:r>
            <a:r>
              <a:rPr lang="zh-TW" altLang="en-US" dirty="0">
                <a:solidFill>
                  <a:schemeClr val="tx1"/>
                </a:solidFill>
              </a:rPr>
              <a:t>有一個</a:t>
            </a:r>
            <a:r>
              <a:rPr lang="en-US" altLang="zh-TW" dirty="0">
                <a:solidFill>
                  <a:schemeClr val="tx1"/>
                </a:solidFill>
              </a:rPr>
              <a:t>child</a:t>
            </a: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chemeClr val="tx1"/>
                </a:solidFill>
              </a:rPr>
              <a:t>所以將</a:t>
            </a:r>
            <a:r>
              <a:rPr lang="en-US" altLang="zh-TW" dirty="0">
                <a:solidFill>
                  <a:schemeClr val="tx1"/>
                </a:solidFill>
              </a:rPr>
              <a:t>child</a:t>
            </a:r>
            <a:r>
              <a:rPr lang="zh-TW" altLang="en-US" dirty="0">
                <a:solidFill>
                  <a:schemeClr val="tx1"/>
                </a:solidFill>
              </a:rPr>
              <a:t>向上移即可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07474 -0.15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-768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(delete)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2084916" cy="51593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刪除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F502C-0944-DB39-9B80-9502BE74036F}"/>
              </a:ext>
            </a:extLst>
          </p:cNvPr>
          <p:cNvGraphicFramePr>
            <a:graphicFrameLocks noGrp="1"/>
          </p:cNvGraphicFramePr>
          <p:nvPr/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3DA62-A638-3EDB-4E6F-CD416C89CE37}"/>
              </a:ext>
            </a:extLst>
          </p:cNvPr>
          <p:cNvGraphicFramePr>
            <a:graphicFrameLocks noGrp="1"/>
          </p:cNvGraphicFramePr>
          <p:nvPr/>
        </p:nvGraphicFramePr>
        <p:xfrm>
          <a:off x="4872098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9983BA-56F3-2B21-D912-ABC487488DCB}"/>
              </a:ext>
            </a:extLst>
          </p:cNvPr>
          <p:cNvGraphicFramePr>
            <a:graphicFrameLocks noGrp="1"/>
          </p:cNvGraphicFramePr>
          <p:nvPr/>
        </p:nvGraphicFramePr>
        <p:xfrm>
          <a:off x="3961536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10518A-87FD-F393-4B64-EF00559F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5754"/>
              </p:ext>
            </p:extLst>
          </p:nvPr>
        </p:nvGraphicFramePr>
        <p:xfrm>
          <a:off x="5782660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E0884F-93EB-65E9-DE7A-123F66531D3B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E79B6C-BABC-BFDD-698B-F5657674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65611"/>
              </p:ext>
            </p:extLst>
          </p:nvPr>
        </p:nvGraphicFramePr>
        <p:xfrm>
          <a:off x="7319903" y="324358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815224-590C-D231-5890-33D0026C7922}"/>
              </a:ext>
            </a:extLst>
          </p:cNvPr>
          <p:cNvGraphicFramePr>
            <a:graphicFrameLocks noGrp="1"/>
          </p:cNvGraphicFramePr>
          <p:nvPr/>
        </p:nvGraphicFramePr>
        <p:xfrm>
          <a:off x="9141027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C2473F-F75E-EB4E-0A69-F629669354C5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429133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66D4DC-719F-2F35-C91C-A8AFCB08A50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27379" y="1502268"/>
            <a:ext cx="1286679" cy="907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FBE602-C775-327D-59CF-E6D3CC00CC9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8849" y="1473693"/>
            <a:ext cx="1366897" cy="935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2E88A-3012-8A19-CF8B-2A92C4924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20175" y="2619375"/>
            <a:ext cx="576133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A7A4CE-49C9-1BBE-470F-77E934EEA39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775184" y="2600325"/>
            <a:ext cx="549666" cy="643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1235B9B-5B54-D6BA-384E-AB441A3BA62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86725" y="3429000"/>
            <a:ext cx="599021" cy="862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8C1910-D96E-1DE3-8235-EC40DCE521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16817" y="2619375"/>
            <a:ext cx="55885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C7AEEF-76A0-C04C-731A-9199C20E31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40720" y="2619375"/>
            <a:ext cx="59722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0D82AA61-C19E-3002-353E-72C9C0CCBD22}"/>
              </a:ext>
            </a:extLst>
          </p:cNvPr>
          <p:cNvSpPr txBox="1">
            <a:spLocks/>
          </p:cNvSpPr>
          <p:nvPr/>
        </p:nvSpPr>
        <p:spPr>
          <a:xfrm>
            <a:off x="677332" y="2727643"/>
            <a:ext cx="3284203" cy="273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如果是有兩個</a:t>
            </a:r>
            <a:r>
              <a:rPr lang="en-US" altLang="zh-TW" dirty="0">
                <a:solidFill>
                  <a:schemeClr val="tx1"/>
                </a:solidFill>
              </a:rPr>
              <a:t>child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node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可以選擇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左子樹最大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右子樹最小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node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這邊選擇將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右子樹最小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7349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(delete)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2084916" cy="51593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刪除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F502C-0944-DB39-9B80-9502BE7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62369"/>
              </p:ext>
            </p:extLst>
          </p:nvPr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3DA62-A638-3EDB-4E6F-CD416C89CE37}"/>
              </a:ext>
            </a:extLst>
          </p:cNvPr>
          <p:cNvGraphicFramePr>
            <a:graphicFrameLocks noGrp="1"/>
          </p:cNvGraphicFramePr>
          <p:nvPr/>
        </p:nvGraphicFramePr>
        <p:xfrm>
          <a:off x="4872098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9983BA-56F3-2B21-D912-ABC487488DCB}"/>
              </a:ext>
            </a:extLst>
          </p:cNvPr>
          <p:cNvGraphicFramePr>
            <a:graphicFrameLocks noGrp="1"/>
          </p:cNvGraphicFramePr>
          <p:nvPr/>
        </p:nvGraphicFramePr>
        <p:xfrm>
          <a:off x="3961536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10518A-87FD-F393-4B64-EF00559F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44584"/>
              </p:ext>
            </p:extLst>
          </p:nvPr>
        </p:nvGraphicFramePr>
        <p:xfrm>
          <a:off x="5782660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E0884F-93EB-65E9-DE7A-123F66531D3B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E79B6C-BABC-BFDD-698B-F5657674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62596"/>
              </p:ext>
            </p:extLst>
          </p:nvPr>
        </p:nvGraphicFramePr>
        <p:xfrm>
          <a:off x="7319903" y="324358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815224-590C-D231-5890-33D0026C7922}"/>
              </a:ext>
            </a:extLst>
          </p:cNvPr>
          <p:cNvGraphicFramePr>
            <a:graphicFrameLocks noGrp="1"/>
          </p:cNvGraphicFramePr>
          <p:nvPr/>
        </p:nvGraphicFramePr>
        <p:xfrm>
          <a:off x="9141027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66D4DC-719F-2F35-C91C-A8AFCB08A50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27379" y="1502268"/>
            <a:ext cx="1286679" cy="907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FBE602-C775-327D-59CF-E6D3CC00CC9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8849" y="1473693"/>
            <a:ext cx="1366897" cy="935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2E88A-3012-8A19-CF8B-2A92C4924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20175" y="2619375"/>
            <a:ext cx="576133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A7A4CE-49C9-1BBE-470F-77E934EEA39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775184" y="2600325"/>
            <a:ext cx="549666" cy="643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8C1910-D96E-1DE3-8235-EC40DCE521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16817" y="2619375"/>
            <a:ext cx="55885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C7AEEF-76A0-C04C-731A-9199C20E31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40720" y="2619375"/>
            <a:ext cx="59722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0D82AA61-C19E-3002-353E-72C9C0CCBD22}"/>
              </a:ext>
            </a:extLst>
          </p:cNvPr>
          <p:cNvSpPr txBox="1">
            <a:spLocks/>
          </p:cNvSpPr>
          <p:nvPr/>
        </p:nvSpPr>
        <p:spPr>
          <a:xfrm>
            <a:off x="677333" y="2727643"/>
            <a:ext cx="3284203" cy="173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zh-TW" altLang="en-US" dirty="0">
                <a:solidFill>
                  <a:srgbClr val="00B0F0"/>
                </a:solidFill>
              </a:rPr>
              <a:t>要刪除的</a:t>
            </a:r>
            <a:r>
              <a:rPr lang="en-US" altLang="zh-TW" dirty="0">
                <a:solidFill>
                  <a:srgbClr val="00B0F0"/>
                </a:solidFill>
              </a:rPr>
              <a:t>node</a:t>
            </a:r>
            <a:r>
              <a:rPr lang="zh-TW" altLang="en-US" dirty="0">
                <a:solidFill>
                  <a:srgbClr val="00B0F0"/>
                </a:solidFill>
              </a:rPr>
              <a:t>的數字</a:t>
            </a:r>
            <a:br>
              <a:rPr lang="en-US" altLang="zh-TW" dirty="0">
                <a:solidFill>
                  <a:srgbClr val="00B0F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變成跟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右子樹最小</a:t>
            </a:r>
            <a:r>
              <a:rPr lang="zh-TW" altLang="en-US" dirty="0">
                <a:solidFill>
                  <a:schemeClr val="tx1"/>
                </a:solidFill>
              </a:rPr>
              <a:t>的一樣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3370ED-1F91-6778-1794-A413E3758921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429133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E0A051E-0B3D-19B1-8C83-F15BBA54D97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086725" y="3429000"/>
            <a:ext cx="599021" cy="862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1E8B6897-111B-0C82-8B56-2EAA00B6C8B9}"/>
              </a:ext>
            </a:extLst>
          </p:cNvPr>
          <p:cNvSpPr txBox="1">
            <a:spLocks/>
          </p:cNvSpPr>
          <p:nvPr/>
        </p:nvSpPr>
        <p:spPr>
          <a:xfrm>
            <a:off x="6730593" y="1285718"/>
            <a:ext cx="497491" cy="3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45BD986-2B2B-4AE9-679D-8152667B0523}"/>
              </a:ext>
            </a:extLst>
          </p:cNvPr>
          <p:cNvSpPr txBox="1">
            <a:spLocks/>
          </p:cNvSpPr>
          <p:nvPr/>
        </p:nvSpPr>
        <p:spPr>
          <a:xfrm>
            <a:off x="6730592" y="1285717"/>
            <a:ext cx="497491" cy="3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00B0F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983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(delete)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2084916" cy="51593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刪除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F502C-0944-DB39-9B80-9502BE7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68341"/>
              </p:ext>
            </p:extLst>
          </p:nvPr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3DA62-A638-3EDB-4E6F-CD416C89CE37}"/>
              </a:ext>
            </a:extLst>
          </p:cNvPr>
          <p:cNvGraphicFramePr>
            <a:graphicFrameLocks noGrp="1"/>
          </p:cNvGraphicFramePr>
          <p:nvPr/>
        </p:nvGraphicFramePr>
        <p:xfrm>
          <a:off x="4872098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9983BA-56F3-2B21-D912-ABC487488DCB}"/>
              </a:ext>
            </a:extLst>
          </p:cNvPr>
          <p:cNvGraphicFramePr>
            <a:graphicFrameLocks noGrp="1"/>
          </p:cNvGraphicFramePr>
          <p:nvPr/>
        </p:nvGraphicFramePr>
        <p:xfrm>
          <a:off x="3961536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10518A-87FD-F393-4B64-EF00559F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50476"/>
              </p:ext>
            </p:extLst>
          </p:nvPr>
        </p:nvGraphicFramePr>
        <p:xfrm>
          <a:off x="5782660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E0884F-93EB-65E9-DE7A-123F66531D3B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E79B6C-BABC-BFDD-698B-F5657674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51390"/>
              </p:ext>
            </p:extLst>
          </p:nvPr>
        </p:nvGraphicFramePr>
        <p:xfrm>
          <a:off x="7319903" y="324358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815224-590C-D231-5890-33D0026C7922}"/>
              </a:ext>
            </a:extLst>
          </p:cNvPr>
          <p:cNvGraphicFramePr>
            <a:graphicFrameLocks noGrp="1"/>
          </p:cNvGraphicFramePr>
          <p:nvPr/>
        </p:nvGraphicFramePr>
        <p:xfrm>
          <a:off x="9141027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66D4DC-719F-2F35-C91C-A8AFCB08A50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27379" y="1502268"/>
            <a:ext cx="1286679" cy="907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FBE602-C775-327D-59CF-E6D3CC00CC9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8849" y="1473693"/>
            <a:ext cx="1366897" cy="935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2E88A-3012-8A19-CF8B-2A92C4924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20175" y="2619375"/>
            <a:ext cx="576133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A7A4CE-49C9-1BBE-470F-77E934EEA39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775184" y="2600325"/>
            <a:ext cx="549666" cy="643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8C1910-D96E-1DE3-8235-EC40DCE521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16817" y="2619375"/>
            <a:ext cx="55885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C7AEEF-76A0-C04C-731A-9199C20E31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40720" y="2619375"/>
            <a:ext cx="59722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0D82AA61-C19E-3002-353E-72C9C0CCBD22}"/>
              </a:ext>
            </a:extLst>
          </p:cNvPr>
          <p:cNvSpPr txBox="1">
            <a:spLocks/>
          </p:cNvSpPr>
          <p:nvPr/>
        </p:nvSpPr>
        <p:spPr>
          <a:xfrm>
            <a:off x="677333" y="2727643"/>
            <a:ext cx="3284203" cy="173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chemeClr val="tx1"/>
                </a:solidFill>
              </a:rPr>
              <a:t>刪除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被複製的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  <a:p>
            <a:pPr marL="0" indent="0">
              <a:buFont typeface="Wingdings 3" charset="2"/>
              <a:buNone/>
            </a:pP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並且將</a:t>
            </a:r>
            <a:r>
              <a:rPr lang="en-US" altLang="zh-TW" dirty="0">
                <a:solidFill>
                  <a:schemeClr val="tx1"/>
                </a:solidFill>
              </a:rPr>
              <a:t>child</a:t>
            </a:r>
            <a:r>
              <a:rPr lang="zh-TW" altLang="en-US" dirty="0">
                <a:solidFill>
                  <a:schemeClr val="tx1"/>
                </a:solidFill>
              </a:rPr>
              <a:t>往上移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F9BA992-E8B9-879C-0F24-31DE3F1C7A34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429133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7DFDBB0-0409-8778-40F2-99831CE8FA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086725" y="3429000"/>
            <a:ext cx="599021" cy="862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07474 -0.153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-7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(delete)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2084916" cy="51593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刪除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F502C-0944-DB39-9B80-9502BE74036F}"/>
              </a:ext>
            </a:extLst>
          </p:cNvPr>
          <p:cNvGraphicFramePr>
            <a:graphicFrameLocks noGrp="1"/>
          </p:cNvGraphicFramePr>
          <p:nvPr/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3DA62-A638-3EDB-4E6F-CD416C89CE37}"/>
              </a:ext>
            </a:extLst>
          </p:cNvPr>
          <p:cNvGraphicFramePr>
            <a:graphicFrameLocks noGrp="1"/>
          </p:cNvGraphicFramePr>
          <p:nvPr/>
        </p:nvGraphicFramePr>
        <p:xfrm>
          <a:off x="4872098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9983BA-56F3-2B21-D912-ABC487488DCB}"/>
              </a:ext>
            </a:extLst>
          </p:cNvPr>
          <p:cNvGraphicFramePr>
            <a:graphicFrameLocks noGrp="1"/>
          </p:cNvGraphicFramePr>
          <p:nvPr/>
        </p:nvGraphicFramePr>
        <p:xfrm>
          <a:off x="3961536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10518A-87FD-F393-4B64-EF00559F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5328"/>
              </p:ext>
            </p:extLst>
          </p:nvPr>
        </p:nvGraphicFramePr>
        <p:xfrm>
          <a:off x="5782660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E0884F-93EB-65E9-DE7A-123F66531D3B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815224-590C-D231-5890-33D0026C7922}"/>
              </a:ext>
            </a:extLst>
          </p:cNvPr>
          <p:cNvGraphicFramePr>
            <a:graphicFrameLocks noGrp="1"/>
          </p:cNvGraphicFramePr>
          <p:nvPr/>
        </p:nvGraphicFramePr>
        <p:xfrm>
          <a:off x="9141027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66D4DC-719F-2F35-C91C-A8AFCB08A50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27379" y="1502268"/>
            <a:ext cx="1286679" cy="907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FBE602-C775-327D-59CF-E6D3CC00CC9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8849" y="1473693"/>
            <a:ext cx="1366897" cy="935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2E88A-3012-8A19-CF8B-2A92C4924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20175" y="2619375"/>
            <a:ext cx="576133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A7A4CE-49C9-1BBE-470F-77E934EEA39A}"/>
              </a:ext>
            </a:extLst>
          </p:cNvPr>
          <p:cNvCxnSpPr>
            <a:cxnSpLocks/>
          </p:cNvCxnSpPr>
          <p:nvPr/>
        </p:nvCxnSpPr>
        <p:spPr>
          <a:xfrm flipH="1">
            <a:off x="7775184" y="2600325"/>
            <a:ext cx="549666" cy="643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8C1910-D96E-1DE3-8235-EC40DCE521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16817" y="2619375"/>
            <a:ext cx="55885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C7AEEF-76A0-C04C-731A-9199C20E31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40720" y="2619375"/>
            <a:ext cx="59722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0D82AA61-C19E-3002-353E-72C9C0CCBD22}"/>
              </a:ext>
            </a:extLst>
          </p:cNvPr>
          <p:cNvSpPr txBox="1">
            <a:spLocks/>
          </p:cNvSpPr>
          <p:nvPr/>
        </p:nvSpPr>
        <p:spPr>
          <a:xfrm>
            <a:off x="677333" y="2727643"/>
            <a:ext cx="3284203" cy="173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chemeClr val="tx1"/>
                </a:solidFill>
              </a:rPr>
              <a:t>這樣就完成刪除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F9BA992-E8B9-879C-0F24-31DE3F1C7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94588"/>
              </p:ext>
            </p:extLst>
          </p:nvPr>
        </p:nvGraphicFramePr>
        <p:xfrm>
          <a:off x="7318849" y="324358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128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en-US" altLang="zh-TW" dirty="0"/>
              <a:t>Binary Tree Traversal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283147" cy="258286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Preorder (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zh-TW" altLang="en-US" dirty="0">
                <a:solidFill>
                  <a:schemeClr val="tx1"/>
                </a:solidFill>
              </a:rPr>
              <a:t>序追蹤法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>
                <a:solidFill>
                  <a:schemeClr val="tx1"/>
                </a:solidFill>
              </a:rPr>
              <a:t>LR</a:t>
            </a:r>
          </a:p>
          <a:p>
            <a:pPr marL="0" lv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Inorder</a:t>
            </a:r>
            <a:r>
              <a:rPr lang="en-US" altLang="zh-TW" dirty="0">
                <a:solidFill>
                  <a:schemeClr val="tx1"/>
                </a:solidFill>
              </a:rPr>
              <a:t> (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>
                <a:solidFill>
                  <a:schemeClr val="tx1"/>
                </a:solidFill>
              </a:rPr>
              <a:t>序追蹤法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chemeClr val="tx1"/>
                </a:solidFill>
              </a:rPr>
              <a:t>L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>
                <a:solidFill>
                  <a:schemeClr val="tx1"/>
                </a:solidFill>
              </a:rPr>
              <a:t>R</a:t>
            </a:r>
          </a:p>
          <a:p>
            <a:pPr marL="0" lv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Postorder</a:t>
            </a:r>
            <a:r>
              <a:rPr lang="en-US" altLang="zh-TW" dirty="0">
                <a:solidFill>
                  <a:schemeClr val="tx1"/>
                </a:solidFill>
              </a:rPr>
              <a:t> (</a:t>
            </a:r>
            <a:r>
              <a:rPr lang="zh-TW" altLang="en-US" dirty="0">
                <a:solidFill>
                  <a:srgbClr val="FF0000"/>
                </a:solidFill>
              </a:rPr>
              <a:t>後</a:t>
            </a:r>
            <a:r>
              <a:rPr lang="zh-TW" altLang="en-US" dirty="0">
                <a:solidFill>
                  <a:schemeClr val="tx1"/>
                </a:solidFill>
              </a:rPr>
              <a:t>序追蹤法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chemeClr val="tx1"/>
                </a:solidFill>
              </a:rPr>
              <a:t>LR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F502C-0944-DB39-9B80-9502BE74036F}"/>
              </a:ext>
            </a:extLst>
          </p:cNvPr>
          <p:cNvGraphicFramePr>
            <a:graphicFrameLocks noGrp="1"/>
          </p:cNvGraphicFramePr>
          <p:nvPr/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3DA62-A638-3EDB-4E6F-CD416C89CE37}"/>
              </a:ext>
            </a:extLst>
          </p:cNvPr>
          <p:cNvGraphicFramePr>
            <a:graphicFrameLocks noGrp="1"/>
          </p:cNvGraphicFramePr>
          <p:nvPr/>
        </p:nvGraphicFramePr>
        <p:xfrm>
          <a:off x="4872098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9983BA-56F3-2B21-D912-ABC487488DCB}"/>
              </a:ext>
            </a:extLst>
          </p:cNvPr>
          <p:cNvGraphicFramePr>
            <a:graphicFrameLocks noGrp="1"/>
          </p:cNvGraphicFramePr>
          <p:nvPr/>
        </p:nvGraphicFramePr>
        <p:xfrm>
          <a:off x="3961536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10518A-87FD-F393-4B64-EF00559F2C41}"/>
              </a:ext>
            </a:extLst>
          </p:cNvPr>
          <p:cNvGraphicFramePr>
            <a:graphicFrameLocks noGrp="1"/>
          </p:cNvGraphicFramePr>
          <p:nvPr/>
        </p:nvGraphicFramePr>
        <p:xfrm>
          <a:off x="5782660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E0884F-93EB-65E9-DE7A-123F66531D3B}"/>
              </a:ext>
            </a:extLst>
          </p:cNvPr>
          <p:cNvGraphicFramePr>
            <a:graphicFrameLocks noGrp="1"/>
          </p:cNvGraphicFramePr>
          <p:nvPr/>
        </p:nvGraphicFramePr>
        <p:xfrm>
          <a:off x="8230465" y="2409541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815224-590C-D231-5890-33D0026C7922}"/>
              </a:ext>
            </a:extLst>
          </p:cNvPr>
          <p:cNvGraphicFramePr>
            <a:graphicFrameLocks noGrp="1"/>
          </p:cNvGraphicFramePr>
          <p:nvPr/>
        </p:nvGraphicFramePr>
        <p:xfrm>
          <a:off x="9141027" y="325458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66D4DC-719F-2F35-C91C-A8AFCB08A50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27379" y="1502268"/>
            <a:ext cx="1286679" cy="907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FBE602-C775-327D-59CF-E6D3CC00CC9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8849" y="1473693"/>
            <a:ext cx="1366897" cy="935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2E88A-3012-8A19-CF8B-2A92C4924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20175" y="2619375"/>
            <a:ext cx="576133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A7A4CE-49C9-1BBE-470F-77E934EEA39A}"/>
              </a:ext>
            </a:extLst>
          </p:cNvPr>
          <p:cNvCxnSpPr>
            <a:cxnSpLocks/>
          </p:cNvCxnSpPr>
          <p:nvPr/>
        </p:nvCxnSpPr>
        <p:spPr>
          <a:xfrm flipH="1">
            <a:off x="7775184" y="2600325"/>
            <a:ext cx="549666" cy="643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8C1910-D96E-1DE3-8235-EC40DCE521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16817" y="2619375"/>
            <a:ext cx="55885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0C7AEEF-76A0-C04C-731A-9199C20E311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40720" y="2619375"/>
            <a:ext cx="597221" cy="63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F9BA992-E8B9-879C-0F24-31DE3F1C7A34}"/>
              </a:ext>
            </a:extLst>
          </p:cNvPr>
          <p:cNvGraphicFramePr>
            <a:graphicFrameLocks noGrp="1"/>
          </p:cNvGraphicFramePr>
          <p:nvPr/>
        </p:nvGraphicFramePr>
        <p:xfrm>
          <a:off x="7318849" y="324358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17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(12/3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1014"/>
            <a:ext cx="5936530" cy="2563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完成下列函式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Node* insert(Node* node, int key);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void </a:t>
            </a:r>
            <a:r>
              <a:rPr lang="en-US" altLang="zh-TW" dirty="0" err="1">
                <a:solidFill>
                  <a:schemeClr val="tx1"/>
                </a:solidFill>
              </a:rPr>
              <a:t>inOrder</a:t>
            </a:r>
            <a:r>
              <a:rPr lang="en-US" altLang="zh-TW" dirty="0">
                <a:solidFill>
                  <a:schemeClr val="tx1"/>
                </a:solidFill>
              </a:rPr>
              <a:t>(Node* </a:t>
            </a:r>
            <a:r>
              <a:rPr lang="en-US" altLang="zh-TW" dirty="0" err="1">
                <a:solidFill>
                  <a:schemeClr val="tx1"/>
                </a:solidFill>
              </a:rPr>
              <a:t>node_p</a:t>
            </a:r>
            <a:r>
              <a:rPr lang="en-US" altLang="zh-TW" dirty="0">
                <a:solidFill>
                  <a:schemeClr val="tx1"/>
                </a:solidFill>
              </a:rPr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void </a:t>
            </a:r>
            <a:r>
              <a:rPr lang="en-US" altLang="zh-TW" dirty="0" err="1">
                <a:solidFill>
                  <a:schemeClr val="tx1"/>
                </a:solidFill>
              </a:rPr>
              <a:t>preOrder</a:t>
            </a:r>
            <a:r>
              <a:rPr lang="en-US" altLang="zh-TW" dirty="0">
                <a:solidFill>
                  <a:schemeClr val="tx1"/>
                </a:solidFill>
              </a:rPr>
              <a:t>(Node* </a:t>
            </a:r>
            <a:r>
              <a:rPr lang="en-US" altLang="zh-TW" dirty="0" err="1">
                <a:solidFill>
                  <a:schemeClr val="tx1"/>
                </a:solidFill>
              </a:rPr>
              <a:t>node_p</a:t>
            </a:r>
            <a:r>
              <a:rPr lang="en-US" altLang="zh-TW" dirty="0">
                <a:solidFill>
                  <a:schemeClr val="tx1"/>
                </a:solidFill>
              </a:rPr>
              <a:t>);</a:t>
            </a:r>
            <a:endParaRPr lang="en-US" altLang="zh-TW" dirty="0"/>
          </a:p>
          <a:p>
            <a:pPr marL="0" lv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void </a:t>
            </a:r>
            <a:r>
              <a:rPr lang="en-US" altLang="zh-TW" dirty="0" err="1">
                <a:solidFill>
                  <a:schemeClr val="tx1"/>
                </a:solidFill>
              </a:rPr>
              <a:t>postOrder</a:t>
            </a:r>
            <a:r>
              <a:rPr lang="en-US" altLang="zh-TW" dirty="0">
                <a:solidFill>
                  <a:schemeClr val="tx1"/>
                </a:solidFill>
              </a:rPr>
              <a:t>(Node* </a:t>
            </a:r>
            <a:r>
              <a:rPr lang="en-US" altLang="zh-TW" dirty="0" err="1">
                <a:solidFill>
                  <a:schemeClr val="tx1"/>
                </a:solidFill>
              </a:rPr>
              <a:t>node_p</a:t>
            </a:r>
            <a:r>
              <a:rPr lang="en-US" altLang="zh-TW" dirty="0">
                <a:solidFill>
                  <a:schemeClr val="tx1"/>
                </a:solidFill>
              </a:rPr>
              <a:t>);</a:t>
            </a:r>
          </a:p>
          <a:p>
            <a:pPr marL="0" lvl="0" indent="0">
              <a:buNone/>
            </a:pP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F6E62F-1043-5BC0-65CF-C15434CC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39289"/>
            <a:ext cx="10850718" cy="12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4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762F9-3EB6-A388-F541-7C8AF4B0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特性</a:t>
            </a:r>
          </a:p>
        </p:txBody>
      </p:sp>
      <p:pic>
        <p:nvPicPr>
          <p:cNvPr id="1026" name="Picture 2" descr="Binary search tree - Wikipedia">
            <a:extLst>
              <a:ext uri="{FF2B5EF4-FFF2-40B4-BE49-F238E27FC236}">
                <a16:creationId xmlns:a16="http://schemas.microsoft.com/office/drawing/2014/main" id="{D7D53ADA-E87B-B86B-7DF1-8117459F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46" y="1465510"/>
            <a:ext cx="5252906" cy="437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B72FE0BF-4E8A-4D92-167A-73AE333C1AED}"/>
              </a:ext>
            </a:extLst>
          </p:cNvPr>
          <p:cNvSpPr/>
          <p:nvPr/>
        </p:nvSpPr>
        <p:spPr>
          <a:xfrm>
            <a:off x="4044192" y="1368338"/>
            <a:ext cx="1057013" cy="989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2DE2356-FF34-0419-D641-79B612009901}"/>
              </a:ext>
            </a:extLst>
          </p:cNvPr>
          <p:cNvSpPr/>
          <p:nvPr/>
        </p:nvSpPr>
        <p:spPr>
          <a:xfrm>
            <a:off x="1149292" y="2358239"/>
            <a:ext cx="4496499" cy="419193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54FBA5-ED64-BE4C-7C45-400889E3F817}"/>
              </a:ext>
            </a:extLst>
          </p:cNvPr>
          <p:cNvSpPr txBox="1"/>
          <p:nvPr/>
        </p:nvSpPr>
        <p:spPr>
          <a:xfrm>
            <a:off x="2239861" y="203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左子樹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91598CB-F736-1DEF-1A7A-2557B494EC62}"/>
              </a:ext>
            </a:extLst>
          </p:cNvPr>
          <p:cNvSpPr/>
          <p:nvPr/>
        </p:nvSpPr>
        <p:spPr>
          <a:xfrm>
            <a:off x="5101204" y="2078838"/>
            <a:ext cx="2097947" cy="41919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C52B0B-8EDD-6FE3-9DD5-1FA8304D181D}"/>
              </a:ext>
            </a:extLst>
          </p:cNvPr>
          <p:cNvSpPr txBox="1"/>
          <p:nvPr/>
        </p:nvSpPr>
        <p:spPr>
          <a:xfrm>
            <a:off x="6697842" y="2099354"/>
            <a:ext cx="9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右子樹</a:t>
            </a:r>
          </a:p>
        </p:txBody>
      </p:sp>
    </p:spTree>
    <p:extLst>
      <p:ext uri="{BB962C8B-B14F-4D97-AF65-F5344CB8AC3E}">
        <p14:creationId xmlns:p14="http://schemas.microsoft.com/office/powerpoint/2010/main" val="25491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2" animBg="1"/>
      <p:bldP spid="5" grpId="0"/>
      <p:bldP spid="5" grpId="2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1800" dirty="0"/>
              <a:t>1.	</a:t>
            </a:r>
            <a:r>
              <a:rPr lang="zh-TW" altLang="en-US" sz="1800" dirty="0"/>
              <a:t>如果是樹空的，</a:t>
            </a:r>
            <a:r>
              <a:rPr lang="zh-TW" altLang="en-US" dirty="0"/>
              <a:t>則回傳要</a:t>
            </a:r>
            <a:r>
              <a:rPr lang="en-US" altLang="zh-TW" dirty="0"/>
              <a:t>insert</a:t>
            </a:r>
            <a:r>
              <a:rPr lang="zh-TW" altLang="en-US" dirty="0"/>
              <a:t>的</a:t>
            </a:r>
            <a:r>
              <a:rPr lang="en-US" altLang="zh-TW" dirty="0"/>
              <a:t>node</a:t>
            </a:r>
            <a:endParaRPr lang="en-US" altLang="zh-TW" sz="1800" dirty="0"/>
          </a:p>
          <a:p>
            <a:pPr marL="0" lvl="0" indent="0">
              <a:buNone/>
            </a:pPr>
            <a:endParaRPr lang="en-US" altLang="zh-TW" sz="1800" dirty="0"/>
          </a:p>
          <a:p>
            <a:pPr marL="0" lvl="0" indent="0">
              <a:buNone/>
            </a:pPr>
            <a:r>
              <a:rPr lang="en-US" altLang="zh-TW" dirty="0"/>
              <a:t>2.	</a:t>
            </a:r>
            <a:r>
              <a:rPr lang="zh-TW" altLang="en-US" sz="1800" dirty="0"/>
              <a:t>從樹根開始依照左小右大的規則，把現在的節點跟要新增的值比大小</a:t>
            </a:r>
            <a:endParaRPr lang="en-US" altLang="zh-TW" sz="1800" dirty="0"/>
          </a:p>
          <a:p>
            <a:pPr marL="0" lvl="0" indent="0">
              <a:buNone/>
            </a:pPr>
            <a:r>
              <a:rPr lang="en-US" altLang="zh-TW" dirty="0"/>
              <a:t>	</a:t>
            </a:r>
            <a:r>
              <a:rPr lang="zh-TW" altLang="en-US" sz="1800" dirty="0"/>
              <a:t>回傳指向在搜尋樹中碰到的最後一個節點的指標 </a:t>
            </a:r>
            <a:r>
              <a:rPr lang="en-US" altLang="zh-TW" sz="1800" dirty="0"/>
              <a:t>(</a:t>
            </a:r>
            <a:r>
              <a:rPr lang="zh-TW" altLang="en-US" sz="1800" dirty="0"/>
              <a:t>將值新增到樹裡</a:t>
            </a:r>
            <a:r>
              <a:rPr lang="en-US" altLang="zh-TW" sz="1800" dirty="0"/>
              <a:t>)</a:t>
            </a:r>
            <a:endParaRPr lang="en-US" altLang="zh-TW" sz="1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10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A649C-B77E-C569-33C5-CC3CBBD3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F62E5-EF0D-D014-2C2F-FB7C0F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693004" cy="413935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sz="1800" dirty="0"/>
              <a:t>新增 </a:t>
            </a:r>
            <a:r>
              <a:rPr lang="en-US" altLang="zh-TW" sz="1800" dirty="0"/>
              <a:t>30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F28707B-69E2-0146-0AE0-9CDB59361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1607"/>
              </p:ext>
            </p:extLst>
          </p:nvPr>
        </p:nvGraphicFramePr>
        <p:xfrm>
          <a:off x="6525490" y="1288273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9B13FE-C845-7B6B-BED1-C35F2B6D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59421"/>
              </p:ext>
            </p:extLst>
          </p:nvPr>
        </p:nvGraphicFramePr>
        <p:xfrm>
          <a:off x="5106265" y="239446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99FDA0-1E40-19AF-2B47-DB3853F3D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13328"/>
              </p:ext>
            </p:extLst>
          </p:nvPr>
        </p:nvGraphicFramePr>
        <p:xfrm>
          <a:off x="7916140" y="2389104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5CC1D0-4222-2C4D-E938-E84617017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65421"/>
              </p:ext>
            </p:extLst>
          </p:nvPr>
        </p:nvGraphicFramePr>
        <p:xfrm>
          <a:off x="4065106" y="368986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A57955C-8045-F00F-FA4E-640CCBED4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67595"/>
              </p:ext>
            </p:extLst>
          </p:nvPr>
        </p:nvGraphicFramePr>
        <p:xfrm>
          <a:off x="6096000" y="368986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071074B-4204-9C0E-5854-39FC22D7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310481"/>
              </p:ext>
            </p:extLst>
          </p:nvPr>
        </p:nvGraphicFramePr>
        <p:xfrm>
          <a:off x="9154390" y="3689860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E6C2C3-FB70-0835-7A42-E271464A7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90528"/>
              </p:ext>
            </p:extLst>
          </p:nvPr>
        </p:nvGraphicFramePr>
        <p:xfrm>
          <a:off x="6525490" y="483728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B7C4922-DEE9-A01C-F08B-6F5CFEA7DBC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561546" y="1502268"/>
            <a:ext cx="1052512" cy="89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5EA1607-51E2-92D0-3D12-86DAE8C4DBB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20387" y="2574524"/>
            <a:ext cx="708838" cy="1115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EECE481-2E1D-0692-7C1C-9C1A6AD8A14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86230" y="2589029"/>
            <a:ext cx="665051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D9CCBCF-C5F2-9170-6577-77794AE1D06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318909" y="1473693"/>
            <a:ext cx="1052512" cy="915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6711116-01FF-61FC-DD5B-34C72921CB2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52754" y="2589029"/>
            <a:ext cx="856917" cy="1100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B808EA9-A5BD-9FE4-5565-796E8F473CC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6980771" y="854568"/>
            <a:ext cx="0" cy="433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CA93D1E-C3BF-553C-54F4-CCDABBA7E029}"/>
              </a:ext>
            </a:extLst>
          </p:cNvPr>
          <p:cNvCxnSpPr>
            <a:cxnSpLocks/>
          </p:cNvCxnSpPr>
          <p:nvPr/>
        </p:nvCxnSpPr>
        <p:spPr>
          <a:xfrm flipH="1">
            <a:off x="8324850" y="3875280"/>
            <a:ext cx="949152" cy="1125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16653 0.196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53 0.19676 L 0.26341 0.3865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41 0.38657 L 0.11406 0.65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3228841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程式碼長什麼樣子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7487"/>
            <a:ext cx="8596668" cy="31738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root = insert(root,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};</a:t>
            </a:r>
          </a:p>
          <a:p>
            <a:pPr marL="0" indent="0">
              <a:buNone/>
            </a:pPr>
            <a:r>
              <a:rPr lang="nl-NL" altLang="zh-TW" sz="1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nl-NL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insert(</a:t>
            </a:r>
            <a:r>
              <a:rPr lang="nl-NL" altLang="zh-TW" sz="1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Node</a:t>
            </a:r>
            <a:r>
              <a:rPr lang="nl-NL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 </a:t>
            </a:r>
            <a:r>
              <a:rPr lang="nl-NL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</a:t>
            </a:r>
            <a:r>
              <a:rPr lang="nl-NL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nl-NL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l-NL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nl-NL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nl-NL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這次作業要完成的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9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如為空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2"/>
            <a:ext cx="4702534" cy="130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 = insert(root,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8C4B78-DC8E-FCD9-7235-76AF70D57260}"/>
              </a:ext>
            </a:extLst>
          </p:cNvPr>
          <p:cNvCxnSpPr>
            <a:cxnSpLocks/>
          </p:cNvCxnSpPr>
          <p:nvPr/>
        </p:nvCxnSpPr>
        <p:spPr>
          <a:xfrm>
            <a:off x="7485355" y="1473693"/>
            <a:ext cx="0" cy="319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0503CC-8DFC-EC1F-2F18-5F3363110B42}"/>
              </a:ext>
            </a:extLst>
          </p:cNvPr>
          <p:cNvSpPr txBox="1">
            <a:spLocks/>
          </p:cNvSpPr>
          <p:nvPr/>
        </p:nvSpPr>
        <p:spPr>
          <a:xfrm>
            <a:off x="7064981" y="1132437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A8917728-85DD-C1B2-0838-9464A52D3C9D}"/>
              </a:ext>
            </a:extLst>
          </p:cNvPr>
          <p:cNvSpPr txBox="1">
            <a:spLocks/>
          </p:cNvSpPr>
          <p:nvPr/>
        </p:nvSpPr>
        <p:spPr>
          <a:xfrm>
            <a:off x="7064981" y="1789562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7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如為空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947C8-6D26-2D70-AC4B-5AA3E42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501"/>
            <a:ext cx="4453959" cy="15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 = insert(root,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579BFB0-DF17-EC57-8F2A-016FA1652C16}"/>
              </a:ext>
            </a:extLst>
          </p:cNvPr>
          <p:cNvSpPr txBox="1">
            <a:spLocks/>
          </p:cNvSpPr>
          <p:nvPr/>
        </p:nvSpPr>
        <p:spPr>
          <a:xfrm>
            <a:off x="677333" y="3262900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4F13D20-9257-016E-908D-BE27D6AADF69}"/>
              </a:ext>
            </a:extLst>
          </p:cNvPr>
          <p:cNvCxnSpPr>
            <a:cxnSpLocks/>
          </p:cNvCxnSpPr>
          <p:nvPr/>
        </p:nvCxnSpPr>
        <p:spPr>
          <a:xfrm>
            <a:off x="3053916" y="3379433"/>
            <a:ext cx="0" cy="1287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7967FC-EADB-B004-17A4-1DEF1096234A}"/>
              </a:ext>
            </a:extLst>
          </p:cNvPr>
          <p:cNvCxnSpPr/>
          <p:nvPr/>
        </p:nvCxnSpPr>
        <p:spPr>
          <a:xfrm>
            <a:off x="2210538" y="3258817"/>
            <a:ext cx="16867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8C4B78-DC8E-FCD9-7235-76AF70D57260}"/>
              </a:ext>
            </a:extLst>
          </p:cNvPr>
          <p:cNvCxnSpPr>
            <a:cxnSpLocks/>
          </p:cNvCxnSpPr>
          <p:nvPr/>
        </p:nvCxnSpPr>
        <p:spPr>
          <a:xfrm>
            <a:off x="7485355" y="1473693"/>
            <a:ext cx="0" cy="319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0503CC-8DFC-EC1F-2F18-5F3363110B42}"/>
              </a:ext>
            </a:extLst>
          </p:cNvPr>
          <p:cNvSpPr txBox="1">
            <a:spLocks/>
          </p:cNvSpPr>
          <p:nvPr/>
        </p:nvSpPr>
        <p:spPr>
          <a:xfrm>
            <a:off x="7064981" y="1132437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A8917728-85DD-C1B2-0838-9464A52D3C9D}"/>
              </a:ext>
            </a:extLst>
          </p:cNvPr>
          <p:cNvSpPr txBox="1">
            <a:spLocks/>
          </p:cNvSpPr>
          <p:nvPr/>
        </p:nvSpPr>
        <p:spPr>
          <a:xfrm>
            <a:off x="7064981" y="1789562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0FB0B66-CCCC-3785-8DCB-FEF8D6764C67}"/>
              </a:ext>
            </a:extLst>
          </p:cNvPr>
          <p:cNvSpPr txBox="1"/>
          <p:nvPr/>
        </p:nvSpPr>
        <p:spPr>
          <a:xfrm>
            <a:off x="1754447" y="4722082"/>
            <a:ext cx="259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new Node(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  <a:endParaRPr lang="zh-TW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7BA0AAB-74CE-5936-618B-BB7E7595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41078"/>
              </p:ext>
            </p:extLst>
          </p:nvPr>
        </p:nvGraphicFramePr>
        <p:xfrm>
          <a:off x="8363440" y="181110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C2D4522A-40CC-8019-171C-D852C94C9EBE}"/>
              </a:ext>
            </a:extLst>
          </p:cNvPr>
          <p:cNvSpPr/>
          <p:nvPr/>
        </p:nvSpPr>
        <p:spPr>
          <a:xfrm>
            <a:off x="2556769" y="4722082"/>
            <a:ext cx="1796615" cy="435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9A12A6-49AF-D727-D188-80971BA47F9A}"/>
              </a:ext>
            </a:extLst>
          </p:cNvPr>
          <p:cNvSpPr/>
          <p:nvPr/>
        </p:nvSpPr>
        <p:spPr>
          <a:xfrm>
            <a:off x="8202967" y="1714530"/>
            <a:ext cx="1287261" cy="58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73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1E4F557-7CD6-9032-779D-E8B78B7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A1A747-BD0C-9857-B9E4-30DA7A7C4AD7}"/>
              </a:ext>
            </a:extLst>
          </p:cNvPr>
          <p:cNvSpPr txBox="1">
            <a:spLocks/>
          </p:cNvSpPr>
          <p:nvPr/>
        </p:nvSpPr>
        <p:spPr>
          <a:xfrm>
            <a:off x="677334" y="1619051"/>
            <a:ext cx="4888965" cy="760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假設</a:t>
            </a:r>
            <a:r>
              <a:rPr lang="en-US" altLang="zh-TW" dirty="0"/>
              <a:t>Binary Search Tree</a:t>
            </a:r>
            <a:r>
              <a:rPr lang="zh-TW" altLang="en-US" dirty="0"/>
              <a:t>如為空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BS_tree.insert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8C4B78-DC8E-FCD9-7235-76AF70D5726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485355" y="1473693"/>
            <a:ext cx="1333366" cy="3374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0503CC-8DFC-EC1F-2F18-5F3363110B42}"/>
              </a:ext>
            </a:extLst>
          </p:cNvPr>
          <p:cNvSpPr txBox="1">
            <a:spLocks/>
          </p:cNvSpPr>
          <p:nvPr/>
        </p:nvSpPr>
        <p:spPr>
          <a:xfrm>
            <a:off x="7064981" y="1132437"/>
            <a:ext cx="840748" cy="4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Root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234843A-7670-4311-A9D5-67457A704F5B}"/>
              </a:ext>
            </a:extLst>
          </p:cNvPr>
          <p:cNvSpPr txBox="1">
            <a:spLocks/>
          </p:cNvSpPr>
          <p:nvPr/>
        </p:nvSpPr>
        <p:spPr>
          <a:xfrm>
            <a:off x="677334" y="2503501"/>
            <a:ext cx="4453959" cy="15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insert(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</a:p>
          <a:p>
            <a:pPr marL="0" indent="0">
              <a:buFont typeface="Wingdings 3" charset="2"/>
              <a:buNone/>
            </a:pP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root =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 Node(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330A7D-E46D-E163-823D-852FBB6CCF4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053916" y="3346882"/>
            <a:ext cx="0" cy="1375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3026AC-34A5-9E2F-9FCD-74F8B667FC61}"/>
              </a:ext>
            </a:extLst>
          </p:cNvPr>
          <p:cNvSpPr txBox="1"/>
          <p:nvPr/>
        </p:nvSpPr>
        <p:spPr>
          <a:xfrm>
            <a:off x="1754447" y="4722082"/>
            <a:ext cx="259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new Node(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54E777D-69A4-8DE0-74D4-44A90A67C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83046"/>
              </p:ext>
            </p:extLst>
          </p:nvPr>
        </p:nvGraphicFramePr>
        <p:xfrm>
          <a:off x="8363440" y="1811109"/>
          <a:ext cx="9105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17711437"/>
                    </a:ext>
                  </a:extLst>
                </a:gridCol>
                <a:gridCol w="494002">
                  <a:extLst>
                    <a:ext uri="{9D8B030D-6E8A-4147-A177-3AD203B41FA5}">
                      <a16:colId xmlns:a16="http://schemas.microsoft.com/office/drawing/2014/main" val="474941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039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354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E661689B-7356-C1B1-DA84-BC05A5BA00F4}"/>
              </a:ext>
            </a:extLst>
          </p:cNvPr>
          <p:cNvSpPr/>
          <p:nvPr/>
        </p:nvSpPr>
        <p:spPr>
          <a:xfrm>
            <a:off x="1154097" y="2938509"/>
            <a:ext cx="2574524" cy="3462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DA42D1-74CA-302E-4E84-47F558BBAA60}"/>
              </a:ext>
            </a:extLst>
          </p:cNvPr>
          <p:cNvSpPr txBox="1"/>
          <p:nvPr/>
        </p:nvSpPr>
        <p:spPr>
          <a:xfrm>
            <a:off x="3831823" y="2912517"/>
            <a:ext cx="407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ea"/>
                <a:ea typeface="+mj-ea"/>
              </a:rPr>
              <a:t>※</a:t>
            </a:r>
            <a:r>
              <a:rPr lang="zh-TW" altLang="en-US" sz="1800" dirty="0">
                <a:latin typeface="+mj-ea"/>
                <a:ea typeface="+mj-ea"/>
              </a:rPr>
              <a:t>是結果變成這樣，程式碼不變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35661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1462</Words>
  <Application>Microsoft Office PowerPoint</Application>
  <PresentationFormat>寬螢幕</PresentationFormat>
  <Paragraphs>349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細明體</vt:lpstr>
      <vt:lpstr>微軟正黑體</vt:lpstr>
      <vt:lpstr>Arial</vt:lpstr>
      <vt:lpstr>Arial</vt:lpstr>
      <vt:lpstr>Trebuchet MS</vt:lpstr>
      <vt:lpstr>Wingdings</vt:lpstr>
      <vt:lpstr>Wingdings 3</vt:lpstr>
      <vt:lpstr>多面向</vt:lpstr>
      <vt:lpstr>Binary Search Tree</vt:lpstr>
      <vt:lpstr>特性</vt:lpstr>
      <vt:lpstr>特性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新增(insert)</vt:lpstr>
      <vt:lpstr>刪除(delete)</vt:lpstr>
      <vt:lpstr>刪除(delete)</vt:lpstr>
      <vt:lpstr>刪除(delete)</vt:lpstr>
      <vt:lpstr>刪除(delete)</vt:lpstr>
      <vt:lpstr>刪除(delete)</vt:lpstr>
      <vt:lpstr>刪除(delete)</vt:lpstr>
      <vt:lpstr>Binary Tree Traversal</vt:lpstr>
      <vt:lpstr>課堂練習(12/3 21:00)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ZaiMi _</dc:creator>
  <cp:lastModifiedBy>王子倫</cp:lastModifiedBy>
  <cp:revision>6</cp:revision>
  <dcterms:created xsi:type="dcterms:W3CDTF">2022-11-27T13:43:20Z</dcterms:created>
  <dcterms:modified xsi:type="dcterms:W3CDTF">2022-11-29T13:13:06Z</dcterms:modified>
</cp:coreProperties>
</file>