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5" r:id="rId6"/>
    <p:sldId id="259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81-B401-4F3D-9027-8B7BF7D2EF4F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93A5-10DF-4F3A-AE72-D32AEACE5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19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81-B401-4F3D-9027-8B7BF7D2EF4F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93A5-10DF-4F3A-AE72-D32AEACE5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1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81-B401-4F3D-9027-8B7BF7D2EF4F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93A5-10DF-4F3A-AE72-D32AEACE59B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0860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81-B401-4F3D-9027-8B7BF7D2EF4F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93A5-10DF-4F3A-AE72-D32AEACE5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207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81-B401-4F3D-9027-8B7BF7D2EF4F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93A5-10DF-4F3A-AE72-D32AEACE59B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68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81-B401-4F3D-9027-8B7BF7D2EF4F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93A5-10DF-4F3A-AE72-D32AEACE5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234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81-B401-4F3D-9027-8B7BF7D2EF4F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93A5-10DF-4F3A-AE72-D32AEACE5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054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81-B401-4F3D-9027-8B7BF7D2EF4F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93A5-10DF-4F3A-AE72-D32AEACE5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8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81-B401-4F3D-9027-8B7BF7D2EF4F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93A5-10DF-4F3A-AE72-D32AEACE5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81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81-B401-4F3D-9027-8B7BF7D2EF4F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93A5-10DF-4F3A-AE72-D32AEACE5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66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81-B401-4F3D-9027-8B7BF7D2EF4F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93A5-10DF-4F3A-AE72-D32AEACE5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66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81-B401-4F3D-9027-8B7BF7D2EF4F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93A5-10DF-4F3A-AE72-D32AEACE5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37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81-B401-4F3D-9027-8B7BF7D2EF4F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93A5-10DF-4F3A-AE72-D32AEACE5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28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81-B401-4F3D-9027-8B7BF7D2EF4F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93A5-10DF-4F3A-AE72-D32AEACE5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70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81-B401-4F3D-9027-8B7BF7D2EF4F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93A5-10DF-4F3A-AE72-D32AEACE5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44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81-B401-4F3D-9027-8B7BF7D2EF4F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93A5-10DF-4F3A-AE72-D32AEACE5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4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FA681-B401-4F3D-9027-8B7BF7D2EF4F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F293A5-10DF-4F3A-AE72-D32AEACE5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36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B0779-B16E-DFA3-FD20-8C59F4B6D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Hash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C5C234-5A1F-FBE9-1D0C-718E8EAC9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助教</a:t>
            </a:r>
            <a:r>
              <a:rPr lang="en-US" altLang="zh-TW" dirty="0"/>
              <a:t>:</a:t>
            </a:r>
            <a:r>
              <a:rPr lang="zh-TW" altLang="en-US" dirty="0"/>
              <a:t> 王子倫</a:t>
            </a:r>
          </a:p>
        </p:txBody>
      </p:sp>
    </p:spTree>
    <p:extLst>
      <p:ext uri="{BB962C8B-B14F-4D97-AF65-F5344CB8AC3E}">
        <p14:creationId xmlns:p14="http://schemas.microsoft.com/office/powerpoint/2010/main" val="352758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CAB8D-71EA-84E6-4485-BFDCD420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Hash(</a:t>
            </a:r>
            <a:r>
              <a:rPr lang="zh-TW" altLang="en-US" dirty="0"/>
              <a:t>雜湊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6B3BFC-1364-AF25-36F6-2464C341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9053895" cy="2470134"/>
          </a:xfrm>
        </p:spPr>
        <p:txBody>
          <a:bodyPr/>
          <a:lstStyle/>
          <a:p>
            <a:r>
              <a:rPr lang="en-US" altLang="zh-TW" dirty="0"/>
              <a:t>Hash(</a:t>
            </a:r>
            <a:r>
              <a:rPr lang="zh-TW" altLang="en-US" dirty="0"/>
              <a:t>雜湊</a:t>
            </a:r>
            <a:r>
              <a:rPr lang="en-US" altLang="zh-TW" dirty="0"/>
              <a:t>)</a:t>
            </a:r>
            <a:r>
              <a:rPr lang="zh-TW" altLang="en-US" dirty="0"/>
              <a:t>分成兩個部分</a:t>
            </a:r>
            <a:r>
              <a:rPr lang="en-US" altLang="zh-TW" dirty="0"/>
              <a:t>: Hash function/algorithm</a:t>
            </a:r>
            <a:r>
              <a:rPr lang="zh-TW" altLang="en-US" dirty="0"/>
              <a:t>、</a:t>
            </a:r>
            <a:r>
              <a:rPr lang="en-US" altLang="zh-TW" dirty="0"/>
              <a:t>Hash Table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將原資料</a:t>
            </a:r>
            <a:r>
              <a:rPr lang="en-US" altLang="zh-TW" dirty="0"/>
              <a:t>(Value)</a:t>
            </a:r>
            <a:r>
              <a:rPr lang="zh-TW" altLang="en-US" dirty="0"/>
              <a:t>通過特定的</a:t>
            </a:r>
            <a:r>
              <a:rPr lang="en-US" altLang="zh-TW" dirty="0"/>
              <a:t>hash function/algorithm</a:t>
            </a:r>
            <a:r>
              <a:rPr lang="zh-TW" altLang="en-US" dirty="0"/>
              <a:t>，</a:t>
            </a:r>
            <a:br>
              <a:rPr lang="en-US" altLang="zh-TW" dirty="0"/>
            </a:br>
            <a:r>
              <a:rPr lang="zh-TW" altLang="en-US" dirty="0"/>
              <a:t>產生對應的雜湊值</a:t>
            </a:r>
            <a:r>
              <a:rPr lang="en-US" altLang="zh-TW" dirty="0"/>
              <a:t>(Key)</a:t>
            </a:r>
            <a:r>
              <a:rPr lang="zh-TW" altLang="en-US" dirty="0"/>
              <a:t>，形成搜尋的索引。</a:t>
            </a:r>
            <a:br>
              <a:rPr lang="en-US" altLang="zh-TW" dirty="0"/>
            </a:br>
            <a:r>
              <a:rPr lang="zh-TW" altLang="en-US" dirty="0"/>
              <a:t>將原資料與搜尋的索引關聯起來，</a:t>
            </a:r>
            <a:br>
              <a:rPr lang="en-US" altLang="zh-TW" dirty="0"/>
            </a:br>
            <a:r>
              <a:rPr lang="zh-TW" altLang="en-US" dirty="0"/>
              <a:t>以便於搜尋或加密的一種資料結構。</a:t>
            </a:r>
          </a:p>
        </p:txBody>
      </p:sp>
    </p:spTree>
    <p:extLst>
      <p:ext uri="{BB962C8B-B14F-4D97-AF65-F5344CB8AC3E}">
        <p14:creationId xmlns:p14="http://schemas.microsoft.com/office/powerpoint/2010/main" val="412201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CAB8D-71EA-84E6-4485-BFDCD420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Hash(</a:t>
            </a:r>
            <a:r>
              <a:rPr lang="zh-TW" altLang="en-US" dirty="0"/>
              <a:t>雜湊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F830F3A-57BF-FCC3-F98B-BF5D81001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403607"/>
              </p:ext>
            </p:extLst>
          </p:nvPr>
        </p:nvGraphicFramePr>
        <p:xfrm>
          <a:off x="6031684" y="1672280"/>
          <a:ext cx="1778931" cy="4488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8931">
                  <a:extLst>
                    <a:ext uri="{9D8B030D-6E8A-4147-A177-3AD203B41FA5}">
                      <a16:colId xmlns:a16="http://schemas.microsoft.com/office/drawing/2014/main" val="2339259724"/>
                    </a:ext>
                  </a:extLst>
                </a:gridCol>
              </a:tblGrid>
              <a:tr h="74801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392024"/>
                  </a:ext>
                </a:extLst>
              </a:tr>
              <a:tr h="74801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25892"/>
                  </a:ext>
                </a:extLst>
              </a:tr>
              <a:tr h="74801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528793"/>
                  </a:ext>
                </a:extLst>
              </a:tr>
              <a:tr h="74801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182993"/>
                  </a:ext>
                </a:extLst>
              </a:tr>
              <a:tr h="74801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243724"/>
                  </a:ext>
                </a:extLst>
              </a:tr>
              <a:tr h="74801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29131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01CDAA82-A29C-9F9C-B8DE-882B5B0A5BD0}"/>
              </a:ext>
            </a:extLst>
          </p:cNvPr>
          <p:cNvSpPr txBox="1"/>
          <p:nvPr/>
        </p:nvSpPr>
        <p:spPr>
          <a:xfrm>
            <a:off x="1581104" y="174573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“Joe”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6C3AA5C-CE44-E62C-2484-4168B57172AB}"/>
              </a:ext>
            </a:extLst>
          </p:cNvPr>
          <p:cNvSpPr txBox="1"/>
          <p:nvPr/>
        </p:nvSpPr>
        <p:spPr>
          <a:xfrm>
            <a:off x="6275395" y="1270000"/>
            <a:ext cx="12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Hash Table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1BB0A01-13E5-AC16-E6E7-D2906CF7F21C}"/>
              </a:ext>
            </a:extLst>
          </p:cNvPr>
          <p:cNvSpPr txBox="1"/>
          <p:nvPr/>
        </p:nvSpPr>
        <p:spPr>
          <a:xfrm>
            <a:off x="1173140" y="2458083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Hash function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3DD603D-D17A-6347-3528-C5C1BC725B5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975604" y="2115066"/>
            <a:ext cx="0" cy="34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08620FC-E06F-10F5-7669-B6CAB0597CDC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1975603" y="2827415"/>
            <a:ext cx="1" cy="3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A2247D1-1B5F-BFF9-FCAD-275A0C9A1F61}"/>
              </a:ext>
            </a:extLst>
          </p:cNvPr>
          <p:cNvSpPr txBox="1"/>
          <p:nvPr/>
        </p:nvSpPr>
        <p:spPr>
          <a:xfrm>
            <a:off x="1700527" y="314411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286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ACA14F2-53E8-70B3-418D-DE2B3710B379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975602" y="3513445"/>
            <a:ext cx="1" cy="33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D67E6D0-4002-84AA-C461-2C79CDDE5077}"/>
              </a:ext>
            </a:extLst>
          </p:cNvPr>
          <p:cNvSpPr txBox="1"/>
          <p:nvPr/>
        </p:nvSpPr>
        <p:spPr>
          <a:xfrm>
            <a:off x="906005" y="3845920"/>
            <a:ext cx="21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286 mod 6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A4A4C15-DE9B-F5A4-8A62-33EF4CCB6990}"/>
              </a:ext>
            </a:extLst>
          </p:cNvPr>
          <p:cNvCxnSpPr>
            <a:cxnSpLocks/>
            <a:stCxn id="27" idx="2"/>
            <a:endCxn id="40" idx="0"/>
          </p:cNvCxnSpPr>
          <p:nvPr/>
        </p:nvCxnSpPr>
        <p:spPr>
          <a:xfrm>
            <a:off x="1975602" y="4215252"/>
            <a:ext cx="5" cy="33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3300E1D-402F-76C0-06EB-A5C1C922D8CC}"/>
              </a:ext>
            </a:extLst>
          </p:cNvPr>
          <p:cNvSpPr txBox="1"/>
          <p:nvPr/>
        </p:nvSpPr>
        <p:spPr>
          <a:xfrm>
            <a:off x="1442906" y="4547727"/>
            <a:ext cx="106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FF1E90D-7A8D-834C-CCA4-A3CE4E534BD2}"/>
              </a:ext>
            </a:extLst>
          </p:cNvPr>
          <p:cNvSpPr txBox="1"/>
          <p:nvPr/>
        </p:nvSpPr>
        <p:spPr>
          <a:xfrm>
            <a:off x="6526648" y="481858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“Joe”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736FA33-DA38-4250-BDB3-5D1936E304C8}"/>
              </a:ext>
            </a:extLst>
          </p:cNvPr>
          <p:cNvSpPr txBox="1"/>
          <p:nvPr/>
        </p:nvSpPr>
        <p:spPr>
          <a:xfrm>
            <a:off x="5590535" y="1877377"/>
            <a:ext cx="43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CA04AB5-6075-1A00-BA1D-4D5BE953CCA9}"/>
              </a:ext>
            </a:extLst>
          </p:cNvPr>
          <p:cNvSpPr txBox="1"/>
          <p:nvPr/>
        </p:nvSpPr>
        <p:spPr>
          <a:xfrm>
            <a:off x="5596128" y="2642749"/>
            <a:ext cx="43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B85EC43-1C9B-F825-150E-DC3A7F95DA67}"/>
              </a:ext>
            </a:extLst>
          </p:cNvPr>
          <p:cNvSpPr txBox="1"/>
          <p:nvPr/>
        </p:nvSpPr>
        <p:spPr>
          <a:xfrm>
            <a:off x="5590535" y="3365494"/>
            <a:ext cx="43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6F75A3C2-2CF8-B088-A924-B475DA434ABC}"/>
              </a:ext>
            </a:extLst>
          </p:cNvPr>
          <p:cNvSpPr txBox="1"/>
          <p:nvPr/>
        </p:nvSpPr>
        <p:spPr>
          <a:xfrm>
            <a:off x="5600629" y="4040196"/>
            <a:ext cx="43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E894D4E-4E68-281F-1753-5E8F2812F3B9}"/>
              </a:ext>
            </a:extLst>
          </p:cNvPr>
          <p:cNvSpPr txBox="1"/>
          <p:nvPr/>
        </p:nvSpPr>
        <p:spPr>
          <a:xfrm>
            <a:off x="5600629" y="4816388"/>
            <a:ext cx="43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E36CE78-28BB-0FF7-1C05-4BDC8590DF30}"/>
              </a:ext>
            </a:extLst>
          </p:cNvPr>
          <p:cNvSpPr txBox="1"/>
          <p:nvPr/>
        </p:nvSpPr>
        <p:spPr>
          <a:xfrm>
            <a:off x="5600629" y="5592580"/>
            <a:ext cx="43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C478163-B338-D967-1B2E-FDFAB709372B}"/>
              </a:ext>
            </a:extLst>
          </p:cNvPr>
          <p:cNvSpPr txBox="1"/>
          <p:nvPr/>
        </p:nvSpPr>
        <p:spPr>
          <a:xfrm>
            <a:off x="2571702" y="1732576"/>
            <a:ext cx="78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Value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7557C02-86E6-3BD7-2D3C-F744F79F169D}"/>
              </a:ext>
            </a:extLst>
          </p:cNvPr>
          <p:cNvSpPr txBox="1"/>
          <p:nvPr/>
        </p:nvSpPr>
        <p:spPr>
          <a:xfrm>
            <a:off x="2571696" y="3152001"/>
            <a:ext cx="78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Key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0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CAB8D-71EA-84E6-4485-BFDCD420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Hash(</a:t>
            </a:r>
            <a:r>
              <a:rPr lang="zh-TW" altLang="en-US" dirty="0"/>
              <a:t>雜湊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6B3BFC-1364-AF25-36F6-2464C341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53895" cy="3384533"/>
          </a:xfrm>
        </p:spPr>
        <p:txBody>
          <a:bodyPr/>
          <a:lstStyle/>
          <a:p>
            <a:r>
              <a:rPr lang="zh-TW" altLang="en-US" dirty="0"/>
              <a:t>當一個物件被放入</a:t>
            </a:r>
            <a:r>
              <a:rPr lang="en-US" altLang="zh-TW" dirty="0"/>
              <a:t>Hash Table</a:t>
            </a:r>
            <a:r>
              <a:rPr lang="zh-TW" altLang="en-US" dirty="0"/>
              <a:t>時，若該位置已經有對應的</a:t>
            </a:r>
            <a:r>
              <a:rPr lang="en-US" altLang="zh-TW" dirty="0"/>
              <a:t>value</a:t>
            </a:r>
            <a:r>
              <a:rPr lang="zh-TW" altLang="en-US" dirty="0"/>
              <a:t>、</a:t>
            </a:r>
            <a:r>
              <a:rPr lang="en-US" altLang="zh-TW" dirty="0"/>
              <a:t>key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我們稱為「碰撞</a:t>
            </a:r>
            <a:r>
              <a:rPr lang="en-US" altLang="zh-TW" dirty="0"/>
              <a:t>(collision)</a:t>
            </a:r>
            <a:r>
              <a:rPr lang="zh-TW" altLang="en-US" dirty="0"/>
              <a:t>」，有兩種主要的解決方法</a:t>
            </a:r>
            <a:r>
              <a:rPr lang="en-US" altLang="zh-TW" dirty="0"/>
              <a:t>:</a:t>
            </a:r>
            <a:endParaRPr lang="zh-TW" altLang="en-US" dirty="0"/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Separate Chaining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Open Addressing</a:t>
            </a:r>
          </a:p>
          <a:p>
            <a:pPr lvl="2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Linear Probing</a:t>
            </a:r>
          </a:p>
          <a:p>
            <a:pPr lvl="2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Quadratic Probing</a:t>
            </a:r>
          </a:p>
          <a:p>
            <a:pPr lvl="2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Double Hashing</a:t>
            </a:r>
          </a:p>
          <a:p>
            <a:pPr marL="914400" lvl="2" indent="0">
              <a:buNone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19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CAB8D-71EA-84E6-4485-BFDCD420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Open Addressing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9E38584-3150-FF19-E251-618C332A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3297"/>
            <a:ext cx="8596668" cy="33879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發生碰撞時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為碰撞次數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Linear Probing</a:t>
            </a:r>
          </a:p>
          <a:p>
            <a:pPr lvl="1"/>
            <a:r>
              <a:rPr lang="zh-TW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索引 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TW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( key + </a:t>
            </a:r>
            <a:r>
              <a:rPr lang="en-US" altLang="zh-TW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 )%</a:t>
            </a:r>
            <a:r>
              <a:rPr lang="en-US" altLang="zh-TW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TableSize</a:t>
            </a: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Quadratic Probing</a:t>
            </a:r>
          </a:p>
          <a:p>
            <a:pPr lvl="1"/>
            <a:r>
              <a:rPr lang="zh-TW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索引 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TW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( key + i^2 )%</a:t>
            </a:r>
            <a:r>
              <a:rPr lang="en-US" altLang="zh-TW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TableSize</a:t>
            </a: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Double Hashing</a:t>
            </a:r>
          </a:p>
          <a:p>
            <a:pPr lvl="1"/>
            <a:r>
              <a:rPr lang="zh-TW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索引 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TW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( key + </a:t>
            </a:r>
            <a:r>
              <a:rPr lang="en-US" altLang="zh-TW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 * function2(value) )%</a:t>
            </a:r>
            <a:r>
              <a:rPr lang="en-US" altLang="zh-TW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TableSize</a:t>
            </a: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2E4DA67-A570-E011-8E6C-93B0B37CDB1A}"/>
              </a:ext>
            </a:extLst>
          </p:cNvPr>
          <p:cNvSpPr txBox="1"/>
          <p:nvPr/>
        </p:nvSpPr>
        <p:spPr>
          <a:xfrm>
            <a:off x="677334" y="1561068"/>
            <a:ext cx="325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key = function1(value)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28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CAB8D-71EA-84E6-4485-BFDCD420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Open Addressing</a:t>
            </a:r>
            <a:b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Linear Probing</a:t>
            </a: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1B9910FB-B84D-DAB3-D39C-377431DE7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072108"/>
              </p:ext>
            </p:extLst>
          </p:nvPr>
        </p:nvGraphicFramePr>
        <p:xfrm>
          <a:off x="1090569" y="2884162"/>
          <a:ext cx="999200" cy="36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600">
                  <a:extLst>
                    <a:ext uri="{9D8B030D-6E8A-4147-A177-3AD203B41FA5}">
                      <a16:colId xmlns:a16="http://schemas.microsoft.com/office/drawing/2014/main" val="1599050548"/>
                    </a:ext>
                  </a:extLst>
                </a:gridCol>
                <a:gridCol w="499600">
                  <a:extLst>
                    <a:ext uri="{9D8B030D-6E8A-4147-A177-3AD203B41FA5}">
                      <a16:colId xmlns:a16="http://schemas.microsoft.com/office/drawing/2014/main" val="2339259724"/>
                    </a:ext>
                  </a:extLst>
                </a:gridCol>
              </a:tblGrid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392024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25892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521128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79462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528793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182993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243724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291319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8570045B-EA81-30E9-FFA4-536C6B62A35B}"/>
              </a:ext>
            </a:extLst>
          </p:cNvPr>
          <p:cNvSpPr txBox="1"/>
          <p:nvPr/>
        </p:nvSpPr>
        <p:spPr>
          <a:xfrm>
            <a:off x="763767" y="1878450"/>
            <a:ext cx="16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Insert(72)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185B77D-CF59-971A-9AC3-3E3D3C1CA1AA}"/>
              </a:ext>
            </a:extLst>
          </p:cNvPr>
          <p:cNvSpPr txBox="1"/>
          <p:nvPr/>
        </p:nvSpPr>
        <p:spPr>
          <a:xfrm>
            <a:off x="763767" y="2359865"/>
            <a:ext cx="16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72%8 = 0</a:t>
            </a:r>
            <a:endParaRPr lang="zh-TW" altLang="en-US" dirty="0"/>
          </a:p>
        </p:txBody>
      </p:sp>
      <p:graphicFrame>
        <p:nvGraphicFramePr>
          <p:cNvPr id="22" name="表格 6">
            <a:extLst>
              <a:ext uri="{FF2B5EF4-FFF2-40B4-BE49-F238E27FC236}">
                <a16:creationId xmlns:a16="http://schemas.microsoft.com/office/drawing/2014/main" id="{F1CFD021-7311-7A75-8702-AA1DF4E0B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851943"/>
              </p:ext>
            </p:extLst>
          </p:nvPr>
        </p:nvGraphicFramePr>
        <p:xfrm>
          <a:off x="2825350" y="2884162"/>
          <a:ext cx="999200" cy="36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600">
                  <a:extLst>
                    <a:ext uri="{9D8B030D-6E8A-4147-A177-3AD203B41FA5}">
                      <a16:colId xmlns:a16="http://schemas.microsoft.com/office/drawing/2014/main" val="1599050548"/>
                    </a:ext>
                  </a:extLst>
                </a:gridCol>
                <a:gridCol w="499600">
                  <a:extLst>
                    <a:ext uri="{9D8B030D-6E8A-4147-A177-3AD203B41FA5}">
                      <a16:colId xmlns:a16="http://schemas.microsoft.com/office/drawing/2014/main" val="2339259724"/>
                    </a:ext>
                  </a:extLst>
                </a:gridCol>
              </a:tblGrid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392024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25892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521128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79462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528793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182993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243724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291319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DA824E38-C422-1424-FDCE-08B3E8086AE2}"/>
              </a:ext>
            </a:extLst>
          </p:cNvPr>
          <p:cNvSpPr txBox="1"/>
          <p:nvPr/>
        </p:nvSpPr>
        <p:spPr>
          <a:xfrm>
            <a:off x="2498548" y="1878450"/>
            <a:ext cx="16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Insert(29)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7EDDE4F-568F-FD69-B6F0-30C165E50F61}"/>
              </a:ext>
            </a:extLst>
          </p:cNvPr>
          <p:cNvSpPr txBox="1"/>
          <p:nvPr/>
        </p:nvSpPr>
        <p:spPr>
          <a:xfrm>
            <a:off x="2498548" y="2359865"/>
            <a:ext cx="16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29%8 = 5</a:t>
            </a:r>
            <a:endParaRPr lang="zh-TW" altLang="en-US" dirty="0"/>
          </a:p>
        </p:txBody>
      </p:sp>
      <p:graphicFrame>
        <p:nvGraphicFramePr>
          <p:cNvPr id="25" name="表格 6">
            <a:extLst>
              <a:ext uri="{FF2B5EF4-FFF2-40B4-BE49-F238E27FC236}">
                <a16:creationId xmlns:a16="http://schemas.microsoft.com/office/drawing/2014/main" id="{ADC48A21-6ED3-3D3E-10B0-7ADD8CFD6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642242"/>
              </p:ext>
            </p:extLst>
          </p:nvPr>
        </p:nvGraphicFramePr>
        <p:xfrm>
          <a:off x="4560131" y="2884162"/>
          <a:ext cx="999200" cy="36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600">
                  <a:extLst>
                    <a:ext uri="{9D8B030D-6E8A-4147-A177-3AD203B41FA5}">
                      <a16:colId xmlns:a16="http://schemas.microsoft.com/office/drawing/2014/main" val="1599050548"/>
                    </a:ext>
                  </a:extLst>
                </a:gridCol>
                <a:gridCol w="499600">
                  <a:extLst>
                    <a:ext uri="{9D8B030D-6E8A-4147-A177-3AD203B41FA5}">
                      <a16:colId xmlns:a16="http://schemas.microsoft.com/office/drawing/2014/main" val="2339259724"/>
                    </a:ext>
                  </a:extLst>
                </a:gridCol>
              </a:tblGrid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392024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25892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521128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79462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528793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182993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243724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291319"/>
                  </a:ext>
                </a:extLst>
              </a:tr>
            </a:tbl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684480E7-A9BF-E55C-9FF4-63658A060E94}"/>
              </a:ext>
            </a:extLst>
          </p:cNvPr>
          <p:cNvSpPr txBox="1"/>
          <p:nvPr/>
        </p:nvSpPr>
        <p:spPr>
          <a:xfrm>
            <a:off x="4233329" y="1878450"/>
            <a:ext cx="16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Insert(8)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061923C-A39A-5FE0-4CCC-30386A7C4BBD}"/>
              </a:ext>
            </a:extLst>
          </p:cNvPr>
          <p:cNvSpPr txBox="1"/>
          <p:nvPr/>
        </p:nvSpPr>
        <p:spPr>
          <a:xfrm>
            <a:off x="4233329" y="2359865"/>
            <a:ext cx="16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8%8 = 0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4D763F7-0126-50A1-C0D3-2E06678A3EA9}"/>
              </a:ext>
            </a:extLst>
          </p:cNvPr>
          <p:cNvSpPr txBox="1"/>
          <p:nvPr/>
        </p:nvSpPr>
        <p:spPr>
          <a:xfrm>
            <a:off x="5789506" y="23598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3" name="表格 6">
            <a:extLst>
              <a:ext uri="{FF2B5EF4-FFF2-40B4-BE49-F238E27FC236}">
                <a16:creationId xmlns:a16="http://schemas.microsoft.com/office/drawing/2014/main" id="{E5E892E8-844C-E6CB-5A3F-500887774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31566"/>
              </p:ext>
            </p:extLst>
          </p:nvPr>
        </p:nvGraphicFramePr>
        <p:xfrm>
          <a:off x="6424712" y="2884162"/>
          <a:ext cx="999200" cy="36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600">
                  <a:extLst>
                    <a:ext uri="{9D8B030D-6E8A-4147-A177-3AD203B41FA5}">
                      <a16:colId xmlns:a16="http://schemas.microsoft.com/office/drawing/2014/main" val="1599050548"/>
                    </a:ext>
                  </a:extLst>
                </a:gridCol>
                <a:gridCol w="499600">
                  <a:extLst>
                    <a:ext uri="{9D8B030D-6E8A-4147-A177-3AD203B41FA5}">
                      <a16:colId xmlns:a16="http://schemas.microsoft.com/office/drawing/2014/main" val="2339259724"/>
                    </a:ext>
                  </a:extLst>
                </a:gridCol>
              </a:tblGrid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392024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25892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521128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79462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528793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182993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243724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291319"/>
                  </a:ext>
                </a:extLst>
              </a:tr>
            </a:tbl>
          </a:graphicData>
        </a:graphic>
      </p:graphicFrame>
      <p:sp>
        <p:nvSpPr>
          <p:cNvPr id="34" name="文字方塊 33">
            <a:extLst>
              <a:ext uri="{FF2B5EF4-FFF2-40B4-BE49-F238E27FC236}">
                <a16:creationId xmlns:a16="http://schemas.microsoft.com/office/drawing/2014/main" id="{AC0CF9F8-3949-F87C-DD28-173ACCD6B2B9}"/>
              </a:ext>
            </a:extLst>
          </p:cNvPr>
          <p:cNvSpPr txBox="1"/>
          <p:nvPr/>
        </p:nvSpPr>
        <p:spPr>
          <a:xfrm>
            <a:off x="6097910" y="1878450"/>
            <a:ext cx="16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Insert(40)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22576C6-8B2E-8720-561F-F58FF5836260}"/>
              </a:ext>
            </a:extLst>
          </p:cNvPr>
          <p:cNvSpPr txBox="1"/>
          <p:nvPr/>
        </p:nvSpPr>
        <p:spPr>
          <a:xfrm>
            <a:off x="6097910" y="2359865"/>
            <a:ext cx="16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40%8 = 0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B41DF3E-76BD-88C7-C2BA-35AA45FF5EF5}"/>
              </a:ext>
            </a:extLst>
          </p:cNvPr>
          <p:cNvSpPr txBox="1"/>
          <p:nvPr/>
        </p:nvSpPr>
        <p:spPr>
          <a:xfrm>
            <a:off x="7654087" y="235986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1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00026 0.0828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8288 L 0.00052 0.1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5 L -0.05117 0.1511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00026 0.0828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8288 L 0.00052 0.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5 L 0.00052 0.21667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21667 L -0.0569 0.21667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0" grpId="2"/>
      <p:bldP spid="30" grpId="3"/>
      <p:bldP spid="34" grpId="0"/>
      <p:bldP spid="36" grpId="0"/>
      <p:bldP spid="37" grpId="0"/>
      <p:bldP spid="37" grpId="1"/>
      <p:bldP spid="37" grpId="2"/>
      <p:bldP spid="37" grpId="3"/>
      <p:bldP spid="37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CAB8D-71EA-84E6-4485-BFDCD420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Open Addressing</a:t>
            </a:r>
            <a:b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Quadratic Probing</a:t>
            </a: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CE1E39D2-11F5-DF91-0EFD-18C068A97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119414"/>
              </p:ext>
            </p:extLst>
          </p:nvPr>
        </p:nvGraphicFramePr>
        <p:xfrm>
          <a:off x="1090569" y="2884162"/>
          <a:ext cx="999200" cy="36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600">
                  <a:extLst>
                    <a:ext uri="{9D8B030D-6E8A-4147-A177-3AD203B41FA5}">
                      <a16:colId xmlns:a16="http://schemas.microsoft.com/office/drawing/2014/main" val="1599050548"/>
                    </a:ext>
                  </a:extLst>
                </a:gridCol>
                <a:gridCol w="499600">
                  <a:extLst>
                    <a:ext uri="{9D8B030D-6E8A-4147-A177-3AD203B41FA5}">
                      <a16:colId xmlns:a16="http://schemas.microsoft.com/office/drawing/2014/main" val="2339259724"/>
                    </a:ext>
                  </a:extLst>
                </a:gridCol>
              </a:tblGrid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392024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25892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521128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79462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528793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182993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243724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291319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E17DAB58-5CC8-D9E9-D886-C1149A6D99AC}"/>
              </a:ext>
            </a:extLst>
          </p:cNvPr>
          <p:cNvSpPr txBox="1"/>
          <p:nvPr/>
        </p:nvSpPr>
        <p:spPr>
          <a:xfrm>
            <a:off x="763767" y="1878450"/>
            <a:ext cx="16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Insert(72)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138808-3A24-C47C-9FEB-19F49354EBEC}"/>
              </a:ext>
            </a:extLst>
          </p:cNvPr>
          <p:cNvSpPr txBox="1"/>
          <p:nvPr/>
        </p:nvSpPr>
        <p:spPr>
          <a:xfrm>
            <a:off x="763767" y="2359865"/>
            <a:ext cx="16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72%8 = 0</a:t>
            </a:r>
            <a:endParaRPr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0F03BE9-F1EB-EAEE-CAAD-CC3C7BA14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632879"/>
              </p:ext>
            </p:extLst>
          </p:nvPr>
        </p:nvGraphicFramePr>
        <p:xfrm>
          <a:off x="2825350" y="2884162"/>
          <a:ext cx="999200" cy="36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600">
                  <a:extLst>
                    <a:ext uri="{9D8B030D-6E8A-4147-A177-3AD203B41FA5}">
                      <a16:colId xmlns:a16="http://schemas.microsoft.com/office/drawing/2014/main" val="1599050548"/>
                    </a:ext>
                  </a:extLst>
                </a:gridCol>
                <a:gridCol w="499600">
                  <a:extLst>
                    <a:ext uri="{9D8B030D-6E8A-4147-A177-3AD203B41FA5}">
                      <a16:colId xmlns:a16="http://schemas.microsoft.com/office/drawing/2014/main" val="2339259724"/>
                    </a:ext>
                  </a:extLst>
                </a:gridCol>
              </a:tblGrid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392024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25892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521128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79462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528793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182993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243724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29131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2E50EAC2-D03B-70BF-3EF2-A2DE52B4EEBF}"/>
              </a:ext>
            </a:extLst>
          </p:cNvPr>
          <p:cNvSpPr txBox="1"/>
          <p:nvPr/>
        </p:nvSpPr>
        <p:spPr>
          <a:xfrm>
            <a:off x="2498548" y="1878450"/>
            <a:ext cx="16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Insert(29)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210B275-5F0D-A5C3-E5BF-39C3D987E34D}"/>
              </a:ext>
            </a:extLst>
          </p:cNvPr>
          <p:cNvSpPr txBox="1"/>
          <p:nvPr/>
        </p:nvSpPr>
        <p:spPr>
          <a:xfrm>
            <a:off x="2498548" y="2359865"/>
            <a:ext cx="16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29%8 = 5</a:t>
            </a:r>
            <a:endParaRPr lang="zh-TW" altLang="en-US" dirty="0"/>
          </a:p>
        </p:txBody>
      </p:sp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7BF29451-19BF-1EB7-A800-04E6751AE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05689"/>
              </p:ext>
            </p:extLst>
          </p:nvPr>
        </p:nvGraphicFramePr>
        <p:xfrm>
          <a:off x="4560131" y="2884162"/>
          <a:ext cx="999200" cy="36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600">
                  <a:extLst>
                    <a:ext uri="{9D8B030D-6E8A-4147-A177-3AD203B41FA5}">
                      <a16:colId xmlns:a16="http://schemas.microsoft.com/office/drawing/2014/main" val="1599050548"/>
                    </a:ext>
                  </a:extLst>
                </a:gridCol>
                <a:gridCol w="499600">
                  <a:extLst>
                    <a:ext uri="{9D8B030D-6E8A-4147-A177-3AD203B41FA5}">
                      <a16:colId xmlns:a16="http://schemas.microsoft.com/office/drawing/2014/main" val="2339259724"/>
                    </a:ext>
                  </a:extLst>
                </a:gridCol>
              </a:tblGrid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392024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25892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521128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79462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528793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182993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243724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29131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5B6A6E60-0895-34FA-B38C-6F529A7249EF}"/>
              </a:ext>
            </a:extLst>
          </p:cNvPr>
          <p:cNvSpPr txBox="1"/>
          <p:nvPr/>
        </p:nvSpPr>
        <p:spPr>
          <a:xfrm>
            <a:off x="4233329" y="1878450"/>
            <a:ext cx="16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Insert(8)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512BE81-619D-BFC6-D023-48A8BE8079D6}"/>
              </a:ext>
            </a:extLst>
          </p:cNvPr>
          <p:cNvSpPr txBox="1"/>
          <p:nvPr/>
        </p:nvSpPr>
        <p:spPr>
          <a:xfrm>
            <a:off x="4233329" y="2359865"/>
            <a:ext cx="16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8%8 = 0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F97D62E-DA78-07EE-F948-5FAA0E49F804}"/>
              </a:ext>
            </a:extLst>
          </p:cNvPr>
          <p:cNvSpPr txBox="1"/>
          <p:nvPr/>
        </p:nvSpPr>
        <p:spPr>
          <a:xfrm>
            <a:off x="5789506" y="23598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表格 6">
            <a:extLst>
              <a:ext uri="{FF2B5EF4-FFF2-40B4-BE49-F238E27FC236}">
                <a16:creationId xmlns:a16="http://schemas.microsoft.com/office/drawing/2014/main" id="{54A79BA2-4AC1-2692-C732-812B067FB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72160"/>
              </p:ext>
            </p:extLst>
          </p:nvPr>
        </p:nvGraphicFramePr>
        <p:xfrm>
          <a:off x="6424712" y="2884162"/>
          <a:ext cx="999200" cy="36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600">
                  <a:extLst>
                    <a:ext uri="{9D8B030D-6E8A-4147-A177-3AD203B41FA5}">
                      <a16:colId xmlns:a16="http://schemas.microsoft.com/office/drawing/2014/main" val="1599050548"/>
                    </a:ext>
                  </a:extLst>
                </a:gridCol>
                <a:gridCol w="499600">
                  <a:extLst>
                    <a:ext uri="{9D8B030D-6E8A-4147-A177-3AD203B41FA5}">
                      <a16:colId xmlns:a16="http://schemas.microsoft.com/office/drawing/2014/main" val="2339259724"/>
                    </a:ext>
                  </a:extLst>
                </a:gridCol>
              </a:tblGrid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392024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25892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521128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79462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528793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182993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243724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291319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98222776-6CDE-DCD4-C40E-4C77DD831486}"/>
              </a:ext>
            </a:extLst>
          </p:cNvPr>
          <p:cNvSpPr txBox="1"/>
          <p:nvPr/>
        </p:nvSpPr>
        <p:spPr>
          <a:xfrm>
            <a:off x="6097910" y="1878450"/>
            <a:ext cx="16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Insert(40)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959D2EE-F847-17A2-A946-CA9CEA2A2DA9}"/>
              </a:ext>
            </a:extLst>
          </p:cNvPr>
          <p:cNvSpPr txBox="1"/>
          <p:nvPr/>
        </p:nvSpPr>
        <p:spPr>
          <a:xfrm>
            <a:off x="6097910" y="2359865"/>
            <a:ext cx="16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40%8 = 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FF7087F-4DF8-555C-7774-4B9E1DF78727}"/>
              </a:ext>
            </a:extLst>
          </p:cNvPr>
          <p:cNvSpPr txBox="1"/>
          <p:nvPr/>
        </p:nvSpPr>
        <p:spPr>
          <a:xfrm>
            <a:off x="7654087" y="235986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D6113F3-FBEB-6D63-FA84-C1A2AC699771}"/>
              </a:ext>
            </a:extLst>
          </p:cNvPr>
          <p:cNvSpPr txBox="1"/>
          <p:nvPr/>
        </p:nvSpPr>
        <p:spPr>
          <a:xfrm>
            <a:off x="4231419" y="2359865"/>
            <a:ext cx="16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(8</a:t>
            </a:r>
            <a:r>
              <a:rPr lang="en-US" altLang="zh-TW" dirty="0">
                <a:solidFill>
                  <a:srgbClr val="FF0000"/>
                </a:solidFill>
              </a:rPr>
              <a:t>+1^2</a:t>
            </a:r>
            <a:r>
              <a:rPr lang="en-US" altLang="zh-TW" dirty="0"/>
              <a:t>)%8 = 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9397538-D2B6-D879-002B-38CBC38F4677}"/>
              </a:ext>
            </a:extLst>
          </p:cNvPr>
          <p:cNvSpPr txBox="1"/>
          <p:nvPr/>
        </p:nvSpPr>
        <p:spPr>
          <a:xfrm>
            <a:off x="6162792" y="2359865"/>
            <a:ext cx="175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(40</a:t>
            </a:r>
            <a:r>
              <a:rPr lang="en-US" altLang="zh-TW" dirty="0">
                <a:solidFill>
                  <a:srgbClr val="FF0000"/>
                </a:solidFill>
              </a:rPr>
              <a:t>+2^2</a:t>
            </a:r>
            <a:r>
              <a:rPr lang="en-US" altLang="zh-TW" dirty="0"/>
              <a:t>)%8 = 4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5D6EEEC-8CB4-A869-7767-FCF08C4E8593}"/>
              </a:ext>
            </a:extLst>
          </p:cNvPr>
          <p:cNvSpPr txBox="1"/>
          <p:nvPr/>
        </p:nvSpPr>
        <p:spPr>
          <a:xfrm>
            <a:off x="6162792" y="2359865"/>
            <a:ext cx="175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(40</a:t>
            </a:r>
            <a:r>
              <a:rPr lang="en-US" altLang="zh-TW" dirty="0">
                <a:solidFill>
                  <a:srgbClr val="FF0000"/>
                </a:solidFill>
              </a:rPr>
              <a:t>+1^2</a:t>
            </a:r>
            <a:r>
              <a:rPr lang="en-US" altLang="zh-TW" dirty="0"/>
              <a:t>)%8 =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039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00026 0.0828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8288 L 0.00052 0.1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5 L -0.05117 0.1511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00026 0.08288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8288 L 0.00052 0.15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5 L -0.00091 0.35394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35394 L -0.0569 0.35255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2" grpId="2"/>
      <p:bldP spid="12" grpId="3"/>
      <p:bldP spid="14" grpId="0"/>
      <p:bldP spid="15" grpId="0"/>
      <p:bldP spid="15" grpId="1"/>
      <p:bldP spid="16" grpId="0"/>
      <p:bldP spid="16" grpId="1"/>
      <p:bldP spid="16" grpId="2"/>
      <p:bldP spid="16" grpId="3"/>
      <p:bldP spid="16" grpId="4"/>
      <p:bldP spid="18" grpId="0"/>
      <p:bldP spid="20" grpId="0"/>
      <p:bldP spid="21" grpId="0"/>
      <p:bldP spid="2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CAB8D-71EA-84E6-4485-BFDCD420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Open Addressing</a:t>
            </a:r>
            <a:b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Quadratic Probing</a:t>
            </a: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CE1E39D2-11F5-DF91-0EFD-18C068A97A85}"/>
              </a:ext>
            </a:extLst>
          </p:cNvPr>
          <p:cNvGraphicFramePr>
            <a:graphicFrameLocks noGrp="1"/>
          </p:cNvGraphicFramePr>
          <p:nvPr/>
        </p:nvGraphicFramePr>
        <p:xfrm>
          <a:off x="1090569" y="2884162"/>
          <a:ext cx="999200" cy="36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600">
                  <a:extLst>
                    <a:ext uri="{9D8B030D-6E8A-4147-A177-3AD203B41FA5}">
                      <a16:colId xmlns:a16="http://schemas.microsoft.com/office/drawing/2014/main" val="1599050548"/>
                    </a:ext>
                  </a:extLst>
                </a:gridCol>
                <a:gridCol w="499600">
                  <a:extLst>
                    <a:ext uri="{9D8B030D-6E8A-4147-A177-3AD203B41FA5}">
                      <a16:colId xmlns:a16="http://schemas.microsoft.com/office/drawing/2014/main" val="2339259724"/>
                    </a:ext>
                  </a:extLst>
                </a:gridCol>
              </a:tblGrid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392024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25892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521128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79462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528793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182993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243724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291319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E17DAB58-5CC8-D9E9-D886-C1149A6D99AC}"/>
              </a:ext>
            </a:extLst>
          </p:cNvPr>
          <p:cNvSpPr txBox="1"/>
          <p:nvPr/>
        </p:nvSpPr>
        <p:spPr>
          <a:xfrm>
            <a:off x="763767" y="1878450"/>
            <a:ext cx="16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Insert(72)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138808-3A24-C47C-9FEB-19F49354EBEC}"/>
              </a:ext>
            </a:extLst>
          </p:cNvPr>
          <p:cNvSpPr txBox="1"/>
          <p:nvPr/>
        </p:nvSpPr>
        <p:spPr>
          <a:xfrm>
            <a:off x="763767" y="2359865"/>
            <a:ext cx="16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72%8 = 0</a:t>
            </a:r>
            <a:endParaRPr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0F03BE9-F1EB-EAEE-CAAD-CC3C7BA14F62}"/>
              </a:ext>
            </a:extLst>
          </p:cNvPr>
          <p:cNvGraphicFramePr>
            <a:graphicFrameLocks noGrp="1"/>
          </p:cNvGraphicFramePr>
          <p:nvPr/>
        </p:nvGraphicFramePr>
        <p:xfrm>
          <a:off x="2825350" y="2884162"/>
          <a:ext cx="999200" cy="36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600">
                  <a:extLst>
                    <a:ext uri="{9D8B030D-6E8A-4147-A177-3AD203B41FA5}">
                      <a16:colId xmlns:a16="http://schemas.microsoft.com/office/drawing/2014/main" val="1599050548"/>
                    </a:ext>
                  </a:extLst>
                </a:gridCol>
                <a:gridCol w="499600">
                  <a:extLst>
                    <a:ext uri="{9D8B030D-6E8A-4147-A177-3AD203B41FA5}">
                      <a16:colId xmlns:a16="http://schemas.microsoft.com/office/drawing/2014/main" val="2339259724"/>
                    </a:ext>
                  </a:extLst>
                </a:gridCol>
              </a:tblGrid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392024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25892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521128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79462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528793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182993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243724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29131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2E50EAC2-D03B-70BF-3EF2-A2DE52B4EEBF}"/>
              </a:ext>
            </a:extLst>
          </p:cNvPr>
          <p:cNvSpPr txBox="1"/>
          <p:nvPr/>
        </p:nvSpPr>
        <p:spPr>
          <a:xfrm>
            <a:off x="2498548" y="1878450"/>
            <a:ext cx="16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Insert(29)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210B275-5F0D-A5C3-E5BF-39C3D987E34D}"/>
              </a:ext>
            </a:extLst>
          </p:cNvPr>
          <p:cNvSpPr txBox="1"/>
          <p:nvPr/>
        </p:nvSpPr>
        <p:spPr>
          <a:xfrm>
            <a:off x="2498548" y="2359865"/>
            <a:ext cx="16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29%8 = 5</a:t>
            </a:r>
            <a:endParaRPr lang="zh-TW" altLang="en-US" dirty="0"/>
          </a:p>
        </p:txBody>
      </p:sp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7BF29451-19BF-1EB7-A800-04E6751AE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37471"/>
              </p:ext>
            </p:extLst>
          </p:nvPr>
        </p:nvGraphicFramePr>
        <p:xfrm>
          <a:off x="4560131" y="2884162"/>
          <a:ext cx="999200" cy="36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600">
                  <a:extLst>
                    <a:ext uri="{9D8B030D-6E8A-4147-A177-3AD203B41FA5}">
                      <a16:colId xmlns:a16="http://schemas.microsoft.com/office/drawing/2014/main" val="1599050548"/>
                    </a:ext>
                  </a:extLst>
                </a:gridCol>
                <a:gridCol w="499600">
                  <a:extLst>
                    <a:ext uri="{9D8B030D-6E8A-4147-A177-3AD203B41FA5}">
                      <a16:colId xmlns:a16="http://schemas.microsoft.com/office/drawing/2014/main" val="2339259724"/>
                    </a:ext>
                  </a:extLst>
                </a:gridCol>
              </a:tblGrid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392024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25892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521128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79462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528793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182993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243724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29131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5B6A6E60-0895-34FA-B38C-6F529A7249EF}"/>
              </a:ext>
            </a:extLst>
          </p:cNvPr>
          <p:cNvSpPr txBox="1"/>
          <p:nvPr/>
        </p:nvSpPr>
        <p:spPr>
          <a:xfrm>
            <a:off x="4233329" y="1878450"/>
            <a:ext cx="16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Insert(8)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512BE81-619D-BFC6-D023-48A8BE8079D6}"/>
              </a:ext>
            </a:extLst>
          </p:cNvPr>
          <p:cNvSpPr txBox="1"/>
          <p:nvPr/>
        </p:nvSpPr>
        <p:spPr>
          <a:xfrm>
            <a:off x="4233329" y="2359865"/>
            <a:ext cx="16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(8</a:t>
            </a:r>
            <a:r>
              <a:rPr lang="en-US" altLang="zh-TW" dirty="0">
                <a:solidFill>
                  <a:srgbClr val="FF0000"/>
                </a:solidFill>
              </a:rPr>
              <a:t>+1^2</a:t>
            </a:r>
            <a:r>
              <a:rPr lang="en-US" altLang="zh-TW" dirty="0"/>
              <a:t>)%8 = 1</a:t>
            </a:r>
            <a:endParaRPr lang="zh-TW" altLang="en-US" dirty="0"/>
          </a:p>
        </p:txBody>
      </p:sp>
      <p:graphicFrame>
        <p:nvGraphicFramePr>
          <p:cNvPr id="13" name="表格 6">
            <a:extLst>
              <a:ext uri="{FF2B5EF4-FFF2-40B4-BE49-F238E27FC236}">
                <a16:creationId xmlns:a16="http://schemas.microsoft.com/office/drawing/2014/main" id="{54A79BA2-4AC1-2692-C732-812B067FB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38658"/>
              </p:ext>
            </p:extLst>
          </p:nvPr>
        </p:nvGraphicFramePr>
        <p:xfrm>
          <a:off x="6424712" y="2884162"/>
          <a:ext cx="999200" cy="36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600">
                  <a:extLst>
                    <a:ext uri="{9D8B030D-6E8A-4147-A177-3AD203B41FA5}">
                      <a16:colId xmlns:a16="http://schemas.microsoft.com/office/drawing/2014/main" val="1599050548"/>
                    </a:ext>
                  </a:extLst>
                </a:gridCol>
                <a:gridCol w="499600">
                  <a:extLst>
                    <a:ext uri="{9D8B030D-6E8A-4147-A177-3AD203B41FA5}">
                      <a16:colId xmlns:a16="http://schemas.microsoft.com/office/drawing/2014/main" val="2339259724"/>
                    </a:ext>
                  </a:extLst>
                </a:gridCol>
              </a:tblGrid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392024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25892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521128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79462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528793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182993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243724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291319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98222776-6CDE-DCD4-C40E-4C77DD831486}"/>
              </a:ext>
            </a:extLst>
          </p:cNvPr>
          <p:cNvSpPr txBox="1"/>
          <p:nvPr/>
        </p:nvSpPr>
        <p:spPr>
          <a:xfrm>
            <a:off x="6097910" y="1878450"/>
            <a:ext cx="16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Insert(40)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959D2EE-F847-17A2-A946-CA9CEA2A2DA9}"/>
              </a:ext>
            </a:extLst>
          </p:cNvPr>
          <p:cNvSpPr txBox="1"/>
          <p:nvPr/>
        </p:nvSpPr>
        <p:spPr>
          <a:xfrm>
            <a:off x="6097909" y="2359865"/>
            <a:ext cx="184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(40</a:t>
            </a:r>
            <a:r>
              <a:rPr lang="en-US" altLang="zh-TW" dirty="0">
                <a:solidFill>
                  <a:srgbClr val="FF0000"/>
                </a:solidFill>
              </a:rPr>
              <a:t>+2^2</a:t>
            </a:r>
            <a:r>
              <a:rPr lang="en-US" altLang="zh-TW" dirty="0"/>
              <a:t>)%8 =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71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487C84-DF36-5B5E-004B-E948B005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</a:t>
            </a:r>
            <a:r>
              <a:rPr lang="en-US" altLang="zh-TW" dirty="0"/>
              <a:t>(12/23</a:t>
            </a:r>
            <a:r>
              <a:rPr lang="zh-TW" altLang="en-US" dirty="0"/>
              <a:t> </a:t>
            </a:r>
            <a:r>
              <a:rPr lang="en-US" altLang="zh-TW" dirty="0"/>
              <a:t>21:00)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D772E1-758C-B374-8AA5-F28790B5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完成函式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void </a:t>
            </a:r>
            <a:r>
              <a:rPr lang="en-US" altLang="zh-TW" dirty="0" err="1"/>
              <a:t>insertLinear</a:t>
            </a:r>
            <a:r>
              <a:rPr lang="en-US" altLang="zh-TW" dirty="0"/>
              <a:t>(int </a:t>
            </a:r>
            <a:r>
              <a:rPr lang="en-US" altLang="zh-TW" dirty="0" err="1"/>
              <a:t>val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void </a:t>
            </a:r>
            <a:r>
              <a:rPr lang="en-US" altLang="zh-TW" dirty="0" err="1"/>
              <a:t>insertQuadratic</a:t>
            </a:r>
            <a:r>
              <a:rPr lang="en-US" altLang="zh-TW" dirty="0"/>
              <a:t>(int </a:t>
            </a:r>
            <a:r>
              <a:rPr lang="en-US" altLang="zh-TW" dirty="0" err="1"/>
              <a:t>val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insertLinear</a:t>
            </a:r>
            <a:r>
              <a:rPr lang="zh-TW" altLang="en-US" dirty="0"/>
              <a:t>需使用</a:t>
            </a:r>
            <a:r>
              <a:rPr lang="en-US" altLang="zh-TW" dirty="0"/>
              <a:t>Linear Probing</a:t>
            </a:r>
            <a:r>
              <a:rPr lang="zh-TW" altLang="en-US" dirty="0"/>
              <a:t>建構</a:t>
            </a:r>
            <a:r>
              <a:rPr lang="en-US" altLang="zh-TW" dirty="0"/>
              <a:t>hash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insertQuadratic</a:t>
            </a:r>
            <a:r>
              <a:rPr lang="zh-TW" altLang="en-US" dirty="0"/>
              <a:t>則使用</a:t>
            </a:r>
            <a:r>
              <a:rPr lang="en-US" altLang="zh-TW" dirty="0"/>
              <a:t>Quadratic</a:t>
            </a:r>
            <a:r>
              <a:rPr lang="zh-TW" altLang="en-US" dirty="0"/>
              <a:t> </a:t>
            </a:r>
            <a:r>
              <a:rPr lang="en-US" altLang="zh-TW" dirty="0"/>
              <a:t>Probing</a:t>
            </a:r>
            <a:r>
              <a:rPr lang="zh-TW" altLang="en-US" dirty="0"/>
              <a:t>建構</a:t>
            </a:r>
            <a:r>
              <a:rPr lang="en-US" altLang="zh-TW" dirty="0"/>
              <a:t>hash 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8F12FD-B33A-963D-FDEB-065328388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31" y="1230009"/>
            <a:ext cx="3149171" cy="439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40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497</Words>
  <Application>Microsoft Office PowerPoint</Application>
  <PresentationFormat>寬螢幕</PresentationFormat>
  <Paragraphs>203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多面向</vt:lpstr>
      <vt:lpstr>Hash</vt:lpstr>
      <vt:lpstr>Hash(雜湊)</vt:lpstr>
      <vt:lpstr>Hash(雜湊)</vt:lpstr>
      <vt:lpstr>Hash(雜湊)</vt:lpstr>
      <vt:lpstr>Open Addressing</vt:lpstr>
      <vt:lpstr>Open Addressing Linear Probing</vt:lpstr>
      <vt:lpstr>Open Addressing Quadratic Probing</vt:lpstr>
      <vt:lpstr>Open Addressing Quadratic Probing</vt:lpstr>
      <vt:lpstr>課堂作業(12/23 21:00)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</dc:title>
  <dc:creator>ZaiMi _</dc:creator>
  <cp:lastModifiedBy>ZaiMi _</cp:lastModifiedBy>
  <cp:revision>3</cp:revision>
  <dcterms:created xsi:type="dcterms:W3CDTF">2022-12-19T13:33:38Z</dcterms:created>
  <dcterms:modified xsi:type="dcterms:W3CDTF">2022-12-20T03:37:24Z</dcterms:modified>
</cp:coreProperties>
</file>