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19"/>
  </p:notesMasterIdLst>
  <p:handoutMasterIdLst>
    <p:handoutMasterId r:id="rId20"/>
  </p:handoutMasterIdLst>
  <p:sldIdLst>
    <p:sldId id="361" r:id="rId3"/>
    <p:sldId id="457" r:id="rId4"/>
    <p:sldId id="525" r:id="rId5"/>
    <p:sldId id="526" r:id="rId6"/>
    <p:sldId id="527" r:id="rId7"/>
    <p:sldId id="528" r:id="rId8"/>
    <p:sldId id="479" r:id="rId9"/>
    <p:sldId id="531" r:id="rId10"/>
    <p:sldId id="530" r:id="rId11"/>
    <p:sldId id="532" r:id="rId12"/>
    <p:sldId id="529" r:id="rId13"/>
    <p:sldId id="533" r:id="rId14"/>
    <p:sldId id="534" r:id="rId15"/>
    <p:sldId id="535" r:id="rId16"/>
    <p:sldId id="537" r:id="rId17"/>
    <p:sldId id="452" r:id="rId1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A68"/>
    <a:srgbClr val="5F9BC6"/>
    <a:srgbClr val="C699E8"/>
    <a:srgbClr val="E4FAFF"/>
    <a:srgbClr val="3C648A"/>
    <a:srgbClr val="F4F4F4"/>
    <a:srgbClr val="E0E0E0"/>
    <a:srgbClr val="EFEFEF"/>
    <a:srgbClr val="2E4864"/>
    <a:srgbClr val="1032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94" autoAdjust="0"/>
    <p:restoredTop sz="86250" autoAdjust="0"/>
  </p:normalViewPr>
  <p:slideViewPr>
    <p:cSldViewPr snapToGrid="0" showGuides="1">
      <p:cViewPr>
        <p:scale>
          <a:sx n="94" d="100"/>
          <a:sy n="94" d="100"/>
        </p:scale>
        <p:origin x="1840" y="424"/>
      </p:cViewPr>
      <p:guideLst>
        <p:guide orient="horz" pos="3094"/>
        <p:guide pos="317"/>
        <p:guide orient="horz" pos="146"/>
        <p:guide pos="2880"/>
        <p:guide orient="horz" pos="1620"/>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2E5958-FEAE-1740-9EDF-1A524DBAE934}" type="doc">
      <dgm:prSet loTypeId="urn:microsoft.com/office/officeart/2005/8/layout/arrow2" loCatId="" qsTypeId="urn:microsoft.com/office/officeart/2005/8/quickstyle/simple2" qsCatId="simple" csTypeId="urn:microsoft.com/office/officeart/2005/8/colors/accent5_1" csCatId="accent5" phldr="1"/>
      <dgm:spPr/>
    </dgm:pt>
    <dgm:pt modelId="{AF250791-75D9-0D46-9045-1539752E9667}">
      <dgm:prSet phldrT="[文本]" custT="1"/>
      <dgm:spPr/>
      <dgm:t>
        <a:bodyPr/>
        <a:lstStyle/>
        <a:p>
          <a:endParaRPr lang="zh-CN" altLang="en-US" sz="1100" dirty="0" smtClean="0">
            <a:solidFill>
              <a:srgbClr val="1E4A68"/>
            </a:solidFill>
            <a:latin typeface="+mj-ea"/>
            <a:ea typeface="+mj-ea"/>
            <a:cs typeface="Microsoft YaHei" charset="0"/>
          </a:endParaRPr>
        </a:p>
        <a:p>
          <a:endParaRPr lang="zh-CN" altLang="en-US" sz="1100" dirty="0" smtClean="0">
            <a:solidFill>
              <a:srgbClr val="1E4A68"/>
            </a:solidFill>
            <a:latin typeface="+mj-ea"/>
            <a:ea typeface="+mj-ea"/>
            <a:cs typeface="Microsoft YaHei" charset="0"/>
          </a:endParaRPr>
        </a:p>
        <a:p>
          <a:r>
            <a:rPr lang="en-US" altLang="zh-CN" sz="1100" b="1" dirty="0" smtClean="0">
              <a:solidFill>
                <a:srgbClr val="FF0000"/>
              </a:solidFill>
              <a:latin typeface="+mj-ea"/>
              <a:ea typeface="+mj-ea"/>
              <a:cs typeface="Microsoft YaHei" charset="0"/>
            </a:rPr>
            <a:t>6.9%</a:t>
          </a:r>
          <a:r>
            <a:rPr lang="zh-CN" altLang="en-US" sz="1100" dirty="0" smtClean="0">
              <a:solidFill>
                <a:srgbClr val="1E4A68"/>
              </a:solidFill>
              <a:latin typeface="+mj-ea"/>
              <a:ea typeface="+mj-ea"/>
              <a:cs typeface="Microsoft YaHei" charset="0"/>
            </a:rPr>
            <a:t>的</a:t>
          </a:r>
          <a:r>
            <a:rPr lang="en-US" altLang="zh-CN" sz="1100" dirty="0" smtClean="0">
              <a:solidFill>
                <a:srgbClr val="1E4A68"/>
              </a:solidFill>
              <a:latin typeface="+mj-ea"/>
              <a:ea typeface="+mj-ea"/>
              <a:cs typeface="Microsoft YaHei" charset="0"/>
            </a:rPr>
            <a:t>GDP</a:t>
          </a:r>
          <a:r>
            <a:rPr lang="zh-CN" altLang="en-US" sz="1100" dirty="0" smtClean="0">
              <a:solidFill>
                <a:srgbClr val="1E4A68"/>
              </a:solidFill>
              <a:latin typeface="+mj-ea"/>
              <a:ea typeface="+mj-ea"/>
              <a:cs typeface="Microsoft YaHei" charset="0"/>
            </a:rPr>
            <a:t>增长速率</a:t>
          </a:r>
        </a:p>
        <a:p>
          <a:r>
            <a:rPr lang="en-US" altLang="en-US" sz="1100" b="1" dirty="0" smtClean="0">
              <a:solidFill>
                <a:srgbClr val="FF0000"/>
              </a:solidFill>
              <a:latin typeface="+mj-ea"/>
              <a:ea typeface="+mj-ea"/>
              <a:cs typeface="Microsoft YaHei" charset="0"/>
            </a:rPr>
            <a:t>2%</a:t>
          </a:r>
          <a:r>
            <a:rPr lang="zh-CN" altLang="en-US" sz="1100" dirty="0" smtClean="0">
              <a:solidFill>
                <a:srgbClr val="1E4A68"/>
              </a:solidFill>
              <a:latin typeface="+mj-ea"/>
              <a:ea typeface="+mj-ea"/>
              <a:cs typeface="Microsoft YaHei" charset="0"/>
            </a:rPr>
            <a:t>的城镇化年增长率</a:t>
          </a:r>
        </a:p>
      </dgm:t>
    </dgm:pt>
    <dgm:pt modelId="{8B9C3EF4-246D-3E42-B3D5-BB3D12AB2866}" type="parTrans" cxnId="{7DC5F3A4-16F8-C24A-BDCF-756F47BDB4A5}">
      <dgm:prSet/>
      <dgm:spPr/>
      <dgm:t>
        <a:bodyPr/>
        <a:lstStyle/>
        <a:p>
          <a:endParaRPr lang="zh-CN" altLang="en-US"/>
        </a:p>
      </dgm:t>
    </dgm:pt>
    <dgm:pt modelId="{AB54A5EA-006E-2C40-90C4-1824BDC8D2A5}" type="sibTrans" cxnId="{7DC5F3A4-16F8-C24A-BDCF-756F47BDB4A5}">
      <dgm:prSet/>
      <dgm:spPr/>
      <dgm:t>
        <a:bodyPr/>
        <a:lstStyle/>
        <a:p>
          <a:endParaRPr lang="zh-CN" altLang="en-US"/>
        </a:p>
      </dgm:t>
    </dgm:pt>
    <dgm:pt modelId="{52D97DCA-3ECF-A54D-8022-02E2800F3D71}">
      <dgm:prSet phldrT="[文本]" custT="1"/>
      <dgm:spPr/>
      <dgm:t>
        <a:bodyPr/>
        <a:lstStyle/>
        <a:p>
          <a:endParaRPr lang="zh-CN" altLang="en-US" sz="1100" dirty="0" smtClean="0">
            <a:solidFill>
              <a:srgbClr val="1E4A68"/>
            </a:solidFill>
            <a:latin typeface="+mj-ea"/>
            <a:ea typeface="+mj-ea"/>
            <a:cs typeface="Microsoft YaHei" charset="0"/>
          </a:endParaRPr>
        </a:p>
        <a:p>
          <a:endParaRPr lang="zh-CN" altLang="en-US" sz="1100" dirty="0" smtClean="0">
            <a:solidFill>
              <a:srgbClr val="1E4A68"/>
            </a:solidFill>
            <a:latin typeface="+mj-ea"/>
            <a:ea typeface="+mj-ea"/>
            <a:cs typeface="Microsoft YaHei" charset="0"/>
          </a:endParaRPr>
        </a:p>
        <a:p>
          <a:r>
            <a:rPr lang="en-US" altLang="zh-CN" sz="1100" b="1" dirty="0" smtClean="0">
              <a:solidFill>
                <a:srgbClr val="FF0000"/>
              </a:solidFill>
              <a:latin typeface="+mj-ea"/>
              <a:ea typeface="+mj-ea"/>
              <a:cs typeface="Microsoft YaHei" charset="0"/>
            </a:rPr>
            <a:t>10.35%</a:t>
          </a:r>
          <a:r>
            <a:rPr lang="zh-CN" altLang="en-US" sz="1100" dirty="0" smtClean="0">
              <a:solidFill>
                <a:srgbClr val="1E4A68"/>
              </a:solidFill>
              <a:latin typeface="+mj-ea"/>
              <a:ea typeface="+mj-ea"/>
              <a:cs typeface="Microsoft YaHei" charset="0"/>
            </a:rPr>
            <a:t>银行卡增长率</a:t>
          </a:r>
        </a:p>
        <a:p>
          <a:r>
            <a:rPr lang="en-US" altLang="zh-CN" sz="1100" b="1" dirty="0" smtClean="0">
              <a:solidFill>
                <a:srgbClr val="FF0000"/>
              </a:solidFill>
              <a:latin typeface="+mj-ea"/>
              <a:ea typeface="+mj-ea"/>
              <a:cs typeface="Microsoft YaHei" charset="0"/>
            </a:rPr>
            <a:t>11%</a:t>
          </a:r>
          <a:r>
            <a:rPr lang="zh-CN" altLang="en-US" sz="1100" dirty="0" smtClean="0">
              <a:solidFill>
                <a:srgbClr val="1E4A68"/>
              </a:solidFill>
              <a:latin typeface="+mj-ea"/>
              <a:ea typeface="+mj-ea"/>
              <a:cs typeface="Microsoft YaHei" charset="0"/>
            </a:rPr>
            <a:t>信用卡增长速度</a:t>
          </a:r>
        </a:p>
        <a:p>
          <a:r>
            <a:rPr lang="zh-CN" altLang="en-US" sz="1100" dirty="0" smtClean="0">
              <a:solidFill>
                <a:srgbClr val="1E4A68"/>
              </a:solidFill>
              <a:latin typeface="+mj-ea"/>
              <a:ea typeface="+mj-ea"/>
              <a:cs typeface="Microsoft YaHei" charset="0"/>
            </a:rPr>
            <a:t>新增信贷</a:t>
          </a:r>
          <a:r>
            <a:rPr lang="en-US" altLang="en-US" sz="1100" b="1" dirty="0" smtClean="0">
              <a:solidFill>
                <a:srgbClr val="FF0000"/>
              </a:solidFill>
              <a:latin typeface="+mj-ea"/>
              <a:ea typeface="+mj-ea"/>
              <a:cs typeface="Microsoft YaHei" charset="0"/>
            </a:rPr>
            <a:t>13.53</a:t>
          </a:r>
          <a:r>
            <a:rPr lang="zh-CN" altLang="en-US" sz="1100" b="1" dirty="0" smtClean="0">
              <a:solidFill>
                <a:srgbClr val="FF0000"/>
              </a:solidFill>
              <a:latin typeface="+mj-ea"/>
              <a:ea typeface="+mj-ea"/>
              <a:cs typeface="Microsoft YaHei" charset="0"/>
            </a:rPr>
            <a:t>万</a:t>
          </a:r>
          <a:r>
            <a:rPr lang="zh-CN" altLang="en-US" sz="1100" dirty="0" smtClean="0">
              <a:solidFill>
                <a:srgbClr val="1E4A68"/>
              </a:solidFill>
              <a:latin typeface="+mj-ea"/>
              <a:ea typeface="+mj-ea"/>
              <a:cs typeface="Microsoft YaHei" charset="0"/>
            </a:rPr>
            <a:t>亿元</a:t>
          </a:r>
          <a:endParaRPr lang="zh-CN" altLang="en-US" sz="1100" dirty="0">
            <a:solidFill>
              <a:srgbClr val="1E4A68"/>
            </a:solidFill>
            <a:latin typeface="+mj-ea"/>
            <a:ea typeface="+mj-ea"/>
            <a:cs typeface="Microsoft YaHei" charset="0"/>
          </a:endParaRPr>
        </a:p>
      </dgm:t>
    </dgm:pt>
    <dgm:pt modelId="{3EDF2F3F-1FF3-CC46-873B-2370C37FF28E}" type="parTrans" cxnId="{B7FDFE15-DED4-4D44-B608-61E2D134301B}">
      <dgm:prSet/>
      <dgm:spPr/>
      <dgm:t>
        <a:bodyPr/>
        <a:lstStyle/>
        <a:p>
          <a:endParaRPr lang="zh-CN" altLang="en-US"/>
        </a:p>
      </dgm:t>
    </dgm:pt>
    <dgm:pt modelId="{7DA8B830-1ED9-AD41-A036-E912D10B41D3}" type="sibTrans" cxnId="{B7FDFE15-DED4-4D44-B608-61E2D134301B}">
      <dgm:prSet/>
      <dgm:spPr/>
      <dgm:t>
        <a:bodyPr/>
        <a:lstStyle/>
        <a:p>
          <a:endParaRPr lang="zh-CN" altLang="en-US"/>
        </a:p>
      </dgm:t>
    </dgm:pt>
    <dgm:pt modelId="{BC60C9F1-F422-6142-90B9-5B7B9106CD66}">
      <dgm:prSet phldrT="[文本]" custT="1"/>
      <dgm:spPr/>
      <dgm:t>
        <a:bodyPr/>
        <a:lstStyle/>
        <a:p>
          <a:endParaRPr lang="zh-CN" altLang="en-US" sz="1100" dirty="0" smtClean="0">
            <a:latin typeface="+mj-ea"/>
            <a:ea typeface="+mj-ea"/>
            <a:cs typeface="Microsoft YaHei" charset="0"/>
          </a:endParaRPr>
        </a:p>
        <a:p>
          <a:endParaRPr lang="zh-CN" altLang="en-US" sz="1100" dirty="0" smtClean="0">
            <a:solidFill>
              <a:srgbClr val="1E4A68"/>
            </a:solidFill>
            <a:latin typeface="+mj-ea"/>
            <a:ea typeface="+mj-ea"/>
            <a:cs typeface="Microsoft YaHei" charset="0"/>
          </a:endParaRPr>
        </a:p>
        <a:p>
          <a:r>
            <a:rPr lang="zh-CN" altLang="en-US" sz="1100" dirty="0" smtClean="0">
              <a:solidFill>
                <a:srgbClr val="1E4A68"/>
              </a:solidFill>
              <a:latin typeface="+mj-ea"/>
              <a:ea typeface="+mj-ea"/>
              <a:cs typeface="Microsoft YaHei" charset="0"/>
            </a:rPr>
            <a:t>网络理财用户增长</a:t>
          </a:r>
          <a:r>
            <a:rPr lang="en-US" altLang="zh-CN" sz="1100" b="1" dirty="0" smtClean="0">
              <a:solidFill>
                <a:srgbClr val="FF0000"/>
              </a:solidFill>
              <a:latin typeface="+mj-ea"/>
              <a:ea typeface="+mj-ea"/>
              <a:cs typeface="Microsoft YaHei" charset="0"/>
            </a:rPr>
            <a:t>15.1%</a:t>
          </a:r>
          <a:endParaRPr lang="zh-CN" altLang="en-US" sz="1100" b="1" dirty="0" smtClean="0">
            <a:solidFill>
              <a:srgbClr val="FF0000"/>
            </a:solidFill>
            <a:latin typeface="+mj-ea"/>
            <a:ea typeface="+mj-ea"/>
            <a:cs typeface="Microsoft YaHei" charset="0"/>
          </a:endParaRPr>
        </a:p>
        <a:p>
          <a:r>
            <a:rPr lang="zh-CN" altLang="en-US" sz="1100" dirty="0" smtClean="0">
              <a:solidFill>
                <a:srgbClr val="1E4A68"/>
              </a:solidFill>
              <a:latin typeface="+mj-ea"/>
              <a:ea typeface="+mj-ea"/>
              <a:cs typeface="Microsoft YaHei" charset="0"/>
            </a:rPr>
            <a:t>网络信贷用户增长</a:t>
          </a:r>
          <a:r>
            <a:rPr lang="en-US" altLang="zh-CN" sz="1100" b="1" dirty="0" smtClean="0">
              <a:solidFill>
                <a:srgbClr val="FF0000"/>
              </a:solidFill>
              <a:latin typeface="+mj-ea"/>
              <a:ea typeface="+mj-ea"/>
              <a:cs typeface="Microsoft YaHei" charset="0"/>
            </a:rPr>
            <a:t>23.1%</a:t>
          </a:r>
          <a:endParaRPr lang="zh-CN" altLang="en-US" sz="1100" b="1" dirty="0" smtClean="0">
            <a:solidFill>
              <a:srgbClr val="FF0000"/>
            </a:solidFill>
            <a:latin typeface="+mj-ea"/>
            <a:ea typeface="+mj-ea"/>
            <a:cs typeface="Microsoft YaHei" charset="0"/>
          </a:endParaRPr>
        </a:p>
        <a:p>
          <a:r>
            <a:rPr lang="zh-CN" altLang="en-US" sz="1100" dirty="0" smtClean="0">
              <a:solidFill>
                <a:srgbClr val="1E4A68"/>
              </a:solidFill>
              <a:latin typeface="+mj-ea"/>
              <a:ea typeface="+mj-ea"/>
              <a:cs typeface="Microsoft YaHei" charset="0"/>
            </a:rPr>
            <a:t>泛线上信贷</a:t>
          </a:r>
          <a:r>
            <a:rPr lang="en-US" altLang="zh-CN" sz="1100" b="1" dirty="0" smtClean="0">
              <a:solidFill>
                <a:srgbClr val="FF0000"/>
              </a:solidFill>
              <a:latin typeface="+mj-ea"/>
              <a:ea typeface="+mj-ea"/>
              <a:cs typeface="Microsoft YaHei" charset="0"/>
            </a:rPr>
            <a:t>CAGR=57.36%</a:t>
          </a:r>
          <a:endParaRPr lang="zh-CN" altLang="en-US" sz="1100" b="1" dirty="0" smtClean="0">
            <a:solidFill>
              <a:srgbClr val="FF0000"/>
            </a:solidFill>
            <a:latin typeface="+mj-ea"/>
            <a:ea typeface="+mj-ea"/>
            <a:cs typeface="Microsoft YaHei" charset="0"/>
          </a:endParaRPr>
        </a:p>
        <a:p>
          <a:r>
            <a:rPr lang="zh-CN" altLang="en-US" sz="1100" dirty="0" smtClean="0">
              <a:solidFill>
                <a:srgbClr val="1E4A68"/>
              </a:solidFill>
              <a:latin typeface="+mj-ea"/>
              <a:ea typeface="+mj-ea"/>
              <a:cs typeface="Microsoft YaHei" charset="0"/>
            </a:rPr>
            <a:t>移动支付周活渗透率涨幅为</a:t>
          </a:r>
          <a:r>
            <a:rPr lang="en-US" altLang="en-US" sz="1100" b="1" dirty="0" smtClean="0">
              <a:solidFill>
                <a:srgbClr val="FF0000"/>
              </a:solidFill>
              <a:latin typeface="+mj-ea"/>
              <a:ea typeface="+mj-ea"/>
              <a:cs typeface="Microsoft YaHei" charset="0"/>
            </a:rPr>
            <a:t>172.89%</a:t>
          </a:r>
          <a:endParaRPr lang="zh-CN" altLang="en-US" sz="1100" b="1" dirty="0">
            <a:solidFill>
              <a:srgbClr val="FF0000"/>
            </a:solidFill>
            <a:latin typeface="+mj-ea"/>
            <a:ea typeface="+mj-ea"/>
            <a:cs typeface="Microsoft YaHei" charset="0"/>
          </a:endParaRPr>
        </a:p>
      </dgm:t>
    </dgm:pt>
    <dgm:pt modelId="{D203B92D-D39E-BE48-B6FC-3F79A998714A}" type="parTrans" cxnId="{584E093D-BB4A-874A-85E3-0A23AFA77F70}">
      <dgm:prSet/>
      <dgm:spPr/>
      <dgm:t>
        <a:bodyPr/>
        <a:lstStyle/>
        <a:p>
          <a:endParaRPr lang="zh-CN" altLang="en-US"/>
        </a:p>
      </dgm:t>
    </dgm:pt>
    <dgm:pt modelId="{34D28E3F-C74B-5C49-96D2-F0EDF42AED5B}" type="sibTrans" cxnId="{584E093D-BB4A-874A-85E3-0A23AFA77F70}">
      <dgm:prSet/>
      <dgm:spPr/>
      <dgm:t>
        <a:bodyPr/>
        <a:lstStyle/>
        <a:p>
          <a:endParaRPr lang="zh-CN" altLang="en-US"/>
        </a:p>
      </dgm:t>
    </dgm:pt>
    <dgm:pt modelId="{666DAB77-A381-7045-8CC8-F39C9CA47741}" type="pres">
      <dgm:prSet presAssocID="{FA2E5958-FEAE-1740-9EDF-1A524DBAE934}" presName="arrowDiagram" presStyleCnt="0">
        <dgm:presLayoutVars>
          <dgm:chMax val="5"/>
          <dgm:dir/>
          <dgm:resizeHandles val="exact"/>
        </dgm:presLayoutVars>
      </dgm:prSet>
      <dgm:spPr/>
    </dgm:pt>
    <dgm:pt modelId="{F0FF6B16-9E94-D44F-BA69-120E7E429D85}" type="pres">
      <dgm:prSet presAssocID="{FA2E5958-FEAE-1740-9EDF-1A524DBAE934}" presName="arrow" presStyleLbl="bgShp" presStyleIdx="0" presStyleCnt="1"/>
      <dgm:spPr>
        <a:solidFill>
          <a:srgbClr val="1E4A68"/>
        </a:solidFill>
        <a:ln>
          <a:solidFill>
            <a:schemeClr val="accent1"/>
          </a:solidFill>
        </a:ln>
      </dgm:spPr>
      <dgm:t>
        <a:bodyPr/>
        <a:lstStyle/>
        <a:p>
          <a:endParaRPr lang="zh-CN" altLang="en-US"/>
        </a:p>
      </dgm:t>
    </dgm:pt>
    <dgm:pt modelId="{B33289CB-CC0E-F144-B6CD-863214A600F7}" type="pres">
      <dgm:prSet presAssocID="{FA2E5958-FEAE-1740-9EDF-1A524DBAE934}" presName="arrowDiagram3" presStyleCnt="0"/>
      <dgm:spPr/>
    </dgm:pt>
    <dgm:pt modelId="{A13CD781-2D7E-774C-94BF-22997A333D61}" type="pres">
      <dgm:prSet presAssocID="{AF250791-75D9-0D46-9045-1539752E9667}" presName="bullet3a" presStyleLbl="node1" presStyleIdx="0" presStyleCnt="3"/>
      <dgm:spPr>
        <a:solidFill>
          <a:schemeClr val="bg1"/>
        </a:solidFill>
        <a:ln>
          <a:solidFill>
            <a:srgbClr val="1E4A68"/>
          </a:solidFill>
        </a:ln>
      </dgm:spPr>
    </dgm:pt>
    <dgm:pt modelId="{247848B8-8C48-AF4C-82E2-AAAF1ECC6656}" type="pres">
      <dgm:prSet presAssocID="{AF250791-75D9-0D46-9045-1539752E9667}" presName="textBox3a" presStyleLbl="revTx" presStyleIdx="0" presStyleCnt="3" custScaleX="136860">
        <dgm:presLayoutVars>
          <dgm:bulletEnabled val="1"/>
        </dgm:presLayoutVars>
      </dgm:prSet>
      <dgm:spPr/>
      <dgm:t>
        <a:bodyPr/>
        <a:lstStyle/>
        <a:p>
          <a:endParaRPr lang="zh-CN" altLang="en-US"/>
        </a:p>
      </dgm:t>
    </dgm:pt>
    <dgm:pt modelId="{8C029B5E-5861-BC4F-9BE5-B621F01765FE}" type="pres">
      <dgm:prSet presAssocID="{52D97DCA-3ECF-A54D-8022-02E2800F3D71}" presName="bullet3b" presStyleLbl="node1" presStyleIdx="1" presStyleCnt="3"/>
      <dgm:spPr>
        <a:solidFill>
          <a:schemeClr val="bg1"/>
        </a:solidFill>
        <a:ln>
          <a:solidFill>
            <a:srgbClr val="1E4A68"/>
          </a:solidFill>
        </a:ln>
      </dgm:spPr>
    </dgm:pt>
    <dgm:pt modelId="{ED76E3E1-FB40-FC49-BC50-63BED07D240B}" type="pres">
      <dgm:prSet presAssocID="{52D97DCA-3ECF-A54D-8022-02E2800F3D71}" presName="textBox3b" presStyleLbl="revTx" presStyleIdx="1" presStyleCnt="3" custScaleX="128367">
        <dgm:presLayoutVars>
          <dgm:bulletEnabled val="1"/>
        </dgm:presLayoutVars>
      </dgm:prSet>
      <dgm:spPr/>
      <dgm:t>
        <a:bodyPr/>
        <a:lstStyle/>
        <a:p>
          <a:endParaRPr lang="zh-CN" altLang="en-US"/>
        </a:p>
      </dgm:t>
    </dgm:pt>
    <dgm:pt modelId="{CE52FB59-F7D6-754A-9428-98E0349139B4}" type="pres">
      <dgm:prSet presAssocID="{BC60C9F1-F422-6142-90B9-5B7B9106CD66}" presName="bullet3c" presStyleLbl="node1" presStyleIdx="2" presStyleCnt="3"/>
      <dgm:spPr>
        <a:solidFill>
          <a:schemeClr val="bg1"/>
        </a:solidFill>
        <a:ln>
          <a:solidFill>
            <a:srgbClr val="1E4A68"/>
          </a:solidFill>
        </a:ln>
      </dgm:spPr>
    </dgm:pt>
    <dgm:pt modelId="{6C3B31CF-2FC0-6C43-B596-5309FA3C2493}" type="pres">
      <dgm:prSet presAssocID="{BC60C9F1-F422-6142-90B9-5B7B9106CD66}" presName="textBox3c" presStyleLbl="revTx" presStyleIdx="2" presStyleCnt="3" custScaleX="153930">
        <dgm:presLayoutVars>
          <dgm:bulletEnabled val="1"/>
        </dgm:presLayoutVars>
      </dgm:prSet>
      <dgm:spPr/>
      <dgm:t>
        <a:bodyPr/>
        <a:lstStyle/>
        <a:p>
          <a:endParaRPr lang="zh-CN" altLang="en-US"/>
        </a:p>
      </dgm:t>
    </dgm:pt>
  </dgm:ptLst>
  <dgm:cxnLst>
    <dgm:cxn modelId="{0D4CADD8-8B29-3341-BE18-E75DBD9F06C7}" type="presOf" srcId="{FA2E5958-FEAE-1740-9EDF-1A524DBAE934}" destId="{666DAB77-A381-7045-8CC8-F39C9CA47741}" srcOrd="0" destOrd="0" presId="urn:microsoft.com/office/officeart/2005/8/layout/arrow2"/>
    <dgm:cxn modelId="{B7FDFE15-DED4-4D44-B608-61E2D134301B}" srcId="{FA2E5958-FEAE-1740-9EDF-1A524DBAE934}" destId="{52D97DCA-3ECF-A54D-8022-02E2800F3D71}" srcOrd="1" destOrd="0" parTransId="{3EDF2F3F-1FF3-CC46-873B-2370C37FF28E}" sibTransId="{7DA8B830-1ED9-AD41-A036-E912D10B41D3}"/>
    <dgm:cxn modelId="{41E8B412-E7AD-544E-9CD3-67B1A2497D50}" type="presOf" srcId="{AF250791-75D9-0D46-9045-1539752E9667}" destId="{247848B8-8C48-AF4C-82E2-AAAF1ECC6656}" srcOrd="0" destOrd="0" presId="urn:microsoft.com/office/officeart/2005/8/layout/arrow2"/>
    <dgm:cxn modelId="{584E093D-BB4A-874A-85E3-0A23AFA77F70}" srcId="{FA2E5958-FEAE-1740-9EDF-1A524DBAE934}" destId="{BC60C9F1-F422-6142-90B9-5B7B9106CD66}" srcOrd="2" destOrd="0" parTransId="{D203B92D-D39E-BE48-B6FC-3F79A998714A}" sibTransId="{34D28E3F-C74B-5C49-96D2-F0EDF42AED5B}"/>
    <dgm:cxn modelId="{139D309E-2CC6-1148-8284-7AD15F1DF7A8}" type="presOf" srcId="{52D97DCA-3ECF-A54D-8022-02E2800F3D71}" destId="{ED76E3E1-FB40-FC49-BC50-63BED07D240B}" srcOrd="0" destOrd="0" presId="urn:microsoft.com/office/officeart/2005/8/layout/arrow2"/>
    <dgm:cxn modelId="{7DC5F3A4-16F8-C24A-BDCF-756F47BDB4A5}" srcId="{FA2E5958-FEAE-1740-9EDF-1A524DBAE934}" destId="{AF250791-75D9-0D46-9045-1539752E9667}" srcOrd="0" destOrd="0" parTransId="{8B9C3EF4-246D-3E42-B3D5-BB3D12AB2866}" sibTransId="{AB54A5EA-006E-2C40-90C4-1824BDC8D2A5}"/>
    <dgm:cxn modelId="{936902D4-C356-4A43-9096-D4B3065F38A5}" type="presOf" srcId="{BC60C9F1-F422-6142-90B9-5B7B9106CD66}" destId="{6C3B31CF-2FC0-6C43-B596-5309FA3C2493}" srcOrd="0" destOrd="0" presId="urn:microsoft.com/office/officeart/2005/8/layout/arrow2"/>
    <dgm:cxn modelId="{43027BFF-C2B6-9F4D-96D8-1D6798186EB0}" type="presParOf" srcId="{666DAB77-A381-7045-8CC8-F39C9CA47741}" destId="{F0FF6B16-9E94-D44F-BA69-120E7E429D85}" srcOrd="0" destOrd="0" presId="urn:microsoft.com/office/officeart/2005/8/layout/arrow2"/>
    <dgm:cxn modelId="{1AA841A5-306D-D044-8BD9-0F4EE956CC4B}" type="presParOf" srcId="{666DAB77-A381-7045-8CC8-F39C9CA47741}" destId="{B33289CB-CC0E-F144-B6CD-863214A600F7}" srcOrd="1" destOrd="0" presId="urn:microsoft.com/office/officeart/2005/8/layout/arrow2"/>
    <dgm:cxn modelId="{56F77414-31D5-2F4C-8DFF-423F803D8ABE}" type="presParOf" srcId="{B33289CB-CC0E-F144-B6CD-863214A600F7}" destId="{A13CD781-2D7E-774C-94BF-22997A333D61}" srcOrd="0" destOrd="0" presId="urn:microsoft.com/office/officeart/2005/8/layout/arrow2"/>
    <dgm:cxn modelId="{1644398E-47D9-574E-AADB-252C2404BEAA}" type="presParOf" srcId="{B33289CB-CC0E-F144-B6CD-863214A600F7}" destId="{247848B8-8C48-AF4C-82E2-AAAF1ECC6656}" srcOrd="1" destOrd="0" presId="urn:microsoft.com/office/officeart/2005/8/layout/arrow2"/>
    <dgm:cxn modelId="{4F16754A-246B-0D43-94C5-DB54E1293441}" type="presParOf" srcId="{B33289CB-CC0E-F144-B6CD-863214A600F7}" destId="{8C029B5E-5861-BC4F-9BE5-B621F01765FE}" srcOrd="2" destOrd="0" presId="urn:microsoft.com/office/officeart/2005/8/layout/arrow2"/>
    <dgm:cxn modelId="{B067E16F-90B6-2F48-BB8D-B38387B76F21}" type="presParOf" srcId="{B33289CB-CC0E-F144-B6CD-863214A600F7}" destId="{ED76E3E1-FB40-FC49-BC50-63BED07D240B}" srcOrd="3" destOrd="0" presId="urn:microsoft.com/office/officeart/2005/8/layout/arrow2"/>
    <dgm:cxn modelId="{A2E291FB-E490-3D4A-A9DF-81B04969F1F7}" type="presParOf" srcId="{B33289CB-CC0E-F144-B6CD-863214A600F7}" destId="{CE52FB59-F7D6-754A-9428-98E0349139B4}" srcOrd="4" destOrd="0" presId="urn:microsoft.com/office/officeart/2005/8/layout/arrow2"/>
    <dgm:cxn modelId="{42D5B8F1-97C4-754A-BFD6-69434DD4032C}" type="presParOf" srcId="{B33289CB-CC0E-F144-B6CD-863214A600F7}" destId="{6C3B31CF-2FC0-6C43-B596-5309FA3C2493}"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F6B16-9E94-D44F-BA69-120E7E429D85}">
      <dsp:nvSpPr>
        <dsp:cNvPr id="0" name=""/>
        <dsp:cNvSpPr/>
      </dsp:nvSpPr>
      <dsp:spPr>
        <a:xfrm>
          <a:off x="0" y="144875"/>
          <a:ext cx="5669985" cy="3543740"/>
        </a:xfrm>
        <a:prstGeom prst="swooshArrow">
          <a:avLst>
            <a:gd name="adj1" fmla="val 25000"/>
            <a:gd name="adj2" fmla="val 25000"/>
          </a:avLst>
        </a:prstGeom>
        <a:solidFill>
          <a:srgbClr val="1E4A68"/>
        </a:solidFill>
        <a:ln>
          <a:solidFill>
            <a:schemeClr val="accent1"/>
          </a:solidFill>
        </a:ln>
        <a:effectLst/>
      </dsp:spPr>
      <dsp:style>
        <a:lnRef idx="0">
          <a:scrgbClr r="0" g="0" b="0"/>
        </a:lnRef>
        <a:fillRef idx="1">
          <a:scrgbClr r="0" g="0" b="0"/>
        </a:fillRef>
        <a:effectRef idx="0">
          <a:scrgbClr r="0" g="0" b="0"/>
        </a:effectRef>
        <a:fontRef idx="minor"/>
      </dsp:style>
    </dsp:sp>
    <dsp:sp modelId="{A13CD781-2D7E-774C-94BF-22997A333D61}">
      <dsp:nvSpPr>
        <dsp:cNvPr id="0" name=""/>
        <dsp:cNvSpPr/>
      </dsp:nvSpPr>
      <dsp:spPr>
        <a:xfrm>
          <a:off x="720088" y="2590764"/>
          <a:ext cx="147419" cy="147419"/>
        </a:xfrm>
        <a:prstGeom prst="ellipse">
          <a:avLst/>
        </a:prstGeom>
        <a:solidFill>
          <a:schemeClr val="bg1"/>
        </a:solidFill>
        <a:ln w="19050" cap="flat" cmpd="sng" algn="ctr">
          <a:solidFill>
            <a:srgbClr val="1E4A68"/>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47848B8-8C48-AF4C-82E2-AAAF1ECC6656}">
      <dsp:nvSpPr>
        <dsp:cNvPr id="0" name=""/>
        <dsp:cNvSpPr/>
      </dsp:nvSpPr>
      <dsp:spPr>
        <a:xfrm>
          <a:off x="550317" y="2664474"/>
          <a:ext cx="1808066" cy="102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15" tIns="0" rIns="0" bIns="0" numCol="1" spcCol="1270" anchor="t" anchorCtr="0">
          <a:noAutofit/>
        </a:bodyPr>
        <a:lstStyle/>
        <a:p>
          <a:pPr lvl="0" algn="l" defTabSz="488950">
            <a:lnSpc>
              <a:spcPct val="90000"/>
            </a:lnSpc>
            <a:spcBef>
              <a:spcPct val="0"/>
            </a:spcBef>
            <a:spcAft>
              <a:spcPct val="35000"/>
            </a:spcAft>
          </a:pPr>
          <a:endParaRPr lang="zh-CN" altLang="en-US" sz="1100" kern="1200" dirty="0" smtClean="0">
            <a:solidFill>
              <a:srgbClr val="1E4A68"/>
            </a:solidFill>
            <a:latin typeface="+mj-ea"/>
            <a:ea typeface="+mj-ea"/>
            <a:cs typeface="Microsoft YaHei" charset="0"/>
          </a:endParaRPr>
        </a:p>
        <a:p>
          <a:pPr lvl="0" algn="l" defTabSz="488950">
            <a:lnSpc>
              <a:spcPct val="90000"/>
            </a:lnSpc>
            <a:spcBef>
              <a:spcPct val="0"/>
            </a:spcBef>
            <a:spcAft>
              <a:spcPct val="35000"/>
            </a:spcAft>
          </a:pPr>
          <a:endParaRPr lang="zh-CN" altLang="en-US" sz="1100" kern="1200" dirty="0" smtClean="0">
            <a:solidFill>
              <a:srgbClr val="1E4A68"/>
            </a:solidFill>
            <a:latin typeface="+mj-ea"/>
            <a:ea typeface="+mj-ea"/>
            <a:cs typeface="Microsoft YaHei" charset="0"/>
          </a:endParaRPr>
        </a:p>
        <a:p>
          <a:pPr lvl="0" algn="l" defTabSz="488950">
            <a:lnSpc>
              <a:spcPct val="90000"/>
            </a:lnSpc>
            <a:spcBef>
              <a:spcPct val="0"/>
            </a:spcBef>
            <a:spcAft>
              <a:spcPct val="35000"/>
            </a:spcAft>
          </a:pPr>
          <a:r>
            <a:rPr lang="en-US" altLang="zh-CN" sz="1100" b="1" kern="1200" dirty="0" smtClean="0">
              <a:solidFill>
                <a:srgbClr val="FF0000"/>
              </a:solidFill>
              <a:latin typeface="+mj-ea"/>
              <a:ea typeface="+mj-ea"/>
              <a:cs typeface="Microsoft YaHei" charset="0"/>
            </a:rPr>
            <a:t>6.9%</a:t>
          </a:r>
          <a:r>
            <a:rPr lang="zh-CN" altLang="en-US" sz="1100" kern="1200" dirty="0" smtClean="0">
              <a:solidFill>
                <a:srgbClr val="1E4A68"/>
              </a:solidFill>
              <a:latin typeface="+mj-ea"/>
              <a:ea typeface="+mj-ea"/>
              <a:cs typeface="Microsoft YaHei" charset="0"/>
            </a:rPr>
            <a:t>的</a:t>
          </a:r>
          <a:r>
            <a:rPr lang="en-US" altLang="zh-CN" sz="1100" kern="1200" dirty="0" smtClean="0">
              <a:solidFill>
                <a:srgbClr val="1E4A68"/>
              </a:solidFill>
              <a:latin typeface="+mj-ea"/>
              <a:ea typeface="+mj-ea"/>
              <a:cs typeface="Microsoft YaHei" charset="0"/>
            </a:rPr>
            <a:t>GDP</a:t>
          </a:r>
          <a:r>
            <a:rPr lang="zh-CN" altLang="en-US" sz="1100" kern="1200" dirty="0" smtClean="0">
              <a:solidFill>
                <a:srgbClr val="1E4A68"/>
              </a:solidFill>
              <a:latin typeface="+mj-ea"/>
              <a:ea typeface="+mj-ea"/>
              <a:cs typeface="Microsoft YaHei" charset="0"/>
            </a:rPr>
            <a:t>增长速率</a:t>
          </a:r>
        </a:p>
        <a:p>
          <a:pPr lvl="0" algn="l" defTabSz="488950">
            <a:lnSpc>
              <a:spcPct val="90000"/>
            </a:lnSpc>
            <a:spcBef>
              <a:spcPct val="0"/>
            </a:spcBef>
            <a:spcAft>
              <a:spcPct val="35000"/>
            </a:spcAft>
          </a:pPr>
          <a:r>
            <a:rPr lang="en-US" altLang="en-US" sz="1100" b="1" kern="1200" dirty="0" smtClean="0">
              <a:solidFill>
                <a:srgbClr val="FF0000"/>
              </a:solidFill>
              <a:latin typeface="+mj-ea"/>
              <a:ea typeface="+mj-ea"/>
              <a:cs typeface="Microsoft YaHei" charset="0"/>
            </a:rPr>
            <a:t>2%</a:t>
          </a:r>
          <a:r>
            <a:rPr lang="zh-CN" altLang="en-US" sz="1100" kern="1200" dirty="0" smtClean="0">
              <a:solidFill>
                <a:srgbClr val="1E4A68"/>
              </a:solidFill>
              <a:latin typeface="+mj-ea"/>
              <a:ea typeface="+mj-ea"/>
              <a:cs typeface="Microsoft YaHei" charset="0"/>
            </a:rPr>
            <a:t>的城镇化年增长率</a:t>
          </a:r>
        </a:p>
      </dsp:txBody>
      <dsp:txXfrm>
        <a:off x="550317" y="2664474"/>
        <a:ext cx="1808066" cy="1024141"/>
      </dsp:txXfrm>
    </dsp:sp>
    <dsp:sp modelId="{8C029B5E-5861-BC4F-9BE5-B621F01765FE}">
      <dsp:nvSpPr>
        <dsp:cNvPr id="0" name=""/>
        <dsp:cNvSpPr/>
      </dsp:nvSpPr>
      <dsp:spPr>
        <a:xfrm>
          <a:off x="2021349" y="1627576"/>
          <a:ext cx="266489" cy="266489"/>
        </a:xfrm>
        <a:prstGeom prst="ellipse">
          <a:avLst/>
        </a:prstGeom>
        <a:solidFill>
          <a:schemeClr val="bg1"/>
        </a:solidFill>
        <a:ln w="19050" cap="flat" cmpd="sng" algn="ctr">
          <a:solidFill>
            <a:srgbClr val="1E4A68"/>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D76E3E1-FB40-FC49-BC50-63BED07D240B}">
      <dsp:nvSpPr>
        <dsp:cNvPr id="0" name=""/>
        <dsp:cNvSpPr/>
      </dsp:nvSpPr>
      <dsp:spPr>
        <a:xfrm>
          <a:off x="1961585" y="1760820"/>
          <a:ext cx="1746813" cy="1927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07" tIns="0" rIns="0" bIns="0" numCol="1" spcCol="1270" anchor="t" anchorCtr="0">
          <a:noAutofit/>
        </a:bodyPr>
        <a:lstStyle/>
        <a:p>
          <a:pPr lvl="0" algn="l" defTabSz="488950">
            <a:lnSpc>
              <a:spcPct val="90000"/>
            </a:lnSpc>
            <a:spcBef>
              <a:spcPct val="0"/>
            </a:spcBef>
            <a:spcAft>
              <a:spcPct val="35000"/>
            </a:spcAft>
          </a:pPr>
          <a:endParaRPr lang="zh-CN" altLang="en-US" sz="1100" kern="1200" dirty="0" smtClean="0">
            <a:solidFill>
              <a:srgbClr val="1E4A68"/>
            </a:solidFill>
            <a:latin typeface="+mj-ea"/>
            <a:ea typeface="+mj-ea"/>
            <a:cs typeface="Microsoft YaHei" charset="0"/>
          </a:endParaRPr>
        </a:p>
        <a:p>
          <a:pPr lvl="0" algn="l" defTabSz="488950">
            <a:lnSpc>
              <a:spcPct val="90000"/>
            </a:lnSpc>
            <a:spcBef>
              <a:spcPct val="0"/>
            </a:spcBef>
            <a:spcAft>
              <a:spcPct val="35000"/>
            </a:spcAft>
          </a:pPr>
          <a:endParaRPr lang="zh-CN" altLang="en-US" sz="1100" kern="1200" dirty="0" smtClean="0">
            <a:solidFill>
              <a:srgbClr val="1E4A68"/>
            </a:solidFill>
            <a:latin typeface="+mj-ea"/>
            <a:ea typeface="+mj-ea"/>
            <a:cs typeface="Microsoft YaHei" charset="0"/>
          </a:endParaRPr>
        </a:p>
        <a:p>
          <a:pPr lvl="0" algn="l" defTabSz="488950">
            <a:lnSpc>
              <a:spcPct val="90000"/>
            </a:lnSpc>
            <a:spcBef>
              <a:spcPct val="0"/>
            </a:spcBef>
            <a:spcAft>
              <a:spcPct val="35000"/>
            </a:spcAft>
          </a:pPr>
          <a:r>
            <a:rPr lang="en-US" altLang="zh-CN" sz="1100" b="1" kern="1200" dirty="0" smtClean="0">
              <a:solidFill>
                <a:srgbClr val="FF0000"/>
              </a:solidFill>
              <a:latin typeface="+mj-ea"/>
              <a:ea typeface="+mj-ea"/>
              <a:cs typeface="Microsoft YaHei" charset="0"/>
            </a:rPr>
            <a:t>10.35%</a:t>
          </a:r>
          <a:r>
            <a:rPr lang="zh-CN" altLang="en-US" sz="1100" kern="1200" dirty="0" smtClean="0">
              <a:solidFill>
                <a:srgbClr val="1E4A68"/>
              </a:solidFill>
              <a:latin typeface="+mj-ea"/>
              <a:ea typeface="+mj-ea"/>
              <a:cs typeface="Microsoft YaHei" charset="0"/>
            </a:rPr>
            <a:t>银行卡增长率</a:t>
          </a:r>
        </a:p>
        <a:p>
          <a:pPr lvl="0" algn="l" defTabSz="488950">
            <a:lnSpc>
              <a:spcPct val="90000"/>
            </a:lnSpc>
            <a:spcBef>
              <a:spcPct val="0"/>
            </a:spcBef>
            <a:spcAft>
              <a:spcPct val="35000"/>
            </a:spcAft>
          </a:pPr>
          <a:r>
            <a:rPr lang="en-US" altLang="zh-CN" sz="1100" b="1" kern="1200" dirty="0" smtClean="0">
              <a:solidFill>
                <a:srgbClr val="FF0000"/>
              </a:solidFill>
              <a:latin typeface="+mj-ea"/>
              <a:ea typeface="+mj-ea"/>
              <a:cs typeface="Microsoft YaHei" charset="0"/>
            </a:rPr>
            <a:t>11%</a:t>
          </a:r>
          <a:r>
            <a:rPr lang="zh-CN" altLang="en-US" sz="1100" kern="1200" dirty="0" smtClean="0">
              <a:solidFill>
                <a:srgbClr val="1E4A68"/>
              </a:solidFill>
              <a:latin typeface="+mj-ea"/>
              <a:ea typeface="+mj-ea"/>
              <a:cs typeface="Microsoft YaHei" charset="0"/>
            </a:rPr>
            <a:t>信用卡增长速度</a:t>
          </a:r>
        </a:p>
        <a:p>
          <a:pPr lvl="0" algn="l" defTabSz="488950">
            <a:lnSpc>
              <a:spcPct val="90000"/>
            </a:lnSpc>
            <a:spcBef>
              <a:spcPct val="0"/>
            </a:spcBef>
            <a:spcAft>
              <a:spcPct val="35000"/>
            </a:spcAft>
          </a:pPr>
          <a:r>
            <a:rPr lang="zh-CN" altLang="en-US" sz="1100" kern="1200" dirty="0" smtClean="0">
              <a:solidFill>
                <a:srgbClr val="1E4A68"/>
              </a:solidFill>
              <a:latin typeface="+mj-ea"/>
              <a:ea typeface="+mj-ea"/>
              <a:cs typeface="Microsoft YaHei" charset="0"/>
            </a:rPr>
            <a:t>新增信贷</a:t>
          </a:r>
          <a:r>
            <a:rPr lang="en-US" altLang="en-US" sz="1100" b="1" kern="1200" dirty="0" smtClean="0">
              <a:solidFill>
                <a:srgbClr val="FF0000"/>
              </a:solidFill>
              <a:latin typeface="+mj-ea"/>
              <a:ea typeface="+mj-ea"/>
              <a:cs typeface="Microsoft YaHei" charset="0"/>
            </a:rPr>
            <a:t>13.53</a:t>
          </a:r>
          <a:r>
            <a:rPr lang="zh-CN" altLang="en-US" sz="1100" b="1" kern="1200" dirty="0" smtClean="0">
              <a:solidFill>
                <a:srgbClr val="FF0000"/>
              </a:solidFill>
              <a:latin typeface="+mj-ea"/>
              <a:ea typeface="+mj-ea"/>
              <a:cs typeface="Microsoft YaHei" charset="0"/>
            </a:rPr>
            <a:t>万</a:t>
          </a:r>
          <a:r>
            <a:rPr lang="zh-CN" altLang="en-US" sz="1100" kern="1200" dirty="0" smtClean="0">
              <a:solidFill>
                <a:srgbClr val="1E4A68"/>
              </a:solidFill>
              <a:latin typeface="+mj-ea"/>
              <a:ea typeface="+mj-ea"/>
              <a:cs typeface="Microsoft YaHei" charset="0"/>
            </a:rPr>
            <a:t>亿元</a:t>
          </a:r>
          <a:endParaRPr lang="zh-CN" altLang="en-US" sz="1100" kern="1200" dirty="0">
            <a:solidFill>
              <a:srgbClr val="1E4A68"/>
            </a:solidFill>
            <a:latin typeface="+mj-ea"/>
            <a:ea typeface="+mj-ea"/>
            <a:cs typeface="Microsoft YaHei" charset="0"/>
          </a:endParaRPr>
        </a:p>
      </dsp:txBody>
      <dsp:txXfrm>
        <a:off x="1961585" y="1760820"/>
        <a:ext cx="1746813" cy="1927794"/>
      </dsp:txXfrm>
    </dsp:sp>
    <dsp:sp modelId="{CE52FB59-F7D6-754A-9428-98E0349139B4}">
      <dsp:nvSpPr>
        <dsp:cNvPr id="0" name=""/>
        <dsp:cNvSpPr/>
      </dsp:nvSpPr>
      <dsp:spPr>
        <a:xfrm>
          <a:off x="3586265" y="1041441"/>
          <a:ext cx="368549" cy="368549"/>
        </a:xfrm>
        <a:prstGeom prst="ellipse">
          <a:avLst/>
        </a:prstGeom>
        <a:solidFill>
          <a:schemeClr val="bg1"/>
        </a:solidFill>
        <a:ln w="19050" cap="flat" cmpd="sng" algn="ctr">
          <a:solidFill>
            <a:srgbClr val="1E4A68"/>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C3B31CF-2FC0-6C43-B596-5309FA3C2493}">
      <dsp:nvSpPr>
        <dsp:cNvPr id="0" name=""/>
        <dsp:cNvSpPr/>
      </dsp:nvSpPr>
      <dsp:spPr>
        <a:xfrm>
          <a:off x="3403601" y="1225716"/>
          <a:ext cx="2094673" cy="2462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286" tIns="0" rIns="0" bIns="0" numCol="1" spcCol="1270" anchor="t" anchorCtr="0">
          <a:noAutofit/>
        </a:bodyPr>
        <a:lstStyle/>
        <a:p>
          <a:pPr lvl="0" algn="l" defTabSz="488950">
            <a:lnSpc>
              <a:spcPct val="90000"/>
            </a:lnSpc>
            <a:spcBef>
              <a:spcPct val="0"/>
            </a:spcBef>
            <a:spcAft>
              <a:spcPct val="35000"/>
            </a:spcAft>
          </a:pPr>
          <a:endParaRPr lang="zh-CN" altLang="en-US" sz="1100" kern="1200" dirty="0" smtClean="0">
            <a:latin typeface="+mj-ea"/>
            <a:ea typeface="+mj-ea"/>
            <a:cs typeface="Microsoft YaHei" charset="0"/>
          </a:endParaRPr>
        </a:p>
        <a:p>
          <a:pPr lvl="0" algn="l" defTabSz="488950">
            <a:lnSpc>
              <a:spcPct val="90000"/>
            </a:lnSpc>
            <a:spcBef>
              <a:spcPct val="0"/>
            </a:spcBef>
            <a:spcAft>
              <a:spcPct val="35000"/>
            </a:spcAft>
          </a:pPr>
          <a:endParaRPr lang="zh-CN" altLang="en-US" sz="1100" kern="1200" dirty="0" smtClean="0">
            <a:solidFill>
              <a:srgbClr val="1E4A68"/>
            </a:solidFill>
            <a:latin typeface="+mj-ea"/>
            <a:ea typeface="+mj-ea"/>
            <a:cs typeface="Microsoft YaHei" charset="0"/>
          </a:endParaRPr>
        </a:p>
        <a:p>
          <a:pPr lvl="0" algn="l" defTabSz="488950">
            <a:lnSpc>
              <a:spcPct val="90000"/>
            </a:lnSpc>
            <a:spcBef>
              <a:spcPct val="0"/>
            </a:spcBef>
            <a:spcAft>
              <a:spcPct val="35000"/>
            </a:spcAft>
          </a:pPr>
          <a:r>
            <a:rPr lang="zh-CN" altLang="en-US" sz="1100" kern="1200" dirty="0" smtClean="0">
              <a:solidFill>
                <a:srgbClr val="1E4A68"/>
              </a:solidFill>
              <a:latin typeface="+mj-ea"/>
              <a:ea typeface="+mj-ea"/>
              <a:cs typeface="Microsoft YaHei" charset="0"/>
            </a:rPr>
            <a:t>网络理财用户增长</a:t>
          </a:r>
          <a:r>
            <a:rPr lang="en-US" altLang="zh-CN" sz="1100" b="1" kern="1200" dirty="0" smtClean="0">
              <a:solidFill>
                <a:srgbClr val="FF0000"/>
              </a:solidFill>
              <a:latin typeface="+mj-ea"/>
              <a:ea typeface="+mj-ea"/>
              <a:cs typeface="Microsoft YaHei" charset="0"/>
            </a:rPr>
            <a:t>15.1%</a:t>
          </a:r>
          <a:endParaRPr lang="zh-CN" altLang="en-US" sz="1100" b="1" kern="1200" dirty="0" smtClean="0">
            <a:solidFill>
              <a:srgbClr val="FF0000"/>
            </a:solidFill>
            <a:latin typeface="+mj-ea"/>
            <a:ea typeface="+mj-ea"/>
            <a:cs typeface="Microsoft YaHei" charset="0"/>
          </a:endParaRPr>
        </a:p>
        <a:p>
          <a:pPr lvl="0" algn="l" defTabSz="488950">
            <a:lnSpc>
              <a:spcPct val="90000"/>
            </a:lnSpc>
            <a:spcBef>
              <a:spcPct val="0"/>
            </a:spcBef>
            <a:spcAft>
              <a:spcPct val="35000"/>
            </a:spcAft>
          </a:pPr>
          <a:r>
            <a:rPr lang="zh-CN" altLang="en-US" sz="1100" kern="1200" dirty="0" smtClean="0">
              <a:solidFill>
                <a:srgbClr val="1E4A68"/>
              </a:solidFill>
              <a:latin typeface="+mj-ea"/>
              <a:ea typeface="+mj-ea"/>
              <a:cs typeface="Microsoft YaHei" charset="0"/>
            </a:rPr>
            <a:t>网络信贷用户增长</a:t>
          </a:r>
          <a:r>
            <a:rPr lang="en-US" altLang="zh-CN" sz="1100" b="1" kern="1200" dirty="0" smtClean="0">
              <a:solidFill>
                <a:srgbClr val="FF0000"/>
              </a:solidFill>
              <a:latin typeface="+mj-ea"/>
              <a:ea typeface="+mj-ea"/>
              <a:cs typeface="Microsoft YaHei" charset="0"/>
            </a:rPr>
            <a:t>23.1%</a:t>
          </a:r>
          <a:endParaRPr lang="zh-CN" altLang="en-US" sz="1100" b="1" kern="1200" dirty="0" smtClean="0">
            <a:solidFill>
              <a:srgbClr val="FF0000"/>
            </a:solidFill>
            <a:latin typeface="+mj-ea"/>
            <a:ea typeface="+mj-ea"/>
            <a:cs typeface="Microsoft YaHei" charset="0"/>
          </a:endParaRPr>
        </a:p>
        <a:p>
          <a:pPr lvl="0" algn="l" defTabSz="488950">
            <a:lnSpc>
              <a:spcPct val="90000"/>
            </a:lnSpc>
            <a:spcBef>
              <a:spcPct val="0"/>
            </a:spcBef>
            <a:spcAft>
              <a:spcPct val="35000"/>
            </a:spcAft>
          </a:pPr>
          <a:r>
            <a:rPr lang="zh-CN" altLang="en-US" sz="1100" kern="1200" dirty="0" smtClean="0">
              <a:solidFill>
                <a:srgbClr val="1E4A68"/>
              </a:solidFill>
              <a:latin typeface="+mj-ea"/>
              <a:ea typeface="+mj-ea"/>
              <a:cs typeface="Microsoft YaHei" charset="0"/>
            </a:rPr>
            <a:t>泛线上信贷</a:t>
          </a:r>
          <a:r>
            <a:rPr lang="en-US" altLang="zh-CN" sz="1100" b="1" kern="1200" dirty="0" smtClean="0">
              <a:solidFill>
                <a:srgbClr val="FF0000"/>
              </a:solidFill>
              <a:latin typeface="+mj-ea"/>
              <a:ea typeface="+mj-ea"/>
              <a:cs typeface="Microsoft YaHei" charset="0"/>
            </a:rPr>
            <a:t>CAGR=57.36%</a:t>
          </a:r>
          <a:endParaRPr lang="zh-CN" altLang="en-US" sz="1100" b="1" kern="1200" dirty="0" smtClean="0">
            <a:solidFill>
              <a:srgbClr val="FF0000"/>
            </a:solidFill>
            <a:latin typeface="+mj-ea"/>
            <a:ea typeface="+mj-ea"/>
            <a:cs typeface="Microsoft YaHei" charset="0"/>
          </a:endParaRPr>
        </a:p>
        <a:p>
          <a:pPr lvl="0" algn="l" defTabSz="488950">
            <a:lnSpc>
              <a:spcPct val="90000"/>
            </a:lnSpc>
            <a:spcBef>
              <a:spcPct val="0"/>
            </a:spcBef>
            <a:spcAft>
              <a:spcPct val="35000"/>
            </a:spcAft>
          </a:pPr>
          <a:r>
            <a:rPr lang="zh-CN" altLang="en-US" sz="1100" kern="1200" dirty="0" smtClean="0">
              <a:solidFill>
                <a:srgbClr val="1E4A68"/>
              </a:solidFill>
              <a:latin typeface="+mj-ea"/>
              <a:ea typeface="+mj-ea"/>
              <a:cs typeface="Microsoft YaHei" charset="0"/>
            </a:rPr>
            <a:t>移动支付周活渗透率涨幅为</a:t>
          </a:r>
          <a:r>
            <a:rPr lang="en-US" altLang="en-US" sz="1100" b="1" kern="1200" dirty="0" smtClean="0">
              <a:solidFill>
                <a:srgbClr val="FF0000"/>
              </a:solidFill>
              <a:latin typeface="+mj-ea"/>
              <a:ea typeface="+mj-ea"/>
              <a:cs typeface="Microsoft YaHei" charset="0"/>
            </a:rPr>
            <a:t>172.89%</a:t>
          </a:r>
          <a:endParaRPr lang="zh-CN" altLang="en-US" sz="1100" b="1" kern="1200" dirty="0">
            <a:solidFill>
              <a:srgbClr val="FF0000"/>
            </a:solidFill>
            <a:latin typeface="+mj-ea"/>
            <a:ea typeface="+mj-ea"/>
            <a:cs typeface="Microsoft YaHei" charset="0"/>
          </a:endParaRPr>
        </a:p>
      </dsp:txBody>
      <dsp:txXfrm>
        <a:off x="3403601" y="1225716"/>
        <a:ext cx="2094673" cy="246289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2018/4/10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498173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1806754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金融是支撑新经济发展的核心动力，中国的</a:t>
            </a:r>
            <a:r>
              <a:rPr lang="en-US" altLang="zh-CN" dirty="0" smtClean="0"/>
              <a:t>GDP</a:t>
            </a:r>
            <a:r>
              <a:rPr lang="zh-CN" altLang="en-US" dirty="0" smtClean="0"/>
              <a:t>发展、人口结构的优化包括功能化的准一线城市的不断发展，对互金平台影响深远</a:t>
            </a:r>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a:t>
            </a:fld>
            <a:endParaRPr lang="zh-CN" altLang="en-US"/>
          </a:p>
        </p:txBody>
      </p:sp>
    </p:spTree>
    <p:extLst>
      <p:ext uri="{BB962C8B-B14F-4D97-AF65-F5344CB8AC3E}">
        <p14:creationId xmlns:p14="http://schemas.microsoft.com/office/powerpoint/2010/main" val="99121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50844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1737188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1770230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7B881FD-0949-AA46-A116-E9836DE80D39}" type="slidenum">
              <a:rPr kumimoji="1" lang="zh-CN" altLang="en-US" smtClean="0"/>
              <a:t>15</a:t>
            </a:fld>
            <a:endParaRPr kumimoji="1" lang="zh-CN" altLang="en-US"/>
          </a:p>
        </p:txBody>
      </p:sp>
    </p:spTree>
    <p:extLst>
      <p:ext uri="{BB962C8B-B14F-4D97-AF65-F5344CB8AC3E}">
        <p14:creationId xmlns:p14="http://schemas.microsoft.com/office/powerpoint/2010/main" val="1104947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kumimoji="1" lang="zh-CN" altLang="en-US"/>
              <a:t>单击此处编辑母版标题样式</a:t>
            </a:r>
          </a:p>
        </p:txBody>
      </p:sp>
      <p:sp>
        <p:nvSpPr>
          <p:cNvPr id="3" name="内容占位符 2"/>
          <p:cNvSpPr>
            <a:spLocks noGrp="1"/>
          </p:cNvSpPr>
          <p:nvPr>
            <p:ph idx="1"/>
          </p:nvPr>
        </p:nvSpPr>
        <p:spPr>
          <a:xfrm>
            <a:off x="457200" y="1200151"/>
            <a:ext cx="8229600" cy="3394473"/>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0C1EE0A-F4FD-BE45-98C4-7F6642B2F43E}" type="datetimeFigureOut">
              <a:rPr kumimoji="1" lang="zh-CN" altLang="en-US" smtClean="0"/>
              <a:t>2018/4/10</a:t>
            </a:fld>
            <a:endParaRPr kumimoji="1"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4767263"/>
            <a:ext cx="2133600" cy="273844"/>
          </a:xfrm>
          <a:prstGeom prst="rect">
            <a:avLst/>
          </a:prstGeom>
        </p:spPr>
        <p:txBody>
          <a:bodyPr/>
          <a:lstStyle/>
          <a:p>
            <a:fld id="{6A1FAD41-2C23-7E41-A543-10A0EBEE985B}" type="slidenum">
              <a:rPr kumimoji="1" lang="zh-CN" altLang="en-US" smtClean="0"/>
              <a:t>‹#›</a:t>
            </a:fld>
            <a:endParaRPr kumimoji="1" lang="zh-CN" altLang="en-US"/>
          </a:p>
        </p:txBody>
      </p:sp>
    </p:spTree>
    <p:extLst>
      <p:ext uri="{BB962C8B-B14F-4D97-AF65-F5344CB8AC3E}">
        <p14:creationId xmlns:p14="http://schemas.microsoft.com/office/powerpoint/2010/main" val="20656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08211" indent="0" algn="ctr">
              <a:buNone/>
              <a:defRPr>
                <a:solidFill>
                  <a:schemeClr val="tx1">
                    <a:tint val="75000"/>
                  </a:schemeClr>
                </a:solidFill>
              </a:defRPr>
            </a:lvl2pPr>
            <a:lvl3pPr marL="816422" indent="0" algn="ctr">
              <a:buNone/>
              <a:defRPr>
                <a:solidFill>
                  <a:schemeClr val="tx1">
                    <a:tint val="75000"/>
                  </a:schemeClr>
                </a:solidFill>
              </a:defRPr>
            </a:lvl3pPr>
            <a:lvl4pPr marL="1224633" indent="0" algn="ctr">
              <a:buNone/>
              <a:defRPr>
                <a:solidFill>
                  <a:schemeClr val="tx1">
                    <a:tint val="75000"/>
                  </a:schemeClr>
                </a:solidFill>
              </a:defRPr>
            </a:lvl4pPr>
            <a:lvl5pPr marL="1632844" indent="0" algn="ctr">
              <a:buNone/>
              <a:defRPr>
                <a:solidFill>
                  <a:schemeClr val="tx1">
                    <a:tint val="75000"/>
                  </a:schemeClr>
                </a:solidFill>
              </a:defRPr>
            </a:lvl5pPr>
            <a:lvl6pPr marL="2041055" indent="0" algn="ctr">
              <a:buNone/>
              <a:defRPr>
                <a:solidFill>
                  <a:schemeClr val="tx1">
                    <a:tint val="75000"/>
                  </a:schemeClr>
                </a:solidFill>
              </a:defRPr>
            </a:lvl6pPr>
            <a:lvl7pPr marL="2449266" indent="0" algn="ctr">
              <a:buNone/>
              <a:defRPr>
                <a:solidFill>
                  <a:schemeClr val="tx1">
                    <a:tint val="75000"/>
                  </a:schemeClr>
                </a:solidFill>
              </a:defRPr>
            </a:lvl7pPr>
            <a:lvl8pPr marL="2857477" indent="0" algn="ctr">
              <a:buNone/>
              <a:defRPr>
                <a:solidFill>
                  <a:schemeClr val="tx1">
                    <a:tint val="75000"/>
                  </a:schemeClr>
                </a:solidFill>
              </a:defRPr>
            </a:lvl8pPr>
            <a:lvl9pPr marL="3265688" indent="0" algn="ctr">
              <a:buNone/>
              <a:defRPr>
                <a:solidFill>
                  <a:schemeClr val="tx1">
                    <a:tint val="75000"/>
                  </a:schemeClr>
                </a:solidFill>
              </a:defRPr>
            </a:lvl9pPr>
          </a:lstStyle>
          <a:p>
            <a:r>
              <a:rPr kumimoji="1" lang="zh-CN" altLang="en-US" dirty="0" smtClean="0"/>
              <a:t>单击此处编辑母版副标题样式</a:t>
            </a:r>
            <a:endParaRPr kumimoji="1" lang="zh-CN" altLang="en-US" dirty="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0C1EE0A-F4FD-BE45-98C4-7F6642B2F43E}" type="datetimeFigureOut">
              <a:rPr kumimoji="1" lang="zh-CN" altLang="en-US" smtClean="0"/>
              <a:t>2018/4/10</a:t>
            </a:fld>
            <a:endParaRPr kumimoji="1"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4767263"/>
            <a:ext cx="2133600" cy="273844"/>
          </a:xfrm>
          <a:prstGeom prst="rect">
            <a:avLst/>
          </a:prstGeom>
        </p:spPr>
        <p:txBody>
          <a:bodyPr/>
          <a:lstStyle/>
          <a:p>
            <a:fld id="{6A1FAD41-2C23-7E41-A543-10A0EBEE985B}" type="slidenum">
              <a:rPr kumimoji="1" lang="zh-CN" altLang="en-US" smtClean="0"/>
              <a:t>‹#›</a:t>
            </a:fld>
            <a:endParaRPr kumimoji="1" lang="zh-CN" altLang="en-US"/>
          </a:p>
        </p:txBody>
      </p:sp>
    </p:spTree>
    <p:extLst>
      <p:ext uri="{BB962C8B-B14F-4D97-AF65-F5344CB8AC3E}">
        <p14:creationId xmlns:p14="http://schemas.microsoft.com/office/powerpoint/2010/main" val="169352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2"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67" r:id="rId7"/>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2018/4/10</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2364860" y="1381844"/>
            <a:ext cx="436734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b="1" dirty="0" smtClean="0">
                <a:solidFill>
                  <a:srgbClr val="2E4864"/>
                </a:solidFill>
                <a:latin typeface="+mj-ea"/>
                <a:ea typeface="+mj-ea"/>
              </a:rPr>
              <a:t>互联网金融业务</a:t>
            </a:r>
          </a:p>
          <a:p>
            <a:pPr algn="ctr" fontAlgn="base">
              <a:spcBef>
                <a:spcPct val="0"/>
              </a:spcBef>
              <a:spcAft>
                <a:spcPct val="0"/>
              </a:spcAft>
              <a:defRPr/>
            </a:pPr>
            <a:r>
              <a:rPr lang="zh-CN" altLang="en-US" sz="3200" b="1" dirty="0" smtClean="0">
                <a:solidFill>
                  <a:srgbClr val="2E4864"/>
                </a:solidFill>
                <a:latin typeface="+mj-ea"/>
                <a:ea typeface="+mj-ea"/>
              </a:rPr>
              <a:t>之账户支付</a:t>
            </a:r>
            <a:endParaRPr lang="zh-CN" altLang="en-US" sz="3200" b="1" dirty="0">
              <a:solidFill>
                <a:srgbClr val="2E4864"/>
              </a:solidFill>
              <a:latin typeface="+mj-ea"/>
              <a:ea typeface="+mj-ea"/>
            </a:endParaRPr>
          </a:p>
        </p:txBody>
      </p:sp>
      <p:cxnSp>
        <p:nvCxnSpPr>
          <p:cNvPr id="8" name="直接连接符 7"/>
          <p:cNvCxnSpPr/>
          <p:nvPr/>
        </p:nvCxnSpPr>
        <p:spPr>
          <a:xfrm>
            <a:off x="3132987" y="19204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85466926"/>
              </p:ext>
            </p:extLst>
          </p:nvPr>
        </p:nvGraphicFramePr>
        <p:xfrm>
          <a:off x="692150" y="1024729"/>
          <a:ext cx="7753351" cy="2759871"/>
        </p:xfrm>
        <a:graphic>
          <a:graphicData uri="http://schemas.openxmlformats.org/drawingml/2006/table">
            <a:tbl>
              <a:tblPr firstRow="1" firstCol="1" bandRow="1"/>
              <a:tblGrid>
                <a:gridCol w="958080"/>
                <a:gridCol w="2625849"/>
                <a:gridCol w="4169422"/>
              </a:tblGrid>
              <a:tr h="257111">
                <a:tc>
                  <a:txBody>
                    <a:bodyPr/>
                    <a:lstStyle/>
                    <a:p>
                      <a:pPr algn="ctr">
                        <a:spcAft>
                          <a:spcPts val="0"/>
                        </a:spcAft>
                      </a:pPr>
                      <a:r>
                        <a:rPr lang="zh-CN" sz="1050" kern="100">
                          <a:effectLst/>
                          <a:latin typeface="Times New Roman" charset="0"/>
                          <a:ea typeface="仿宋_GB2312" charset="0"/>
                        </a:rPr>
                        <a:t>序号</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a:spcAft>
                          <a:spcPts val="0"/>
                        </a:spcAft>
                      </a:pPr>
                      <a:r>
                        <a:rPr lang="zh-CN" sz="1050" kern="100">
                          <a:effectLst/>
                          <a:latin typeface="Times New Roman" charset="0"/>
                          <a:ea typeface="仿宋_GB2312" charset="0"/>
                        </a:rPr>
                        <a:t>功能模块</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a:spcAft>
                          <a:spcPts val="0"/>
                        </a:spcAft>
                      </a:pPr>
                      <a:r>
                        <a:rPr lang="zh-CN" sz="1050" kern="100">
                          <a:effectLst/>
                          <a:latin typeface="Times New Roman" charset="0"/>
                          <a:ea typeface="仿宋_GB2312" charset="0"/>
                        </a:rPr>
                        <a:t>功能说明</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612171">
                <a:tc>
                  <a:txBody>
                    <a:bodyPr/>
                    <a:lstStyle/>
                    <a:p>
                      <a:pPr algn="ctr">
                        <a:spcAft>
                          <a:spcPts val="0"/>
                        </a:spcAft>
                      </a:pPr>
                      <a:r>
                        <a:rPr lang="en-US" sz="1100" kern="0">
                          <a:solidFill>
                            <a:srgbClr val="000000"/>
                          </a:solidFill>
                          <a:effectLst/>
                          <a:latin typeface="仿宋_GB2312" charset="0"/>
                          <a:ea typeface="宋体" charset="0"/>
                        </a:rPr>
                        <a:t>1</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交易对账</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提供全部交易的对账文件（包含资金类（充值、非充值）交易、非资金类交易）</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6086">
                <a:tc>
                  <a:txBody>
                    <a:bodyPr/>
                    <a:lstStyle/>
                    <a:p>
                      <a:pPr algn="ctr">
                        <a:spcAft>
                          <a:spcPts val="0"/>
                        </a:spcAft>
                      </a:pPr>
                      <a:r>
                        <a:rPr lang="en-US" sz="1100" kern="0">
                          <a:solidFill>
                            <a:srgbClr val="000000"/>
                          </a:solidFill>
                          <a:effectLst/>
                          <a:latin typeface="仿宋_GB2312" charset="0"/>
                          <a:ea typeface="宋体" charset="0"/>
                        </a:rPr>
                        <a:t>2</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清算</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计算交易手续费</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12171">
                <a:tc>
                  <a:txBody>
                    <a:bodyPr/>
                    <a:lstStyle/>
                    <a:p>
                      <a:pPr algn="ctr">
                        <a:spcAft>
                          <a:spcPts val="0"/>
                        </a:spcAft>
                      </a:pPr>
                      <a:r>
                        <a:rPr lang="en-US" sz="1100" kern="0">
                          <a:solidFill>
                            <a:srgbClr val="000000"/>
                          </a:solidFill>
                          <a:effectLst/>
                          <a:latin typeface="仿宋_GB2312" charset="0"/>
                          <a:ea typeface="宋体" charset="0"/>
                        </a:rPr>
                        <a:t>4</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结算</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即清算后对资金进行最终的划拨，有资金的转移动作</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6086">
                <a:tc>
                  <a:txBody>
                    <a:bodyPr/>
                    <a:lstStyle/>
                    <a:p>
                      <a:pPr algn="ctr">
                        <a:spcAft>
                          <a:spcPts val="0"/>
                        </a:spcAft>
                      </a:pPr>
                      <a:r>
                        <a:rPr lang="en-US" sz="1100" kern="0">
                          <a:solidFill>
                            <a:srgbClr val="000000"/>
                          </a:solidFill>
                          <a:effectLst/>
                          <a:latin typeface="仿宋_GB2312" charset="0"/>
                          <a:ea typeface="宋体" charset="0"/>
                        </a:rPr>
                        <a:t>5</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头寸管理</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将机构在不同上游渠道间的头寸进行调拨</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0160">
                <a:tc>
                  <a:txBody>
                    <a:bodyPr/>
                    <a:lstStyle/>
                    <a:p>
                      <a:pPr algn="ctr">
                        <a:spcAft>
                          <a:spcPts val="0"/>
                        </a:spcAft>
                      </a:pPr>
                      <a:r>
                        <a:rPr lang="en-US" sz="1100" kern="0">
                          <a:solidFill>
                            <a:srgbClr val="000000"/>
                          </a:solidFill>
                          <a:effectLst/>
                          <a:latin typeface="仿宋_GB2312" charset="0"/>
                          <a:ea typeface="宋体" charset="0"/>
                        </a:rPr>
                        <a:t>6</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微信公众号支付</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微信公众号内支付</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6086">
                <a:tc>
                  <a:txBody>
                    <a:bodyPr/>
                    <a:lstStyle/>
                    <a:p>
                      <a:pPr algn="ctr">
                        <a:spcAft>
                          <a:spcPts val="0"/>
                        </a:spcAft>
                      </a:pPr>
                      <a:r>
                        <a:rPr lang="en-US" sz="1100" kern="0">
                          <a:solidFill>
                            <a:srgbClr val="000000"/>
                          </a:solidFill>
                          <a:effectLst/>
                          <a:latin typeface="仿宋_GB2312" charset="0"/>
                          <a:ea typeface="宋体" charset="0"/>
                        </a:rPr>
                        <a:t>7</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个人网关支付</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dirty="0">
                          <a:solidFill>
                            <a:srgbClr val="000000"/>
                          </a:solidFill>
                          <a:effectLst/>
                          <a:latin typeface="Times New Roman" charset="0"/>
                          <a:ea typeface="仿宋_GB2312" charset="0"/>
                        </a:rPr>
                        <a:t>支付宝收银台页面支付</a:t>
                      </a:r>
                      <a:endParaRPr lang="zh-CN" sz="1050" kern="100" dirty="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06498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3887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钱包，支付</a:t>
            </a:r>
            <a:r>
              <a:rPr lang="en-US" altLang="zh-CN" sz="1600" dirty="0" smtClean="0">
                <a:solidFill>
                  <a:schemeClr val="accent1"/>
                </a:solidFill>
                <a:latin typeface="+mj-ea"/>
                <a:ea typeface="+mj-ea"/>
              </a:rPr>
              <a:t>+</a:t>
            </a:r>
            <a:r>
              <a:rPr lang="zh-CN" altLang="en-US" sz="1600" dirty="0" smtClean="0">
                <a:solidFill>
                  <a:schemeClr val="accent1"/>
                </a:solidFill>
                <a:latin typeface="+mj-ea"/>
                <a:ea typeface="+mj-ea"/>
              </a:rPr>
              <a:t>用户的整合</a:t>
            </a:r>
            <a:endParaRPr lang="en-US" altLang="zh-CN" sz="1600" dirty="0">
              <a:solidFill>
                <a:schemeClr val="accent1"/>
              </a:solidFill>
              <a:latin typeface="+mj-ea"/>
              <a:ea typeface="+mj-ea"/>
            </a:endParaRPr>
          </a:p>
        </p:txBody>
      </p:sp>
      <p:sp>
        <p:nvSpPr>
          <p:cNvPr id="11" name="矩形 10"/>
          <p:cNvSpPr/>
          <p:nvPr/>
        </p:nvSpPr>
        <p:spPr>
          <a:xfrm>
            <a:off x="448527" y="4277274"/>
            <a:ext cx="8136673" cy="415498"/>
          </a:xfrm>
          <a:prstGeom prst="rect">
            <a:avLst/>
          </a:prstGeom>
        </p:spPr>
        <p:txBody>
          <a:bodyPr wrap="square">
            <a:spAutoFit/>
          </a:bodyPr>
          <a:lstStyle/>
          <a:p>
            <a:pPr>
              <a:lnSpc>
                <a:spcPct val="150000"/>
              </a:lnSpc>
            </a:pPr>
            <a:r>
              <a:rPr lang="zh-CN" altLang="en-US" sz="1400" b="1" dirty="0" smtClean="0">
                <a:solidFill>
                  <a:schemeClr val="tx1">
                    <a:lumMod val="85000"/>
                    <a:lumOff val="15000"/>
                  </a:schemeClr>
                </a:solidFill>
                <a:latin typeface="+mj-ea"/>
                <a:ea typeface="+mj-ea"/>
              </a:rPr>
              <a:t>钱包</a:t>
            </a:r>
            <a:r>
              <a:rPr lang="zh-CN" altLang="en-US" sz="1050" dirty="0" smtClean="0">
                <a:solidFill>
                  <a:schemeClr val="tx1">
                    <a:lumMod val="85000"/>
                    <a:lumOff val="15000"/>
                  </a:schemeClr>
                </a:solidFill>
                <a:latin typeface="+mj-ea"/>
                <a:ea typeface="+mj-ea"/>
              </a:rPr>
              <a:t>是互联网金融的门户，是流量，是产品服务的载体，是互联网金融平台价值叠加的有效手段！</a:t>
            </a:r>
            <a:endParaRPr lang="zh-CN" altLang="en-US" dirty="0">
              <a:solidFill>
                <a:schemeClr val="tx1">
                  <a:lumMod val="85000"/>
                  <a:lumOff val="15000"/>
                </a:schemeClr>
              </a:solidFill>
              <a:latin typeface="+mj-ea"/>
              <a:ea typeface="+mj-ea"/>
            </a:endParaRPr>
          </a:p>
        </p:txBody>
      </p:sp>
      <p:cxnSp>
        <p:nvCxnSpPr>
          <p:cNvPr id="13" name="直接连接符 12"/>
          <p:cNvCxnSpPr/>
          <p:nvPr/>
        </p:nvCxnSpPr>
        <p:spPr>
          <a:xfrm>
            <a:off x="1070888" y="555416"/>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3168368" y="667175"/>
            <a:ext cx="2438801" cy="3232252"/>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8" y="9250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3" y="9250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8" y="27297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3" y="27297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矩形 72"/>
          <p:cNvSpPr/>
          <p:nvPr/>
        </p:nvSpPr>
        <p:spPr>
          <a:xfrm>
            <a:off x="718356" y="1195088"/>
            <a:ext cx="1960779" cy="1015663"/>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latin typeface="+mn-ea"/>
              </a:rPr>
              <a:t>广泛聚合</a:t>
            </a:r>
            <a:endParaRPr lang="en-US" altLang="zh-CN" sz="1000" dirty="0" smtClean="0">
              <a:solidFill>
                <a:schemeClr val="tx1">
                  <a:lumMod val="85000"/>
                  <a:lumOff val="15000"/>
                </a:schemeClr>
              </a:solidFill>
              <a:latin typeface="+mn-ea"/>
            </a:endParaRPr>
          </a:p>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latin typeface="+mn-ea"/>
              </a:rPr>
              <a:t>广泛链接</a:t>
            </a:r>
            <a:endParaRPr lang="en-US" altLang="zh-CN" sz="1000" dirty="0" smtClean="0">
              <a:solidFill>
                <a:schemeClr val="tx1">
                  <a:lumMod val="85000"/>
                  <a:lumOff val="15000"/>
                </a:schemeClr>
              </a:solidFill>
              <a:latin typeface="+mn-ea"/>
            </a:endParaRPr>
          </a:p>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latin typeface="+mn-ea"/>
              </a:rPr>
              <a:t>优势整合</a:t>
            </a:r>
            <a:endParaRPr lang="en-US" altLang="zh-CN" sz="1000" dirty="0" smtClean="0">
              <a:solidFill>
                <a:schemeClr val="tx1">
                  <a:lumMod val="85000"/>
                  <a:lumOff val="15000"/>
                </a:schemeClr>
              </a:solidFill>
              <a:latin typeface="+mn-ea"/>
            </a:endParaRPr>
          </a:p>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latin typeface="+mn-ea"/>
              </a:rPr>
              <a:t>提升体验</a:t>
            </a: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372" y="779137"/>
            <a:ext cx="2129008" cy="461665"/>
          </a:xfrm>
          <a:prstGeom prst="rect">
            <a:avLst/>
          </a:prstGeom>
        </p:spPr>
        <p:txBody>
          <a:bodyPr wrap="square">
            <a:spAutoFit/>
          </a:bodyPr>
          <a:lstStyle/>
          <a:p>
            <a:pPr lvl="0" algn="r" fontAlgn="base">
              <a:spcBef>
                <a:spcPct val="0"/>
              </a:spcBef>
              <a:spcAft>
                <a:spcPct val="0"/>
              </a:spcAft>
            </a:pPr>
            <a:r>
              <a:rPr lang="zh-CN" altLang="en-US" sz="1200" dirty="0">
                <a:solidFill>
                  <a:schemeClr val="accent1"/>
                </a:solidFill>
                <a:latin typeface="+mj-lt"/>
                <a:ea typeface="+mj-ea"/>
                <a:sym typeface="Calibri" panose="020F0502020204030204" pitchFamily="34" charset="0"/>
              </a:rPr>
              <a:t>金融服务下沉，个人业务势必受到更多重视</a:t>
            </a:r>
          </a:p>
        </p:txBody>
      </p:sp>
      <p:cxnSp>
        <p:nvCxnSpPr>
          <p:cNvPr id="75" name="直接连接符 74"/>
          <p:cNvCxnSpPr/>
          <p:nvPr/>
        </p:nvCxnSpPr>
        <p:spPr>
          <a:xfrm>
            <a:off x="2320512" y="125058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09" y="2993581"/>
            <a:ext cx="1960779" cy="147732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rPr>
              <a:t>支付服务</a:t>
            </a:r>
            <a:endParaRPr lang="en-US" altLang="zh-CN" sz="1000" dirty="0" smtClean="0">
              <a:solidFill>
                <a:schemeClr val="tx1">
                  <a:lumMod val="85000"/>
                  <a:lumOff val="15000"/>
                </a:schemeClr>
              </a:solidFill>
            </a:endParaRPr>
          </a:p>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rPr>
              <a:t> 金融服务</a:t>
            </a:r>
            <a:endParaRPr lang="en-US" altLang="zh-CN" sz="1000" dirty="0" smtClean="0">
              <a:solidFill>
                <a:schemeClr val="tx1">
                  <a:lumMod val="85000"/>
                  <a:lumOff val="15000"/>
                </a:schemeClr>
              </a:solidFill>
            </a:endParaRPr>
          </a:p>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rPr>
              <a:t>电商生活服务</a:t>
            </a:r>
          </a:p>
          <a:p>
            <a:pPr>
              <a:lnSpc>
                <a:spcPct val="150000"/>
              </a:lnSpc>
            </a:pPr>
            <a:endParaRPr lang="zh-CN" altLang="en-US" sz="1000" dirty="0" smtClean="0">
              <a:solidFill>
                <a:schemeClr val="tx1">
                  <a:lumMod val="85000"/>
                  <a:lumOff val="15000"/>
                </a:schemeClr>
              </a:solidFill>
            </a:endParaRPr>
          </a:p>
          <a:p>
            <a:pPr marL="171450" indent="-171450">
              <a:lnSpc>
                <a:spcPct val="150000"/>
              </a:lnSpc>
              <a:buFont typeface="Arial" panose="020B0604020202020204" pitchFamily="34" charset="0"/>
              <a:buChar char="•"/>
            </a:pPr>
            <a:endParaRPr lang="zh-CN" altLang="en-US" sz="1000" dirty="0" smtClean="0">
              <a:solidFill>
                <a:schemeClr val="tx1">
                  <a:lumMod val="85000"/>
                  <a:lumOff val="15000"/>
                </a:schemeClr>
              </a:solidFill>
            </a:endParaRPr>
          </a:p>
          <a:p>
            <a:pPr marL="171450" indent="-171450">
              <a:lnSpc>
                <a:spcPct val="150000"/>
              </a:lnSpc>
              <a:buFont typeface="Arial" panose="020B0604020202020204" pitchFamily="34" charset="0"/>
              <a:buChar char="•"/>
            </a:pPr>
            <a:endParaRPr lang="zh-CN" altLang="en-US" sz="1000" dirty="0">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2729731"/>
            <a:ext cx="2129008" cy="276999"/>
          </a:xfrm>
          <a:prstGeom prst="rect">
            <a:avLst/>
          </a:prstGeom>
        </p:spPr>
        <p:txBody>
          <a:bodyPr wrap="square">
            <a:spAutoFit/>
          </a:bodyPr>
          <a:lstStyle/>
          <a:p>
            <a:pPr lvl="0" algn="r" fontAlgn="base">
              <a:spcBef>
                <a:spcPct val="0"/>
              </a:spcBef>
              <a:spcAft>
                <a:spcPct val="0"/>
              </a:spcAft>
            </a:pPr>
            <a:r>
              <a:rPr lang="zh-CN" altLang="en-US" sz="1200" dirty="0" smtClean="0">
                <a:solidFill>
                  <a:schemeClr val="accent1"/>
                </a:solidFill>
                <a:latin typeface="+mj-lt"/>
                <a:ea typeface="+mj-ea"/>
                <a:sym typeface="Calibri" panose="020F0502020204030204" pitchFamily="34" charset="0"/>
              </a:rPr>
              <a:t>深耕服务</a:t>
            </a:r>
            <a:endParaRPr lang="zh-CN" altLang="en-US" sz="1200" dirty="0">
              <a:solidFill>
                <a:schemeClr val="accent1"/>
              </a:solidFill>
              <a:latin typeface="+mj-lt"/>
              <a:ea typeface="+mj-ea"/>
              <a:sym typeface="Calibri" panose="020F0502020204030204" pitchFamily="34" charset="0"/>
            </a:endParaRPr>
          </a:p>
        </p:txBody>
      </p:sp>
      <p:cxnSp>
        <p:nvCxnSpPr>
          <p:cNvPr id="78" name="直接连接符 77"/>
          <p:cNvCxnSpPr/>
          <p:nvPr/>
        </p:nvCxnSpPr>
        <p:spPr>
          <a:xfrm>
            <a:off x="2336765" y="304908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32204" y="3032779"/>
            <a:ext cx="2129008" cy="784830"/>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smtClean="0">
                <a:solidFill>
                  <a:schemeClr val="accent5">
                    <a:lumMod val="50000"/>
                  </a:schemeClr>
                </a:solidFill>
                <a:latin typeface="+mn-ea"/>
              </a:rPr>
              <a:t>流量</a:t>
            </a:r>
            <a:endParaRPr lang="en-US" altLang="zh-CN" sz="1000" dirty="0" smtClean="0">
              <a:solidFill>
                <a:schemeClr val="accent5">
                  <a:lumMod val="50000"/>
                </a:schemeClr>
              </a:solidFill>
              <a:latin typeface="+mn-ea"/>
            </a:endParaRPr>
          </a:p>
          <a:p>
            <a:pPr marL="171450" indent="-171450">
              <a:lnSpc>
                <a:spcPct val="150000"/>
              </a:lnSpc>
              <a:buFont typeface="Arial" panose="020B0604020202020204" pitchFamily="34" charset="0"/>
              <a:buChar char="•"/>
            </a:pPr>
            <a:r>
              <a:rPr lang="zh-CN" altLang="en-US" sz="1000" dirty="0" smtClean="0">
                <a:solidFill>
                  <a:schemeClr val="accent5">
                    <a:lumMod val="50000"/>
                  </a:schemeClr>
                </a:solidFill>
                <a:latin typeface="+mn-ea"/>
              </a:rPr>
              <a:t>价值</a:t>
            </a:r>
          </a:p>
          <a:p>
            <a:pPr marL="171450" indent="-171450">
              <a:lnSpc>
                <a:spcPct val="150000"/>
              </a:lnSpc>
              <a:buFont typeface="Arial" panose="020B0604020202020204" pitchFamily="34" charset="0"/>
              <a:buChar char="•"/>
            </a:pPr>
            <a:endParaRPr lang="zh-CN" altLang="en-US" sz="1000" dirty="0">
              <a:solidFill>
                <a:schemeClr val="accent5">
                  <a:lumMod val="50000"/>
                </a:schemeClr>
              </a:solidFill>
              <a:latin typeface="+mn-ea"/>
            </a:endParaRPr>
          </a:p>
        </p:txBody>
      </p: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2755780"/>
            <a:ext cx="2129008" cy="276999"/>
          </a:xfrm>
          <a:prstGeom prst="rect">
            <a:avLst/>
          </a:prstGeom>
        </p:spPr>
        <p:txBody>
          <a:bodyPr wrap="square">
            <a:spAutoFit/>
          </a:bodyPr>
          <a:lstStyle/>
          <a:p>
            <a:pPr lvl="0" fontAlgn="base">
              <a:spcBef>
                <a:spcPct val="0"/>
              </a:spcBef>
              <a:spcAft>
                <a:spcPct val="0"/>
              </a:spcAft>
            </a:pPr>
            <a:r>
              <a:rPr lang="zh-CN" altLang="en-US" sz="1200" dirty="0" smtClean="0">
                <a:solidFill>
                  <a:schemeClr val="accent5">
                    <a:lumMod val="50000"/>
                  </a:schemeClr>
                </a:solidFill>
                <a:latin typeface="+mj-lt"/>
                <a:ea typeface="+mj-ea"/>
                <a:sym typeface="Calibri" panose="020F0502020204030204" pitchFamily="34" charset="0"/>
              </a:rPr>
              <a:t>个人业务的载体和聚合平台</a:t>
            </a:r>
            <a:endParaRPr lang="zh-CN" altLang="en-US" sz="1200" dirty="0">
              <a:solidFill>
                <a:schemeClr val="accent5">
                  <a:lumMod val="50000"/>
                </a:schemeClr>
              </a:solidFill>
              <a:latin typeface="+mj-lt"/>
              <a:ea typeface="+mj-ea"/>
              <a:sym typeface="Calibri" panose="020F0502020204030204" pitchFamily="34" charset="0"/>
            </a:endParaRPr>
          </a:p>
        </p:txBody>
      </p:sp>
      <p:cxnSp>
        <p:nvCxnSpPr>
          <p:cNvPr id="81" name="直接连接符 80"/>
          <p:cNvCxnSpPr/>
          <p:nvPr/>
        </p:nvCxnSpPr>
        <p:spPr>
          <a:xfrm>
            <a:off x="6351913" y="30539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4" y="1208237"/>
            <a:ext cx="1960779" cy="1015663"/>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rPr>
              <a:t>移动支付，颠覆习惯</a:t>
            </a:r>
            <a:endParaRPr lang="en-US" altLang="zh-CN" sz="1000" dirty="0" smtClean="0">
              <a:solidFill>
                <a:schemeClr val="tx1">
                  <a:lumMod val="85000"/>
                  <a:lumOff val="15000"/>
                </a:schemeClr>
              </a:solidFill>
            </a:endParaRPr>
          </a:p>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rPr>
              <a:t>线上</a:t>
            </a:r>
            <a:r>
              <a:rPr lang="en-US" altLang="zh-CN" sz="1000" dirty="0" smtClean="0">
                <a:solidFill>
                  <a:schemeClr val="tx1">
                    <a:lumMod val="85000"/>
                    <a:lumOff val="15000"/>
                  </a:schemeClr>
                </a:solidFill>
              </a:rPr>
              <a:t>+</a:t>
            </a:r>
            <a:r>
              <a:rPr lang="zh-CN" altLang="en-US" sz="1000" dirty="0" smtClean="0">
                <a:solidFill>
                  <a:schemeClr val="tx1">
                    <a:lumMod val="85000"/>
                    <a:lumOff val="15000"/>
                  </a:schemeClr>
                </a:solidFill>
              </a:rPr>
              <a:t>线下，模式创新</a:t>
            </a:r>
          </a:p>
          <a:p>
            <a:pPr marL="171450" indent="-171450">
              <a:lnSpc>
                <a:spcPct val="150000"/>
              </a:lnSpc>
              <a:buFont typeface="Arial" panose="020B0604020202020204" pitchFamily="34" charset="0"/>
              <a:buChar char="•"/>
            </a:pPr>
            <a:endParaRPr lang="zh-CN" altLang="en-US" sz="1000" dirty="0" smtClean="0">
              <a:solidFill>
                <a:schemeClr val="tx1">
                  <a:lumMod val="85000"/>
                  <a:lumOff val="15000"/>
                </a:schemeClr>
              </a:solidFill>
            </a:endParaRPr>
          </a:p>
          <a:p>
            <a:pPr marL="171450" indent="-171450">
              <a:lnSpc>
                <a:spcPct val="150000"/>
              </a:lnSpc>
              <a:buFont typeface="Arial" panose="020B0604020202020204" pitchFamily="34" charset="0"/>
              <a:buChar char="•"/>
            </a:pPr>
            <a:endParaRPr lang="zh-CN" altLang="en-US" sz="1000" dirty="0">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804238"/>
            <a:ext cx="2352996" cy="461665"/>
          </a:xfrm>
          <a:prstGeom prst="rect">
            <a:avLst/>
          </a:prstGeom>
        </p:spPr>
        <p:txBody>
          <a:bodyPr wrap="square">
            <a:spAutoFit/>
          </a:bodyPr>
          <a:lstStyle/>
          <a:p>
            <a:pPr lvl="0" fontAlgn="base">
              <a:spcBef>
                <a:spcPct val="0"/>
              </a:spcBef>
              <a:spcAft>
                <a:spcPct val="0"/>
              </a:spcAft>
            </a:pPr>
            <a:r>
              <a:rPr lang="zh-CN" altLang="en-US" sz="1200" dirty="0">
                <a:solidFill>
                  <a:schemeClr val="accent1"/>
                </a:solidFill>
                <a:latin typeface="+mj-lt"/>
                <a:ea typeface="+mj-ea"/>
                <a:sym typeface="Calibri" panose="020F0502020204030204" pitchFamily="34" charset="0"/>
              </a:rPr>
              <a:t>不同支付业务商业职能的变化，促进更多内部合作</a:t>
            </a:r>
          </a:p>
        </p:txBody>
      </p:sp>
      <p:cxnSp>
        <p:nvCxnSpPr>
          <p:cNvPr id="84" name="直接连接符 83"/>
          <p:cNvCxnSpPr/>
          <p:nvPr/>
        </p:nvCxnSpPr>
        <p:spPr>
          <a:xfrm>
            <a:off x="6351913" y="122940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8" name="Group 35"/>
          <p:cNvGrpSpPr/>
          <p:nvPr/>
        </p:nvGrpSpPr>
        <p:grpSpPr>
          <a:xfrm>
            <a:off x="5864023" y="2850373"/>
            <a:ext cx="216761" cy="182406"/>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2838865"/>
            <a:ext cx="184042" cy="210217"/>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1024519"/>
            <a:ext cx="231484" cy="187314"/>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1037887"/>
            <a:ext cx="230666" cy="175863"/>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extLst>
      <p:ext uri="{BB962C8B-B14F-4D97-AF65-F5344CB8AC3E}">
        <p14:creationId xmlns:p14="http://schemas.microsoft.com/office/powerpoint/2010/main" val="1285120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10400352"/>
              </p:ext>
            </p:extLst>
          </p:nvPr>
        </p:nvGraphicFramePr>
        <p:xfrm>
          <a:off x="909320" y="848518"/>
          <a:ext cx="7599679" cy="3291681"/>
        </p:xfrm>
        <a:graphic>
          <a:graphicData uri="http://schemas.openxmlformats.org/drawingml/2006/table">
            <a:tbl>
              <a:tblPr firstRow="1" firstCol="1" bandRow="1"/>
              <a:tblGrid>
                <a:gridCol w="731936"/>
                <a:gridCol w="1133173"/>
                <a:gridCol w="5734570"/>
              </a:tblGrid>
              <a:tr h="219445">
                <a:tc>
                  <a:txBody>
                    <a:bodyPr/>
                    <a:lstStyle/>
                    <a:p>
                      <a:pPr algn="just">
                        <a:spcAft>
                          <a:spcPts val="0"/>
                        </a:spcAft>
                      </a:pPr>
                      <a:r>
                        <a:rPr lang="zh-CN" sz="1050" kern="100">
                          <a:effectLst/>
                          <a:latin typeface="Times New Roman" charset="0"/>
                          <a:ea typeface="仿宋_GB2312" charset="0"/>
                        </a:rPr>
                        <a:t>序号</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zh-CN" sz="1050" kern="100">
                          <a:effectLst/>
                          <a:latin typeface="Times New Roman" charset="0"/>
                          <a:ea typeface="仿宋_GB2312" charset="0"/>
                        </a:rPr>
                        <a:t>功能模块</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indent="1466850" algn="just">
                        <a:spcAft>
                          <a:spcPts val="0"/>
                        </a:spcAft>
                      </a:pPr>
                      <a:r>
                        <a:rPr lang="zh-CN" sz="1050" kern="100">
                          <a:effectLst/>
                          <a:latin typeface="Times New Roman" charset="0"/>
                          <a:ea typeface="仿宋_GB2312" charset="0"/>
                        </a:rPr>
                        <a:t>功能说明</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38891">
                <a:tc>
                  <a:txBody>
                    <a:bodyPr/>
                    <a:lstStyle/>
                    <a:p>
                      <a:pPr algn="just">
                        <a:spcAft>
                          <a:spcPts val="0"/>
                        </a:spcAft>
                      </a:pPr>
                      <a:r>
                        <a:rPr lang="en-US" sz="1050" kern="100">
                          <a:effectLst/>
                          <a:latin typeface="仿宋_GB2312" charset="0"/>
                          <a:ea typeface="宋体" charset="0"/>
                        </a:rPr>
                        <a:t>1</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登录、注册</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050" kern="100">
                          <a:effectLst/>
                          <a:latin typeface="仿宋_GB2312" charset="0"/>
                          <a:ea typeface="宋体" charset="0"/>
                        </a:rPr>
                        <a:t>1.</a:t>
                      </a:r>
                      <a:r>
                        <a:rPr lang="zh-CN" sz="1050" kern="100">
                          <a:effectLst/>
                          <a:latin typeface="Times New Roman" charset="0"/>
                          <a:ea typeface="仿宋_GB2312" charset="0"/>
                        </a:rPr>
                        <a:t>用户登录、注册</a:t>
                      </a:r>
                      <a:endParaRPr lang="zh-CN" sz="1050" kern="100">
                        <a:effectLst/>
                        <a:latin typeface="Times New Roman" charset="0"/>
                        <a:ea typeface="宋体" charset="0"/>
                      </a:endParaRPr>
                    </a:p>
                    <a:p>
                      <a:pPr algn="just">
                        <a:spcAft>
                          <a:spcPts val="0"/>
                        </a:spcAft>
                      </a:pPr>
                      <a:r>
                        <a:rPr lang="en-US" sz="1050" kern="100">
                          <a:effectLst/>
                          <a:latin typeface="仿宋_GB2312" charset="0"/>
                          <a:ea typeface="宋体" charset="0"/>
                        </a:rPr>
                        <a:t>2.</a:t>
                      </a:r>
                      <a:r>
                        <a:rPr lang="zh-CN" sz="1050" kern="100">
                          <a:effectLst/>
                          <a:latin typeface="Times New Roman" charset="0"/>
                          <a:ea typeface="仿宋_GB2312" charset="0"/>
                        </a:rPr>
                        <a:t>忘记密码追回</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58336">
                <a:tc>
                  <a:txBody>
                    <a:bodyPr/>
                    <a:lstStyle/>
                    <a:p>
                      <a:pPr algn="just">
                        <a:spcAft>
                          <a:spcPts val="0"/>
                        </a:spcAft>
                      </a:pPr>
                      <a:r>
                        <a:rPr lang="en-US" sz="1050" kern="100">
                          <a:effectLst/>
                          <a:latin typeface="仿宋_GB2312" charset="0"/>
                          <a:ea typeface="宋体" charset="0"/>
                        </a:rPr>
                        <a:t>2</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充值</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lvl="0" indent="-342900" algn="just">
                        <a:spcAft>
                          <a:spcPts val="0"/>
                        </a:spcAft>
                        <a:buFont typeface="+mj-lt"/>
                        <a:buAutoNum type="arabicPeriod"/>
                      </a:pPr>
                      <a:r>
                        <a:rPr lang="zh-CN" sz="1050" kern="100">
                          <a:effectLst/>
                          <a:latin typeface="Times New Roman" charset="0"/>
                          <a:ea typeface="仿宋_GB2312" charset="0"/>
                        </a:rPr>
                        <a:t>输入金额</a:t>
                      </a:r>
                      <a:endParaRPr lang="zh-CN" sz="1050" kern="100">
                        <a:effectLst/>
                        <a:latin typeface="Times New Roman" charset="0"/>
                        <a:ea typeface="宋体" charset="0"/>
                      </a:endParaRPr>
                    </a:p>
                    <a:p>
                      <a:pPr marL="342900" lvl="0" indent="-342900" algn="just">
                        <a:spcAft>
                          <a:spcPts val="0"/>
                        </a:spcAft>
                        <a:buFont typeface="+mj-lt"/>
                        <a:buAutoNum type="arabicPeriod"/>
                      </a:pPr>
                      <a:r>
                        <a:rPr lang="zh-CN" sz="1050" kern="100">
                          <a:effectLst/>
                          <a:latin typeface="Times New Roman" charset="0"/>
                          <a:ea typeface="仿宋_GB2312" charset="0"/>
                        </a:rPr>
                        <a:t>填写支付密码</a:t>
                      </a:r>
                      <a:endParaRPr lang="zh-CN" sz="1050" kern="100">
                        <a:effectLst/>
                        <a:latin typeface="Times New Roman" charset="0"/>
                        <a:ea typeface="宋体" charset="0"/>
                      </a:endParaRPr>
                    </a:p>
                    <a:p>
                      <a:pPr marL="342900" lvl="0" indent="-342900" algn="just">
                        <a:spcAft>
                          <a:spcPts val="0"/>
                        </a:spcAft>
                        <a:buFont typeface="+mj-lt"/>
                        <a:buAutoNum type="arabicPeriod"/>
                      </a:pPr>
                      <a:r>
                        <a:rPr lang="zh-CN" sz="1050" kern="100">
                          <a:effectLst/>
                          <a:latin typeface="Times New Roman" charset="0"/>
                          <a:ea typeface="仿宋_GB2312" charset="0"/>
                        </a:rPr>
                        <a:t>调用虚拟账户系统提供充值接口</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77782">
                <a:tc>
                  <a:txBody>
                    <a:bodyPr/>
                    <a:lstStyle/>
                    <a:p>
                      <a:pPr algn="just">
                        <a:spcAft>
                          <a:spcPts val="0"/>
                        </a:spcAft>
                      </a:pPr>
                      <a:r>
                        <a:rPr lang="en-US" sz="1050" kern="100">
                          <a:effectLst/>
                          <a:latin typeface="仿宋_GB2312" charset="0"/>
                          <a:ea typeface="宋体" charset="0"/>
                        </a:rPr>
                        <a:t>3</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转账</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lvl="0" indent="-342900" algn="just">
                        <a:spcAft>
                          <a:spcPts val="0"/>
                        </a:spcAft>
                        <a:buFont typeface="+mj-lt"/>
                        <a:buAutoNum type="arabicPeriod"/>
                      </a:pPr>
                      <a:r>
                        <a:rPr lang="zh-CN" sz="1050" kern="100">
                          <a:effectLst/>
                          <a:latin typeface="Times New Roman" charset="0"/>
                          <a:ea typeface="仿宋_GB2312" charset="0"/>
                        </a:rPr>
                        <a:t>填写对方账户信息</a:t>
                      </a:r>
                      <a:endParaRPr lang="zh-CN" sz="1050" kern="100">
                        <a:effectLst/>
                        <a:latin typeface="Times New Roman" charset="0"/>
                        <a:ea typeface="宋体" charset="0"/>
                      </a:endParaRPr>
                    </a:p>
                    <a:p>
                      <a:pPr marL="342900" lvl="0" indent="-342900" algn="just">
                        <a:spcAft>
                          <a:spcPts val="0"/>
                        </a:spcAft>
                        <a:buFont typeface="+mj-lt"/>
                        <a:buAutoNum type="arabicPeriod"/>
                      </a:pPr>
                      <a:r>
                        <a:rPr lang="zh-CN" sz="1050" kern="100">
                          <a:effectLst/>
                          <a:latin typeface="Times New Roman" charset="0"/>
                          <a:ea typeface="仿宋_GB2312" charset="0"/>
                        </a:rPr>
                        <a:t>查询对方账户</a:t>
                      </a:r>
                      <a:r>
                        <a:rPr lang="en-US" sz="1050" kern="100">
                          <a:effectLst/>
                          <a:latin typeface="Times New Roman" charset="0"/>
                          <a:ea typeface="仿宋_GB2312" charset="0"/>
                        </a:rPr>
                        <a:t>ID</a:t>
                      </a:r>
                      <a:r>
                        <a:rPr lang="zh-CN" sz="1050" kern="100">
                          <a:effectLst/>
                          <a:latin typeface="Times New Roman" charset="0"/>
                          <a:ea typeface="仿宋_GB2312" charset="0"/>
                        </a:rPr>
                        <a:t>是否存在</a:t>
                      </a:r>
                      <a:endParaRPr lang="zh-CN" sz="1050" kern="100">
                        <a:effectLst/>
                        <a:latin typeface="Times New Roman" charset="0"/>
                        <a:ea typeface="宋体" charset="0"/>
                      </a:endParaRPr>
                    </a:p>
                    <a:p>
                      <a:pPr marL="342900" lvl="0" indent="-342900" algn="just">
                        <a:spcAft>
                          <a:spcPts val="0"/>
                        </a:spcAft>
                        <a:buFont typeface="+mj-lt"/>
                        <a:buAutoNum type="arabicPeriod"/>
                      </a:pPr>
                      <a:r>
                        <a:rPr lang="zh-CN" sz="1050" kern="100">
                          <a:effectLst/>
                          <a:latin typeface="Times New Roman" charset="0"/>
                          <a:ea typeface="仿宋_GB2312" charset="0"/>
                        </a:rPr>
                        <a:t>填写转账金额</a:t>
                      </a:r>
                      <a:endParaRPr lang="zh-CN" sz="1050" kern="100">
                        <a:effectLst/>
                        <a:latin typeface="Times New Roman" charset="0"/>
                        <a:ea typeface="宋体" charset="0"/>
                      </a:endParaRPr>
                    </a:p>
                    <a:p>
                      <a:pPr marL="342900" lvl="0" indent="-342900" algn="just">
                        <a:spcAft>
                          <a:spcPts val="0"/>
                        </a:spcAft>
                        <a:buFont typeface="+mj-lt"/>
                        <a:buAutoNum type="arabicPeriod"/>
                      </a:pPr>
                      <a:r>
                        <a:rPr lang="zh-CN" sz="1050" kern="100">
                          <a:effectLst/>
                          <a:latin typeface="Times New Roman" charset="0"/>
                          <a:ea typeface="仿宋_GB2312" charset="0"/>
                        </a:rPr>
                        <a:t>调用虚拟账户系统转账接口</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58336">
                <a:tc>
                  <a:txBody>
                    <a:bodyPr/>
                    <a:lstStyle/>
                    <a:p>
                      <a:pPr algn="just">
                        <a:spcAft>
                          <a:spcPts val="0"/>
                        </a:spcAft>
                      </a:pPr>
                      <a:r>
                        <a:rPr lang="en-US" sz="1050" kern="100">
                          <a:effectLst/>
                          <a:latin typeface="仿宋_GB2312" charset="0"/>
                          <a:ea typeface="宋体" charset="0"/>
                        </a:rPr>
                        <a:t>4</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提现</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050" kern="100">
                          <a:effectLst/>
                          <a:latin typeface="仿宋_GB2312" charset="0"/>
                          <a:ea typeface="宋体" charset="0"/>
                        </a:rPr>
                        <a:t>1.</a:t>
                      </a:r>
                      <a:r>
                        <a:rPr lang="zh-CN" sz="1050" kern="100">
                          <a:effectLst/>
                          <a:latin typeface="Times New Roman" charset="0"/>
                          <a:ea typeface="仿宋_GB2312" charset="0"/>
                        </a:rPr>
                        <a:t>输入金额</a:t>
                      </a:r>
                      <a:endParaRPr lang="zh-CN" sz="1050" kern="100">
                        <a:effectLst/>
                        <a:latin typeface="Times New Roman" charset="0"/>
                        <a:ea typeface="宋体" charset="0"/>
                      </a:endParaRPr>
                    </a:p>
                    <a:p>
                      <a:pPr algn="just">
                        <a:spcAft>
                          <a:spcPts val="0"/>
                        </a:spcAft>
                      </a:pPr>
                      <a:r>
                        <a:rPr lang="en-US" sz="1050" kern="100">
                          <a:effectLst/>
                          <a:latin typeface="仿宋_GB2312" charset="0"/>
                          <a:ea typeface="宋体" charset="0"/>
                        </a:rPr>
                        <a:t>2.</a:t>
                      </a:r>
                      <a:r>
                        <a:rPr lang="zh-CN" sz="1050" kern="100">
                          <a:effectLst/>
                          <a:latin typeface="Times New Roman" charset="0"/>
                          <a:ea typeface="仿宋_GB2312" charset="0"/>
                        </a:rPr>
                        <a:t>填写支付密码</a:t>
                      </a:r>
                      <a:endParaRPr lang="zh-CN" sz="1050" kern="100">
                        <a:effectLst/>
                        <a:latin typeface="Times New Roman" charset="0"/>
                        <a:ea typeface="宋体" charset="0"/>
                      </a:endParaRPr>
                    </a:p>
                    <a:p>
                      <a:pPr algn="just">
                        <a:spcAft>
                          <a:spcPts val="0"/>
                        </a:spcAft>
                      </a:pPr>
                      <a:r>
                        <a:rPr lang="en-US" sz="1050" kern="100">
                          <a:effectLst/>
                          <a:latin typeface="仿宋_GB2312" charset="0"/>
                          <a:ea typeface="宋体" charset="0"/>
                        </a:rPr>
                        <a:t>3.</a:t>
                      </a:r>
                      <a:r>
                        <a:rPr lang="zh-CN" sz="1050" kern="100">
                          <a:effectLst/>
                          <a:latin typeface="Times New Roman" charset="0"/>
                          <a:ea typeface="仿宋_GB2312" charset="0"/>
                        </a:rPr>
                        <a:t>调用虚拟账户系统提供支付接口</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8891">
                <a:tc>
                  <a:txBody>
                    <a:bodyPr/>
                    <a:lstStyle/>
                    <a:p>
                      <a:pPr algn="just">
                        <a:spcAft>
                          <a:spcPts val="0"/>
                        </a:spcAft>
                      </a:pPr>
                      <a:r>
                        <a:rPr lang="en-US" sz="1050" kern="100">
                          <a:effectLst/>
                          <a:latin typeface="仿宋_GB2312" charset="0"/>
                          <a:ea typeface="宋体" charset="0"/>
                        </a:rPr>
                        <a:t>5</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交易管理</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050" kern="100" dirty="0">
                          <a:effectLst/>
                          <a:latin typeface="仿宋_GB2312" charset="0"/>
                          <a:ea typeface="宋体" charset="0"/>
                        </a:rPr>
                        <a:t>1.</a:t>
                      </a:r>
                      <a:r>
                        <a:rPr lang="zh-CN" sz="1050" kern="100" dirty="0">
                          <a:effectLst/>
                          <a:latin typeface="Times New Roman" charset="0"/>
                          <a:ea typeface="仿宋_GB2312" charset="0"/>
                        </a:rPr>
                        <a:t>查询交易详情</a:t>
                      </a:r>
                      <a:endParaRPr lang="zh-CN" sz="1050" kern="100" dirty="0">
                        <a:effectLst/>
                        <a:latin typeface="Times New Roman" charset="0"/>
                        <a:ea typeface="宋体" charset="0"/>
                      </a:endParaRPr>
                    </a:p>
                    <a:p>
                      <a:pPr algn="just">
                        <a:spcAft>
                          <a:spcPts val="0"/>
                        </a:spcAft>
                      </a:pPr>
                      <a:r>
                        <a:rPr lang="en-US" sz="1050" kern="100" dirty="0">
                          <a:effectLst/>
                          <a:latin typeface="仿宋_GB2312" charset="0"/>
                          <a:ea typeface="宋体" charset="0"/>
                        </a:rPr>
                        <a:t>2.</a:t>
                      </a:r>
                      <a:r>
                        <a:rPr lang="zh-CN" sz="1050" kern="100" dirty="0">
                          <a:effectLst/>
                          <a:latin typeface="Times New Roman" charset="0"/>
                          <a:ea typeface="仿宋_GB2312" charset="0"/>
                        </a:rPr>
                        <a:t>统计交易数据</a:t>
                      </a:r>
                      <a:endParaRPr lang="zh-CN" sz="105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53164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800100"/>
            <a:ext cx="9144000" cy="3840806"/>
          </a:xfrm>
          <a:prstGeom prst="rect">
            <a:avLst/>
          </a:prstGeom>
        </p:spPr>
      </p:pic>
      <p:sp>
        <p:nvSpPr>
          <p:cNvPr id="4" name="文本框 5"/>
          <p:cNvSpPr txBox="1">
            <a:spLocks noChangeArrowheads="1"/>
          </p:cNvSpPr>
          <p:nvPr/>
        </p:nvSpPr>
        <p:spPr bwMode="auto">
          <a:xfrm>
            <a:off x="299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运营平台</a:t>
            </a:r>
            <a:endParaRPr lang="zh-CN" altLang="en-US" sz="1600" dirty="0">
              <a:solidFill>
                <a:schemeClr val="accent1"/>
              </a:solidFill>
              <a:latin typeface="+mj-ea"/>
              <a:ea typeface="+mj-ea"/>
            </a:endParaRPr>
          </a:p>
        </p:txBody>
      </p:sp>
      <p:cxnSp>
        <p:nvCxnSpPr>
          <p:cNvPr id="5" name="直接连接符 12"/>
          <p:cNvCxnSpPr/>
          <p:nvPr/>
        </p:nvCxnSpPr>
        <p:spPr>
          <a:xfrm>
            <a:off x="397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045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38352045"/>
              </p:ext>
            </p:extLst>
          </p:nvPr>
        </p:nvGraphicFramePr>
        <p:xfrm>
          <a:off x="680720" y="1039019"/>
          <a:ext cx="7612381" cy="3405980"/>
        </p:xfrm>
        <a:graphic>
          <a:graphicData uri="http://schemas.openxmlformats.org/drawingml/2006/table">
            <a:tbl>
              <a:tblPr firstRow="1" firstCol="1" bandRow="1"/>
              <a:tblGrid>
                <a:gridCol w="733160"/>
                <a:gridCol w="1135067"/>
                <a:gridCol w="5744154"/>
              </a:tblGrid>
              <a:tr h="227065">
                <a:tc>
                  <a:txBody>
                    <a:bodyPr/>
                    <a:lstStyle/>
                    <a:p>
                      <a:pPr algn="just">
                        <a:spcAft>
                          <a:spcPts val="0"/>
                        </a:spcAft>
                      </a:pPr>
                      <a:r>
                        <a:rPr lang="zh-CN" sz="1050" kern="100">
                          <a:effectLst/>
                          <a:latin typeface="Times New Roman" charset="0"/>
                          <a:ea typeface="仿宋_GB2312" charset="0"/>
                        </a:rPr>
                        <a:t>序号</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zh-CN" sz="1050" kern="100">
                          <a:effectLst/>
                          <a:latin typeface="Times New Roman" charset="0"/>
                          <a:ea typeface="仿宋_GB2312" charset="0"/>
                        </a:rPr>
                        <a:t>功能模块</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indent="1466850" algn="just">
                        <a:spcAft>
                          <a:spcPts val="0"/>
                        </a:spcAft>
                      </a:pPr>
                      <a:r>
                        <a:rPr lang="zh-CN" sz="1050" kern="100">
                          <a:effectLst/>
                          <a:latin typeface="Times New Roman" charset="0"/>
                          <a:ea typeface="仿宋_GB2312" charset="0"/>
                        </a:rPr>
                        <a:t>功能说明</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54131">
                <a:tc>
                  <a:txBody>
                    <a:bodyPr/>
                    <a:lstStyle/>
                    <a:p>
                      <a:pPr algn="just">
                        <a:spcAft>
                          <a:spcPts val="0"/>
                        </a:spcAft>
                      </a:pPr>
                      <a:r>
                        <a:rPr lang="en-US" sz="1050" kern="100">
                          <a:effectLst/>
                          <a:latin typeface="仿宋_GB2312" charset="0"/>
                          <a:ea typeface="宋体" charset="0"/>
                        </a:rPr>
                        <a:t>1</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首页</a:t>
                      </a:r>
                      <a:r>
                        <a:rPr lang="en-US" sz="1050" kern="100">
                          <a:effectLst/>
                          <a:latin typeface="Times New Roman" charset="0"/>
                          <a:ea typeface="仿宋_GB2312" charset="0"/>
                        </a:rPr>
                        <a:t>--</a:t>
                      </a:r>
                      <a:r>
                        <a:rPr lang="zh-CN" sz="1050" kern="100">
                          <a:effectLst/>
                          <a:latin typeface="Times New Roman" charset="0"/>
                          <a:ea typeface="仿宋_GB2312" charset="0"/>
                        </a:rPr>
                        <a:t>登录</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050" kern="100">
                          <a:effectLst/>
                          <a:latin typeface="仿宋_GB2312" charset="0"/>
                          <a:ea typeface="宋体" charset="0"/>
                        </a:rPr>
                        <a:t>1.</a:t>
                      </a:r>
                      <a:r>
                        <a:rPr lang="zh-CN" sz="1050" kern="100">
                          <a:effectLst/>
                          <a:latin typeface="Times New Roman" charset="0"/>
                          <a:ea typeface="仿宋_GB2312" charset="0"/>
                        </a:rPr>
                        <a:t>用户登录</a:t>
                      </a:r>
                      <a:endParaRPr lang="zh-CN" sz="1050" kern="100">
                        <a:effectLst/>
                        <a:latin typeface="Times New Roman" charset="0"/>
                        <a:ea typeface="宋体" charset="0"/>
                      </a:endParaRPr>
                    </a:p>
                    <a:p>
                      <a:pPr algn="just">
                        <a:spcAft>
                          <a:spcPts val="0"/>
                        </a:spcAft>
                      </a:pPr>
                      <a:r>
                        <a:rPr lang="en-US" sz="1050" kern="100">
                          <a:effectLst/>
                          <a:latin typeface="仿宋_GB2312" charset="0"/>
                          <a:ea typeface="宋体" charset="0"/>
                        </a:rPr>
                        <a:t>2.</a:t>
                      </a:r>
                      <a:r>
                        <a:rPr lang="zh-CN" sz="1050" kern="100">
                          <a:effectLst/>
                          <a:latin typeface="Times New Roman" charset="0"/>
                          <a:ea typeface="仿宋_GB2312" charset="0"/>
                        </a:rPr>
                        <a:t>忘记密码追回</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7065">
                <a:tc>
                  <a:txBody>
                    <a:bodyPr/>
                    <a:lstStyle/>
                    <a:p>
                      <a:pPr algn="just">
                        <a:spcAft>
                          <a:spcPts val="0"/>
                        </a:spcAft>
                      </a:pPr>
                      <a:r>
                        <a:rPr lang="en-US" sz="1050" kern="100">
                          <a:effectLst/>
                          <a:latin typeface="仿宋_GB2312" charset="0"/>
                          <a:ea typeface="宋体" charset="0"/>
                        </a:rPr>
                        <a:t>2</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公用信息</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050" kern="100">
                          <a:effectLst/>
                          <a:latin typeface="仿宋_GB2312" charset="0"/>
                          <a:ea typeface="宋体" charset="0"/>
                        </a:rPr>
                        <a:t>1.</a:t>
                      </a:r>
                      <a:r>
                        <a:rPr lang="zh-CN" sz="1050" kern="100">
                          <a:effectLst/>
                          <a:latin typeface="Times New Roman" charset="0"/>
                          <a:ea typeface="仿宋_GB2312" charset="0"/>
                        </a:rPr>
                        <a:t>我的信息。</a:t>
                      </a:r>
                      <a:r>
                        <a:rPr lang="en-US" sz="1050" kern="100">
                          <a:effectLst/>
                          <a:latin typeface="Times New Roman" charset="0"/>
                          <a:ea typeface="仿宋_GB2312" charset="0"/>
                        </a:rPr>
                        <a:t>2.</a:t>
                      </a:r>
                      <a:r>
                        <a:rPr lang="zh-CN" sz="1050" kern="100">
                          <a:effectLst/>
                          <a:latin typeface="Times New Roman" charset="0"/>
                          <a:ea typeface="仿宋_GB2312" charset="0"/>
                        </a:rPr>
                        <a:t>修改密码。</a:t>
                      </a:r>
                      <a:r>
                        <a:rPr lang="en-US" sz="1050" kern="100">
                          <a:effectLst/>
                          <a:latin typeface="Times New Roman" charset="0"/>
                          <a:ea typeface="仿宋_GB2312" charset="0"/>
                        </a:rPr>
                        <a:t>3.</a:t>
                      </a:r>
                      <a:r>
                        <a:rPr lang="zh-CN" sz="1050" kern="100">
                          <a:effectLst/>
                          <a:latin typeface="Times New Roman" charset="0"/>
                          <a:ea typeface="仿宋_GB2312" charset="0"/>
                        </a:rPr>
                        <a:t>公告</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81196">
                <a:tc>
                  <a:txBody>
                    <a:bodyPr/>
                    <a:lstStyle/>
                    <a:p>
                      <a:pPr algn="just">
                        <a:spcAft>
                          <a:spcPts val="0"/>
                        </a:spcAft>
                      </a:pPr>
                      <a:r>
                        <a:rPr lang="en-US" sz="1050" kern="100">
                          <a:effectLst/>
                          <a:latin typeface="仿宋_GB2312" charset="0"/>
                          <a:ea typeface="宋体" charset="0"/>
                        </a:rPr>
                        <a:t>3</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用户管理</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050" kern="100">
                          <a:effectLst/>
                          <a:latin typeface="仿宋_GB2312" charset="0"/>
                          <a:ea typeface="宋体" charset="0"/>
                        </a:rPr>
                        <a:t>1.</a:t>
                      </a:r>
                      <a:r>
                        <a:rPr lang="zh-CN" sz="1050" kern="100">
                          <a:effectLst/>
                          <a:latin typeface="Times New Roman" charset="0"/>
                          <a:ea typeface="仿宋_GB2312" charset="0"/>
                        </a:rPr>
                        <a:t>用户信息查询</a:t>
                      </a:r>
                      <a:endParaRPr lang="zh-CN" sz="1050" kern="100">
                        <a:effectLst/>
                        <a:latin typeface="Times New Roman" charset="0"/>
                        <a:ea typeface="宋体" charset="0"/>
                      </a:endParaRPr>
                    </a:p>
                    <a:p>
                      <a:pPr algn="just">
                        <a:spcAft>
                          <a:spcPts val="0"/>
                        </a:spcAft>
                      </a:pPr>
                      <a:r>
                        <a:rPr lang="en-US" sz="1050" kern="100">
                          <a:effectLst/>
                          <a:latin typeface="仿宋_GB2312" charset="0"/>
                          <a:ea typeface="宋体" charset="0"/>
                        </a:rPr>
                        <a:t>2.</a:t>
                      </a:r>
                      <a:r>
                        <a:rPr lang="zh-CN" sz="1050" kern="100">
                          <a:effectLst/>
                          <a:latin typeface="Times New Roman" charset="0"/>
                          <a:ea typeface="仿宋_GB2312" charset="0"/>
                        </a:rPr>
                        <a:t>用户开户</a:t>
                      </a:r>
                      <a:endParaRPr lang="zh-CN" sz="1050" kern="100">
                        <a:effectLst/>
                        <a:latin typeface="Times New Roman" charset="0"/>
                        <a:ea typeface="宋体" charset="0"/>
                      </a:endParaRPr>
                    </a:p>
                    <a:p>
                      <a:pPr algn="just">
                        <a:spcAft>
                          <a:spcPts val="0"/>
                        </a:spcAft>
                      </a:pPr>
                      <a:r>
                        <a:rPr lang="en-US" sz="1050" kern="100">
                          <a:effectLst/>
                          <a:latin typeface="仿宋_GB2312" charset="0"/>
                          <a:ea typeface="宋体" charset="0"/>
                        </a:rPr>
                        <a:t>3.</a:t>
                      </a:r>
                      <a:r>
                        <a:rPr lang="zh-CN" sz="1050" kern="100">
                          <a:effectLst/>
                          <a:latin typeface="Times New Roman" charset="0"/>
                          <a:ea typeface="仿宋_GB2312" charset="0"/>
                        </a:rPr>
                        <a:t>用户调账</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81196">
                <a:tc>
                  <a:txBody>
                    <a:bodyPr/>
                    <a:lstStyle/>
                    <a:p>
                      <a:pPr algn="just">
                        <a:spcAft>
                          <a:spcPts val="0"/>
                        </a:spcAft>
                      </a:pPr>
                      <a:r>
                        <a:rPr lang="en-US" sz="1050" kern="100">
                          <a:effectLst/>
                          <a:latin typeface="仿宋_GB2312" charset="0"/>
                          <a:ea typeface="宋体" charset="0"/>
                        </a:rPr>
                        <a:t>4</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交易管理</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050" kern="100">
                          <a:effectLst/>
                          <a:latin typeface="仿宋_GB2312" charset="0"/>
                          <a:ea typeface="宋体" charset="0"/>
                        </a:rPr>
                        <a:t>1.</a:t>
                      </a:r>
                      <a:r>
                        <a:rPr lang="zh-CN" sz="1050" kern="100">
                          <a:effectLst/>
                          <a:latin typeface="Times New Roman" charset="0"/>
                          <a:ea typeface="仿宋_GB2312" charset="0"/>
                        </a:rPr>
                        <a:t>查询交易详情（</a:t>
                      </a:r>
                      <a:r>
                        <a:rPr lang="en-US" sz="1050" kern="100">
                          <a:effectLst/>
                          <a:latin typeface="Times New Roman" charset="0"/>
                          <a:ea typeface="仿宋_GB2312" charset="0"/>
                        </a:rPr>
                        <a:t>*</a:t>
                      </a:r>
                      <a:r>
                        <a:rPr lang="zh-CN" sz="1050" kern="100">
                          <a:effectLst/>
                          <a:latin typeface="Times New Roman" charset="0"/>
                          <a:ea typeface="仿宋_GB2312" charset="0"/>
                        </a:rPr>
                        <a:t>从区块链中查询）</a:t>
                      </a:r>
                      <a:endParaRPr lang="zh-CN" sz="1050" kern="100">
                        <a:effectLst/>
                        <a:latin typeface="Times New Roman" charset="0"/>
                        <a:ea typeface="宋体" charset="0"/>
                      </a:endParaRPr>
                    </a:p>
                    <a:p>
                      <a:pPr algn="just">
                        <a:spcAft>
                          <a:spcPts val="0"/>
                        </a:spcAft>
                      </a:pPr>
                      <a:r>
                        <a:rPr lang="en-US" sz="1050" kern="100">
                          <a:effectLst/>
                          <a:latin typeface="仿宋_GB2312" charset="0"/>
                          <a:ea typeface="宋体" charset="0"/>
                        </a:rPr>
                        <a:t>2.</a:t>
                      </a:r>
                      <a:r>
                        <a:rPr lang="zh-CN" sz="1050" kern="100">
                          <a:effectLst/>
                          <a:latin typeface="Times New Roman" charset="0"/>
                          <a:ea typeface="仿宋_GB2312" charset="0"/>
                        </a:rPr>
                        <a:t>统计交易数据</a:t>
                      </a:r>
                      <a:endParaRPr lang="zh-CN" sz="1050" kern="100">
                        <a:effectLst/>
                        <a:latin typeface="Times New Roman" charset="0"/>
                        <a:ea typeface="宋体" charset="0"/>
                      </a:endParaRPr>
                    </a:p>
                    <a:p>
                      <a:pPr algn="just">
                        <a:spcAft>
                          <a:spcPts val="0"/>
                        </a:spcAft>
                      </a:pPr>
                      <a:r>
                        <a:rPr lang="en-US" sz="1050" kern="100">
                          <a:effectLst/>
                          <a:latin typeface="仿宋_GB2312" charset="0"/>
                          <a:ea typeface="宋体" charset="0"/>
                        </a:rPr>
                        <a:t>3.</a:t>
                      </a:r>
                      <a:r>
                        <a:rPr lang="zh-CN" sz="1050" kern="100">
                          <a:effectLst/>
                          <a:latin typeface="Times New Roman" charset="0"/>
                          <a:ea typeface="仿宋_GB2312" charset="0"/>
                        </a:rPr>
                        <a:t>时序图分析交易用户行为</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81196">
                <a:tc>
                  <a:txBody>
                    <a:bodyPr/>
                    <a:lstStyle/>
                    <a:p>
                      <a:pPr algn="just">
                        <a:spcAft>
                          <a:spcPts val="0"/>
                        </a:spcAft>
                      </a:pPr>
                      <a:r>
                        <a:rPr lang="en-US" sz="1050" kern="100">
                          <a:effectLst/>
                          <a:latin typeface="仿宋_GB2312" charset="0"/>
                          <a:ea typeface="宋体" charset="0"/>
                        </a:rPr>
                        <a:t>5</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结算对账</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050" kern="100">
                          <a:effectLst/>
                          <a:latin typeface="仿宋_GB2312" charset="0"/>
                          <a:ea typeface="宋体" charset="0"/>
                        </a:rPr>
                        <a:t>1.</a:t>
                      </a:r>
                      <a:r>
                        <a:rPr lang="zh-CN" sz="1050" kern="100">
                          <a:effectLst/>
                          <a:latin typeface="Times New Roman" charset="0"/>
                          <a:ea typeface="仿宋_GB2312" charset="0"/>
                        </a:rPr>
                        <a:t>相关对账文件</a:t>
                      </a:r>
                      <a:endParaRPr lang="zh-CN" sz="1050" kern="100">
                        <a:effectLst/>
                        <a:latin typeface="Times New Roman" charset="0"/>
                        <a:ea typeface="宋体" charset="0"/>
                      </a:endParaRPr>
                    </a:p>
                    <a:p>
                      <a:pPr algn="just">
                        <a:spcAft>
                          <a:spcPts val="0"/>
                        </a:spcAft>
                      </a:pPr>
                      <a:r>
                        <a:rPr lang="en-US" sz="1050" kern="100">
                          <a:effectLst/>
                          <a:latin typeface="仿宋_GB2312" charset="0"/>
                          <a:ea typeface="宋体" charset="0"/>
                        </a:rPr>
                        <a:t>2.</a:t>
                      </a:r>
                      <a:r>
                        <a:rPr lang="zh-CN" sz="1050" kern="100">
                          <a:effectLst/>
                          <a:latin typeface="Times New Roman" charset="0"/>
                          <a:ea typeface="仿宋_GB2312" charset="0"/>
                        </a:rPr>
                        <a:t>查询商户相关清分结算详情并下载</a:t>
                      </a:r>
                      <a:endParaRPr lang="zh-CN" sz="1050" kern="100">
                        <a:effectLst/>
                        <a:latin typeface="Times New Roman" charset="0"/>
                        <a:ea typeface="宋体" charset="0"/>
                      </a:endParaRPr>
                    </a:p>
                    <a:p>
                      <a:pPr algn="just">
                        <a:spcAft>
                          <a:spcPts val="0"/>
                        </a:spcAft>
                      </a:pPr>
                      <a:r>
                        <a:rPr lang="en-US" sz="1050" kern="100">
                          <a:effectLst/>
                          <a:latin typeface="仿宋_GB2312" charset="0"/>
                          <a:ea typeface="宋体" charset="0"/>
                        </a:rPr>
                        <a:t>3.</a:t>
                      </a:r>
                      <a:r>
                        <a:rPr lang="zh-CN" sz="1050" kern="100">
                          <a:effectLst/>
                          <a:latin typeface="Times New Roman" charset="0"/>
                          <a:ea typeface="仿宋_GB2312" charset="0"/>
                        </a:rPr>
                        <a:t>汇总商户手续费</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54131">
                <a:tc>
                  <a:txBody>
                    <a:bodyPr/>
                    <a:lstStyle/>
                    <a:p>
                      <a:pPr algn="just">
                        <a:spcAft>
                          <a:spcPts val="0"/>
                        </a:spcAft>
                      </a:pPr>
                      <a:r>
                        <a:rPr lang="en-US" sz="1050" kern="100">
                          <a:effectLst/>
                          <a:latin typeface="仿宋_GB2312" charset="0"/>
                          <a:ea typeface="宋体" charset="0"/>
                        </a:rPr>
                        <a:t>6</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a:effectLst/>
                          <a:latin typeface="Times New Roman" charset="0"/>
                          <a:ea typeface="仿宋_GB2312" charset="0"/>
                        </a:rPr>
                        <a:t>权限管理</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050" kern="100" dirty="0">
                          <a:effectLst/>
                          <a:latin typeface="Times New Roman" charset="0"/>
                          <a:ea typeface="仿宋_GB2312" charset="0"/>
                        </a:rPr>
                        <a:t>商户为自己配置有权限的登录角色和用户，一般分为管理员与普通用户</a:t>
                      </a:r>
                      <a:endParaRPr lang="zh-CN" sz="105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7651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21323" y="666109"/>
            <a:ext cx="7428577" cy="300082"/>
          </a:xfrm>
          <a:prstGeom prst="rect">
            <a:avLst/>
          </a:prstGeom>
          <a:noFill/>
        </p:spPr>
        <p:txBody>
          <a:bodyPr wrap="square" rtlCol="0">
            <a:spAutoFit/>
          </a:bodyPr>
          <a:lstStyle/>
          <a:p>
            <a:r>
              <a:rPr kumimoji="1" lang="zh-CN" altLang="en-US" b="1" dirty="0" smtClean="0">
                <a:ea typeface="微软雅黑"/>
              </a:rPr>
              <a:t>什么是区块链？</a:t>
            </a:r>
            <a:endParaRPr kumimoji="1" lang="zh-CN" altLang="en-US" b="1" dirty="0">
              <a:ea typeface="微软雅黑"/>
            </a:endParaRPr>
          </a:p>
        </p:txBody>
      </p:sp>
      <p:sp>
        <p:nvSpPr>
          <p:cNvPr id="40" name="文本框 39"/>
          <p:cNvSpPr txBox="1"/>
          <p:nvPr/>
        </p:nvSpPr>
        <p:spPr>
          <a:xfrm>
            <a:off x="421322" y="1253256"/>
            <a:ext cx="8152860" cy="1052596"/>
          </a:xfrm>
          <a:prstGeom prst="rect">
            <a:avLst/>
          </a:prstGeom>
          <a:noFill/>
        </p:spPr>
        <p:txBody>
          <a:bodyPr wrap="square" rtlCol="0">
            <a:spAutoFit/>
          </a:bodyPr>
          <a:lstStyle/>
          <a:p>
            <a:pPr lvl="0" algn="just" defTabSz="914400">
              <a:lnSpc>
                <a:spcPct val="130000"/>
              </a:lnSpc>
              <a:defRPr/>
            </a:pPr>
            <a:r>
              <a:rPr kumimoji="1" lang="zh-CN" altLang="en-US" sz="1200" dirty="0">
                <a:solidFill>
                  <a:srgbClr val="79455D"/>
                </a:solidFill>
                <a:latin typeface="微软雅黑"/>
                <a:ea typeface="微软雅黑"/>
                <a:cs typeface="STKaiti" charset="-122"/>
              </a:rPr>
              <a:t>区块链本质上是一个去中心化的分布式账本数据库，是一串使用密码学相关联所产生的数据块，每一个数据块中包含了多次交易有效确认的信息。每当有加密交易产生时，网络中有强大运算能力的矿工</a:t>
            </a:r>
            <a:r>
              <a:rPr kumimoji="1" lang="en-US" altLang="zh-CN" sz="1200" dirty="0">
                <a:solidFill>
                  <a:srgbClr val="79455D"/>
                </a:solidFill>
                <a:latin typeface="微软雅黑"/>
                <a:ea typeface="微软雅黑"/>
                <a:cs typeface="STKaiti" charset="-122"/>
              </a:rPr>
              <a:t>(Miner)</a:t>
            </a:r>
            <a:r>
              <a:rPr kumimoji="1" lang="zh-CN" altLang="en-US" sz="1200" dirty="0">
                <a:solidFill>
                  <a:srgbClr val="79455D"/>
                </a:solidFill>
                <a:latin typeface="微软雅黑"/>
                <a:ea typeface="微软雅黑"/>
                <a:cs typeface="STKaiti" charset="-122"/>
              </a:rPr>
              <a:t>就开始利用算法解密验证交易</a:t>
            </a:r>
            <a:r>
              <a:rPr kumimoji="1" lang="en-US" altLang="zh-CN" sz="1200" dirty="0">
                <a:solidFill>
                  <a:srgbClr val="79455D"/>
                </a:solidFill>
                <a:latin typeface="微软雅黑"/>
                <a:ea typeface="微软雅黑"/>
                <a:cs typeface="STKaiti" charset="-122"/>
              </a:rPr>
              <a:t>,</a:t>
            </a:r>
            <a:r>
              <a:rPr kumimoji="1" lang="zh-CN" altLang="en-US" sz="1200" dirty="0">
                <a:solidFill>
                  <a:srgbClr val="79455D"/>
                </a:solidFill>
                <a:latin typeface="微软雅黑"/>
                <a:ea typeface="微软雅黑"/>
                <a:cs typeface="STKaiti" charset="-122"/>
              </a:rPr>
              <a:t>创造出新的区块来记录最新的交易。新的区块按照时间顺序线性地被补充 到原有的区块链末端</a:t>
            </a:r>
            <a:r>
              <a:rPr kumimoji="1" lang="en-US" altLang="zh-CN" sz="1200" dirty="0">
                <a:solidFill>
                  <a:srgbClr val="79455D"/>
                </a:solidFill>
                <a:latin typeface="微软雅黑"/>
                <a:ea typeface="微软雅黑"/>
                <a:cs typeface="STKaiti" charset="-122"/>
              </a:rPr>
              <a:t>,</a:t>
            </a:r>
            <a:r>
              <a:rPr kumimoji="1" lang="zh-CN" altLang="en-US" sz="1200" dirty="0">
                <a:solidFill>
                  <a:srgbClr val="79455D"/>
                </a:solidFill>
                <a:latin typeface="微软雅黑"/>
                <a:ea typeface="微软雅黑"/>
                <a:cs typeface="STKaiti" charset="-122"/>
              </a:rPr>
              <a:t>这个帐本就会不停的增长和延长。</a:t>
            </a:r>
            <a:endParaRPr kumimoji="1" lang="zh-CN" altLang="en-US" sz="1200" dirty="0" smtClean="0">
              <a:solidFill>
                <a:srgbClr val="79455D"/>
              </a:solidFill>
              <a:latin typeface="微软雅黑"/>
              <a:ea typeface="微软雅黑"/>
              <a:cs typeface="STKaiti" charset="-122"/>
            </a:endParaRPr>
          </a:p>
        </p:txBody>
      </p:sp>
      <p:pic>
        <p:nvPicPr>
          <p:cNvPr id="5" name="图片 4"/>
          <p:cNvPicPr>
            <a:picLocks noChangeAspect="1"/>
          </p:cNvPicPr>
          <p:nvPr/>
        </p:nvPicPr>
        <p:blipFill>
          <a:blip r:embed="rId3"/>
          <a:stretch>
            <a:fillRect/>
          </a:stretch>
        </p:blipFill>
        <p:spPr>
          <a:xfrm>
            <a:off x="446182" y="2935837"/>
            <a:ext cx="8128000" cy="1308100"/>
          </a:xfrm>
          <a:prstGeom prst="rect">
            <a:avLst/>
          </a:prstGeom>
        </p:spPr>
      </p:pic>
      <p:sp>
        <p:nvSpPr>
          <p:cNvPr id="6" name="文本框 5"/>
          <p:cNvSpPr txBox="1"/>
          <p:nvPr/>
        </p:nvSpPr>
        <p:spPr>
          <a:xfrm>
            <a:off x="446182" y="2363373"/>
            <a:ext cx="7428578" cy="572464"/>
          </a:xfrm>
          <a:prstGeom prst="rect">
            <a:avLst/>
          </a:prstGeom>
          <a:noFill/>
        </p:spPr>
        <p:txBody>
          <a:bodyPr wrap="square" rtlCol="0">
            <a:spAutoFit/>
          </a:bodyPr>
          <a:lstStyle/>
          <a:p>
            <a:pPr lvl="0" algn="just" defTabSz="914400">
              <a:lnSpc>
                <a:spcPct val="130000"/>
              </a:lnSpc>
              <a:defRPr/>
            </a:pPr>
            <a:r>
              <a:rPr kumimoji="1" lang="zh-CN" altLang="en-US" sz="1200" dirty="0" smtClean="0">
                <a:solidFill>
                  <a:srgbClr val="79455D"/>
                </a:solidFill>
                <a:latin typeface="微软雅黑"/>
                <a:ea typeface="微软雅黑"/>
                <a:cs typeface="STKaiti" charset="-122"/>
              </a:rPr>
              <a:t>区块链</a:t>
            </a:r>
            <a:r>
              <a:rPr kumimoji="1" lang="zh-CN" altLang="en-US" sz="1200" dirty="0">
                <a:solidFill>
                  <a:srgbClr val="79455D"/>
                </a:solidFill>
                <a:latin typeface="微软雅黑"/>
                <a:ea typeface="微软雅黑"/>
                <a:cs typeface="STKaiti" charset="-122"/>
              </a:rPr>
              <a:t>，拆开来就是“区块</a:t>
            </a:r>
            <a:r>
              <a:rPr kumimoji="1" lang="en-US" altLang="zh-CN" sz="1200" dirty="0">
                <a:solidFill>
                  <a:srgbClr val="79455D"/>
                </a:solidFill>
                <a:latin typeface="微软雅黑"/>
                <a:ea typeface="微软雅黑"/>
                <a:cs typeface="STKaiti" charset="-122"/>
              </a:rPr>
              <a:t>+</a:t>
            </a:r>
            <a:r>
              <a:rPr kumimoji="1" lang="zh-CN" altLang="en-US" sz="1200" dirty="0">
                <a:solidFill>
                  <a:srgbClr val="79455D"/>
                </a:solidFill>
                <a:latin typeface="微软雅黑"/>
                <a:ea typeface="微软雅黑"/>
                <a:cs typeface="STKaiti" charset="-122"/>
              </a:rPr>
              <a:t>链”，实际上是一种数据的记录格式，软件在处理数据的时候，总是需要按照某种格式来读</a:t>
            </a:r>
            <a:r>
              <a:rPr kumimoji="1" lang="zh-CN" altLang="en-US" sz="1200" dirty="0" smtClean="0">
                <a:solidFill>
                  <a:srgbClr val="79455D"/>
                </a:solidFill>
                <a:latin typeface="微软雅黑"/>
                <a:ea typeface="微软雅黑"/>
                <a:cs typeface="STKaiti" charset="-122"/>
              </a:rPr>
              <a:t>写。</a:t>
            </a:r>
          </a:p>
        </p:txBody>
      </p:sp>
      <p:sp>
        <p:nvSpPr>
          <p:cNvPr id="4" name="矩形 3"/>
          <p:cNvSpPr/>
          <p:nvPr/>
        </p:nvSpPr>
        <p:spPr>
          <a:xfrm>
            <a:off x="446182" y="4502628"/>
            <a:ext cx="8128000" cy="461665"/>
          </a:xfrm>
          <a:prstGeom prst="rect">
            <a:avLst/>
          </a:prstGeom>
        </p:spPr>
        <p:txBody>
          <a:bodyPr wrap="square">
            <a:spAutoFit/>
          </a:bodyPr>
          <a:lstStyle/>
          <a:p>
            <a:pPr algn="just">
              <a:spcAft>
                <a:spcPts val="0"/>
              </a:spcAft>
            </a:pPr>
            <a:r>
              <a:rPr lang="zh-CN" altLang="zh-CN" sz="1200" kern="100" dirty="0">
                <a:latin typeface="Times New Roman" charset="0"/>
                <a:ea typeface="仿宋_GB2312" charset="0"/>
              </a:rPr>
              <a:t>使用</a:t>
            </a:r>
            <a:r>
              <a:rPr lang="en-US" altLang="zh-CN" sz="1200" kern="100" dirty="0" err="1">
                <a:latin typeface="Times New Roman" charset="0"/>
                <a:ea typeface="仿宋_GB2312" charset="0"/>
              </a:rPr>
              <a:t>Hyperledger</a:t>
            </a:r>
            <a:r>
              <a:rPr lang="en-US" altLang="zh-CN" sz="1200" kern="100" dirty="0">
                <a:latin typeface="Times New Roman" charset="0"/>
                <a:ea typeface="仿宋_GB2312" charset="0"/>
              </a:rPr>
              <a:t> Fabric</a:t>
            </a:r>
            <a:r>
              <a:rPr lang="zh-CN" altLang="zh-CN" sz="1200" kern="100" dirty="0">
                <a:latin typeface="Times New Roman" charset="0"/>
                <a:ea typeface="仿宋_GB2312" charset="0"/>
              </a:rPr>
              <a:t>技术，实现支付区块链，讲以上需求中：用户操作、用户余额、充值、转账、提现全部入链，并提供查询接口供综合运营平台使用</a:t>
            </a:r>
            <a:endParaRPr lang="zh-CN" altLang="zh-CN" sz="1000" kern="100" dirty="0">
              <a:effectLst/>
              <a:latin typeface="Times New Roman" charset="0"/>
              <a:ea typeface="宋体" charset="0"/>
            </a:endParaRPr>
          </a:p>
        </p:txBody>
      </p:sp>
    </p:spTree>
    <p:extLst>
      <p:ext uri="{BB962C8B-B14F-4D97-AF65-F5344CB8AC3E}">
        <p14:creationId xmlns:p14="http://schemas.microsoft.com/office/powerpoint/2010/main" val="1225793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2897102" y="19540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E4864"/>
                </a:solidFill>
                <a:latin typeface="+mn-ea"/>
                <a:ea typeface="+mn-ea"/>
              </a:rPr>
              <a:t>感谢您的支持与信任</a:t>
            </a:r>
          </a:p>
        </p:txBody>
      </p:sp>
      <p:sp>
        <p:nvSpPr>
          <p:cNvPr id="26" name="文本框 6"/>
          <p:cNvSpPr txBox="1">
            <a:spLocks noChangeArrowheads="1"/>
          </p:cNvSpPr>
          <p:nvPr/>
        </p:nvSpPr>
        <p:spPr bwMode="auto">
          <a:xfrm>
            <a:off x="2982991" y="241575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p>
        </p:txBody>
      </p:sp>
      <p:cxnSp>
        <p:nvCxnSpPr>
          <p:cNvPr id="27" name="直接连接符 26"/>
          <p:cNvCxnSpPr/>
          <p:nvPr/>
        </p:nvCxnSpPr>
        <p:spPr>
          <a:xfrm>
            <a:off x="4180391" y="24157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067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账户支付</a:t>
            </a:r>
            <a:r>
              <a:rPr lang="en-US" altLang="zh-CN" sz="1600" dirty="0" smtClean="0">
                <a:solidFill>
                  <a:schemeClr val="accent1"/>
                </a:solidFill>
                <a:latin typeface="+mj-ea"/>
                <a:ea typeface="+mj-ea"/>
              </a:rPr>
              <a:t>—</a:t>
            </a:r>
            <a:r>
              <a:rPr lang="zh-CN" altLang="en-US" sz="1600" dirty="0" smtClean="0">
                <a:solidFill>
                  <a:schemeClr val="accent1"/>
                </a:solidFill>
                <a:latin typeface="+mj-ea"/>
                <a:ea typeface="+mj-ea"/>
              </a:rPr>
              <a:t>互金基石</a:t>
            </a:r>
            <a:endParaRPr lang="zh-CN" altLang="en-US" sz="1600" dirty="0">
              <a:solidFill>
                <a:schemeClr val="accent1"/>
              </a:solidFill>
              <a:latin typeface="+mj-ea"/>
              <a:ea typeface="+mj-ea"/>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0" name="图表 19"/>
          <p:cNvGraphicFramePr/>
          <p:nvPr>
            <p:extLst>
              <p:ext uri="{D42A27DB-BD31-4B8C-83A1-F6EECF244321}">
                <p14:modId xmlns:p14="http://schemas.microsoft.com/office/powerpoint/2010/main" val="113421361"/>
              </p:ext>
            </p:extLst>
          </p:nvPr>
        </p:nvGraphicFramePr>
        <p:xfrm>
          <a:off x="292100" y="732159"/>
          <a:ext cx="5669985" cy="3833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5962085" y="1007466"/>
            <a:ext cx="2216150" cy="1615827"/>
          </a:xfrm>
          <a:prstGeom prst="rect">
            <a:avLst/>
          </a:prstGeom>
        </p:spPr>
        <p:txBody>
          <a:bodyPr wrap="square">
            <a:spAutoFit/>
          </a:bodyPr>
          <a:lstStyle/>
          <a:p>
            <a:pPr>
              <a:lnSpc>
                <a:spcPct val="150000"/>
              </a:lnSpc>
            </a:pPr>
            <a:r>
              <a:rPr kumimoji="1" lang="zh-CN" altLang="en-US" sz="1100" dirty="0" smtClean="0">
                <a:solidFill>
                  <a:srgbClr val="1E4A68"/>
                </a:solidFill>
                <a:latin typeface="Microsoft YaHei" charset="0"/>
                <a:ea typeface="Microsoft YaHei" charset="0"/>
                <a:cs typeface="Microsoft YaHei" charset="0"/>
              </a:rPr>
              <a:t>“十三五”规划内：</a:t>
            </a:r>
          </a:p>
          <a:p>
            <a:pPr marL="285750" indent="-285750">
              <a:lnSpc>
                <a:spcPct val="150000"/>
              </a:lnSpc>
              <a:buFont typeface="Arial" charset="0"/>
              <a:buChar char="•"/>
            </a:pPr>
            <a:r>
              <a:rPr kumimoji="1" lang="zh-CN" altLang="en-US" sz="1100" b="1" dirty="0" smtClean="0">
                <a:solidFill>
                  <a:srgbClr val="FF0000"/>
                </a:solidFill>
                <a:latin typeface="Microsoft YaHei" charset="0"/>
                <a:ea typeface="Microsoft YaHei" charset="0"/>
                <a:cs typeface="Microsoft YaHei" charset="0"/>
              </a:rPr>
              <a:t>得账户者得天下</a:t>
            </a:r>
            <a:endParaRPr kumimoji="1" lang="en-US" altLang="zh-CN" sz="1100" b="1" dirty="0" smtClean="0">
              <a:solidFill>
                <a:srgbClr val="FF0000"/>
              </a:solidFill>
              <a:latin typeface="Microsoft YaHei" charset="0"/>
              <a:ea typeface="Microsoft YaHei" charset="0"/>
              <a:cs typeface="Microsoft YaHei" charset="0"/>
            </a:endParaRPr>
          </a:p>
          <a:p>
            <a:pPr marL="285750" indent="-285750">
              <a:lnSpc>
                <a:spcPct val="150000"/>
              </a:lnSpc>
              <a:buFont typeface="Arial" charset="0"/>
              <a:buChar char="•"/>
            </a:pPr>
            <a:r>
              <a:rPr kumimoji="1" lang="zh-CN" altLang="en-US" sz="1100" dirty="0" smtClean="0">
                <a:solidFill>
                  <a:srgbClr val="1E4A68"/>
                </a:solidFill>
                <a:latin typeface="Microsoft YaHei" charset="0"/>
                <a:ea typeface="Microsoft YaHei" charset="0"/>
                <a:cs typeface="Microsoft YaHei" charset="0"/>
              </a:rPr>
              <a:t>支付是互金基石</a:t>
            </a:r>
          </a:p>
          <a:p>
            <a:pPr marL="285750" indent="-285750">
              <a:lnSpc>
                <a:spcPct val="150000"/>
              </a:lnSpc>
              <a:buFont typeface="Arial" charset="0"/>
              <a:buChar char="•"/>
            </a:pPr>
            <a:r>
              <a:rPr kumimoji="1" lang="zh-CN" altLang="en-US" sz="1100" dirty="0" smtClean="0">
                <a:solidFill>
                  <a:srgbClr val="1E4A68"/>
                </a:solidFill>
                <a:latin typeface="Microsoft YaHei" charset="0"/>
                <a:ea typeface="Microsoft YaHei" charset="0"/>
                <a:cs typeface="Microsoft YaHei" charset="0"/>
              </a:rPr>
              <a:t>赋能</a:t>
            </a:r>
            <a:r>
              <a:rPr kumimoji="1" lang="zh-CN" altLang="en-US" sz="1100" b="1" dirty="0" smtClean="0">
                <a:solidFill>
                  <a:srgbClr val="FF0000"/>
                </a:solidFill>
                <a:latin typeface="Microsoft YaHei" charset="0"/>
                <a:ea typeface="Microsoft YaHei" charset="0"/>
                <a:cs typeface="Microsoft YaHei" charset="0"/>
              </a:rPr>
              <a:t>实体经济</a:t>
            </a:r>
            <a:endParaRPr kumimoji="1" lang="en-US" altLang="zh-CN" sz="1100" b="1" dirty="0" smtClean="0">
              <a:solidFill>
                <a:srgbClr val="FF0000"/>
              </a:solidFill>
              <a:latin typeface="Microsoft YaHei" charset="0"/>
              <a:ea typeface="Microsoft YaHei" charset="0"/>
              <a:cs typeface="Microsoft YaHei" charset="0"/>
            </a:endParaRPr>
          </a:p>
          <a:p>
            <a:pPr marL="285750" indent="-285750">
              <a:lnSpc>
                <a:spcPct val="150000"/>
              </a:lnSpc>
              <a:buFont typeface="Arial" charset="0"/>
              <a:buChar char="•"/>
            </a:pPr>
            <a:r>
              <a:rPr kumimoji="1" lang="en-US" altLang="zh-CN" sz="1100" b="1" dirty="0" smtClean="0">
                <a:solidFill>
                  <a:srgbClr val="FF0000"/>
                </a:solidFill>
                <a:latin typeface="Microsoft YaHei" charset="0"/>
                <a:ea typeface="Microsoft YaHei" charset="0"/>
                <a:cs typeface="Microsoft YaHei" charset="0"/>
              </a:rPr>
              <a:t>Fin-tech</a:t>
            </a:r>
            <a:r>
              <a:rPr kumimoji="1" lang="zh-CN" altLang="en-US" sz="1100" dirty="0" smtClean="0">
                <a:solidFill>
                  <a:srgbClr val="1E4A68"/>
                </a:solidFill>
                <a:latin typeface="Microsoft YaHei" charset="0"/>
                <a:ea typeface="Microsoft YaHei" charset="0"/>
                <a:cs typeface="Microsoft YaHei" charset="0"/>
              </a:rPr>
              <a:t>，“脉冲式”增长</a:t>
            </a:r>
            <a:endParaRPr kumimoji="1" lang="en-US" altLang="zh-CN" sz="1100" dirty="0" smtClean="0">
              <a:solidFill>
                <a:srgbClr val="1E4A68"/>
              </a:solidFill>
              <a:latin typeface="Microsoft YaHei" charset="0"/>
              <a:ea typeface="Microsoft YaHei" charset="0"/>
              <a:cs typeface="Microsoft YaHei" charset="0"/>
            </a:endParaRPr>
          </a:p>
          <a:p>
            <a:pPr marL="285750" indent="-285750">
              <a:lnSpc>
                <a:spcPct val="150000"/>
              </a:lnSpc>
              <a:buFont typeface="Arial" charset="0"/>
              <a:buChar char="•"/>
            </a:pPr>
            <a:r>
              <a:rPr kumimoji="1" lang="zh-CN" altLang="en-US" sz="1100" dirty="0" smtClean="0">
                <a:solidFill>
                  <a:srgbClr val="1E4A68"/>
                </a:solidFill>
                <a:latin typeface="Microsoft YaHei" charset="0"/>
                <a:ea typeface="Microsoft YaHei" charset="0"/>
                <a:cs typeface="Microsoft YaHei" charset="0"/>
              </a:rPr>
              <a:t>互金存在的意义</a:t>
            </a:r>
            <a:r>
              <a:rPr kumimoji="1" lang="zh-CN" altLang="en-US" sz="1100" b="1" dirty="0" smtClean="0">
                <a:solidFill>
                  <a:srgbClr val="FF0000"/>
                </a:solidFill>
                <a:latin typeface="Microsoft YaHei" charset="0"/>
                <a:ea typeface="Microsoft YaHei" charset="0"/>
                <a:cs typeface="Microsoft YaHei" charset="0"/>
              </a:rPr>
              <a:t>“优质资产”</a:t>
            </a:r>
            <a:endParaRPr kumimoji="1" lang="zh-CN" altLang="en-US" sz="1100" b="1" dirty="0">
              <a:solidFill>
                <a:srgbClr val="FF000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401219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301750" y="0"/>
            <a:ext cx="6642100" cy="5143500"/>
          </a:xfrm>
          <a:prstGeom prst="rect">
            <a:avLst/>
          </a:prstGeom>
        </p:spPr>
      </p:pic>
    </p:spTree>
    <p:extLst>
      <p:ext uri="{BB962C8B-B14F-4D97-AF65-F5344CB8AC3E}">
        <p14:creationId xmlns:p14="http://schemas.microsoft.com/office/powerpoint/2010/main" val="1832621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69000" y="513239"/>
            <a:ext cx="2946400" cy="4185761"/>
          </a:xfrm>
          <a:prstGeom prst="rect">
            <a:avLst/>
          </a:prstGeom>
        </p:spPr>
        <p:txBody>
          <a:bodyPr wrap="square">
            <a:spAutoFit/>
          </a:bodyPr>
          <a:lstStyle/>
          <a:p>
            <a:pPr marL="342900" lvl="0" indent="-342900" algn="just">
              <a:spcAft>
                <a:spcPts val="0"/>
              </a:spcAft>
              <a:buFont typeface="+mj-lt"/>
              <a:buAutoNum type="arabicPeriod"/>
            </a:pPr>
            <a:r>
              <a:rPr lang="zh-CN" altLang="zh-CN" sz="1400" kern="100" dirty="0">
                <a:latin typeface="+mn-ea"/>
                <a:cs typeface="Times New Roman" charset="0"/>
              </a:rPr>
              <a:t>张三通过</a:t>
            </a:r>
            <a:r>
              <a:rPr lang="en-US" altLang="zh-CN" sz="1400" kern="100" dirty="0">
                <a:latin typeface="+mn-ea"/>
                <a:cs typeface="Times New Roman" charset="0"/>
              </a:rPr>
              <a:t>KFC</a:t>
            </a:r>
            <a:r>
              <a:rPr lang="zh-CN" altLang="zh-CN" sz="1400" kern="100" dirty="0">
                <a:latin typeface="+mn-ea"/>
                <a:cs typeface="Times New Roman" charset="0"/>
              </a:rPr>
              <a:t>的</a:t>
            </a:r>
            <a:r>
              <a:rPr lang="en-US" altLang="zh-CN" sz="1400" kern="100" dirty="0">
                <a:latin typeface="+mn-ea"/>
                <a:cs typeface="Times New Roman" charset="0"/>
              </a:rPr>
              <a:t>POS</a:t>
            </a:r>
            <a:r>
              <a:rPr lang="zh-CN" altLang="zh-CN" sz="1400" kern="100" dirty="0">
                <a:latin typeface="+mn-ea"/>
                <a:cs typeface="Times New Roman" charset="0"/>
              </a:rPr>
              <a:t>进行刷卡</a:t>
            </a:r>
          </a:p>
          <a:p>
            <a:pPr marL="342900" lvl="0" indent="-342900" algn="just">
              <a:spcAft>
                <a:spcPts val="0"/>
              </a:spcAft>
              <a:buFont typeface="+mj-lt"/>
              <a:buAutoNum type="arabicPeriod"/>
            </a:pPr>
            <a:r>
              <a:rPr lang="en-US" altLang="zh-CN" sz="1400" kern="100" dirty="0">
                <a:latin typeface="+mn-ea"/>
                <a:cs typeface="Times New Roman" charset="0"/>
              </a:rPr>
              <a:t>KFC</a:t>
            </a:r>
            <a:r>
              <a:rPr lang="zh-CN" altLang="zh-CN" sz="1400" kern="100" dirty="0">
                <a:latin typeface="+mn-ea"/>
                <a:cs typeface="Times New Roman" charset="0"/>
              </a:rPr>
              <a:t>的</a:t>
            </a:r>
            <a:r>
              <a:rPr lang="en-US" altLang="zh-CN" sz="1400" kern="100" dirty="0">
                <a:latin typeface="+mn-ea"/>
                <a:cs typeface="Times New Roman" charset="0"/>
              </a:rPr>
              <a:t>POS</a:t>
            </a:r>
            <a:r>
              <a:rPr lang="zh-CN" altLang="zh-CN" sz="1400" kern="100" dirty="0">
                <a:latin typeface="+mn-ea"/>
                <a:cs typeface="Times New Roman" charset="0"/>
              </a:rPr>
              <a:t>终端将刷卡信息传送给收单机构收单系统；</a:t>
            </a:r>
          </a:p>
          <a:p>
            <a:pPr marL="342900" lvl="0" indent="-342900" algn="just">
              <a:spcAft>
                <a:spcPts val="0"/>
              </a:spcAft>
              <a:buFont typeface="+mj-lt"/>
              <a:buAutoNum type="arabicPeriod"/>
            </a:pPr>
            <a:r>
              <a:rPr lang="zh-CN" altLang="zh-CN" sz="1400" kern="100" dirty="0">
                <a:latin typeface="+mn-ea"/>
                <a:cs typeface="Times New Roman" charset="0"/>
              </a:rPr>
              <a:t>收单系统将张三交易信息数据传送给银联</a:t>
            </a:r>
            <a:r>
              <a:rPr lang="en-US" altLang="zh-CN" sz="1400" kern="100" dirty="0">
                <a:latin typeface="+mn-ea"/>
                <a:cs typeface="Times New Roman" charset="0"/>
              </a:rPr>
              <a:t>CUPS</a:t>
            </a:r>
            <a:r>
              <a:rPr lang="zh-CN" altLang="zh-CN" sz="1400" kern="100" dirty="0">
                <a:latin typeface="+mn-ea"/>
                <a:cs typeface="Times New Roman" charset="0"/>
              </a:rPr>
              <a:t>；</a:t>
            </a:r>
          </a:p>
          <a:p>
            <a:pPr marL="342900" lvl="0" indent="-342900" algn="just">
              <a:spcAft>
                <a:spcPts val="0"/>
              </a:spcAft>
              <a:buFont typeface="+mj-lt"/>
              <a:buAutoNum type="arabicPeriod"/>
            </a:pPr>
            <a:r>
              <a:rPr lang="zh-CN" altLang="zh-CN" sz="1400" kern="100" dirty="0">
                <a:latin typeface="+mn-ea"/>
                <a:cs typeface="Times New Roman" charset="0"/>
              </a:rPr>
              <a:t>银联通知张三银行卡发卡行进行处理；</a:t>
            </a:r>
          </a:p>
          <a:p>
            <a:pPr marL="342900" lvl="0" indent="-342900" algn="just">
              <a:spcAft>
                <a:spcPts val="0"/>
              </a:spcAft>
              <a:buFont typeface="+mj-lt"/>
              <a:buAutoNum type="arabicPeriod"/>
            </a:pPr>
            <a:r>
              <a:rPr lang="zh-CN" altLang="zh-CN" sz="1400" kern="100" dirty="0">
                <a:latin typeface="+mn-ea"/>
                <a:cs typeface="Times New Roman" charset="0"/>
              </a:rPr>
              <a:t>发卡行进行余额、卡状态等校验，后执行扣款；如扣款成功将实时结算，并将信息通知张三；</a:t>
            </a:r>
          </a:p>
          <a:p>
            <a:pPr marL="342900" lvl="0" indent="-342900" algn="just">
              <a:spcAft>
                <a:spcPts val="0"/>
              </a:spcAft>
              <a:buFont typeface="+mj-lt"/>
              <a:buAutoNum type="arabicPeriod"/>
            </a:pPr>
            <a:r>
              <a:rPr lang="zh-CN" altLang="zh-CN" sz="1400" kern="100" dirty="0">
                <a:latin typeface="+mn-ea"/>
                <a:cs typeface="Times New Roman" charset="0"/>
              </a:rPr>
              <a:t>同时发卡行将扣款成功回复报文发送给银联</a:t>
            </a:r>
            <a:r>
              <a:rPr lang="en-US" altLang="zh-CN" sz="1400" kern="100" dirty="0">
                <a:latin typeface="+mn-ea"/>
                <a:cs typeface="Times New Roman" charset="0"/>
              </a:rPr>
              <a:t>CUPS</a:t>
            </a:r>
            <a:r>
              <a:rPr lang="zh-CN" altLang="zh-CN" sz="1400" kern="100" dirty="0">
                <a:latin typeface="+mn-ea"/>
                <a:cs typeface="Times New Roman" charset="0"/>
              </a:rPr>
              <a:t>；</a:t>
            </a:r>
          </a:p>
          <a:p>
            <a:pPr marL="342900" lvl="0" indent="-342900" algn="just">
              <a:spcAft>
                <a:spcPts val="0"/>
              </a:spcAft>
              <a:buFont typeface="+mj-lt"/>
              <a:buAutoNum type="arabicPeriod"/>
            </a:pPr>
            <a:r>
              <a:rPr lang="zh-CN" altLang="zh-CN" sz="1400" kern="100" dirty="0">
                <a:latin typeface="+mn-ea"/>
                <a:cs typeface="Times New Roman" charset="0"/>
              </a:rPr>
              <a:t>银联收到消息，反馈给收单机构；</a:t>
            </a:r>
          </a:p>
          <a:p>
            <a:pPr marL="342900" lvl="0" indent="-342900" algn="just">
              <a:spcAft>
                <a:spcPts val="0"/>
              </a:spcAft>
              <a:buFont typeface="+mj-lt"/>
              <a:buAutoNum type="arabicPeriod"/>
            </a:pPr>
            <a:r>
              <a:rPr lang="zh-CN" altLang="zh-CN" sz="1400" kern="100" dirty="0">
                <a:latin typeface="+mn-ea"/>
                <a:cs typeface="Times New Roman" charset="0"/>
              </a:rPr>
              <a:t>收单机构将交易成功信息反馈给</a:t>
            </a:r>
            <a:r>
              <a:rPr lang="en-US" altLang="zh-CN" sz="1400" kern="100" dirty="0">
                <a:latin typeface="+mn-ea"/>
                <a:cs typeface="Times New Roman" charset="0"/>
              </a:rPr>
              <a:t>POS</a:t>
            </a:r>
            <a:r>
              <a:rPr lang="zh-CN" altLang="zh-CN" sz="1400" kern="100" dirty="0">
                <a:latin typeface="+mn-ea"/>
                <a:cs typeface="Times New Roman" charset="0"/>
              </a:rPr>
              <a:t>终端；</a:t>
            </a:r>
          </a:p>
          <a:p>
            <a:pPr marL="342900" lvl="0" indent="-342900" algn="just">
              <a:spcAft>
                <a:spcPts val="0"/>
              </a:spcAft>
              <a:buFont typeface="+mj-lt"/>
              <a:buAutoNum type="arabicPeriod"/>
            </a:pPr>
            <a:r>
              <a:rPr lang="zh-CN" altLang="zh-CN" sz="1400" kern="100" dirty="0">
                <a:latin typeface="+mn-ea"/>
                <a:cs typeface="Times New Roman" charset="0"/>
              </a:rPr>
              <a:t>最后</a:t>
            </a:r>
            <a:r>
              <a:rPr lang="en-US" altLang="zh-CN" sz="1400" kern="100" dirty="0">
                <a:latin typeface="+mn-ea"/>
                <a:cs typeface="Times New Roman" charset="0"/>
              </a:rPr>
              <a:t>KFC</a:t>
            </a:r>
            <a:r>
              <a:rPr lang="zh-CN" altLang="zh-CN" sz="1400" kern="100" dirty="0">
                <a:latin typeface="+mn-ea"/>
                <a:cs typeface="Times New Roman" charset="0"/>
              </a:rPr>
              <a:t>的</a:t>
            </a:r>
            <a:r>
              <a:rPr lang="en-US" altLang="zh-CN" sz="1400" kern="100" dirty="0">
                <a:latin typeface="+mn-ea"/>
                <a:cs typeface="Times New Roman" charset="0"/>
              </a:rPr>
              <a:t>POS</a:t>
            </a:r>
            <a:r>
              <a:rPr lang="zh-CN" altLang="zh-CN" sz="1400" kern="100" dirty="0">
                <a:latin typeface="+mn-ea"/>
                <a:cs typeface="Times New Roman" charset="0"/>
              </a:rPr>
              <a:t>终端打印小票，通知张三消费成功。</a:t>
            </a:r>
            <a:endParaRPr lang="zh-CN" altLang="zh-CN" sz="1400" kern="100" dirty="0">
              <a:effectLst/>
              <a:latin typeface="+mn-ea"/>
              <a:cs typeface="Times New Roman" charset="0"/>
            </a:endParaRPr>
          </a:p>
        </p:txBody>
      </p:sp>
      <p:pic>
        <p:nvPicPr>
          <p:cNvPr id="4" name="图片 3"/>
          <p:cNvPicPr>
            <a:picLocks noChangeAspect="1"/>
          </p:cNvPicPr>
          <p:nvPr/>
        </p:nvPicPr>
        <p:blipFill>
          <a:blip r:embed="rId2"/>
          <a:stretch>
            <a:fillRect/>
          </a:stretch>
        </p:blipFill>
        <p:spPr>
          <a:xfrm>
            <a:off x="332695" y="701119"/>
            <a:ext cx="5433786" cy="3810000"/>
          </a:xfrm>
          <a:prstGeom prst="rect">
            <a:avLst/>
          </a:prstGeom>
          <a:ln>
            <a:solidFill>
              <a:schemeClr val="accent1"/>
            </a:solidFill>
          </a:ln>
        </p:spPr>
      </p:pic>
      <p:sp>
        <p:nvSpPr>
          <p:cNvPr id="5" name="文本框 5"/>
          <p:cNvSpPr txBox="1">
            <a:spLocks noChangeArrowheads="1"/>
          </p:cNvSpPr>
          <p:nvPr/>
        </p:nvSpPr>
        <p:spPr bwMode="auto">
          <a:xfrm>
            <a:off x="845611" y="174685"/>
            <a:ext cx="8306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信息流</a:t>
            </a:r>
            <a:endParaRPr lang="zh-CN" altLang="en-US" sz="1600" dirty="0">
              <a:solidFill>
                <a:schemeClr val="accent1"/>
              </a:solidFill>
              <a:latin typeface="+mj-ea"/>
              <a:ea typeface="+mj-ea"/>
            </a:endParaRPr>
          </a:p>
        </p:txBody>
      </p:sp>
    </p:spTree>
    <p:extLst>
      <p:ext uri="{BB962C8B-B14F-4D97-AF65-F5344CB8AC3E}">
        <p14:creationId xmlns:p14="http://schemas.microsoft.com/office/powerpoint/2010/main" val="1110889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31862" y="612219"/>
            <a:ext cx="2580338" cy="3970318"/>
          </a:xfrm>
          <a:prstGeom prst="rect">
            <a:avLst/>
          </a:prstGeom>
        </p:spPr>
        <p:txBody>
          <a:bodyPr wrap="square">
            <a:spAutoFit/>
          </a:bodyPr>
          <a:lstStyle/>
          <a:p>
            <a:pPr marL="342900" lvl="0" indent="-342900" algn="just">
              <a:spcAft>
                <a:spcPts val="0"/>
              </a:spcAft>
              <a:buFont typeface="+mj-lt"/>
              <a:buAutoNum type="alphaUcPeriod"/>
            </a:pPr>
            <a:r>
              <a:rPr lang="zh-CN" altLang="zh-CN" sz="1400" kern="100" dirty="0">
                <a:latin typeface="Calibri" charset="0"/>
                <a:ea typeface="宋体" charset="0"/>
                <a:cs typeface="Times New Roman" charset="0"/>
              </a:rPr>
              <a:t>发卡银行将收单交易的资金从张三卡上扣除，</a:t>
            </a:r>
            <a:r>
              <a:rPr lang="en-US" altLang="zh-CN" sz="1400" kern="100" dirty="0">
                <a:latin typeface="Calibri" charset="0"/>
                <a:ea typeface="宋体" charset="0"/>
                <a:cs typeface="Times New Roman" charset="0"/>
              </a:rPr>
              <a:t>T</a:t>
            </a:r>
            <a:r>
              <a:rPr lang="zh-CN" altLang="zh-CN" sz="1400" kern="100" dirty="0" smtClean="0">
                <a:latin typeface="Calibri" charset="0"/>
                <a:ea typeface="宋体" charset="0"/>
                <a:cs typeface="Times New Roman" charset="0"/>
              </a:rPr>
              <a:t>日银联</a:t>
            </a:r>
            <a:r>
              <a:rPr lang="en-US" altLang="zh-CN" sz="1400" kern="100" dirty="0">
                <a:latin typeface="Calibri" charset="0"/>
                <a:ea typeface="宋体" charset="0"/>
                <a:cs typeface="Times New Roman" charset="0"/>
              </a:rPr>
              <a:t>CPUS</a:t>
            </a:r>
            <a:r>
              <a:rPr lang="zh-CN" altLang="zh-CN" sz="1400" kern="100" dirty="0">
                <a:latin typeface="Calibri" charset="0"/>
                <a:ea typeface="宋体" charset="0"/>
                <a:cs typeface="Times New Roman" charset="0"/>
              </a:rPr>
              <a:t>系统日切后，将交易信息同步给清算系统，由其做轧差清算，将由大小额系统将款项结算至收单机构资金存放银行</a:t>
            </a:r>
            <a:r>
              <a:rPr lang="zh-CN" altLang="zh-CN" sz="1400" kern="100" dirty="0" smtClean="0">
                <a:latin typeface="Calibri" charset="0"/>
                <a:ea typeface="宋体" charset="0"/>
                <a:cs typeface="Times New Roman" charset="0"/>
              </a:rPr>
              <a:t>；</a:t>
            </a:r>
            <a:endParaRPr lang="zh-CN" altLang="en-US" sz="1400" kern="100" dirty="0" smtClean="0">
              <a:latin typeface="Calibri" charset="0"/>
              <a:ea typeface="宋体" charset="0"/>
              <a:cs typeface="Times New Roman" charset="0"/>
            </a:endParaRPr>
          </a:p>
          <a:p>
            <a:pPr marL="342900" lvl="0" indent="-342900" algn="just">
              <a:spcAft>
                <a:spcPts val="0"/>
              </a:spcAft>
              <a:buFont typeface="+mj-lt"/>
              <a:buAutoNum type="alphaUcPeriod"/>
            </a:pPr>
            <a:endParaRPr lang="zh-CN" altLang="zh-CN" sz="1400" kern="100" dirty="0">
              <a:latin typeface="Calibri" charset="0"/>
              <a:ea typeface="宋体" charset="0"/>
              <a:cs typeface="Times New Roman" charset="0"/>
            </a:endParaRPr>
          </a:p>
          <a:p>
            <a:pPr marL="342900" lvl="0" indent="-342900" algn="just">
              <a:spcAft>
                <a:spcPts val="0"/>
              </a:spcAft>
              <a:buFont typeface="+mj-lt"/>
              <a:buAutoNum type="alphaUcPeriod"/>
            </a:pPr>
            <a:r>
              <a:rPr lang="zh-CN" altLang="zh-CN" sz="1400" kern="100" dirty="0">
                <a:latin typeface="Calibri" charset="0"/>
                <a:ea typeface="宋体" charset="0"/>
                <a:cs typeface="Times New Roman" charset="0"/>
              </a:rPr>
              <a:t>收单机构合作银行收到资金后汇入收单机构指定的银行账户</a:t>
            </a:r>
            <a:r>
              <a:rPr lang="zh-CN" altLang="zh-CN" sz="1400" kern="100" dirty="0" smtClean="0">
                <a:latin typeface="Calibri" charset="0"/>
                <a:ea typeface="宋体" charset="0"/>
                <a:cs typeface="Times New Roman" charset="0"/>
              </a:rPr>
              <a:t>；</a:t>
            </a:r>
            <a:endParaRPr lang="zh-CN" altLang="en-US" sz="1400" kern="100" dirty="0" smtClean="0">
              <a:latin typeface="Calibri" charset="0"/>
              <a:ea typeface="宋体" charset="0"/>
              <a:cs typeface="Times New Roman" charset="0"/>
            </a:endParaRPr>
          </a:p>
          <a:p>
            <a:pPr marL="342900" lvl="0" indent="-342900" algn="just">
              <a:spcAft>
                <a:spcPts val="0"/>
              </a:spcAft>
              <a:buFont typeface="+mj-lt"/>
              <a:buAutoNum type="alphaUcPeriod"/>
            </a:pPr>
            <a:endParaRPr lang="zh-CN" altLang="zh-CN" sz="1400" kern="100" dirty="0">
              <a:latin typeface="Calibri" charset="0"/>
              <a:ea typeface="宋体" charset="0"/>
              <a:cs typeface="Times New Roman" charset="0"/>
            </a:endParaRPr>
          </a:p>
          <a:p>
            <a:pPr marL="342900" lvl="0" indent="-342900" algn="just">
              <a:spcAft>
                <a:spcPts val="0"/>
              </a:spcAft>
              <a:buFont typeface="+mj-lt"/>
              <a:buAutoNum type="alphaUcPeriod"/>
            </a:pPr>
            <a:r>
              <a:rPr lang="zh-CN" altLang="zh-CN" sz="1400" kern="100" dirty="0">
                <a:latin typeface="Calibri" charset="0"/>
                <a:ea typeface="宋体" charset="0"/>
                <a:cs typeface="Times New Roman" charset="0"/>
              </a:rPr>
              <a:t>收单机构通过合作银行系统将商户交易资金按协议约定的结算周期结算给商户</a:t>
            </a:r>
            <a:r>
              <a:rPr lang="en-US" altLang="zh-CN" sz="1400" kern="100" dirty="0" smtClean="0">
                <a:latin typeface="Calibri" charset="0"/>
                <a:ea typeface="宋体" charset="0"/>
                <a:cs typeface="Times New Roman" charset="0"/>
              </a:rPr>
              <a:t>KFC</a:t>
            </a:r>
            <a:endParaRPr lang="zh-CN" altLang="en-US" sz="1400" kern="100" dirty="0" smtClean="0">
              <a:latin typeface="Calibri" charset="0"/>
              <a:ea typeface="宋体" charset="0"/>
              <a:cs typeface="Times New Roman" charset="0"/>
            </a:endParaRPr>
          </a:p>
          <a:p>
            <a:pPr marL="342900" lvl="0" indent="-342900" algn="just">
              <a:spcAft>
                <a:spcPts val="0"/>
              </a:spcAft>
              <a:buFont typeface="+mj-lt"/>
              <a:buAutoNum type="alphaUcPeriod"/>
            </a:pPr>
            <a:endParaRPr lang="zh-CN" altLang="zh-CN" sz="1400" kern="100" dirty="0">
              <a:latin typeface="Calibri" charset="0"/>
              <a:ea typeface="宋体" charset="0"/>
              <a:cs typeface="Times New Roman" charset="0"/>
            </a:endParaRPr>
          </a:p>
          <a:p>
            <a:pPr marL="342900" lvl="0" indent="-342900" algn="just">
              <a:spcAft>
                <a:spcPts val="0"/>
              </a:spcAft>
              <a:buFont typeface="+mj-lt"/>
              <a:buAutoNum type="alphaUcPeriod"/>
            </a:pPr>
            <a:r>
              <a:rPr lang="zh-CN" altLang="zh-CN" sz="1400" kern="100" dirty="0">
                <a:latin typeface="Calibri" charset="0"/>
                <a:ea typeface="宋体" charset="0"/>
                <a:cs typeface="Times New Roman" charset="0"/>
              </a:rPr>
              <a:t>商户</a:t>
            </a:r>
            <a:r>
              <a:rPr lang="en-US" altLang="zh-CN" sz="1400" kern="100" dirty="0">
                <a:latin typeface="Calibri" charset="0"/>
                <a:ea typeface="宋体" charset="0"/>
                <a:cs typeface="Times New Roman" charset="0"/>
              </a:rPr>
              <a:t>KFC</a:t>
            </a:r>
            <a:r>
              <a:rPr lang="zh-CN" altLang="zh-CN" sz="1400" kern="100" dirty="0">
                <a:latin typeface="Calibri" charset="0"/>
                <a:ea typeface="宋体" charset="0"/>
                <a:cs typeface="Times New Roman" charset="0"/>
              </a:rPr>
              <a:t>接受款项；</a:t>
            </a:r>
            <a:endParaRPr lang="zh-CN" altLang="zh-CN" sz="1400" kern="100" dirty="0">
              <a:effectLst/>
              <a:latin typeface="Calibri" charset="0"/>
              <a:ea typeface="宋体" charset="0"/>
              <a:cs typeface="Times New Roman" charset="0"/>
            </a:endParaRPr>
          </a:p>
        </p:txBody>
      </p:sp>
      <p:pic>
        <p:nvPicPr>
          <p:cNvPr id="4" name="图片 3"/>
          <p:cNvPicPr>
            <a:picLocks noChangeAspect="1"/>
          </p:cNvPicPr>
          <p:nvPr/>
        </p:nvPicPr>
        <p:blipFill>
          <a:blip r:embed="rId2"/>
          <a:stretch>
            <a:fillRect/>
          </a:stretch>
        </p:blipFill>
        <p:spPr>
          <a:xfrm>
            <a:off x="408895" y="730478"/>
            <a:ext cx="5325110" cy="3733800"/>
          </a:xfrm>
          <a:prstGeom prst="rect">
            <a:avLst/>
          </a:prstGeom>
          <a:ln>
            <a:solidFill>
              <a:schemeClr val="accent1"/>
            </a:solidFill>
          </a:ln>
        </p:spPr>
      </p:pic>
      <p:sp>
        <p:nvSpPr>
          <p:cNvPr id="5" name="文本框 5"/>
          <p:cNvSpPr txBox="1">
            <a:spLocks noChangeArrowheads="1"/>
          </p:cNvSpPr>
          <p:nvPr/>
        </p:nvSpPr>
        <p:spPr bwMode="auto">
          <a:xfrm>
            <a:off x="845611" y="174685"/>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mj-ea"/>
                <a:ea typeface="+mj-ea"/>
              </a:rPr>
              <a:t>资金流</a:t>
            </a:r>
            <a:endParaRPr lang="zh-CN" altLang="en-US" sz="1600" dirty="0">
              <a:solidFill>
                <a:schemeClr val="accent1"/>
              </a:solidFill>
              <a:latin typeface="+mj-ea"/>
              <a:ea typeface="+mj-ea"/>
            </a:endParaRPr>
          </a:p>
        </p:txBody>
      </p:sp>
    </p:spTree>
    <p:extLst>
      <p:ext uri="{BB962C8B-B14F-4D97-AF65-F5344CB8AC3E}">
        <p14:creationId xmlns:p14="http://schemas.microsoft.com/office/powerpoint/2010/main" val="494310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000" y="1041400"/>
            <a:ext cx="4267200" cy="3293209"/>
          </a:xfrm>
          <a:prstGeom prst="rect">
            <a:avLst/>
          </a:prstGeom>
          <a:noFill/>
        </p:spPr>
        <p:txBody>
          <a:bodyPr wrap="square" rtlCol="0">
            <a:spAutoFit/>
          </a:bodyPr>
          <a:lstStyle/>
          <a:p>
            <a:r>
              <a:rPr kumimoji="1" lang="zh-CN" altLang="en-US" sz="1600" b="1" dirty="0" smtClean="0"/>
              <a:t>记账（张三、收单机构、发卡行、</a:t>
            </a:r>
            <a:r>
              <a:rPr kumimoji="1" lang="en-US" altLang="zh-CN" sz="1600" b="1" dirty="0" smtClean="0"/>
              <a:t>KFC</a:t>
            </a:r>
            <a:r>
              <a:rPr kumimoji="1" lang="zh-CN" altLang="en-US" sz="1600" b="1" dirty="0" smtClean="0"/>
              <a:t>）</a:t>
            </a:r>
          </a:p>
          <a:p>
            <a:endParaRPr kumimoji="1" lang="zh-CN" altLang="en-US" sz="1600" b="1" dirty="0" smtClean="0"/>
          </a:p>
          <a:p>
            <a:r>
              <a:rPr kumimoji="1" lang="zh-CN" altLang="en-US" sz="1600" b="1" dirty="0" smtClean="0"/>
              <a:t>支付（延迟、掉单。。。）</a:t>
            </a:r>
          </a:p>
          <a:p>
            <a:endParaRPr kumimoji="1" lang="zh-CN" altLang="en-US" sz="1600" b="1" dirty="0" smtClean="0"/>
          </a:p>
          <a:p>
            <a:r>
              <a:rPr kumimoji="1" lang="zh-CN" altLang="en-US" sz="1600" b="1" dirty="0" smtClean="0"/>
              <a:t>计算手续费</a:t>
            </a:r>
          </a:p>
          <a:p>
            <a:endParaRPr kumimoji="1" lang="zh-CN" altLang="en-US" sz="1600" b="1" dirty="0" smtClean="0"/>
          </a:p>
          <a:p>
            <a:r>
              <a:rPr kumimoji="1" lang="zh-CN" altLang="en-US" sz="1600" b="1" dirty="0" smtClean="0"/>
              <a:t>张三查账</a:t>
            </a:r>
          </a:p>
          <a:p>
            <a:endParaRPr kumimoji="1" lang="zh-CN" altLang="en-US" sz="1600" b="1" dirty="0" smtClean="0"/>
          </a:p>
          <a:p>
            <a:r>
              <a:rPr kumimoji="1" lang="en-US" altLang="zh-CN" sz="1600" b="1" dirty="0" smtClean="0"/>
              <a:t>KFC</a:t>
            </a:r>
            <a:r>
              <a:rPr kumimoji="1" lang="zh-CN" altLang="en-US" sz="1600" b="1" dirty="0" smtClean="0"/>
              <a:t>核销账目</a:t>
            </a:r>
          </a:p>
          <a:p>
            <a:endParaRPr kumimoji="1" lang="zh-CN" altLang="en-US" sz="1600" b="1" dirty="0"/>
          </a:p>
          <a:p>
            <a:r>
              <a:rPr kumimoji="1" lang="zh-CN" altLang="en-US" sz="1600" b="1" dirty="0" smtClean="0"/>
              <a:t>如何保证每天交易分毫不差？</a:t>
            </a:r>
          </a:p>
          <a:p>
            <a:endParaRPr kumimoji="1" lang="zh-CN" altLang="en-US" sz="1600" b="1" dirty="0"/>
          </a:p>
          <a:p>
            <a:r>
              <a:rPr kumimoji="1" lang="zh-CN" altLang="en-US" sz="1600" b="1" dirty="0" smtClean="0"/>
              <a:t>。。。。。。</a:t>
            </a:r>
          </a:p>
        </p:txBody>
      </p:sp>
    </p:spTree>
    <p:extLst>
      <p:ext uri="{BB962C8B-B14F-4D97-AF65-F5344CB8AC3E}">
        <p14:creationId xmlns:p14="http://schemas.microsoft.com/office/powerpoint/2010/main" val="506082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什么是账户？</a:t>
            </a:r>
            <a:endParaRPr lang="en-US" altLang="zh-CN" sz="1600" dirty="0">
              <a:solidFill>
                <a:schemeClr val="accent1"/>
              </a:solidFill>
              <a:latin typeface="+mj-ea"/>
              <a:ea typeface="+mj-ea"/>
            </a:endParaRPr>
          </a:p>
        </p:txBody>
      </p:sp>
      <p:sp>
        <p:nvSpPr>
          <p:cNvPr id="11" name="矩形 10"/>
          <p:cNvSpPr/>
          <p:nvPr/>
        </p:nvSpPr>
        <p:spPr>
          <a:xfrm>
            <a:off x="448527" y="4277274"/>
            <a:ext cx="8136673" cy="657872"/>
          </a:xfrm>
          <a:prstGeom prst="rect">
            <a:avLst/>
          </a:prstGeom>
        </p:spPr>
        <p:txBody>
          <a:bodyPr wrap="square">
            <a:spAutoFit/>
          </a:bodyPr>
          <a:lstStyle/>
          <a:p>
            <a:pPr>
              <a:lnSpc>
                <a:spcPct val="150000"/>
              </a:lnSpc>
            </a:pPr>
            <a:r>
              <a:rPr lang="zh-CN" altLang="en-US" sz="1400" b="1" dirty="0">
                <a:solidFill>
                  <a:schemeClr val="tx1">
                    <a:lumMod val="85000"/>
                    <a:lumOff val="15000"/>
                  </a:schemeClr>
                </a:solidFill>
                <a:latin typeface="+mj-ea"/>
                <a:ea typeface="+mj-ea"/>
              </a:rPr>
              <a:t>账户</a:t>
            </a:r>
            <a:r>
              <a:rPr lang="zh-CN" altLang="en-US" sz="1050" dirty="0">
                <a:solidFill>
                  <a:schemeClr val="tx1">
                    <a:lumMod val="85000"/>
                    <a:lumOff val="15000"/>
                  </a:schemeClr>
                </a:solidFill>
                <a:latin typeface="+mj-ea"/>
                <a:ea typeface="+mj-ea"/>
              </a:rPr>
              <a:t>是根据会计科目设置，具有一定结构，对各种经济业务进行分类和系统连续的记录，反映资产、负债和</a:t>
            </a:r>
            <a:r>
              <a:rPr lang="zh-CN" altLang="en-US" sz="1050" dirty="0" smtClean="0">
                <a:solidFill>
                  <a:schemeClr val="tx1">
                    <a:lumMod val="85000"/>
                    <a:lumOff val="15000"/>
                  </a:schemeClr>
                </a:solidFill>
                <a:latin typeface="+mj-ea"/>
                <a:ea typeface="+mj-ea"/>
              </a:rPr>
              <a:t>所有者权益等增减</a:t>
            </a:r>
            <a:r>
              <a:rPr lang="zh-CN" altLang="en-US" sz="1050" dirty="0">
                <a:solidFill>
                  <a:schemeClr val="tx1">
                    <a:lumMod val="85000"/>
                    <a:lumOff val="15000"/>
                  </a:schemeClr>
                </a:solidFill>
                <a:latin typeface="+mj-ea"/>
                <a:ea typeface="+mj-ea"/>
              </a:rPr>
              <a:t>变动的记账实体，同时为客户提供的实现交易资金的收付和暂存</a:t>
            </a:r>
            <a:r>
              <a:rPr lang="zh-CN" altLang="en-US" sz="1050" dirty="0" smtClean="0">
                <a:solidFill>
                  <a:schemeClr val="tx1">
                    <a:lumMod val="85000"/>
                    <a:lumOff val="15000"/>
                  </a:schemeClr>
                </a:solidFill>
                <a:latin typeface="+mj-ea"/>
                <a:ea typeface="+mj-ea"/>
              </a:rPr>
              <a:t>管理等功能。</a:t>
            </a:r>
            <a:endParaRPr lang="zh-CN" altLang="en-US" dirty="0">
              <a:solidFill>
                <a:schemeClr val="tx1">
                  <a:lumMod val="85000"/>
                  <a:lumOff val="15000"/>
                </a:schemeClr>
              </a:solidFill>
              <a:latin typeface="+mj-ea"/>
              <a:ea typeface="+mj-ea"/>
            </a:endParaRPr>
          </a:p>
        </p:txBody>
      </p:sp>
      <p:cxnSp>
        <p:nvCxnSpPr>
          <p:cNvPr id="13" name="直接连接符 12"/>
          <p:cNvCxnSpPr/>
          <p:nvPr/>
        </p:nvCxnSpPr>
        <p:spPr>
          <a:xfrm>
            <a:off x="1070888" y="555416"/>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3168368" y="667175"/>
            <a:ext cx="2438801" cy="3232252"/>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8" y="9250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3" y="9250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8" y="27297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3" y="27297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矩形 72"/>
          <p:cNvSpPr/>
          <p:nvPr/>
        </p:nvSpPr>
        <p:spPr>
          <a:xfrm>
            <a:off x="718356" y="1195088"/>
            <a:ext cx="1960779" cy="1246495"/>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latin typeface="+mn-ea"/>
              </a:rPr>
              <a:t>联通互联网身份凭证</a:t>
            </a:r>
          </a:p>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latin typeface="+mn-ea"/>
              </a:rPr>
              <a:t>信息价值</a:t>
            </a:r>
            <a:r>
              <a:rPr lang="en-US" altLang="zh-CN" sz="1000" dirty="0" smtClean="0">
                <a:solidFill>
                  <a:schemeClr val="tx1">
                    <a:lumMod val="85000"/>
                    <a:lumOff val="15000"/>
                  </a:schemeClr>
                </a:solidFill>
                <a:latin typeface="+mn-ea"/>
              </a:rPr>
              <a:t>&amp;</a:t>
            </a:r>
            <a:r>
              <a:rPr lang="zh-CN" altLang="en-US" sz="1000" dirty="0" smtClean="0">
                <a:solidFill>
                  <a:schemeClr val="tx1">
                    <a:lumMod val="85000"/>
                    <a:lumOff val="15000"/>
                  </a:schemeClr>
                </a:solidFill>
                <a:latin typeface="+mn-ea"/>
              </a:rPr>
              <a:t>货币价值的综合载体</a:t>
            </a:r>
            <a:endParaRPr lang="en-US" altLang="zh-CN" sz="1000" dirty="0">
              <a:solidFill>
                <a:schemeClr val="tx1">
                  <a:lumMod val="85000"/>
                  <a:lumOff val="15000"/>
                </a:schemeClr>
              </a:solidFill>
              <a:latin typeface="+mn-ea"/>
            </a:endParaRPr>
          </a:p>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latin typeface="+mn-ea"/>
              </a:rPr>
              <a:t>客户交互信息的主要渠道</a:t>
            </a:r>
            <a:endParaRPr lang="en-US" altLang="zh-CN" sz="1000" dirty="0" smtClean="0">
              <a:solidFill>
                <a:schemeClr val="tx1">
                  <a:lumMod val="85000"/>
                  <a:lumOff val="15000"/>
                </a:schemeClr>
              </a:solidFill>
              <a:latin typeface="+mn-ea"/>
            </a:endParaRPr>
          </a:p>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latin typeface="+mn-ea"/>
              </a:rPr>
              <a:t>挖掘客户的直接途径</a:t>
            </a: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127" y="931238"/>
            <a:ext cx="2129008" cy="276999"/>
          </a:xfrm>
          <a:prstGeom prst="rect">
            <a:avLst/>
          </a:prstGeom>
        </p:spPr>
        <p:txBody>
          <a:bodyPr wrap="square">
            <a:spAutoFit/>
          </a:bodyPr>
          <a:lstStyle/>
          <a:p>
            <a:pPr lvl="0" algn="r" fontAlgn="base">
              <a:spcBef>
                <a:spcPct val="0"/>
              </a:spcBef>
              <a:spcAft>
                <a:spcPct val="0"/>
              </a:spcAft>
            </a:pPr>
            <a:r>
              <a:rPr lang="zh-CN" altLang="en-US" sz="1200" dirty="0" smtClean="0">
                <a:solidFill>
                  <a:schemeClr val="accent1"/>
                </a:solidFill>
                <a:latin typeface="+mj-lt"/>
                <a:ea typeface="+mj-ea"/>
                <a:sym typeface="Calibri" panose="020F0502020204030204" pitchFamily="34" charset="0"/>
              </a:rPr>
              <a:t>用户账户最好的依托</a:t>
            </a:r>
            <a:endParaRPr lang="zh-CN" altLang="en-US" sz="1200" dirty="0">
              <a:solidFill>
                <a:schemeClr val="accent1"/>
              </a:solidFill>
              <a:latin typeface="+mj-lt"/>
              <a:ea typeface="+mj-ea"/>
              <a:sym typeface="Calibri" panose="020F0502020204030204" pitchFamily="34" charset="0"/>
            </a:endParaRPr>
          </a:p>
        </p:txBody>
      </p:sp>
      <p:cxnSp>
        <p:nvCxnSpPr>
          <p:cNvPr id="75" name="直接连接符 74"/>
          <p:cNvCxnSpPr/>
          <p:nvPr/>
        </p:nvCxnSpPr>
        <p:spPr>
          <a:xfrm>
            <a:off x="2320512" y="125058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09" y="2993581"/>
            <a:ext cx="1960779" cy="1246495"/>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rPr>
              <a:t>可量化的流量转化</a:t>
            </a:r>
          </a:p>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rPr>
              <a:t>“圈地”的重要手段</a:t>
            </a:r>
          </a:p>
          <a:p>
            <a:pPr>
              <a:lnSpc>
                <a:spcPct val="150000"/>
              </a:lnSpc>
            </a:pPr>
            <a:endParaRPr lang="zh-CN" altLang="en-US" sz="1000" dirty="0" smtClean="0">
              <a:solidFill>
                <a:schemeClr val="tx1">
                  <a:lumMod val="85000"/>
                  <a:lumOff val="15000"/>
                </a:schemeClr>
              </a:solidFill>
            </a:endParaRPr>
          </a:p>
          <a:p>
            <a:pPr marL="171450" indent="-171450">
              <a:lnSpc>
                <a:spcPct val="150000"/>
              </a:lnSpc>
              <a:buFont typeface="Arial" panose="020B0604020202020204" pitchFamily="34" charset="0"/>
              <a:buChar char="•"/>
            </a:pPr>
            <a:endParaRPr lang="zh-CN" altLang="en-US" sz="1000" dirty="0" smtClean="0">
              <a:solidFill>
                <a:schemeClr val="tx1">
                  <a:lumMod val="85000"/>
                  <a:lumOff val="15000"/>
                </a:schemeClr>
              </a:solidFill>
            </a:endParaRPr>
          </a:p>
          <a:p>
            <a:pPr marL="171450" indent="-171450">
              <a:lnSpc>
                <a:spcPct val="150000"/>
              </a:lnSpc>
              <a:buFont typeface="Arial" panose="020B0604020202020204" pitchFamily="34" charset="0"/>
              <a:buChar char="•"/>
            </a:pPr>
            <a:endParaRPr lang="zh-CN" altLang="en-US" sz="1000" dirty="0">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2729731"/>
            <a:ext cx="2129008" cy="276999"/>
          </a:xfrm>
          <a:prstGeom prst="rect">
            <a:avLst/>
          </a:prstGeom>
        </p:spPr>
        <p:txBody>
          <a:bodyPr wrap="square">
            <a:spAutoFit/>
          </a:bodyPr>
          <a:lstStyle/>
          <a:p>
            <a:pPr lvl="0" algn="r" fontAlgn="base">
              <a:spcBef>
                <a:spcPct val="0"/>
              </a:spcBef>
              <a:spcAft>
                <a:spcPct val="0"/>
              </a:spcAft>
            </a:pPr>
            <a:r>
              <a:rPr lang="zh-CN" altLang="en-US" sz="1200" dirty="0" smtClean="0">
                <a:solidFill>
                  <a:schemeClr val="accent1"/>
                </a:solidFill>
                <a:latin typeface="+mj-lt"/>
                <a:ea typeface="+mj-ea"/>
                <a:sym typeface="Calibri" panose="020F0502020204030204" pitchFamily="34" charset="0"/>
              </a:rPr>
              <a:t>企业利益的“抓手”</a:t>
            </a:r>
            <a:endParaRPr lang="zh-CN" altLang="en-US" sz="1200" dirty="0">
              <a:solidFill>
                <a:schemeClr val="accent1"/>
              </a:solidFill>
              <a:latin typeface="+mj-lt"/>
              <a:ea typeface="+mj-ea"/>
              <a:sym typeface="Calibri" panose="020F0502020204030204" pitchFamily="34" charset="0"/>
            </a:endParaRPr>
          </a:p>
        </p:txBody>
      </p:sp>
      <p:cxnSp>
        <p:nvCxnSpPr>
          <p:cNvPr id="78" name="直接连接符 77"/>
          <p:cNvCxnSpPr/>
          <p:nvPr/>
        </p:nvCxnSpPr>
        <p:spPr>
          <a:xfrm>
            <a:off x="2336765" y="304908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32204" y="3032779"/>
            <a:ext cx="2129008" cy="784830"/>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smtClean="0">
                <a:solidFill>
                  <a:schemeClr val="accent1"/>
                </a:solidFill>
                <a:latin typeface="+mn-ea"/>
              </a:rPr>
              <a:t>大部分账户局限性</a:t>
            </a:r>
          </a:p>
          <a:p>
            <a:pPr marL="171450" indent="-171450">
              <a:lnSpc>
                <a:spcPct val="150000"/>
              </a:lnSpc>
              <a:buFont typeface="Arial" panose="020B0604020202020204" pitchFamily="34" charset="0"/>
              <a:buChar char="•"/>
            </a:pPr>
            <a:r>
              <a:rPr lang="en-US" altLang="zh-CN" sz="1000" dirty="0" smtClean="0">
                <a:solidFill>
                  <a:schemeClr val="accent1"/>
                </a:solidFill>
                <a:latin typeface="+mn-ea"/>
              </a:rPr>
              <a:t>1</a:t>
            </a:r>
            <a:r>
              <a:rPr lang="zh-CN" altLang="en-US" sz="1000" dirty="0" smtClean="0">
                <a:solidFill>
                  <a:schemeClr val="accent1"/>
                </a:solidFill>
                <a:latin typeface="+mn-ea"/>
              </a:rPr>
              <a:t>客户、</a:t>
            </a:r>
            <a:r>
              <a:rPr lang="en-US" altLang="zh-CN" sz="1000" dirty="0" smtClean="0">
                <a:solidFill>
                  <a:schemeClr val="accent1"/>
                </a:solidFill>
                <a:latin typeface="+mn-ea"/>
              </a:rPr>
              <a:t>1</a:t>
            </a:r>
            <a:r>
              <a:rPr lang="zh-CN" altLang="en-US" sz="1000" dirty="0" smtClean="0">
                <a:solidFill>
                  <a:schemeClr val="accent1"/>
                </a:solidFill>
                <a:latin typeface="+mn-ea"/>
              </a:rPr>
              <a:t>账户、多产品、</a:t>
            </a:r>
            <a:r>
              <a:rPr lang="en-US" altLang="zh-CN" sz="1000" dirty="0" smtClean="0">
                <a:solidFill>
                  <a:schemeClr val="accent1"/>
                </a:solidFill>
                <a:latin typeface="+mn-ea"/>
              </a:rPr>
              <a:t>1</a:t>
            </a:r>
            <a:r>
              <a:rPr lang="zh-CN" altLang="en-US" sz="1000" dirty="0" smtClean="0">
                <a:solidFill>
                  <a:schemeClr val="accent1"/>
                </a:solidFill>
                <a:latin typeface="+mn-ea"/>
              </a:rPr>
              <a:t>站式</a:t>
            </a:r>
          </a:p>
          <a:p>
            <a:pPr marL="171450" indent="-171450">
              <a:lnSpc>
                <a:spcPct val="150000"/>
              </a:lnSpc>
              <a:buFont typeface="Arial" panose="020B0604020202020204" pitchFamily="34" charset="0"/>
              <a:buChar char="•"/>
            </a:pPr>
            <a:endParaRPr lang="zh-CN" altLang="en-US" sz="1000" dirty="0">
              <a:solidFill>
                <a:schemeClr val="accent1"/>
              </a:solidFill>
              <a:latin typeface="+mn-ea"/>
            </a:endParaRPr>
          </a:p>
        </p:txBody>
      </p: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2755780"/>
            <a:ext cx="2129008" cy="276999"/>
          </a:xfrm>
          <a:prstGeom prst="rect">
            <a:avLst/>
          </a:prstGeom>
        </p:spPr>
        <p:txBody>
          <a:bodyPr wrap="square">
            <a:spAutoFit/>
          </a:bodyPr>
          <a:lstStyle/>
          <a:p>
            <a:pPr lvl="0" fontAlgn="base">
              <a:spcBef>
                <a:spcPct val="0"/>
              </a:spcBef>
              <a:spcAft>
                <a:spcPct val="0"/>
              </a:spcAft>
            </a:pPr>
            <a:r>
              <a:rPr lang="zh-CN" altLang="en-US" sz="1200" dirty="0" smtClean="0">
                <a:solidFill>
                  <a:schemeClr val="accent1"/>
                </a:solidFill>
                <a:latin typeface="+mj-lt"/>
                <a:ea typeface="+mj-ea"/>
                <a:sym typeface="Calibri" panose="020F0502020204030204" pitchFamily="34" charset="0"/>
              </a:rPr>
              <a:t>分业之困</a:t>
            </a:r>
            <a:endParaRPr lang="zh-CN" altLang="en-US" sz="1200" dirty="0">
              <a:solidFill>
                <a:schemeClr val="accent1"/>
              </a:solidFill>
              <a:latin typeface="+mj-lt"/>
              <a:ea typeface="+mj-ea"/>
              <a:sym typeface="Calibri" panose="020F0502020204030204" pitchFamily="34" charset="0"/>
            </a:endParaRPr>
          </a:p>
        </p:txBody>
      </p:sp>
      <p:cxnSp>
        <p:nvCxnSpPr>
          <p:cNvPr id="81" name="直接连接符 80"/>
          <p:cNvCxnSpPr/>
          <p:nvPr/>
        </p:nvCxnSpPr>
        <p:spPr>
          <a:xfrm>
            <a:off x="6351913" y="30539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4" y="1208237"/>
            <a:ext cx="1960779" cy="147732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smtClean="0">
                <a:solidFill>
                  <a:schemeClr val="tx1">
                    <a:lumMod val="85000"/>
                    <a:lumOff val="15000"/>
                  </a:schemeClr>
                </a:solidFill>
              </a:rPr>
              <a:t>无现金社会，账户</a:t>
            </a:r>
            <a:r>
              <a:rPr lang="en-US" altLang="zh-CN" sz="1000" dirty="0" smtClean="0">
                <a:solidFill>
                  <a:schemeClr val="tx1">
                    <a:lumMod val="85000"/>
                    <a:lumOff val="15000"/>
                  </a:schemeClr>
                </a:solidFill>
              </a:rPr>
              <a:t>+</a:t>
            </a:r>
            <a:r>
              <a:rPr lang="zh-CN" altLang="en-US" sz="1000" dirty="0" smtClean="0">
                <a:solidFill>
                  <a:schemeClr val="tx1">
                    <a:lumMod val="85000"/>
                    <a:lumOff val="15000"/>
                  </a:schemeClr>
                </a:solidFill>
              </a:rPr>
              <a:t>银行卡双向促进</a:t>
            </a:r>
          </a:p>
          <a:p>
            <a:pPr marL="514350" lvl="1" indent="-171450">
              <a:lnSpc>
                <a:spcPct val="150000"/>
              </a:lnSpc>
              <a:buFont typeface="Arial" panose="020B0604020202020204" pitchFamily="34" charset="0"/>
              <a:buChar char="•"/>
            </a:pPr>
            <a:r>
              <a:rPr lang="zh-CN" altLang="en-US" sz="1000" dirty="0" smtClean="0">
                <a:solidFill>
                  <a:schemeClr val="tx1">
                    <a:lumMod val="85000"/>
                    <a:lumOff val="15000"/>
                  </a:schemeClr>
                </a:solidFill>
              </a:rPr>
              <a:t>银行绕过面签红线的途径</a:t>
            </a:r>
          </a:p>
          <a:p>
            <a:pPr marL="171450" indent="-171450">
              <a:lnSpc>
                <a:spcPct val="150000"/>
              </a:lnSpc>
              <a:buFont typeface="Arial" panose="020B0604020202020204" pitchFamily="34" charset="0"/>
              <a:buChar char="•"/>
            </a:pPr>
            <a:endParaRPr lang="zh-CN" altLang="en-US" sz="1000" dirty="0" smtClean="0">
              <a:solidFill>
                <a:schemeClr val="tx1">
                  <a:lumMod val="85000"/>
                  <a:lumOff val="15000"/>
                </a:schemeClr>
              </a:solidFill>
            </a:endParaRPr>
          </a:p>
          <a:p>
            <a:pPr marL="171450" indent="-171450">
              <a:lnSpc>
                <a:spcPct val="150000"/>
              </a:lnSpc>
              <a:buFont typeface="Arial" panose="020B0604020202020204" pitchFamily="34" charset="0"/>
              <a:buChar char="•"/>
            </a:pPr>
            <a:endParaRPr lang="zh-CN" altLang="en-US" sz="1000" dirty="0">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804238"/>
            <a:ext cx="2352996" cy="461665"/>
          </a:xfrm>
          <a:prstGeom prst="rect">
            <a:avLst/>
          </a:prstGeom>
        </p:spPr>
        <p:txBody>
          <a:bodyPr wrap="square">
            <a:spAutoFit/>
          </a:bodyPr>
          <a:lstStyle/>
          <a:p>
            <a:pPr lvl="0" fontAlgn="base">
              <a:spcBef>
                <a:spcPct val="0"/>
              </a:spcBef>
              <a:spcAft>
                <a:spcPct val="0"/>
              </a:spcAft>
            </a:pPr>
            <a:r>
              <a:rPr lang="zh-CN" altLang="en-US" sz="1200" dirty="0" smtClean="0">
                <a:solidFill>
                  <a:schemeClr val="accent1"/>
                </a:solidFill>
                <a:latin typeface="+mj-lt"/>
                <a:ea typeface="+mj-ea"/>
                <a:sym typeface="Calibri" panose="020F0502020204030204" pitchFamily="34" charset="0"/>
              </a:rPr>
              <a:t>建设互金账户，与</a:t>
            </a:r>
            <a:r>
              <a:rPr lang="zh-CN" altLang="en-US" sz="1200" smtClean="0">
                <a:solidFill>
                  <a:schemeClr val="accent1"/>
                </a:solidFill>
                <a:latin typeface="+mj-lt"/>
                <a:ea typeface="+mj-ea"/>
                <a:sym typeface="Calibri" panose="020F0502020204030204" pitchFamily="34" charset="0"/>
              </a:rPr>
              <a:t>银行合作潜能无限</a:t>
            </a:r>
            <a:endParaRPr lang="zh-CN" altLang="en-US" sz="1200" dirty="0">
              <a:solidFill>
                <a:schemeClr val="accent1"/>
              </a:solidFill>
              <a:latin typeface="+mj-lt"/>
              <a:ea typeface="+mj-ea"/>
              <a:sym typeface="Calibri" panose="020F0502020204030204" pitchFamily="34" charset="0"/>
            </a:endParaRPr>
          </a:p>
        </p:txBody>
      </p:sp>
      <p:cxnSp>
        <p:nvCxnSpPr>
          <p:cNvPr id="84" name="直接连接符 83"/>
          <p:cNvCxnSpPr/>
          <p:nvPr/>
        </p:nvCxnSpPr>
        <p:spPr>
          <a:xfrm>
            <a:off x="6351913" y="122940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8" name="Group 35"/>
          <p:cNvGrpSpPr/>
          <p:nvPr/>
        </p:nvGrpSpPr>
        <p:grpSpPr>
          <a:xfrm>
            <a:off x="5864023" y="2850373"/>
            <a:ext cx="216761" cy="182406"/>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2838865"/>
            <a:ext cx="184042" cy="210217"/>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1024519"/>
            <a:ext cx="231484" cy="187314"/>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1037887"/>
            <a:ext cx="230666" cy="175863"/>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extLst>
      <p:ext uri="{BB962C8B-B14F-4D97-AF65-F5344CB8AC3E}">
        <p14:creationId xmlns:p14="http://schemas.microsoft.com/office/powerpoint/2010/main" val="1969014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868759154"/>
              </p:ext>
            </p:extLst>
          </p:nvPr>
        </p:nvGraphicFramePr>
        <p:xfrm>
          <a:off x="654050" y="850739"/>
          <a:ext cx="7626349" cy="3594260"/>
        </p:xfrm>
        <a:graphic>
          <a:graphicData uri="http://schemas.openxmlformats.org/drawingml/2006/table">
            <a:tbl>
              <a:tblPr firstRow="1" firstCol="1" bandRow="1"/>
              <a:tblGrid>
                <a:gridCol w="942386"/>
                <a:gridCol w="2582837"/>
                <a:gridCol w="4101126"/>
              </a:tblGrid>
              <a:tr h="239991">
                <a:tc>
                  <a:txBody>
                    <a:bodyPr/>
                    <a:lstStyle/>
                    <a:p>
                      <a:pPr algn="l">
                        <a:spcAft>
                          <a:spcPts val="0"/>
                        </a:spcAft>
                      </a:pPr>
                      <a:r>
                        <a:rPr lang="zh-CN" sz="1050" kern="100">
                          <a:effectLst/>
                          <a:latin typeface="Times New Roman" charset="0"/>
                          <a:ea typeface="仿宋_GB2312" charset="0"/>
                        </a:rPr>
                        <a:t>序号</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a:spcAft>
                          <a:spcPts val="0"/>
                        </a:spcAft>
                      </a:pPr>
                      <a:r>
                        <a:rPr lang="zh-CN" sz="1050" kern="100">
                          <a:effectLst/>
                          <a:latin typeface="Times New Roman" charset="0"/>
                          <a:ea typeface="仿宋_GB2312" charset="0"/>
                        </a:rPr>
                        <a:t>功能模块</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a:spcAft>
                          <a:spcPts val="0"/>
                        </a:spcAft>
                      </a:pPr>
                      <a:r>
                        <a:rPr lang="zh-CN" sz="1050" kern="100">
                          <a:effectLst/>
                          <a:latin typeface="Times New Roman" charset="0"/>
                          <a:ea typeface="仿宋_GB2312" charset="0"/>
                        </a:rPr>
                        <a:t>功能说明</a:t>
                      </a:r>
                      <a:endParaRPr lang="zh-CN" sz="105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78388">
                <a:tc>
                  <a:txBody>
                    <a:bodyPr/>
                    <a:lstStyle/>
                    <a:p>
                      <a:pPr algn="ctr">
                        <a:spcAft>
                          <a:spcPts val="0"/>
                        </a:spcAft>
                      </a:pPr>
                      <a:r>
                        <a:rPr lang="en-US" sz="1100" kern="0">
                          <a:solidFill>
                            <a:srgbClr val="000000"/>
                          </a:solidFill>
                          <a:effectLst/>
                          <a:latin typeface="仿宋_GB2312" charset="0"/>
                          <a:ea typeface="宋体" charset="0"/>
                        </a:rPr>
                        <a:t>1</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个人账户基本操作</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个人用户的账户创建、更新及删除</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1191">
                <a:tc>
                  <a:txBody>
                    <a:bodyPr/>
                    <a:lstStyle/>
                    <a:p>
                      <a:pPr algn="ctr">
                        <a:spcAft>
                          <a:spcPts val="0"/>
                        </a:spcAft>
                      </a:pPr>
                      <a:r>
                        <a:rPr lang="en-US" sz="1100" kern="0">
                          <a:solidFill>
                            <a:srgbClr val="000000"/>
                          </a:solidFill>
                          <a:effectLst/>
                          <a:latin typeface="仿宋_GB2312" charset="0"/>
                          <a:ea typeface="宋体" charset="0"/>
                        </a:rPr>
                        <a:t>2</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个人账户密码的设置与修改</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账户密码修改</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991">
                <a:tc>
                  <a:txBody>
                    <a:bodyPr/>
                    <a:lstStyle/>
                    <a:p>
                      <a:pPr algn="ctr">
                        <a:spcAft>
                          <a:spcPts val="0"/>
                        </a:spcAft>
                      </a:pPr>
                      <a:r>
                        <a:rPr lang="en-US" sz="1100" kern="0">
                          <a:solidFill>
                            <a:srgbClr val="000000"/>
                          </a:solidFill>
                          <a:effectLst/>
                          <a:latin typeface="仿宋_GB2312" charset="0"/>
                          <a:ea typeface="宋体" charset="0"/>
                        </a:rPr>
                        <a:t>3</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账户的冻结</a:t>
                      </a:r>
                      <a:r>
                        <a:rPr lang="en-US" sz="1100" kern="0">
                          <a:solidFill>
                            <a:srgbClr val="000000"/>
                          </a:solidFill>
                          <a:effectLst/>
                          <a:latin typeface="Times New Roman" charset="0"/>
                          <a:ea typeface="仿宋_GB2312" charset="0"/>
                        </a:rPr>
                        <a:t>&amp;</a:t>
                      </a:r>
                      <a:r>
                        <a:rPr lang="zh-CN" sz="1100" kern="0">
                          <a:solidFill>
                            <a:srgbClr val="000000"/>
                          </a:solidFill>
                          <a:effectLst/>
                          <a:latin typeface="Times New Roman" charset="0"/>
                          <a:ea typeface="仿宋_GB2312" charset="0"/>
                        </a:rPr>
                        <a:t>解冻</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用户账户的冻结</a:t>
                      </a:r>
                      <a:r>
                        <a:rPr lang="en-US" sz="1100" kern="0">
                          <a:solidFill>
                            <a:srgbClr val="000000"/>
                          </a:solidFill>
                          <a:effectLst/>
                          <a:latin typeface="Times New Roman" charset="0"/>
                          <a:ea typeface="仿宋_GB2312" charset="0"/>
                        </a:rPr>
                        <a:t>&amp;</a:t>
                      </a:r>
                      <a:r>
                        <a:rPr lang="zh-CN" sz="1100" kern="0">
                          <a:solidFill>
                            <a:srgbClr val="000000"/>
                          </a:solidFill>
                          <a:effectLst/>
                          <a:latin typeface="Times New Roman" charset="0"/>
                          <a:ea typeface="仿宋_GB2312" charset="0"/>
                        </a:rPr>
                        <a:t>解冻</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991">
                <a:tc>
                  <a:txBody>
                    <a:bodyPr/>
                    <a:lstStyle/>
                    <a:p>
                      <a:pPr algn="ctr">
                        <a:spcAft>
                          <a:spcPts val="0"/>
                        </a:spcAft>
                      </a:pPr>
                      <a:r>
                        <a:rPr lang="en-US" sz="1100" kern="0">
                          <a:solidFill>
                            <a:srgbClr val="000000"/>
                          </a:solidFill>
                          <a:effectLst/>
                          <a:latin typeface="仿宋_GB2312" charset="0"/>
                          <a:ea typeface="宋体" charset="0"/>
                        </a:rPr>
                        <a:t>4</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个人账户信息查询</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查询账户基本信息及状态</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22384">
                <a:tc>
                  <a:txBody>
                    <a:bodyPr/>
                    <a:lstStyle/>
                    <a:p>
                      <a:pPr algn="ctr">
                        <a:spcAft>
                          <a:spcPts val="0"/>
                        </a:spcAft>
                      </a:pPr>
                      <a:r>
                        <a:rPr lang="en-US" sz="1100" kern="0">
                          <a:solidFill>
                            <a:srgbClr val="000000"/>
                          </a:solidFill>
                          <a:effectLst/>
                          <a:latin typeface="仿宋_GB2312" charset="0"/>
                          <a:ea typeface="宋体" charset="0"/>
                        </a:rPr>
                        <a:t>5</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账户余额查询</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查询用户主子账户的各类余额信息（可用，冻结）</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991">
                <a:tc>
                  <a:txBody>
                    <a:bodyPr/>
                    <a:lstStyle/>
                    <a:p>
                      <a:pPr algn="ctr">
                        <a:spcAft>
                          <a:spcPts val="0"/>
                        </a:spcAft>
                      </a:pPr>
                      <a:r>
                        <a:rPr lang="en-US" sz="1100" kern="0">
                          <a:solidFill>
                            <a:srgbClr val="000000"/>
                          </a:solidFill>
                          <a:effectLst/>
                          <a:latin typeface="仿宋_GB2312" charset="0"/>
                          <a:ea typeface="宋体" charset="0"/>
                        </a:rPr>
                        <a:t>6</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账户流水查询</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查询用户主子账户的流水信息</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79981">
                <a:tc>
                  <a:txBody>
                    <a:bodyPr/>
                    <a:lstStyle/>
                    <a:p>
                      <a:pPr algn="ctr">
                        <a:spcAft>
                          <a:spcPts val="0"/>
                        </a:spcAft>
                      </a:pPr>
                      <a:r>
                        <a:rPr lang="en-US" sz="1100" kern="0">
                          <a:solidFill>
                            <a:srgbClr val="000000"/>
                          </a:solidFill>
                          <a:effectLst/>
                          <a:latin typeface="仿宋_GB2312" charset="0"/>
                          <a:ea typeface="宋体" charset="0"/>
                        </a:rPr>
                        <a:t>7</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转账</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将付款用户账户的可用余额实时转入收款用户的账户。</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991">
                <a:tc>
                  <a:txBody>
                    <a:bodyPr/>
                    <a:lstStyle/>
                    <a:p>
                      <a:pPr algn="ctr">
                        <a:spcAft>
                          <a:spcPts val="0"/>
                        </a:spcAft>
                      </a:pPr>
                      <a:r>
                        <a:rPr lang="en-US" sz="1100" kern="0">
                          <a:solidFill>
                            <a:srgbClr val="000000"/>
                          </a:solidFill>
                          <a:effectLst/>
                          <a:latin typeface="仿宋_GB2312" charset="0"/>
                          <a:ea typeface="宋体" charset="0"/>
                        </a:rPr>
                        <a:t>8</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账户余额冻结</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将用户账户中的可用余额冻结</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2389">
                <a:tc>
                  <a:txBody>
                    <a:bodyPr/>
                    <a:lstStyle/>
                    <a:p>
                      <a:pPr algn="ctr">
                        <a:spcAft>
                          <a:spcPts val="0"/>
                        </a:spcAft>
                      </a:pPr>
                      <a:r>
                        <a:rPr lang="en-US" sz="1100" kern="0">
                          <a:solidFill>
                            <a:srgbClr val="000000"/>
                          </a:solidFill>
                          <a:effectLst/>
                          <a:latin typeface="仿宋_GB2312" charset="0"/>
                          <a:ea typeface="宋体" charset="0"/>
                        </a:rPr>
                        <a:t>9</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账户余额解冻</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将用户账户中的已冻结的可用余额解冻</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991">
                <a:tc>
                  <a:txBody>
                    <a:bodyPr/>
                    <a:lstStyle/>
                    <a:p>
                      <a:pPr algn="ctr">
                        <a:spcAft>
                          <a:spcPts val="0"/>
                        </a:spcAft>
                      </a:pPr>
                      <a:r>
                        <a:rPr lang="en-US" sz="1100" kern="0">
                          <a:solidFill>
                            <a:srgbClr val="000000"/>
                          </a:solidFill>
                          <a:effectLst/>
                          <a:latin typeface="仿宋_GB2312" charset="0"/>
                          <a:ea typeface="宋体" charset="0"/>
                        </a:rPr>
                        <a:t>10</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充值</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将账户绑定的银行账户中收取资金款项</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79981">
                <a:tc>
                  <a:txBody>
                    <a:bodyPr/>
                    <a:lstStyle/>
                    <a:p>
                      <a:pPr algn="ctr">
                        <a:spcAft>
                          <a:spcPts val="0"/>
                        </a:spcAft>
                      </a:pPr>
                      <a:r>
                        <a:rPr lang="en-US" sz="1100" kern="0">
                          <a:solidFill>
                            <a:srgbClr val="000000"/>
                          </a:solidFill>
                          <a:effectLst/>
                          <a:latin typeface="仿宋_GB2312" charset="0"/>
                          <a:ea typeface="宋体" charset="0"/>
                        </a:rPr>
                        <a:t>11</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a:solidFill>
                            <a:srgbClr val="000000"/>
                          </a:solidFill>
                          <a:effectLst/>
                          <a:latin typeface="Times New Roman" charset="0"/>
                          <a:ea typeface="仿宋_GB2312" charset="0"/>
                        </a:rPr>
                        <a:t>提现</a:t>
                      </a:r>
                      <a:endParaRPr lang="zh-CN" sz="1050" kern="10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zh-CN" sz="1100" kern="0" dirty="0">
                          <a:solidFill>
                            <a:srgbClr val="000000"/>
                          </a:solidFill>
                          <a:effectLst/>
                          <a:latin typeface="Times New Roman" charset="0"/>
                          <a:ea typeface="仿宋_GB2312" charset="0"/>
                        </a:rPr>
                        <a:t>将账户的可提现余额代付至该账户绑定的银行账户中。和代付区别：提现是用户自主发起。</a:t>
                      </a:r>
                      <a:endParaRPr lang="zh-CN" sz="1050" kern="100" dirty="0">
                        <a:effectLst/>
                        <a:latin typeface="Times New Roman" charset="0"/>
                        <a:ea typeface="宋体"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98351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什么是清结算？</a:t>
            </a:r>
            <a:endParaRPr lang="en-US" altLang="zh-CN" sz="1600" dirty="0">
              <a:solidFill>
                <a:schemeClr val="accent1"/>
              </a:solidFill>
              <a:latin typeface="+mj-ea"/>
              <a:ea typeface="+mj-ea"/>
            </a:endParaRPr>
          </a:p>
        </p:txBody>
      </p:sp>
      <p:cxnSp>
        <p:nvCxnSpPr>
          <p:cNvPr id="13" name="直接连接符 12"/>
          <p:cNvCxnSpPr/>
          <p:nvPr/>
        </p:nvCxnSpPr>
        <p:spPr>
          <a:xfrm>
            <a:off x="1070888" y="555416"/>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3168368" y="667175"/>
            <a:ext cx="2438801" cy="3232252"/>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8" y="9250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3" y="9250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8" y="27297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3" y="27297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127" y="931238"/>
            <a:ext cx="2129008" cy="276999"/>
          </a:xfrm>
          <a:prstGeom prst="rect">
            <a:avLst/>
          </a:prstGeom>
        </p:spPr>
        <p:txBody>
          <a:bodyPr wrap="square">
            <a:spAutoFit/>
          </a:bodyPr>
          <a:lstStyle/>
          <a:p>
            <a:pPr lvl="0" algn="r" fontAlgn="base">
              <a:spcBef>
                <a:spcPct val="0"/>
              </a:spcBef>
              <a:spcAft>
                <a:spcPct val="0"/>
              </a:spcAft>
            </a:pPr>
            <a:r>
              <a:rPr lang="zh-CN" altLang="en-US" sz="1200" dirty="0" smtClean="0">
                <a:solidFill>
                  <a:schemeClr val="accent1"/>
                </a:solidFill>
                <a:latin typeface="+mj-lt"/>
                <a:ea typeface="+mj-ea"/>
                <a:sym typeface="Calibri" panose="020F0502020204030204" pitchFamily="34" charset="0"/>
              </a:rPr>
              <a:t>清算</a:t>
            </a:r>
            <a:endParaRPr lang="zh-CN" altLang="en-US" sz="1200" dirty="0">
              <a:solidFill>
                <a:schemeClr val="accent1"/>
              </a:solidFill>
              <a:latin typeface="+mj-lt"/>
              <a:ea typeface="+mj-ea"/>
              <a:sym typeface="Calibri" panose="020F0502020204030204" pitchFamily="34" charset="0"/>
            </a:endParaRPr>
          </a:p>
        </p:txBody>
      </p:sp>
      <p:cxnSp>
        <p:nvCxnSpPr>
          <p:cNvPr id="75" name="直接连接符 74"/>
          <p:cNvCxnSpPr/>
          <p:nvPr/>
        </p:nvCxnSpPr>
        <p:spPr>
          <a:xfrm>
            <a:off x="2320512" y="125058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09" y="2993581"/>
            <a:ext cx="1960779" cy="323165"/>
          </a:xfrm>
          <a:prstGeom prst="rect">
            <a:avLst/>
          </a:prstGeom>
        </p:spPr>
        <p:txBody>
          <a:bodyPr wrap="square">
            <a:spAutoFit/>
          </a:bodyPr>
          <a:lstStyle/>
          <a:p>
            <a:pPr>
              <a:lnSpc>
                <a:spcPct val="150000"/>
              </a:lnSpc>
            </a:pPr>
            <a:endParaRPr lang="zh-CN" altLang="en-US" sz="1000" dirty="0">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2729731"/>
            <a:ext cx="2129008" cy="276999"/>
          </a:xfrm>
          <a:prstGeom prst="rect">
            <a:avLst/>
          </a:prstGeom>
        </p:spPr>
        <p:txBody>
          <a:bodyPr wrap="square">
            <a:spAutoFit/>
          </a:bodyPr>
          <a:lstStyle/>
          <a:p>
            <a:pPr lvl="0" algn="r" fontAlgn="base">
              <a:spcBef>
                <a:spcPct val="0"/>
              </a:spcBef>
              <a:spcAft>
                <a:spcPct val="0"/>
              </a:spcAft>
            </a:pPr>
            <a:r>
              <a:rPr lang="zh-CN" altLang="en-US" sz="1200" dirty="0" smtClean="0">
                <a:solidFill>
                  <a:schemeClr val="accent1"/>
                </a:solidFill>
                <a:latin typeface="+mj-lt"/>
                <a:ea typeface="+mj-ea"/>
                <a:sym typeface="Calibri" panose="020F0502020204030204" pitchFamily="34" charset="0"/>
              </a:rPr>
              <a:t>清分</a:t>
            </a:r>
            <a:endParaRPr lang="zh-CN" altLang="en-US" sz="1200" dirty="0">
              <a:solidFill>
                <a:schemeClr val="accent1"/>
              </a:solidFill>
              <a:latin typeface="+mj-lt"/>
              <a:ea typeface="+mj-ea"/>
              <a:sym typeface="Calibri" panose="020F0502020204030204" pitchFamily="34" charset="0"/>
            </a:endParaRPr>
          </a:p>
        </p:txBody>
      </p:sp>
      <p:cxnSp>
        <p:nvCxnSpPr>
          <p:cNvPr id="78" name="直接连接符 77"/>
          <p:cNvCxnSpPr/>
          <p:nvPr/>
        </p:nvCxnSpPr>
        <p:spPr>
          <a:xfrm>
            <a:off x="2336765" y="304908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351913" y="30539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4" y="1208237"/>
            <a:ext cx="1960779" cy="784830"/>
          </a:xfrm>
          <a:prstGeom prst="rect">
            <a:avLst/>
          </a:prstGeom>
        </p:spPr>
        <p:txBody>
          <a:bodyPr wrap="square">
            <a:spAutoFit/>
          </a:bodyPr>
          <a:lstStyle/>
          <a:p>
            <a:pPr>
              <a:lnSpc>
                <a:spcPct val="150000"/>
              </a:lnSpc>
            </a:pPr>
            <a:r>
              <a:rPr lang="zh-CN" altLang="en-US" sz="1000" dirty="0" smtClean="0">
                <a:solidFill>
                  <a:schemeClr val="tx1">
                    <a:lumMod val="85000"/>
                    <a:lumOff val="15000"/>
                  </a:schemeClr>
                </a:solidFill>
              </a:rPr>
              <a:t>对</a:t>
            </a:r>
            <a:r>
              <a:rPr lang="zh-CN" altLang="en-US" sz="1000" dirty="0">
                <a:solidFill>
                  <a:schemeClr val="tx1">
                    <a:lumMod val="85000"/>
                    <a:lumOff val="15000"/>
                  </a:schemeClr>
                </a:solidFill>
              </a:rPr>
              <a:t>前一个清算周期的交易信息进行核对，以确认交易信息的一致性和正确性的过程</a:t>
            </a:r>
            <a:endParaRPr lang="zh-CN" altLang="en-US" sz="1000" dirty="0" smtClean="0">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72296" y="931238"/>
            <a:ext cx="2352996" cy="276999"/>
          </a:xfrm>
          <a:prstGeom prst="rect">
            <a:avLst/>
          </a:prstGeom>
        </p:spPr>
        <p:txBody>
          <a:bodyPr wrap="square">
            <a:spAutoFit/>
          </a:bodyPr>
          <a:lstStyle/>
          <a:p>
            <a:pPr lvl="0" fontAlgn="base">
              <a:spcBef>
                <a:spcPct val="0"/>
              </a:spcBef>
              <a:spcAft>
                <a:spcPct val="0"/>
              </a:spcAft>
            </a:pPr>
            <a:r>
              <a:rPr lang="zh-CN" altLang="en-US" sz="1200" dirty="0" smtClean="0">
                <a:solidFill>
                  <a:schemeClr val="accent1"/>
                </a:solidFill>
                <a:latin typeface="+mj-lt"/>
                <a:ea typeface="+mj-ea"/>
                <a:sym typeface="Calibri" panose="020F0502020204030204" pitchFamily="34" charset="0"/>
              </a:rPr>
              <a:t>对账</a:t>
            </a:r>
            <a:endParaRPr lang="zh-CN" altLang="en-US" sz="1200" dirty="0">
              <a:solidFill>
                <a:schemeClr val="accent1"/>
              </a:solidFill>
              <a:latin typeface="+mj-lt"/>
              <a:ea typeface="+mj-ea"/>
              <a:sym typeface="Calibri" panose="020F0502020204030204" pitchFamily="34" charset="0"/>
            </a:endParaRPr>
          </a:p>
        </p:txBody>
      </p:sp>
      <p:cxnSp>
        <p:nvCxnSpPr>
          <p:cNvPr id="84" name="直接连接符 83"/>
          <p:cNvCxnSpPr/>
          <p:nvPr/>
        </p:nvCxnSpPr>
        <p:spPr>
          <a:xfrm>
            <a:off x="6351913" y="122940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8" name="Group 35"/>
          <p:cNvGrpSpPr/>
          <p:nvPr/>
        </p:nvGrpSpPr>
        <p:grpSpPr>
          <a:xfrm>
            <a:off x="5864023" y="2850373"/>
            <a:ext cx="216761" cy="182406"/>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2838865"/>
            <a:ext cx="184042" cy="210217"/>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1024519"/>
            <a:ext cx="231484" cy="187314"/>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1037887"/>
            <a:ext cx="230666" cy="175863"/>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 name="文本框 1"/>
          <p:cNvSpPr txBox="1"/>
          <p:nvPr/>
        </p:nvSpPr>
        <p:spPr>
          <a:xfrm>
            <a:off x="2095500" y="3365500"/>
            <a:ext cx="184731" cy="300082"/>
          </a:xfrm>
          <a:prstGeom prst="rect">
            <a:avLst/>
          </a:prstGeom>
          <a:noFill/>
        </p:spPr>
        <p:txBody>
          <a:bodyPr wrap="none" rtlCol="0">
            <a:spAutoFit/>
          </a:bodyPr>
          <a:lstStyle/>
          <a:p>
            <a:endParaRPr kumimoji="1" lang="zh-CN" altLang="en-US" dirty="0"/>
          </a:p>
        </p:txBody>
      </p:sp>
      <p:sp>
        <p:nvSpPr>
          <p:cNvPr id="3" name="文本框 2"/>
          <p:cNvSpPr txBox="1"/>
          <p:nvPr/>
        </p:nvSpPr>
        <p:spPr>
          <a:xfrm>
            <a:off x="620042" y="3202262"/>
            <a:ext cx="2548326" cy="861774"/>
          </a:xfrm>
          <a:prstGeom prst="rect">
            <a:avLst/>
          </a:prstGeom>
          <a:noFill/>
        </p:spPr>
        <p:txBody>
          <a:bodyPr wrap="square" rtlCol="0">
            <a:spAutoFit/>
          </a:bodyPr>
          <a:lstStyle/>
          <a:p>
            <a:r>
              <a:rPr lang="zh-CN" altLang="en-US" sz="1000" dirty="0">
                <a:solidFill>
                  <a:schemeClr val="tx1">
                    <a:lumMod val="85000"/>
                    <a:lumOff val="15000"/>
                  </a:schemeClr>
                </a:solidFill>
              </a:rPr>
              <a:t>淸分是指对交易日志中记录的成功交易，逐笔计算交易本金及交易费用（手续费、分润等），然后按清算对象汇总轧差形成应收或应付金额。简言之，就是搞清楚今天</a:t>
            </a:r>
            <a:r>
              <a:rPr lang="zh-CN" altLang="en-US" sz="1000" dirty="0">
                <a:solidFill>
                  <a:schemeClr val="tx1">
                    <a:lumMod val="85000"/>
                    <a:lumOff val="15000"/>
                  </a:schemeClr>
                </a:solidFill>
                <a:latin typeface="+mn-ea"/>
              </a:rPr>
              <a:t>应该向谁要多少钱？应该给谁多少钱？</a:t>
            </a:r>
          </a:p>
        </p:txBody>
      </p:sp>
      <p:sp>
        <p:nvSpPr>
          <p:cNvPr id="85" name="矩形 84"/>
          <p:cNvSpPr/>
          <p:nvPr/>
        </p:nvSpPr>
        <p:spPr>
          <a:xfrm>
            <a:off x="6249285" y="2984871"/>
            <a:ext cx="1960779" cy="1246495"/>
          </a:xfrm>
          <a:prstGeom prst="rect">
            <a:avLst/>
          </a:prstGeom>
        </p:spPr>
        <p:txBody>
          <a:bodyPr wrap="square">
            <a:spAutoFit/>
          </a:bodyPr>
          <a:lstStyle/>
          <a:p>
            <a:pPr>
              <a:lnSpc>
                <a:spcPct val="150000"/>
              </a:lnSpc>
            </a:pPr>
            <a:r>
              <a:rPr lang="zh-CN" altLang="en-US" sz="1000" dirty="0" smtClean="0">
                <a:solidFill>
                  <a:schemeClr val="tx1">
                    <a:lumMod val="85000"/>
                    <a:lumOff val="15000"/>
                  </a:schemeClr>
                </a:solidFill>
              </a:rPr>
              <a:t>资金</a:t>
            </a:r>
            <a:r>
              <a:rPr lang="zh-CN" altLang="en-US" sz="1000" dirty="0">
                <a:solidFill>
                  <a:schemeClr val="tx1">
                    <a:lumMod val="85000"/>
                    <a:lumOff val="15000"/>
                  </a:schemeClr>
                </a:solidFill>
              </a:rPr>
              <a:t>划拨是指通过特定的渠道和方式，完成应收应付资金的转移。简言之，就是明确通过何种渠道，拿回应收款、付出应付款</a:t>
            </a:r>
            <a:r>
              <a:rPr lang="zh-CN" altLang="en-US" sz="1000" dirty="0" smtClean="0">
                <a:solidFill>
                  <a:schemeClr val="tx1">
                    <a:lumMod val="85000"/>
                    <a:lumOff val="15000"/>
                  </a:schemeClr>
                </a:solidFill>
              </a:rPr>
              <a:t>。</a:t>
            </a:r>
          </a:p>
        </p:txBody>
      </p:sp>
      <p:sp>
        <p:nvSpPr>
          <p:cNvPr id="86" name="矩形 8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91270" y="2736262"/>
            <a:ext cx="2352996" cy="276999"/>
          </a:xfrm>
          <a:prstGeom prst="rect">
            <a:avLst/>
          </a:prstGeom>
        </p:spPr>
        <p:txBody>
          <a:bodyPr wrap="square">
            <a:spAutoFit/>
          </a:bodyPr>
          <a:lstStyle/>
          <a:p>
            <a:pPr lvl="0" fontAlgn="base">
              <a:spcBef>
                <a:spcPct val="0"/>
              </a:spcBef>
              <a:spcAft>
                <a:spcPct val="0"/>
              </a:spcAft>
            </a:pPr>
            <a:r>
              <a:rPr lang="zh-CN" altLang="en-US" sz="1200" dirty="0" smtClean="0">
                <a:solidFill>
                  <a:schemeClr val="accent1"/>
                </a:solidFill>
                <a:latin typeface="+mj-lt"/>
                <a:ea typeface="+mj-ea"/>
                <a:sym typeface="Calibri" panose="020F0502020204030204" pitchFamily="34" charset="0"/>
              </a:rPr>
              <a:t>资金划拨</a:t>
            </a:r>
            <a:endParaRPr lang="zh-CN" altLang="en-US" sz="1200" dirty="0">
              <a:solidFill>
                <a:schemeClr val="accent1"/>
              </a:solidFill>
              <a:latin typeface="+mj-lt"/>
              <a:ea typeface="+mj-ea"/>
              <a:sym typeface="Calibri" panose="020F0502020204030204" pitchFamily="34" charset="0"/>
            </a:endParaRPr>
          </a:p>
        </p:txBody>
      </p:sp>
      <p:sp>
        <p:nvSpPr>
          <p:cNvPr id="87" name="矩形 86"/>
          <p:cNvSpPr/>
          <p:nvPr/>
        </p:nvSpPr>
        <p:spPr>
          <a:xfrm>
            <a:off x="617590" y="1286137"/>
            <a:ext cx="2101388" cy="1708160"/>
          </a:xfrm>
          <a:prstGeom prst="rect">
            <a:avLst/>
          </a:prstGeom>
        </p:spPr>
        <p:txBody>
          <a:bodyPr wrap="square">
            <a:spAutoFit/>
          </a:bodyPr>
          <a:lstStyle/>
          <a:p>
            <a:pPr>
              <a:lnSpc>
                <a:spcPct val="150000"/>
              </a:lnSpc>
            </a:pPr>
            <a:r>
              <a:rPr lang="zh-CN" altLang="en-US" sz="1000" dirty="0" smtClean="0">
                <a:solidFill>
                  <a:schemeClr val="tx1">
                    <a:lumMod val="85000"/>
                    <a:lumOff val="15000"/>
                  </a:schemeClr>
                </a:solidFill>
              </a:rPr>
              <a:t>按照</a:t>
            </a:r>
            <a:r>
              <a:rPr lang="zh-CN" altLang="en-US" sz="1000" dirty="0">
                <a:solidFill>
                  <a:schemeClr val="tx1">
                    <a:lumMod val="85000"/>
                    <a:lumOff val="15000"/>
                  </a:schemeClr>
                </a:solidFill>
              </a:rPr>
              <a:t>一定的规则、制度安排对经济活动中形成的多重债权债务关系结清的过程，清算是一个核对过程，将多方的资金往来对账、核对、汇总、计算的过程，清算没有资金转移，只是对交易进行核对、计算、汇总、对账等动作</a:t>
            </a:r>
            <a:endParaRPr lang="zh-CN" altLang="en-US" sz="1000" dirty="0" smtClean="0">
              <a:solidFill>
                <a:schemeClr val="tx1">
                  <a:lumMod val="85000"/>
                  <a:lumOff val="15000"/>
                </a:schemeClr>
              </a:solidFill>
            </a:endParaRPr>
          </a:p>
        </p:txBody>
      </p:sp>
    </p:spTree>
    <p:extLst>
      <p:ext uri="{BB962C8B-B14F-4D97-AF65-F5344CB8AC3E}">
        <p14:creationId xmlns:p14="http://schemas.microsoft.com/office/powerpoint/2010/main" val="1385803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3473</TotalTime>
  <Words>1513</Words>
  <Application>Microsoft Macintosh PowerPoint</Application>
  <PresentationFormat>全屏显示(16:9)</PresentationFormat>
  <Paragraphs>224</Paragraphs>
  <Slides>16</Slides>
  <Notes>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Calibri</vt:lpstr>
      <vt:lpstr>Calibri Light</vt:lpstr>
      <vt:lpstr>Microsoft YaHei</vt:lpstr>
      <vt:lpstr>Microsoft YaHei UI</vt:lpstr>
      <vt:lpstr>STKaiti</vt:lpstr>
      <vt:lpstr>Times New Roman</vt:lpstr>
      <vt:lpstr>方正兰亭黑_GBK</vt:lpstr>
      <vt:lpstr>仿宋_GB2312</vt:lpstr>
      <vt:lpstr>宋体</vt:lpstr>
      <vt:lpstr>微软雅黑</vt:lpstr>
      <vt:lpstr>微软雅黑 Light</vt:lpstr>
      <vt:lpstr>Arial</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熊猫设计</dc:creator>
  <cp:lastModifiedBy>Microsoft Office 用户</cp:lastModifiedBy>
  <cp:revision>1551</cp:revision>
  <dcterms:created xsi:type="dcterms:W3CDTF">2016-04-24T15:52:00Z</dcterms:created>
  <dcterms:modified xsi:type="dcterms:W3CDTF">2018-04-10T06:43:32Z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