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9" r:id="rId2"/>
    <p:sldId id="257" r:id="rId3"/>
    <p:sldId id="298" r:id="rId4"/>
    <p:sldId id="269" r:id="rId5"/>
    <p:sldId id="286" r:id="rId6"/>
    <p:sldId id="299" r:id="rId7"/>
    <p:sldId id="270" r:id="rId8"/>
    <p:sldId id="290" r:id="rId9"/>
    <p:sldId id="289" r:id="rId10"/>
    <p:sldId id="297" r:id="rId11"/>
    <p:sldId id="302" r:id="rId12"/>
    <p:sldId id="300" r:id="rId13"/>
    <p:sldId id="301" r:id="rId14"/>
    <p:sldId id="272" r:id="rId15"/>
    <p:sldId id="292" r:id="rId16"/>
    <p:sldId id="266" r:id="rId17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9"/>
    <p:restoredTop sz="83516" autoAdjust="0"/>
  </p:normalViewPr>
  <p:slideViewPr>
    <p:cSldViewPr snapToGrid="0" snapToObjects="1">
      <p:cViewPr varScale="1">
        <p:scale>
          <a:sx n="105" d="100"/>
          <a:sy n="105" d="100"/>
        </p:scale>
        <p:origin x="344" y="18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AB32-AD09-F04E-83BB-8791625811A0}" type="datetimeFigureOut">
              <a:rPr kumimoji="1" lang="zh-CN" altLang="en-US" smtClean="0"/>
              <a:t>2018/6/16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9A4B6-861E-F645-8960-BE4215BC06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04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73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48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4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50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627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656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201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77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38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2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31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54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80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9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9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47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9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26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98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9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339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1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5" r:id="rId4"/>
    <p:sldLayoutId id="2147483674" r:id="rId5"/>
    <p:sldLayoutId id="2147483676" r:id="rId6"/>
    <p:sldLayoutId id="2147483677" r:id="rId7"/>
    <p:sldLayoutId id="2147483678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D2904BEA-BB48-DB46-B665-E1A9E69B958A}"/>
              </a:ext>
            </a:extLst>
          </p:cNvPr>
          <p:cNvGrpSpPr/>
          <p:nvPr/>
        </p:nvGrpSpPr>
        <p:grpSpPr>
          <a:xfrm>
            <a:off x="3786187" y="261145"/>
            <a:ext cx="4772025" cy="5287962"/>
            <a:chOff x="0" y="0"/>
            <a:chExt cx="3926934" cy="4352253"/>
          </a:xfrm>
        </p:grpSpPr>
        <p:sp>
          <p:nvSpPr>
            <p:cNvPr id="12" name="等腰三角形 25">
              <a:extLst>
                <a:ext uri="{FF2B5EF4-FFF2-40B4-BE49-F238E27FC236}">
                  <a16:creationId xmlns:a16="http://schemas.microsoft.com/office/drawing/2014/main" id="{E97662EF-CF8A-5C4E-AFE6-711923AA6551}"/>
                </a:ext>
              </a:extLst>
            </p:cNvPr>
            <p:cNvSpPr/>
            <p:nvPr/>
          </p:nvSpPr>
          <p:spPr>
            <a:xfrm rot="-4373613">
              <a:off x="-268014" y="268014"/>
              <a:ext cx="3886200" cy="3350172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rgbClr val="F2F2F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3" name="等腰三角形 26">
              <a:extLst>
                <a:ext uri="{FF2B5EF4-FFF2-40B4-BE49-F238E27FC236}">
                  <a16:creationId xmlns:a16="http://schemas.microsoft.com/office/drawing/2014/main" id="{27BDEF2D-A7AD-3F4B-8C55-F1AF55C34854}"/>
                </a:ext>
              </a:extLst>
            </p:cNvPr>
            <p:cNvSpPr/>
            <p:nvPr/>
          </p:nvSpPr>
          <p:spPr>
            <a:xfrm rot="-5400000">
              <a:off x="-55589" y="665597"/>
              <a:ext cx="3565365" cy="30735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4" name="椭圆 28">
              <a:extLst>
                <a:ext uri="{FF2B5EF4-FFF2-40B4-BE49-F238E27FC236}">
                  <a16:creationId xmlns:a16="http://schemas.microsoft.com/office/drawing/2014/main" id="{B7FF4EE2-2CEE-9D44-8461-C8784A26A04F}"/>
                </a:ext>
              </a:extLst>
            </p:cNvPr>
            <p:cNvSpPr/>
            <p:nvPr/>
          </p:nvSpPr>
          <p:spPr>
            <a:xfrm>
              <a:off x="25197" y="1363044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" name="椭圆 32">
              <a:extLst>
                <a:ext uri="{FF2B5EF4-FFF2-40B4-BE49-F238E27FC236}">
                  <a16:creationId xmlns:a16="http://schemas.microsoft.com/office/drawing/2014/main" id="{1D38BB5E-F447-4A40-8E83-E8413ED640D7}"/>
                </a:ext>
              </a:extLst>
            </p:cNvPr>
            <p:cNvSpPr/>
            <p:nvPr/>
          </p:nvSpPr>
          <p:spPr>
            <a:xfrm>
              <a:off x="2577897" y="4123653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" name="椭圆 33">
              <a:extLst>
                <a:ext uri="{FF2B5EF4-FFF2-40B4-BE49-F238E27FC236}">
                  <a16:creationId xmlns:a16="http://schemas.microsoft.com/office/drawing/2014/main" id="{99D6719A-8F5E-0946-B68A-21E680B80CAB}"/>
                </a:ext>
              </a:extLst>
            </p:cNvPr>
            <p:cNvSpPr/>
            <p:nvPr/>
          </p:nvSpPr>
          <p:spPr>
            <a:xfrm>
              <a:off x="3698334" y="500199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67959" y="2040566"/>
            <a:ext cx="7036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rgbClr val="FFFFFF"/>
                </a:solidFill>
              </a:rPr>
              <a:t>金融服务平台</a:t>
            </a:r>
            <a:r>
              <a:rPr kumimoji="1" lang="en-US" altLang="zh-CN" sz="6000" dirty="0">
                <a:solidFill>
                  <a:srgbClr val="FFFFFF"/>
                </a:solidFill>
              </a:rPr>
              <a:t>——</a:t>
            </a:r>
            <a:r>
              <a:rPr kumimoji="1" lang="zh-CN" altLang="en-US" sz="6000" dirty="0">
                <a:solidFill>
                  <a:srgbClr val="FFFFFF"/>
                </a:solidFill>
              </a:rPr>
              <a:t>清结算系统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36B12A-596D-8B41-8D4E-21DF9190AFF5}"/>
              </a:ext>
            </a:extLst>
          </p:cNvPr>
          <p:cNvSpPr txBox="1"/>
          <p:nvPr/>
        </p:nvSpPr>
        <p:spPr>
          <a:xfrm>
            <a:off x="3807027" y="4022218"/>
            <a:ext cx="4926516" cy="45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徐家兴  赵志浩   张政勋   王正飞   刘梓雄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4576C9-8647-E042-B5A5-0B9D4757BD4C}"/>
              </a:ext>
            </a:extLst>
          </p:cNvPr>
          <p:cNvSpPr txBox="1"/>
          <p:nvPr/>
        </p:nvSpPr>
        <p:spPr>
          <a:xfrm>
            <a:off x="10865224" y="6361377"/>
            <a:ext cx="1303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solidFill>
                  <a:schemeClr val="bg1"/>
                </a:solidFill>
              </a:rPr>
              <a:t>2</a:t>
            </a:r>
            <a:r>
              <a:rPr kumimoji="1" lang="en-US" altLang="zh-Hans" sz="1350" dirty="0">
                <a:solidFill>
                  <a:schemeClr val="bg1"/>
                </a:solidFill>
              </a:rPr>
              <a:t>018/</a:t>
            </a:r>
            <a:r>
              <a:rPr kumimoji="1" lang="en-US" altLang="zh-CN" sz="1350" dirty="0">
                <a:solidFill>
                  <a:schemeClr val="bg1"/>
                </a:solidFill>
              </a:rPr>
              <a:t>6</a:t>
            </a:r>
            <a:r>
              <a:rPr kumimoji="1" lang="en-US" altLang="zh-Hans" sz="1350" dirty="0">
                <a:solidFill>
                  <a:schemeClr val="bg1"/>
                </a:solidFill>
              </a:rPr>
              <a:t>/1</a:t>
            </a:r>
            <a:r>
              <a:rPr kumimoji="1" lang="en-US" altLang="zh-CN" sz="1350" dirty="0">
                <a:solidFill>
                  <a:schemeClr val="bg1"/>
                </a:solidFill>
              </a:rPr>
              <a:t>7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285">
        <p14:flythrough/>
      </p:transition>
    </mc:Choice>
    <mc:Fallback xmlns="">
      <p:transition spd="slow" advTm="628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C19B64-0EA1-124B-ACE1-1CE67E5F724D}"/>
              </a:ext>
            </a:extLst>
          </p:cNvPr>
          <p:cNvSpPr txBox="1"/>
          <p:nvPr/>
        </p:nvSpPr>
        <p:spPr>
          <a:xfrm>
            <a:off x="1809225" y="6013649"/>
            <a:ext cx="179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接口</a:t>
            </a:r>
            <a:r>
              <a:rPr lang="zh-CN" altLang="zh-CN" dirty="0">
                <a:solidFill>
                  <a:schemeClr val="bg1"/>
                </a:solidFill>
              </a:rPr>
              <a:t>设计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A906A2-30BB-E444-956C-146359AA2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9" y="863911"/>
            <a:ext cx="4908656" cy="4726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369EC5-70E4-D045-858E-683D6F1474A0}"/>
              </a:ext>
            </a:extLst>
          </p:cNvPr>
          <p:cNvSpPr txBox="1"/>
          <p:nvPr/>
        </p:nvSpPr>
        <p:spPr>
          <a:xfrm>
            <a:off x="5396032" y="863911"/>
            <a:ext cx="6649663" cy="556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Recharge</a:t>
            </a:r>
            <a:r>
              <a:rPr lang="zh-CN" altLang="zh-CN" dirty="0">
                <a:solidFill>
                  <a:schemeClr val="bg1"/>
                </a:solidFill>
              </a:rPr>
              <a:t>方法（充值） </a:t>
            </a:r>
            <a:r>
              <a:rPr lang="zh-CN" altLang="en-US" dirty="0">
                <a:solidFill>
                  <a:schemeClr val="bg1"/>
                </a:solidFill>
              </a:rPr>
              <a:t>：创建充值请求实例，并发送到数据库。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Withdraw</a:t>
            </a:r>
            <a:r>
              <a:rPr kumimoji="1" lang="zh-CN" altLang="en-US" dirty="0">
                <a:solidFill>
                  <a:schemeClr val="bg1"/>
                </a:solidFill>
              </a:rPr>
              <a:t>方法（提现） ：创建提现请求实例，并发送到数据库。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Trade</a:t>
            </a:r>
            <a:r>
              <a:rPr kumimoji="1" lang="zh-CN" altLang="en-US" dirty="0">
                <a:solidFill>
                  <a:schemeClr val="bg1"/>
                </a:solidFill>
              </a:rPr>
              <a:t>方法（交易） ：</a:t>
            </a:r>
            <a:r>
              <a:rPr lang="zh-CN" altLang="zh-CN" dirty="0">
                <a:solidFill>
                  <a:schemeClr val="bg1"/>
                </a:solidFill>
              </a:rPr>
              <a:t>创建交易请求实例，并发送到数据库。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err="1">
                <a:solidFill>
                  <a:schemeClr val="bg1"/>
                </a:solidFill>
              </a:rPr>
              <a:t>QueryRecord</a:t>
            </a:r>
            <a:r>
              <a:rPr kumimoji="1" lang="zh-CN" altLang="en-US" dirty="0">
                <a:solidFill>
                  <a:schemeClr val="bg1"/>
                </a:solidFill>
              </a:rPr>
              <a:t>方法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查询</a:t>
            </a:r>
            <a:r>
              <a:rPr kumimoji="1" lang="en-US" altLang="zh-CN" dirty="0" err="1">
                <a:solidFill>
                  <a:schemeClr val="bg1"/>
                </a:solidFill>
              </a:rPr>
              <a:t>sql</a:t>
            </a:r>
            <a:r>
              <a:rPr kumimoji="1" lang="zh-CN" altLang="en-US" dirty="0">
                <a:solidFill>
                  <a:schemeClr val="bg1"/>
                </a:solidFill>
              </a:rPr>
              <a:t>记录</a:t>
            </a:r>
            <a:r>
              <a:rPr kumimoji="1" lang="en-US" altLang="zh-CN" dirty="0">
                <a:solidFill>
                  <a:schemeClr val="bg1"/>
                </a:solidFill>
              </a:rPr>
              <a:t>) </a:t>
            </a:r>
            <a:r>
              <a:rPr kumimoji="1" lang="zh-CN" altLang="en-US" dirty="0">
                <a:solidFill>
                  <a:schemeClr val="bg1"/>
                </a:solidFill>
              </a:rPr>
              <a:t>：查找</a:t>
            </a:r>
            <a:r>
              <a:rPr kumimoji="1" lang="en-US" altLang="zh-CN" dirty="0">
                <a:solidFill>
                  <a:schemeClr val="bg1"/>
                </a:solidFill>
              </a:rPr>
              <a:t>15</a:t>
            </a:r>
            <a:r>
              <a:rPr kumimoji="1" lang="zh-CN" altLang="en-US" dirty="0">
                <a:solidFill>
                  <a:schemeClr val="bg1"/>
                </a:solidFill>
              </a:rPr>
              <a:t>天内数据库的查询记录以字符串格式返回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err="1">
                <a:solidFill>
                  <a:schemeClr val="bg1"/>
                </a:solidFill>
              </a:rPr>
              <a:t>DownloadFile</a:t>
            </a:r>
            <a:r>
              <a:rPr kumimoji="1" lang="zh-CN" altLang="en-US" dirty="0">
                <a:solidFill>
                  <a:schemeClr val="bg1"/>
                </a:solidFill>
              </a:rPr>
              <a:t>方法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下载对账文件</a:t>
            </a:r>
            <a:r>
              <a:rPr kumimoji="1" lang="en-US" altLang="zh-CN" dirty="0">
                <a:solidFill>
                  <a:schemeClr val="bg1"/>
                </a:solidFill>
              </a:rPr>
              <a:t>) </a:t>
            </a:r>
            <a:r>
              <a:rPr kumimoji="1" lang="zh-CN" altLang="en-US" dirty="0">
                <a:solidFill>
                  <a:schemeClr val="bg1"/>
                </a:solidFill>
              </a:rPr>
              <a:t>：为前端提供</a:t>
            </a:r>
            <a:r>
              <a:rPr kumimoji="1" lang="en-US" altLang="zh-CN" dirty="0">
                <a:solidFill>
                  <a:schemeClr val="bg1"/>
                </a:solidFill>
              </a:rPr>
              <a:t>15</a:t>
            </a:r>
            <a:r>
              <a:rPr kumimoji="1" lang="zh-CN" altLang="en-US" dirty="0">
                <a:solidFill>
                  <a:schemeClr val="bg1"/>
                </a:solidFill>
              </a:rPr>
              <a:t>天内的某天到今天的</a:t>
            </a:r>
            <a:r>
              <a:rPr kumimoji="1" lang="en-US" altLang="zh-CN" dirty="0" err="1">
                <a:solidFill>
                  <a:schemeClr val="bg1"/>
                </a:solidFill>
              </a:rPr>
              <a:t>json</a:t>
            </a:r>
            <a:r>
              <a:rPr kumimoji="1" lang="zh-CN" altLang="en-US" dirty="0">
                <a:solidFill>
                  <a:schemeClr val="bg1"/>
                </a:solidFill>
              </a:rPr>
              <a:t>对账文件</a:t>
            </a:r>
            <a:r>
              <a:rPr kumimoji="1" lang="en-US" altLang="zh-CN" dirty="0" err="1">
                <a:solidFill>
                  <a:schemeClr val="bg1"/>
                </a:solidFill>
              </a:rPr>
              <a:t>url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53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C19B64-0EA1-124B-ACE1-1CE67E5F724D}"/>
              </a:ext>
            </a:extLst>
          </p:cNvPr>
          <p:cNvSpPr txBox="1"/>
          <p:nvPr/>
        </p:nvSpPr>
        <p:spPr>
          <a:xfrm>
            <a:off x="1267968" y="1158240"/>
            <a:ext cx="179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数据库设计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264101E-3DA4-1C49-BB7C-B9402386A6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59052" y="718998"/>
          <a:ext cx="5040979" cy="1801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6830">
                  <a:extLst>
                    <a:ext uri="{9D8B030D-6E8A-4147-A177-3AD203B41FA5}">
                      <a16:colId xmlns:a16="http://schemas.microsoft.com/office/drawing/2014/main" val="3805243407"/>
                    </a:ext>
                  </a:extLst>
                </a:gridCol>
                <a:gridCol w="2494149">
                  <a:extLst>
                    <a:ext uri="{9D8B030D-6E8A-4147-A177-3AD203B41FA5}">
                      <a16:colId xmlns:a16="http://schemas.microsoft.com/office/drawing/2014/main" val="1973552399"/>
                    </a:ext>
                  </a:extLst>
                </a:gridCol>
              </a:tblGrid>
              <a:tr h="3649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表名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表功能说明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911088"/>
                  </a:ext>
                </a:extLst>
              </a:tr>
              <a:tr h="478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recharge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充值表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615077"/>
                  </a:ext>
                </a:extLst>
              </a:tr>
              <a:tr h="478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withdraw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提现表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66103"/>
                  </a:ext>
                </a:extLst>
              </a:tr>
              <a:tr h="478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trade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消费表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54031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D53D3B67-1973-184F-ABAB-BB8A676D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36" y="2838704"/>
            <a:ext cx="9005284" cy="37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69D1AB-AFE0-414C-99A0-C7FAE77C05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779" y="1090485"/>
            <a:ext cx="9690346" cy="33961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D9C111-6F4F-4842-BFEE-0B945B875B56}"/>
              </a:ext>
            </a:extLst>
          </p:cNvPr>
          <p:cNvSpPr txBox="1"/>
          <p:nvPr/>
        </p:nvSpPr>
        <p:spPr>
          <a:xfrm>
            <a:off x="4060140" y="5079552"/>
            <a:ext cx="392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异常类型设计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4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BFECB33-171F-6343-8744-F4D25ED1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3" y="3382369"/>
            <a:ext cx="5419759" cy="31725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4EB34F-1649-384A-B876-D4F587E7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2" y="909392"/>
            <a:ext cx="5419757" cy="31725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BFED6B-D482-FC45-85C5-CEAEAD969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90" y="-347831"/>
            <a:ext cx="5419759" cy="31725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A66911-4BD5-034F-BF5C-E7E195B38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686" y="135507"/>
            <a:ext cx="5419760" cy="3172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E150F9-BBDA-8E41-B8DC-BF1C241FA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019" y="2205116"/>
            <a:ext cx="5419759" cy="3172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8F29ED-2084-8C44-B2AD-6660BB48F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398" y="3711418"/>
            <a:ext cx="5419759" cy="317254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463E04B-5773-3C40-B21B-D32252465F55}"/>
              </a:ext>
            </a:extLst>
          </p:cNvPr>
          <p:cNvSpPr txBox="1"/>
          <p:nvPr/>
        </p:nvSpPr>
        <p:spPr>
          <a:xfrm>
            <a:off x="1917883" y="1480532"/>
            <a:ext cx="8251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本测试计划着重于单元测试，主要针对功能测试。</a:t>
            </a:r>
            <a:endParaRPr kumimoji="1" lang="en-US" altLang="zh-CN" sz="3600" dirty="0">
              <a:solidFill>
                <a:schemeClr val="bg1"/>
              </a:solidFill>
            </a:endParaRPr>
          </a:p>
          <a:p>
            <a:r>
              <a:rPr kumimoji="1" lang="zh-CN" altLang="en-US" sz="3600" dirty="0">
                <a:solidFill>
                  <a:schemeClr val="bg1"/>
                </a:solidFill>
              </a:rPr>
              <a:t>对充值（</a:t>
            </a:r>
            <a:r>
              <a:rPr kumimoji="1" lang="en-US" altLang="zh-CN" sz="3600" dirty="0">
                <a:solidFill>
                  <a:schemeClr val="bg1"/>
                </a:solidFill>
              </a:rPr>
              <a:t>Recharge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）、提现（</a:t>
            </a:r>
            <a:r>
              <a:rPr kumimoji="1" lang="en-US" altLang="zh-CN" sz="3600" dirty="0">
                <a:solidFill>
                  <a:schemeClr val="bg1"/>
                </a:solidFill>
              </a:rPr>
              <a:t>Withdraw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）、交易（</a:t>
            </a:r>
            <a:r>
              <a:rPr kumimoji="1" lang="en-US" altLang="zh-CN" sz="3600" dirty="0">
                <a:solidFill>
                  <a:schemeClr val="bg1"/>
                </a:solidFill>
              </a:rPr>
              <a:t>Trade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）、数据库记录（</a:t>
            </a:r>
            <a:r>
              <a:rPr kumimoji="1" lang="en-US" altLang="zh-CN" sz="3600" dirty="0" err="1">
                <a:solidFill>
                  <a:schemeClr val="bg1"/>
                </a:solidFill>
              </a:rPr>
              <a:t>QueryRecord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）、下载文件（</a:t>
            </a:r>
            <a:r>
              <a:rPr kumimoji="1" lang="en-US" altLang="zh-CN" sz="3600" dirty="0" err="1">
                <a:solidFill>
                  <a:schemeClr val="bg1"/>
                </a:solidFill>
              </a:rPr>
              <a:t>DownloadFile</a:t>
            </a:r>
            <a:r>
              <a:rPr kumimoji="1" lang="zh-CN" altLang="en-US" sz="3600" dirty="0">
                <a:solidFill>
                  <a:schemeClr val="bg1"/>
                </a:solidFill>
              </a:rPr>
              <a:t>）几个模块进行了测试。</a:t>
            </a:r>
          </a:p>
        </p:txBody>
      </p:sp>
    </p:spTree>
    <p:extLst>
      <p:ext uri="{BB962C8B-B14F-4D97-AF65-F5344CB8AC3E}">
        <p14:creationId xmlns:p14="http://schemas.microsoft.com/office/powerpoint/2010/main" val="23988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3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2432" y="3166868"/>
            <a:ext cx="23487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LIVE DEMO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现场演示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263BF7-8A6F-5F45-8420-C000E4538069}"/>
              </a:ext>
            </a:extLst>
          </p:cNvPr>
          <p:cNvSpPr txBox="1"/>
          <p:nvPr/>
        </p:nvSpPr>
        <p:spPr>
          <a:xfrm>
            <a:off x="10865224" y="6361377"/>
            <a:ext cx="1303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solidFill>
                  <a:schemeClr val="bg1"/>
                </a:solidFill>
              </a:rPr>
              <a:t>2</a:t>
            </a:r>
            <a:r>
              <a:rPr kumimoji="1" lang="en-US" altLang="zh-Hans" sz="1350" dirty="0">
                <a:solidFill>
                  <a:schemeClr val="bg1"/>
                </a:solidFill>
              </a:rPr>
              <a:t>018/5/13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4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6">
            <a:extLst>
              <a:ext uri="{FF2B5EF4-FFF2-40B4-BE49-F238E27FC236}">
                <a16:creationId xmlns:a16="http://schemas.microsoft.com/office/drawing/2014/main" id="{A411E72A-BFA4-A64E-906D-170952B14C72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DCE632E7-ACB4-3747-8C0F-D1891D2D3EB1}"/>
              </a:ext>
            </a:extLst>
          </p:cNvPr>
          <p:cNvSpPr txBox="1"/>
          <p:nvPr/>
        </p:nvSpPr>
        <p:spPr>
          <a:xfrm>
            <a:off x="251009" y="128257"/>
            <a:ext cx="2020228" cy="3416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>
              <a:buNone/>
            </a:pPr>
            <a:r>
              <a:rPr kumimoji="1" lang="zh-CN" altLang="en-US" sz="1800" dirty="0">
                <a:solidFill>
                  <a:srgbClr val="FFFFFF"/>
                </a:solidFill>
              </a:rPr>
              <a:t>现场演示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40F66B-80B6-714F-A248-CA0BAA3CCEAF}"/>
              </a:ext>
            </a:extLst>
          </p:cNvPr>
          <p:cNvSpPr txBox="1"/>
          <p:nvPr/>
        </p:nvSpPr>
        <p:spPr>
          <a:xfrm>
            <a:off x="3523488" y="2255520"/>
            <a:ext cx="5108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视频</a:t>
            </a:r>
          </a:p>
        </p:txBody>
      </p:sp>
    </p:spTree>
    <p:extLst>
      <p:ext uri="{BB962C8B-B14F-4D97-AF65-F5344CB8AC3E}">
        <p14:creationId xmlns:p14="http://schemas.microsoft.com/office/powerpoint/2010/main" val="302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8789" y="1786598"/>
            <a:ext cx="625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dirty="0">
                <a:solidFill>
                  <a:srgbClr val="FFFFFF"/>
                </a:solidFill>
                <a:latin typeface="Century Gothic"/>
                <a:ea typeface="微软雅黑"/>
              </a:rPr>
              <a:t>THANK YOU</a:t>
            </a:r>
            <a:endParaRPr kumimoji="1" lang="zh-CN" altLang="en-US" sz="7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8790" y="4125699"/>
            <a:ext cx="325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BY</a:t>
            </a:r>
            <a:r>
              <a:rPr kumimoji="1" lang="zh-Hans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清结算系统项目组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92671B-332C-B346-9774-B463BCA7764A}"/>
              </a:ext>
            </a:extLst>
          </p:cNvPr>
          <p:cNvSpPr txBox="1"/>
          <p:nvPr/>
        </p:nvSpPr>
        <p:spPr>
          <a:xfrm>
            <a:off x="10865224" y="6361377"/>
            <a:ext cx="1303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>
                <a:solidFill>
                  <a:schemeClr val="bg1"/>
                </a:solidFill>
              </a:rPr>
              <a:t>2</a:t>
            </a:r>
            <a:r>
              <a:rPr kumimoji="1" lang="en-US" altLang="zh-Hans" sz="1350">
                <a:solidFill>
                  <a:schemeClr val="bg1"/>
                </a:solidFill>
              </a:rPr>
              <a:t>018/</a:t>
            </a:r>
            <a:r>
              <a:rPr kumimoji="1" lang="en-US" altLang="zh-CN" sz="1350">
                <a:solidFill>
                  <a:schemeClr val="bg1"/>
                </a:solidFill>
              </a:rPr>
              <a:t>6</a:t>
            </a:r>
            <a:r>
              <a:rPr kumimoji="1" lang="en-US" altLang="zh-Hans" sz="1350">
                <a:solidFill>
                  <a:schemeClr val="bg1"/>
                </a:solidFill>
              </a:rPr>
              <a:t>/1</a:t>
            </a:r>
            <a:r>
              <a:rPr kumimoji="1" lang="en-US" altLang="zh-CN" sz="1350">
                <a:solidFill>
                  <a:schemeClr val="bg1"/>
                </a:solidFill>
              </a:rPr>
              <a:t>7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76">
        <p14:pan dir="u"/>
      </p:transition>
    </mc:Choice>
    <mc:Fallback xmlns="">
      <p:transition spd="slow" advTm="67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6398944" y="843116"/>
            <a:ext cx="4342462" cy="4917604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1619802" y="1776909"/>
            <a:ext cx="31951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733" dirty="0">
                <a:solidFill>
                  <a:srgbClr val="FFFFFF"/>
                </a:solidFill>
              </a:rPr>
              <a:t>目录</a:t>
            </a:r>
            <a:endParaRPr kumimoji="1" lang="en-US" altLang="zh-CN" sz="11733" dirty="0">
              <a:solidFill>
                <a:srgbClr val="FFFFFF"/>
              </a:solidFill>
            </a:endParaRPr>
          </a:p>
          <a:p>
            <a:pPr algn="ctr"/>
            <a:r>
              <a:rPr kumimoji="1" lang="en-US" altLang="zh-CN" sz="4267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849425" y="163724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 dirty="0">
                <a:solidFill>
                  <a:srgbClr val="FFFFFF"/>
                </a:solidFill>
              </a:rPr>
              <a:t>01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49425" y="2816724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 dirty="0">
                <a:solidFill>
                  <a:srgbClr val="FFFFFF"/>
                </a:solidFill>
              </a:rPr>
              <a:t>02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849425" y="4023094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 dirty="0">
                <a:solidFill>
                  <a:srgbClr val="FFFFFF"/>
                </a:solidFill>
              </a:rPr>
              <a:t>03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97465" y="1644253"/>
            <a:ext cx="1788852" cy="63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000" dirty="0">
                <a:solidFill>
                  <a:srgbClr val="FFFFFF"/>
                </a:solidFill>
              </a:rPr>
              <a:t>需求介绍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897464" y="2813866"/>
            <a:ext cx="2575001" cy="63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000" dirty="0">
                <a:solidFill>
                  <a:srgbClr val="FFFFFF"/>
                </a:solidFill>
              </a:rPr>
              <a:t>设计说明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97465" y="3983476"/>
            <a:ext cx="2575000" cy="63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000" dirty="0">
                <a:solidFill>
                  <a:srgbClr val="FFFFFF"/>
                </a:solidFill>
              </a:rPr>
              <a:t>现场演示</a:t>
            </a:r>
            <a:endParaRPr kumimoji="1" lang="zh-CN" altLang="en-US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1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4833" y="3166868"/>
            <a:ext cx="8022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REQUIREMENT</a:t>
            </a:r>
            <a:r>
              <a:rPr kumimoji="1" lang="zh-CN" altLang="en-US" sz="3200" dirty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</a:rPr>
              <a:t>INTRODUCTION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需求介绍</a:t>
            </a:r>
          </a:p>
        </p:txBody>
      </p:sp>
    </p:spTree>
    <p:extLst>
      <p:ext uri="{BB962C8B-B14F-4D97-AF65-F5344CB8AC3E}">
        <p14:creationId xmlns:p14="http://schemas.microsoft.com/office/powerpoint/2010/main" val="36517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1553A5F-BFD8-CB42-BC13-F9357220BCEC}"/>
              </a:ext>
            </a:extLst>
          </p:cNvPr>
          <p:cNvSpPr txBox="1"/>
          <p:nvPr/>
        </p:nvSpPr>
        <p:spPr>
          <a:xfrm>
            <a:off x="3157728" y="1658112"/>
            <a:ext cx="6547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bg1"/>
                </a:solidFill>
                <a:latin typeface="+mn-ea"/>
              </a:rPr>
              <a:t>清结算系统要求在每天固定时间对交易、充值、提现记录进行交易对账，将机构在不同上游渠道间的头寸进行调拨，并调用微信公众号支付和支付宝个人网关支付接口进行清结算。</a:t>
            </a:r>
          </a:p>
          <a:p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E07D4A-B281-7347-A630-06596F5D657B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27A86D-FC4B-8F48-B9A9-A46FC29ED180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需求介绍</a:t>
            </a:r>
          </a:p>
        </p:txBody>
      </p:sp>
    </p:spTree>
    <p:extLst>
      <p:ext uri="{BB962C8B-B14F-4D97-AF65-F5344CB8AC3E}">
        <p14:creationId xmlns:p14="http://schemas.microsoft.com/office/powerpoint/2010/main" val="341749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B4424A4-4099-B847-8357-40D597EE1AF2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16096E-56F8-224B-AF76-A679A77BA104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86BD98-53BF-AD4B-990E-A59D50E44936}"/>
              </a:ext>
            </a:extLst>
          </p:cNvPr>
          <p:cNvSpPr txBox="1"/>
          <p:nvPr/>
        </p:nvSpPr>
        <p:spPr>
          <a:xfrm>
            <a:off x="487680" y="5303520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清结算系统</a:t>
            </a:r>
            <a:r>
              <a:rPr lang="zh-CN" altLang="zh-CN" dirty="0">
                <a:solidFill>
                  <a:schemeClr val="bg1"/>
                </a:solidFill>
              </a:rPr>
              <a:t>顺序图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0E0373-BF7E-0C4E-9E5A-A088E7EE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88" y="812794"/>
            <a:ext cx="8286546" cy="53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8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3FCE80B-B51C-E240-9127-43BB32BFD35A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DBAA7B-2847-D34D-BB2D-D1D2146EFABF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需求介绍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6804B44-B54D-974B-AADC-E07E4163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00485"/>
              </p:ext>
            </p:extLst>
          </p:nvPr>
        </p:nvGraphicFramePr>
        <p:xfrm>
          <a:off x="1267968" y="808862"/>
          <a:ext cx="10326624" cy="5421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8723">
                  <a:extLst>
                    <a:ext uri="{9D8B030D-6E8A-4147-A177-3AD203B41FA5}">
                      <a16:colId xmlns:a16="http://schemas.microsoft.com/office/drawing/2014/main" val="143624557"/>
                    </a:ext>
                  </a:extLst>
                </a:gridCol>
                <a:gridCol w="2638664">
                  <a:extLst>
                    <a:ext uri="{9D8B030D-6E8A-4147-A177-3AD203B41FA5}">
                      <a16:colId xmlns:a16="http://schemas.microsoft.com/office/drawing/2014/main" val="628475383"/>
                    </a:ext>
                  </a:extLst>
                </a:gridCol>
                <a:gridCol w="6629237">
                  <a:extLst>
                    <a:ext uri="{9D8B030D-6E8A-4147-A177-3AD203B41FA5}">
                      <a16:colId xmlns:a16="http://schemas.microsoft.com/office/drawing/2014/main" val="1731677327"/>
                    </a:ext>
                  </a:extLst>
                </a:gridCol>
              </a:tblGrid>
              <a:tr h="4503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序号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功能模块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功能说明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496246"/>
                  </a:ext>
                </a:extLst>
              </a:tr>
              <a:tr h="1317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交易对账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提供全部交易的对账文件（包含资金类（充值、非充值）交易、非资金类交易）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737913"/>
                  </a:ext>
                </a:extLst>
              </a:tr>
              <a:tr h="536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清算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计算交易手续费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1594279"/>
                  </a:ext>
                </a:extLst>
              </a:tr>
              <a:tr h="107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结算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即清算后对资金进行最终的划拨，有资金的转移动作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9187309"/>
                  </a:ext>
                </a:extLst>
              </a:tr>
              <a:tr h="878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头寸管理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将机构在不同上游渠道间的头寸进行调拨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6955516"/>
                  </a:ext>
                </a:extLst>
              </a:tr>
              <a:tr h="630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微信公众号支付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微信公众号内支付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8822714"/>
                  </a:ext>
                </a:extLst>
              </a:tr>
              <a:tr h="536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个人网关支付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支付宝收银台页面支付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567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1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2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7770" y="3166868"/>
            <a:ext cx="43380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DESIGN INSTRUCTION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设计说明</a:t>
            </a:r>
          </a:p>
        </p:txBody>
      </p:sp>
    </p:spTree>
    <p:extLst>
      <p:ext uri="{BB962C8B-B14F-4D97-AF65-F5344CB8AC3E}">
        <p14:creationId xmlns:p14="http://schemas.microsoft.com/office/powerpoint/2010/main" val="28786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074C545-99FF-7C4F-BB7F-B9153E946C51}"/>
              </a:ext>
            </a:extLst>
          </p:cNvPr>
          <p:cNvSpPr txBox="1"/>
          <p:nvPr/>
        </p:nvSpPr>
        <p:spPr>
          <a:xfrm>
            <a:off x="768096" y="1766564"/>
            <a:ext cx="340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</a:rPr>
              <a:t>技术框架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5760B8-B068-4B4C-B6BC-DEF25DA6B048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1CC86A-7B32-2D4A-BC64-9D63F0F545CC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8AA274-F641-1940-BF71-9434050988E8}"/>
              </a:ext>
            </a:extLst>
          </p:cNvPr>
          <p:cNvSpPr txBox="1"/>
          <p:nvPr/>
        </p:nvSpPr>
        <p:spPr>
          <a:xfrm>
            <a:off x="4669536" y="1341120"/>
            <a:ext cx="6864096" cy="390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开发语言：</a:t>
            </a:r>
            <a:r>
              <a:rPr kumimoji="1" lang="en-US" altLang="zh-CN" dirty="0">
                <a:solidFill>
                  <a:schemeClr val="bg1"/>
                </a:solidFill>
              </a:rPr>
              <a:t>java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bg1"/>
                </a:solidFill>
              </a:rPr>
              <a:t>jdk</a:t>
            </a:r>
            <a:r>
              <a:rPr kumimoji="1" lang="en-US" altLang="zh-CN" dirty="0">
                <a:solidFill>
                  <a:schemeClr val="bg1"/>
                </a:solidFill>
              </a:rPr>
              <a:t> 1.8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核心框架：</a:t>
            </a:r>
            <a:r>
              <a:rPr kumimoji="1" lang="en-US" altLang="zh-CN" dirty="0">
                <a:solidFill>
                  <a:schemeClr val="bg1"/>
                </a:solidFill>
              </a:rPr>
              <a:t>Spring Framework 5.0.5 RELEASE + Dubbo 2.6.1 + Zookeeper 3.4.10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日志管理：</a:t>
            </a:r>
            <a:r>
              <a:rPr kumimoji="1" lang="en-US" altLang="zh-CN" dirty="0">
                <a:solidFill>
                  <a:schemeClr val="bg1"/>
                </a:solidFill>
              </a:rPr>
              <a:t>SLF4J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Log4j2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数据库：</a:t>
            </a:r>
            <a:r>
              <a:rPr kumimoji="1" lang="en-US" altLang="zh-CN" dirty="0">
                <a:solidFill>
                  <a:schemeClr val="bg1"/>
                </a:solidFill>
              </a:rPr>
              <a:t>MySQL 8.0.11.0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数据库连接池：</a:t>
            </a:r>
            <a:r>
              <a:rPr kumimoji="1" lang="en-US" altLang="zh-CN" dirty="0">
                <a:solidFill>
                  <a:schemeClr val="bg1"/>
                </a:solidFill>
              </a:rPr>
              <a:t>Alibaba Druid 1.0</a:t>
            </a:r>
          </a:p>
        </p:txBody>
      </p:sp>
    </p:spTree>
    <p:extLst>
      <p:ext uri="{BB962C8B-B14F-4D97-AF65-F5344CB8AC3E}">
        <p14:creationId xmlns:p14="http://schemas.microsoft.com/office/powerpoint/2010/main" val="31534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CCA9599-A3FE-DF4E-BF6C-04FAF4F7B30B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0C2AB3-5B23-A742-9448-EDB27FCD4819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6367E0B-03EB-D54E-94E8-1D95E063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99408"/>
              </p:ext>
            </p:extLst>
          </p:nvPr>
        </p:nvGraphicFramePr>
        <p:xfrm>
          <a:off x="428402" y="689546"/>
          <a:ext cx="10715086" cy="484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686">
                  <a:extLst>
                    <a:ext uri="{9D8B030D-6E8A-4147-A177-3AD203B41FA5}">
                      <a16:colId xmlns:a16="http://schemas.microsoft.com/office/drawing/2014/main" val="3913095266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115320425"/>
                    </a:ext>
                  </a:extLst>
                </a:gridCol>
                <a:gridCol w="8668512">
                  <a:extLst>
                    <a:ext uri="{9D8B030D-6E8A-4147-A177-3AD203B41FA5}">
                      <a16:colId xmlns:a16="http://schemas.microsoft.com/office/drawing/2014/main" val="2514914742"/>
                    </a:ext>
                  </a:extLst>
                </a:gridCol>
              </a:tblGrid>
              <a:tr h="4491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编号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功能描述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882203"/>
                  </a:ext>
                </a:extLst>
              </a:tr>
              <a:tr h="962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充值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虚拟账户系统将用户</a:t>
                      </a:r>
                      <a:r>
                        <a:rPr lang="en-US" sz="2000" kern="100" dirty="0">
                          <a:effectLst/>
                        </a:rPr>
                        <a:t>ID</a:t>
                      </a:r>
                      <a:r>
                        <a:rPr lang="zh-CN" sz="2000" kern="100" dirty="0">
                          <a:effectLst/>
                        </a:rPr>
                        <a:t>、请求时间、请求</a:t>
                      </a:r>
                      <a:r>
                        <a:rPr lang="en-US" sz="2000" kern="100" dirty="0">
                          <a:effectLst/>
                        </a:rPr>
                        <a:t>ID</a:t>
                      </a:r>
                      <a:r>
                        <a:rPr lang="zh-CN" sz="2000" kern="100" dirty="0">
                          <a:effectLst/>
                        </a:rPr>
                        <a:t>、充值金额、充值方式等传入本系统，本系统执行操作，返回结果并记账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940614"/>
                  </a:ext>
                </a:extLst>
              </a:tr>
              <a:tr h="520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虚拟账户系统向本系统发送提现请求，本系统执行操作，返回结果并记账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024138"/>
                  </a:ext>
                </a:extLst>
              </a:tr>
              <a:tr h="4085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消费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虚拟账户系统向本系统发送交易请求，本系统执行操作，返回结果并记账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621072"/>
                  </a:ext>
                </a:extLst>
              </a:tr>
              <a:tr h="12007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清分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每天固定时间本系统进行清分将待清算交易进行清算，计算其手续费，调用虚拟账户转账接口，计算轧差后转账到商户账户，手续费转账到平台账户。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270908"/>
                  </a:ext>
                </a:extLst>
              </a:tr>
              <a:tr h="444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查询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前端发送查询请求，返回查询结果。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072361"/>
                  </a:ext>
                </a:extLst>
              </a:tr>
              <a:tr h="449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下载对账文件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前端发送下载请求，返回对账文件数据。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827491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7A21B13-DFC0-4944-B7A0-BA11FE254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61325"/>
              </p:ext>
            </p:extLst>
          </p:nvPr>
        </p:nvGraphicFramePr>
        <p:xfrm>
          <a:off x="7887494" y="4061266"/>
          <a:ext cx="4306094" cy="2796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4416">
                  <a:extLst>
                    <a:ext uri="{9D8B030D-6E8A-4147-A177-3AD203B41FA5}">
                      <a16:colId xmlns:a16="http://schemas.microsoft.com/office/drawing/2014/main" val="2255616036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901102826"/>
                    </a:ext>
                  </a:extLst>
                </a:gridCol>
                <a:gridCol w="1294670">
                  <a:extLst>
                    <a:ext uri="{9D8B030D-6E8A-4147-A177-3AD203B41FA5}">
                      <a16:colId xmlns:a16="http://schemas.microsoft.com/office/drawing/2014/main" val="489235011"/>
                    </a:ext>
                  </a:extLst>
                </a:gridCol>
              </a:tblGrid>
              <a:tr h="3208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Clearing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Provider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295639"/>
                  </a:ext>
                </a:extLst>
              </a:tr>
              <a:tr h="323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充值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583234"/>
                  </a:ext>
                </a:extLst>
              </a:tr>
              <a:tr h="323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提现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79252"/>
                  </a:ext>
                </a:extLst>
              </a:tr>
              <a:tr h="323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消费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861509"/>
                  </a:ext>
                </a:extLst>
              </a:tr>
              <a:tr h="323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清分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408161"/>
                  </a:ext>
                </a:extLst>
              </a:tr>
              <a:tr h="323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查询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406907"/>
                  </a:ext>
                </a:extLst>
              </a:tr>
              <a:tr h="323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生成对账文件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959383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C02F9C7-6342-294C-BB32-D9D22E3E65FE}"/>
              </a:ext>
            </a:extLst>
          </p:cNvPr>
          <p:cNvSpPr txBox="1"/>
          <p:nvPr/>
        </p:nvSpPr>
        <p:spPr>
          <a:xfrm>
            <a:off x="428402" y="5827776"/>
            <a:ext cx="322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功能模块清单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8945AD-6ECA-424B-8F0A-9CF5BE1C2BBB}"/>
              </a:ext>
            </a:extLst>
          </p:cNvPr>
          <p:cNvSpPr txBox="1"/>
          <p:nvPr/>
        </p:nvSpPr>
        <p:spPr>
          <a:xfrm>
            <a:off x="3841321" y="6289441"/>
            <a:ext cx="3889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功能需求与系统模块的关系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7F7F7F"/>
      </a:accent2>
      <a:accent3>
        <a:srgbClr val="3F3F3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</TotalTime>
  <Words>612</Words>
  <Application>Microsoft Macintosh PowerPoint</Application>
  <PresentationFormat>自定义</PresentationFormat>
  <Paragraphs>143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Segoe UI Light</vt:lpstr>
      <vt:lpstr>Arial</vt:lpstr>
      <vt:lpstr>Century Gothic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Angus Monroe</cp:lastModifiedBy>
  <cp:revision>147</cp:revision>
  <dcterms:created xsi:type="dcterms:W3CDTF">2015-04-17T08:36:31Z</dcterms:created>
  <dcterms:modified xsi:type="dcterms:W3CDTF">2018-06-16T15:03:13Z</dcterms:modified>
  <cp:category/>
</cp:coreProperties>
</file>